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9.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1.bin" ContentType="application/vnd.openxmlformats-officedocument.oleObject"/>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Lst>
  <p:notesMasterIdLst>
    <p:notesMasterId r:id="rId53"/>
  </p:notesMasterIdLst>
  <p:handoutMasterIdLst>
    <p:handoutMasterId r:id="rId54"/>
  </p:handoutMasterIdLst>
  <p:sldIdLst>
    <p:sldId id="348" r:id="rId9"/>
    <p:sldId id="319" r:id="rId10"/>
    <p:sldId id="268" r:id="rId11"/>
    <p:sldId id="330" r:id="rId12"/>
    <p:sldId id="346" r:id="rId13"/>
    <p:sldId id="347" r:id="rId14"/>
    <p:sldId id="331" r:id="rId15"/>
    <p:sldId id="361" r:id="rId16"/>
    <p:sldId id="339" r:id="rId17"/>
    <p:sldId id="329" r:id="rId18"/>
    <p:sldId id="272" r:id="rId19"/>
    <p:sldId id="345" r:id="rId20"/>
    <p:sldId id="349" r:id="rId21"/>
    <p:sldId id="276" r:id="rId22"/>
    <p:sldId id="350" r:id="rId23"/>
    <p:sldId id="351" r:id="rId24"/>
    <p:sldId id="352" r:id="rId25"/>
    <p:sldId id="353" r:id="rId26"/>
    <p:sldId id="354" r:id="rId27"/>
    <p:sldId id="295" r:id="rId28"/>
    <p:sldId id="296" r:id="rId29"/>
    <p:sldId id="355" r:id="rId30"/>
    <p:sldId id="308" r:id="rId31"/>
    <p:sldId id="342" r:id="rId32"/>
    <p:sldId id="340" r:id="rId33"/>
    <p:sldId id="332" r:id="rId34"/>
    <p:sldId id="335" r:id="rId35"/>
    <p:sldId id="311" r:id="rId36"/>
    <p:sldId id="312" r:id="rId37"/>
    <p:sldId id="336" r:id="rId38"/>
    <p:sldId id="337" r:id="rId39"/>
    <p:sldId id="298" r:id="rId40"/>
    <p:sldId id="299" r:id="rId41"/>
    <p:sldId id="300" r:id="rId42"/>
    <p:sldId id="341" r:id="rId43"/>
    <p:sldId id="356" r:id="rId44"/>
    <p:sldId id="359" r:id="rId45"/>
    <p:sldId id="358" r:id="rId46"/>
    <p:sldId id="357" r:id="rId47"/>
    <p:sldId id="360" r:id="rId48"/>
    <p:sldId id="344" r:id="rId49"/>
    <p:sldId id="343" r:id="rId50"/>
    <p:sldId id="273" r:id="rId51"/>
    <p:sldId id="306" r:id="rId52"/>
  </p:sldIdLst>
  <p:sldSz cx="10075863" cy="7562850"/>
  <p:notesSz cx="7772400" cy="10058400"/>
  <p:defaultTextStyle>
    <a:defPPr>
      <a:defRPr lang="en-GB"/>
    </a:defPPr>
    <a:lvl1pPr algn="l" defTabSz="456584"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1pPr>
    <a:lvl2pPr marL="741949" indent="-285364" algn="l" defTabSz="456584"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2pPr>
    <a:lvl3pPr marL="1141450" indent="-228290" algn="l" defTabSz="456584"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3pPr>
    <a:lvl4pPr marL="1598045" indent="-228290" algn="l" defTabSz="456584"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4pPr>
    <a:lvl5pPr marL="2054630" indent="-228290" algn="l" defTabSz="456584"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5pPr>
    <a:lvl6pPr marL="2282922" algn="l" defTabSz="456584" rtl="0" eaLnBrk="1" latinLnBrk="0" hangingPunct="1">
      <a:defRPr kern="1200">
        <a:solidFill>
          <a:schemeClr val="bg1"/>
        </a:solidFill>
        <a:latin typeface="Arial" charset="0"/>
        <a:ea typeface="ＭＳ Ｐゴシック" charset="0"/>
        <a:cs typeface="ＭＳ Ｐゴシック" charset="0"/>
      </a:defRPr>
    </a:lvl6pPr>
    <a:lvl7pPr marL="2739508" algn="l" defTabSz="456584" rtl="0" eaLnBrk="1" latinLnBrk="0" hangingPunct="1">
      <a:defRPr kern="1200">
        <a:solidFill>
          <a:schemeClr val="bg1"/>
        </a:solidFill>
        <a:latin typeface="Arial" charset="0"/>
        <a:ea typeface="ＭＳ Ｐゴシック" charset="0"/>
        <a:cs typeface="ＭＳ Ｐゴシック" charset="0"/>
      </a:defRPr>
    </a:lvl7pPr>
    <a:lvl8pPr marL="3196095" algn="l" defTabSz="456584" rtl="0" eaLnBrk="1" latinLnBrk="0" hangingPunct="1">
      <a:defRPr kern="1200">
        <a:solidFill>
          <a:schemeClr val="bg1"/>
        </a:solidFill>
        <a:latin typeface="Arial" charset="0"/>
        <a:ea typeface="ＭＳ Ｐゴシック" charset="0"/>
        <a:cs typeface="ＭＳ Ｐゴシック" charset="0"/>
      </a:defRPr>
    </a:lvl8pPr>
    <a:lvl9pPr marL="3652678" algn="l" defTabSz="456584" rtl="0" eaLnBrk="1" latinLnBrk="0" hangingPunct="1">
      <a:defRPr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1E34"/>
    <a:srgbClr val="16263F"/>
    <a:srgbClr val="804000"/>
    <a:srgbClr val="947F59"/>
    <a:srgbClr val="CDC99B"/>
    <a:srgbClr val="295059"/>
    <a:srgbClr val="4072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10" autoAdjust="0"/>
    <p:restoredTop sz="62400" autoAdjust="0"/>
  </p:normalViewPr>
  <p:slideViewPr>
    <p:cSldViewPr>
      <p:cViewPr varScale="1">
        <p:scale>
          <a:sx n="47" d="100"/>
          <a:sy n="47" d="100"/>
        </p:scale>
        <p:origin x="-1336" y="-12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60" d="100"/>
          <a:sy n="60" d="100"/>
        </p:scale>
        <p:origin x="-27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spPr>
        <a:noFill/>
        <a:ln w="9525">
          <a:noFill/>
        </a:ln>
      </c:spPr>
    </c:floor>
    <c:sideWall>
      <c:thickness val="0"/>
    </c:sideWall>
    <c:backWall>
      <c:thickness val="0"/>
    </c:backWall>
    <c:plotArea>
      <c:layout>
        <c:manualLayout>
          <c:layoutTarget val="inner"/>
          <c:xMode val="edge"/>
          <c:yMode val="edge"/>
          <c:x val="0.0169270833333333"/>
          <c:y val="0.0331210191082802"/>
          <c:w val="0.983072916666667"/>
          <c:h val="0.877021716234516"/>
        </c:manualLayout>
      </c:layout>
      <c:bar3DChart>
        <c:barDir val="col"/>
        <c:grouping val="clustered"/>
        <c:varyColors val="0"/>
        <c:ser>
          <c:idx val="0"/>
          <c:order val="0"/>
          <c:tx>
            <c:strRef>
              <c:f>Sheet1!$B$1</c:f>
              <c:strCache>
                <c:ptCount val="1"/>
                <c:pt idx="0">
                  <c:v>No</c:v>
                </c:pt>
              </c:strCache>
            </c:strRef>
          </c:tx>
          <c:invertIfNegative val="0"/>
          <c:cat>
            <c:strRef>
              <c:f>Sheet1!$A$2:$A$3</c:f>
              <c:strCache>
                <c:ptCount val="2"/>
                <c:pt idx="0">
                  <c:v>Agency Staff</c:v>
                </c:pt>
                <c:pt idx="1">
                  <c:v>Visitors</c:v>
                </c:pt>
              </c:strCache>
            </c:strRef>
          </c:cat>
          <c:val>
            <c:numRef>
              <c:f>Sheet1!$B$2:$B$3</c:f>
              <c:numCache>
                <c:formatCode>0%</c:formatCode>
                <c:ptCount val="2"/>
                <c:pt idx="0">
                  <c:v>0.033</c:v>
                </c:pt>
                <c:pt idx="1">
                  <c:v>0.031</c:v>
                </c:pt>
              </c:numCache>
            </c:numRef>
          </c:val>
        </c:ser>
        <c:ser>
          <c:idx val="1"/>
          <c:order val="1"/>
          <c:tx>
            <c:strRef>
              <c:f>Sheet1!$C$1</c:f>
              <c:strCache>
                <c:ptCount val="1"/>
                <c:pt idx="0">
                  <c:v>Unlikely</c:v>
                </c:pt>
              </c:strCache>
            </c:strRef>
          </c:tx>
          <c:invertIfNegative val="0"/>
          <c:cat>
            <c:strRef>
              <c:f>Sheet1!$A$2:$A$3</c:f>
              <c:strCache>
                <c:ptCount val="2"/>
                <c:pt idx="0">
                  <c:v>Agency Staff</c:v>
                </c:pt>
                <c:pt idx="1">
                  <c:v>Visitors</c:v>
                </c:pt>
              </c:strCache>
            </c:strRef>
          </c:cat>
          <c:val>
            <c:numRef>
              <c:f>Sheet1!$C$2:$C$3</c:f>
              <c:numCache>
                <c:formatCode>0%</c:formatCode>
                <c:ptCount val="2"/>
                <c:pt idx="0">
                  <c:v>0.014</c:v>
                </c:pt>
                <c:pt idx="1">
                  <c:v>0.043</c:v>
                </c:pt>
              </c:numCache>
            </c:numRef>
          </c:val>
        </c:ser>
        <c:ser>
          <c:idx val="2"/>
          <c:order val="2"/>
          <c:tx>
            <c:strRef>
              <c:f>Sheet1!$D$1</c:f>
              <c:strCache>
                <c:ptCount val="1"/>
                <c:pt idx="0">
                  <c:v>Perhaps / Neutral</c:v>
                </c:pt>
              </c:strCache>
            </c:strRef>
          </c:tx>
          <c:invertIfNegative val="0"/>
          <c:cat>
            <c:strRef>
              <c:f>Sheet1!$A$2:$A$3</c:f>
              <c:strCache>
                <c:ptCount val="2"/>
                <c:pt idx="0">
                  <c:v>Agency Staff</c:v>
                </c:pt>
                <c:pt idx="1">
                  <c:v>Visitors</c:v>
                </c:pt>
              </c:strCache>
            </c:strRef>
          </c:cat>
          <c:val>
            <c:numRef>
              <c:f>Sheet1!$D$2:$D$3</c:f>
              <c:numCache>
                <c:formatCode>0%</c:formatCode>
                <c:ptCount val="2"/>
                <c:pt idx="0">
                  <c:v>0.072</c:v>
                </c:pt>
                <c:pt idx="1">
                  <c:v>0.226</c:v>
                </c:pt>
              </c:numCache>
            </c:numRef>
          </c:val>
        </c:ser>
        <c:ser>
          <c:idx val="3"/>
          <c:order val="3"/>
          <c:tx>
            <c:strRef>
              <c:f>Sheet1!$E$1</c:f>
              <c:strCache>
                <c:ptCount val="1"/>
                <c:pt idx="0">
                  <c:v>Yeah, Probably</c:v>
                </c:pt>
              </c:strCache>
            </c:strRef>
          </c:tx>
          <c:invertIfNegative val="0"/>
          <c:cat>
            <c:strRef>
              <c:f>Sheet1!$A$2:$A$3</c:f>
              <c:strCache>
                <c:ptCount val="2"/>
                <c:pt idx="0">
                  <c:v>Agency Staff</c:v>
                </c:pt>
                <c:pt idx="1">
                  <c:v>Visitors</c:v>
                </c:pt>
              </c:strCache>
            </c:strRef>
          </c:cat>
          <c:val>
            <c:numRef>
              <c:f>Sheet1!$E$2:$E$3</c:f>
              <c:numCache>
                <c:formatCode>0%</c:formatCode>
                <c:ptCount val="2"/>
                <c:pt idx="0">
                  <c:v>0.171</c:v>
                </c:pt>
                <c:pt idx="1">
                  <c:v>0.455</c:v>
                </c:pt>
              </c:numCache>
            </c:numRef>
          </c:val>
        </c:ser>
        <c:ser>
          <c:idx val="4"/>
          <c:order val="4"/>
          <c:tx>
            <c:strRef>
              <c:f>Sheet1!$F$1</c:f>
              <c:strCache>
                <c:ptCount val="1"/>
                <c:pt idx="0">
                  <c:v>Yes! Definitely!</c:v>
                </c:pt>
              </c:strCache>
            </c:strRef>
          </c:tx>
          <c:invertIfNegative val="0"/>
          <c:cat>
            <c:strRef>
              <c:f>Sheet1!$A$2:$A$3</c:f>
              <c:strCache>
                <c:ptCount val="2"/>
                <c:pt idx="0">
                  <c:v>Agency Staff</c:v>
                </c:pt>
                <c:pt idx="1">
                  <c:v>Visitors</c:v>
                </c:pt>
              </c:strCache>
            </c:strRef>
          </c:cat>
          <c:val>
            <c:numRef>
              <c:f>Sheet1!$F$2:$F$3</c:f>
              <c:numCache>
                <c:formatCode>0%</c:formatCode>
                <c:ptCount val="2"/>
                <c:pt idx="0">
                  <c:v>0.71</c:v>
                </c:pt>
                <c:pt idx="1">
                  <c:v>0.244</c:v>
                </c:pt>
              </c:numCache>
            </c:numRef>
          </c:val>
        </c:ser>
        <c:dLbls>
          <c:showLegendKey val="0"/>
          <c:showVal val="1"/>
          <c:showCatName val="0"/>
          <c:showSerName val="0"/>
          <c:showPercent val="0"/>
          <c:showBubbleSize val="0"/>
        </c:dLbls>
        <c:gapWidth val="150"/>
        <c:shape val="box"/>
        <c:axId val="715373256"/>
        <c:axId val="715366008"/>
        <c:axId val="0"/>
      </c:bar3DChart>
      <c:catAx>
        <c:axId val="715373256"/>
        <c:scaling>
          <c:orientation val="minMax"/>
        </c:scaling>
        <c:delete val="0"/>
        <c:axPos val="b"/>
        <c:majorGridlines/>
        <c:majorTickMark val="out"/>
        <c:minorTickMark val="none"/>
        <c:tickLblPos val="nextTo"/>
        <c:crossAx val="715366008"/>
        <c:crosses val="autoZero"/>
        <c:auto val="1"/>
        <c:lblAlgn val="ctr"/>
        <c:lblOffset val="100"/>
        <c:noMultiLvlLbl val="0"/>
      </c:catAx>
      <c:valAx>
        <c:axId val="715366008"/>
        <c:scaling>
          <c:orientation val="minMax"/>
        </c:scaling>
        <c:delete val="1"/>
        <c:axPos val="l"/>
        <c:majorGridlines/>
        <c:numFmt formatCode="0%" sourceLinked="1"/>
        <c:majorTickMark val="out"/>
        <c:minorTickMark val="none"/>
        <c:tickLblPos val="none"/>
        <c:crossAx val="715373256"/>
        <c:crosses val="autoZero"/>
        <c:crossBetween val="between"/>
      </c:valAx>
    </c:plotArea>
    <c:legend>
      <c:legendPos val="b"/>
      <c:overlay val="0"/>
    </c:legend>
    <c:plotVisOnly val="1"/>
    <c:dispBlanksAs val="gap"/>
    <c:showDLblsOverMax val="0"/>
  </c:chart>
  <c:txPr>
    <a:bodyPr/>
    <a:lstStyle/>
    <a:p>
      <a:pPr>
        <a:defRPr sz="1800">
          <a:solidFill>
            <a:srgbClr val="EEECE1"/>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Not Concerned</c:v>
                </c:pt>
              </c:strCache>
            </c:strRef>
          </c:tx>
          <c:invertIfNegative val="0"/>
          <c:cat>
            <c:numRef>
              <c:f>Sheet1!$A$2</c:f>
              <c:numCache>
                <c:formatCode>General</c:formatCode>
                <c:ptCount val="1"/>
              </c:numCache>
            </c:numRef>
          </c:cat>
          <c:val>
            <c:numRef>
              <c:f>Sheet1!$B$2</c:f>
              <c:numCache>
                <c:formatCode>0%</c:formatCode>
                <c:ptCount val="1"/>
                <c:pt idx="0">
                  <c:v>0.13</c:v>
                </c:pt>
              </c:numCache>
            </c:numRef>
          </c:val>
        </c:ser>
        <c:ser>
          <c:idx val="1"/>
          <c:order val="1"/>
          <c:tx>
            <c:strRef>
              <c:f>Sheet1!$C$1</c:f>
              <c:strCache>
                <c:ptCount val="1"/>
                <c:pt idx="0">
                  <c:v>Slightly</c:v>
                </c:pt>
              </c:strCache>
            </c:strRef>
          </c:tx>
          <c:invertIfNegative val="0"/>
          <c:cat>
            <c:numRef>
              <c:f>Sheet1!$A$2</c:f>
              <c:numCache>
                <c:formatCode>General</c:formatCode>
                <c:ptCount val="1"/>
              </c:numCache>
            </c:numRef>
          </c:cat>
          <c:val>
            <c:numRef>
              <c:f>Sheet1!$C$2</c:f>
              <c:numCache>
                <c:formatCode>0%</c:formatCode>
                <c:ptCount val="1"/>
                <c:pt idx="0">
                  <c:v>0.32</c:v>
                </c:pt>
              </c:numCache>
            </c:numRef>
          </c:val>
        </c:ser>
        <c:ser>
          <c:idx val="2"/>
          <c:order val="2"/>
          <c:tx>
            <c:strRef>
              <c:f>Sheet1!$D$1</c:f>
              <c:strCache>
                <c:ptCount val="1"/>
                <c:pt idx="0">
                  <c:v>Somewhat</c:v>
                </c:pt>
              </c:strCache>
            </c:strRef>
          </c:tx>
          <c:invertIfNegative val="0"/>
          <c:cat>
            <c:numRef>
              <c:f>Sheet1!$A$2</c:f>
              <c:numCache>
                <c:formatCode>General</c:formatCode>
                <c:ptCount val="1"/>
              </c:numCache>
            </c:numRef>
          </c:cat>
          <c:val>
            <c:numRef>
              <c:f>Sheet1!$D$2</c:f>
              <c:numCache>
                <c:formatCode>0%</c:formatCode>
                <c:ptCount val="1"/>
                <c:pt idx="0">
                  <c:v>0.39</c:v>
                </c:pt>
              </c:numCache>
            </c:numRef>
          </c:val>
        </c:ser>
        <c:ser>
          <c:idx val="3"/>
          <c:order val="3"/>
          <c:tx>
            <c:strRef>
              <c:f>Sheet1!$E$1</c:f>
              <c:strCache>
                <c:ptCount val="1"/>
                <c:pt idx="0">
                  <c:v>Very Concerned</c:v>
                </c:pt>
              </c:strCache>
            </c:strRef>
          </c:tx>
          <c:invertIfNegative val="0"/>
          <c:cat>
            <c:numRef>
              <c:f>Sheet1!$A$2</c:f>
              <c:numCache>
                <c:formatCode>General</c:formatCode>
                <c:ptCount val="1"/>
              </c:numCache>
            </c:numRef>
          </c:cat>
          <c:val>
            <c:numRef>
              <c:f>Sheet1!$E$2</c:f>
              <c:numCache>
                <c:formatCode>0%</c:formatCode>
                <c:ptCount val="1"/>
                <c:pt idx="0">
                  <c:v>0.08</c:v>
                </c:pt>
              </c:numCache>
            </c:numRef>
          </c:val>
        </c:ser>
        <c:ser>
          <c:idx val="4"/>
          <c:order val="4"/>
          <c:tx>
            <c:strRef>
              <c:f>Sheet1!$F$1</c:f>
              <c:strCache>
                <c:ptCount val="1"/>
                <c:pt idx="0">
                  <c:v>Extremely Concerned</c:v>
                </c:pt>
              </c:strCache>
            </c:strRef>
          </c:tx>
          <c:invertIfNegative val="0"/>
          <c:cat>
            <c:numRef>
              <c:f>Sheet1!$A$2</c:f>
              <c:numCache>
                <c:formatCode>General</c:formatCode>
                <c:ptCount val="1"/>
              </c:numCache>
            </c:numRef>
          </c:cat>
          <c:val>
            <c:numRef>
              <c:f>Sheet1!$F$2</c:f>
              <c:numCache>
                <c:formatCode>0%</c:formatCode>
                <c:ptCount val="1"/>
                <c:pt idx="0">
                  <c:v>0.01</c:v>
                </c:pt>
              </c:numCache>
            </c:numRef>
          </c:val>
        </c:ser>
        <c:dLbls>
          <c:showLegendKey val="0"/>
          <c:showVal val="1"/>
          <c:showCatName val="0"/>
          <c:showSerName val="0"/>
          <c:showPercent val="0"/>
          <c:showBubbleSize val="0"/>
        </c:dLbls>
        <c:gapWidth val="150"/>
        <c:axId val="715248264"/>
        <c:axId val="715240024"/>
      </c:barChart>
      <c:catAx>
        <c:axId val="715248264"/>
        <c:scaling>
          <c:orientation val="minMax"/>
        </c:scaling>
        <c:delete val="0"/>
        <c:axPos val="b"/>
        <c:majorGridlines/>
        <c:numFmt formatCode="General" sourceLinked="1"/>
        <c:majorTickMark val="out"/>
        <c:minorTickMark val="none"/>
        <c:tickLblPos val="nextTo"/>
        <c:crossAx val="715240024"/>
        <c:crosses val="autoZero"/>
        <c:auto val="1"/>
        <c:lblAlgn val="ctr"/>
        <c:lblOffset val="100"/>
        <c:noMultiLvlLbl val="0"/>
      </c:catAx>
      <c:valAx>
        <c:axId val="715240024"/>
        <c:scaling>
          <c:orientation val="minMax"/>
        </c:scaling>
        <c:delete val="1"/>
        <c:axPos val="l"/>
        <c:majorGridlines/>
        <c:numFmt formatCode="0%" sourceLinked="1"/>
        <c:majorTickMark val="out"/>
        <c:minorTickMark val="none"/>
        <c:tickLblPos val="none"/>
        <c:crossAx val="715248264"/>
        <c:crosses val="autoZero"/>
        <c:crossBetween val="between"/>
      </c:valAx>
    </c:plotArea>
    <c:legend>
      <c:legendPos val="b"/>
      <c:overlay val="0"/>
    </c:legend>
    <c:plotVisOnly val="1"/>
    <c:dispBlanksAs val="gap"/>
    <c:showDLblsOverMax val="0"/>
  </c:chart>
  <c:txPr>
    <a:bodyPr/>
    <a:lstStyle/>
    <a:p>
      <a:pPr>
        <a:defRPr sz="1800">
          <a:solidFill>
            <a:srgbClr val="EEECE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Not Concerned</c:v>
                </c:pt>
              </c:strCache>
            </c:strRef>
          </c:tx>
          <c:invertIfNegative val="0"/>
          <c:cat>
            <c:numRef>
              <c:f>Sheet1!$A$2</c:f>
              <c:numCache>
                <c:formatCode>General</c:formatCode>
                <c:ptCount val="1"/>
              </c:numCache>
            </c:numRef>
          </c:cat>
          <c:val>
            <c:numRef>
              <c:f>Sheet1!$B$2</c:f>
              <c:numCache>
                <c:formatCode>0%</c:formatCode>
                <c:ptCount val="1"/>
                <c:pt idx="0">
                  <c:v>0.08</c:v>
                </c:pt>
              </c:numCache>
            </c:numRef>
          </c:val>
        </c:ser>
        <c:ser>
          <c:idx val="1"/>
          <c:order val="1"/>
          <c:tx>
            <c:strRef>
              <c:f>Sheet1!$C$1</c:f>
              <c:strCache>
                <c:ptCount val="1"/>
                <c:pt idx="0">
                  <c:v>Slightly</c:v>
                </c:pt>
              </c:strCache>
            </c:strRef>
          </c:tx>
          <c:invertIfNegative val="0"/>
          <c:cat>
            <c:numRef>
              <c:f>Sheet1!$A$2</c:f>
              <c:numCache>
                <c:formatCode>General</c:formatCode>
                <c:ptCount val="1"/>
              </c:numCache>
            </c:numRef>
          </c:cat>
          <c:val>
            <c:numRef>
              <c:f>Sheet1!$C$2</c:f>
              <c:numCache>
                <c:formatCode>0%</c:formatCode>
                <c:ptCount val="1"/>
                <c:pt idx="0">
                  <c:v>0.09</c:v>
                </c:pt>
              </c:numCache>
            </c:numRef>
          </c:val>
        </c:ser>
        <c:ser>
          <c:idx val="2"/>
          <c:order val="2"/>
          <c:tx>
            <c:strRef>
              <c:f>Sheet1!$D$1</c:f>
              <c:strCache>
                <c:ptCount val="1"/>
                <c:pt idx="0">
                  <c:v>Somewhat</c:v>
                </c:pt>
              </c:strCache>
            </c:strRef>
          </c:tx>
          <c:invertIfNegative val="0"/>
          <c:cat>
            <c:numRef>
              <c:f>Sheet1!$A$2</c:f>
              <c:numCache>
                <c:formatCode>General</c:formatCode>
                <c:ptCount val="1"/>
              </c:numCache>
            </c:numRef>
          </c:cat>
          <c:val>
            <c:numRef>
              <c:f>Sheet1!$D$2</c:f>
              <c:numCache>
                <c:formatCode>0%</c:formatCode>
                <c:ptCount val="1"/>
                <c:pt idx="0">
                  <c:v>0.27</c:v>
                </c:pt>
              </c:numCache>
            </c:numRef>
          </c:val>
        </c:ser>
        <c:ser>
          <c:idx val="3"/>
          <c:order val="3"/>
          <c:tx>
            <c:strRef>
              <c:f>Sheet1!$E$1</c:f>
              <c:strCache>
                <c:ptCount val="1"/>
                <c:pt idx="0">
                  <c:v>Very Concerned</c:v>
                </c:pt>
              </c:strCache>
            </c:strRef>
          </c:tx>
          <c:invertIfNegative val="0"/>
          <c:cat>
            <c:numRef>
              <c:f>Sheet1!$A$2</c:f>
              <c:numCache>
                <c:formatCode>General</c:formatCode>
                <c:ptCount val="1"/>
              </c:numCache>
            </c:numRef>
          </c:cat>
          <c:val>
            <c:numRef>
              <c:f>Sheet1!$E$2</c:f>
              <c:numCache>
                <c:formatCode>0%</c:formatCode>
                <c:ptCount val="1"/>
                <c:pt idx="0">
                  <c:v>0.34</c:v>
                </c:pt>
              </c:numCache>
            </c:numRef>
          </c:val>
        </c:ser>
        <c:ser>
          <c:idx val="4"/>
          <c:order val="4"/>
          <c:tx>
            <c:strRef>
              <c:f>Sheet1!$F$1</c:f>
              <c:strCache>
                <c:ptCount val="1"/>
                <c:pt idx="0">
                  <c:v>Extremely Concerned</c:v>
                </c:pt>
              </c:strCache>
            </c:strRef>
          </c:tx>
          <c:invertIfNegative val="0"/>
          <c:cat>
            <c:numRef>
              <c:f>Sheet1!$A$2</c:f>
              <c:numCache>
                <c:formatCode>General</c:formatCode>
                <c:ptCount val="1"/>
              </c:numCache>
            </c:numRef>
          </c:cat>
          <c:val>
            <c:numRef>
              <c:f>Sheet1!$F$2</c:f>
              <c:numCache>
                <c:formatCode>0%</c:formatCode>
                <c:ptCount val="1"/>
                <c:pt idx="0">
                  <c:v>0.22</c:v>
                </c:pt>
              </c:numCache>
            </c:numRef>
          </c:val>
        </c:ser>
        <c:dLbls>
          <c:showLegendKey val="0"/>
          <c:showVal val="1"/>
          <c:showCatName val="0"/>
          <c:showSerName val="0"/>
          <c:showPercent val="0"/>
          <c:showBubbleSize val="0"/>
        </c:dLbls>
        <c:gapWidth val="150"/>
        <c:axId val="636704504"/>
        <c:axId val="636647048"/>
      </c:barChart>
      <c:catAx>
        <c:axId val="636704504"/>
        <c:scaling>
          <c:orientation val="minMax"/>
        </c:scaling>
        <c:delete val="0"/>
        <c:axPos val="b"/>
        <c:majorGridlines/>
        <c:numFmt formatCode="General" sourceLinked="1"/>
        <c:majorTickMark val="out"/>
        <c:minorTickMark val="none"/>
        <c:tickLblPos val="nextTo"/>
        <c:crossAx val="636647048"/>
        <c:crosses val="autoZero"/>
        <c:auto val="1"/>
        <c:lblAlgn val="ctr"/>
        <c:lblOffset val="100"/>
        <c:noMultiLvlLbl val="0"/>
      </c:catAx>
      <c:valAx>
        <c:axId val="636647048"/>
        <c:scaling>
          <c:orientation val="minMax"/>
        </c:scaling>
        <c:delete val="1"/>
        <c:axPos val="l"/>
        <c:majorGridlines/>
        <c:numFmt formatCode="0%" sourceLinked="1"/>
        <c:majorTickMark val="out"/>
        <c:minorTickMark val="none"/>
        <c:tickLblPos val="none"/>
        <c:crossAx val="636704504"/>
        <c:crosses val="autoZero"/>
        <c:crossBetween val="between"/>
      </c:valAx>
    </c:plotArea>
    <c:legend>
      <c:legendPos val="b"/>
      <c:overlay val="0"/>
    </c:legend>
    <c:plotVisOnly val="1"/>
    <c:dispBlanksAs val="gap"/>
    <c:showDLblsOverMax val="0"/>
  </c:chart>
  <c:txPr>
    <a:bodyPr/>
    <a:lstStyle/>
    <a:p>
      <a:pPr>
        <a:defRPr sz="1800">
          <a:solidFill>
            <a:srgbClr val="EEECE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No</c:v>
                </c:pt>
              </c:strCache>
            </c:strRef>
          </c:tx>
          <c:invertIfNegative val="0"/>
          <c:cat>
            <c:strRef>
              <c:f>Sheet1!$A$2:$A$3</c:f>
              <c:strCache>
                <c:ptCount val="2"/>
                <c:pt idx="0">
                  <c:v>Agency Staff</c:v>
                </c:pt>
                <c:pt idx="1">
                  <c:v>Visitors</c:v>
                </c:pt>
              </c:strCache>
            </c:strRef>
          </c:cat>
          <c:val>
            <c:numRef>
              <c:f>Sheet1!$B$2:$B$3</c:f>
              <c:numCache>
                <c:formatCode>0%</c:formatCode>
                <c:ptCount val="2"/>
                <c:pt idx="0">
                  <c:v>0.04</c:v>
                </c:pt>
                <c:pt idx="1">
                  <c:v>0.08</c:v>
                </c:pt>
              </c:numCache>
            </c:numRef>
          </c:val>
        </c:ser>
        <c:ser>
          <c:idx val="1"/>
          <c:order val="1"/>
          <c:tx>
            <c:strRef>
              <c:f>Sheet1!$C$1</c:f>
              <c:strCache>
                <c:ptCount val="1"/>
                <c:pt idx="0">
                  <c:v>Undecided</c:v>
                </c:pt>
              </c:strCache>
            </c:strRef>
          </c:tx>
          <c:invertIfNegative val="0"/>
          <c:cat>
            <c:strRef>
              <c:f>Sheet1!$A$2:$A$3</c:f>
              <c:strCache>
                <c:ptCount val="2"/>
                <c:pt idx="0">
                  <c:v>Agency Staff</c:v>
                </c:pt>
                <c:pt idx="1">
                  <c:v>Visitors</c:v>
                </c:pt>
              </c:strCache>
            </c:strRef>
          </c:cat>
          <c:val>
            <c:numRef>
              <c:f>Sheet1!$C$2:$C$3</c:f>
              <c:numCache>
                <c:formatCode>0%</c:formatCode>
                <c:ptCount val="2"/>
                <c:pt idx="0">
                  <c:v>0.09</c:v>
                </c:pt>
                <c:pt idx="1">
                  <c:v>0.25</c:v>
                </c:pt>
              </c:numCache>
            </c:numRef>
          </c:val>
        </c:ser>
        <c:ser>
          <c:idx val="2"/>
          <c:order val="2"/>
          <c:tx>
            <c:strRef>
              <c:f>Sheet1!$D$1</c:f>
              <c:strCache>
                <c:ptCount val="1"/>
                <c:pt idx="0">
                  <c:v>Yes</c:v>
                </c:pt>
              </c:strCache>
            </c:strRef>
          </c:tx>
          <c:invertIfNegative val="0"/>
          <c:cat>
            <c:strRef>
              <c:f>Sheet1!$A$2:$A$3</c:f>
              <c:strCache>
                <c:ptCount val="2"/>
                <c:pt idx="0">
                  <c:v>Agency Staff</c:v>
                </c:pt>
                <c:pt idx="1">
                  <c:v>Visitors</c:v>
                </c:pt>
              </c:strCache>
            </c:strRef>
          </c:cat>
          <c:val>
            <c:numRef>
              <c:f>Sheet1!$D$2:$D$3</c:f>
              <c:numCache>
                <c:formatCode>0%</c:formatCode>
                <c:ptCount val="2"/>
                <c:pt idx="0">
                  <c:v>0.87</c:v>
                </c:pt>
                <c:pt idx="1">
                  <c:v>0.67</c:v>
                </c:pt>
              </c:numCache>
            </c:numRef>
          </c:val>
        </c:ser>
        <c:dLbls>
          <c:showLegendKey val="0"/>
          <c:showVal val="1"/>
          <c:showCatName val="0"/>
          <c:showSerName val="0"/>
          <c:showPercent val="0"/>
          <c:showBubbleSize val="0"/>
        </c:dLbls>
        <c:gapWidth val="150"/>
        <c:axId val="636680472"/>
        <c:axId val="636513048"/>
      </c:barChart>
      <c:catAx>
        <c:axId val="636680472"/>
        <c:scaling>
          <c:orientation val="minMax"/>
        </c:scaling>
        <c:delete val="0"/>
        <c:axPos val="b"/>
        <c:majorGridlines/>
        <c:majorTickMark val="out"/>
        <c:minorTickMark val="none"/>
        <c:tickLblPos val="nextTo"/>
        <c:crossAx val="636513048"/>
        <c:crosses val="autoZero"/>
        <c:auto val="1"/>
        <c:lblAlgn val="ctr"/>
        <c:lblOffset val="100"/>
        <c:noMultiLvlLbl val="0"/>
      </c:catAx>
      <c:valAx>
        <c:axId val="636513048"/>
        <c:scaling>
          <c:orientation val="minMax"/>
        </c:scaling>
        <c:delete val="1"/>
        <c:axPos val="l"/>
        <c:majorGridlines/>
        <c:numFmt formatCode="0%" sourceLinked="1"/>
        <c:majorTickMark val="out"/>
        <c:minorTickMark val="none"/>
        <c:tickLblPos val="none"/>
        <c:crossAx val="636680472"/>
        <c:crosses val="autoZero"/>
        <c:crossBetween val="between"/>
      </c:valAx>
    </c:plotArea>
    <c:legend>
      <c:legendPos val="b"/>
      <c:overlay val="0"/>
    </c:legend>
    <c:plotVisOnly val="1"/>
    <c:dispBlanksAs val="gap"/>
    <c:showDLblsOverMax val="0"/>
  </c:chart>
  <c:txPr>
    <a:bodyPr/>
    <a:lstStyle/>
    <a:p>
      <a:pPr>
        <a:defRPr sz="1800">
          <a:solidFill>
            <a:srgbClr val="EEECE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0"/>
      <c:rAngAx val="0"/>
      <c:perspective val="30"/>
    </c:view3D>
    <c:floor>
      <c:thickness val="0"/>
    </c:floor>
    <c:sideWall>
      <c:thickness val="0"/>
    </c:sideWall>
    <c:backWall>
      <c:thickness val="0"/>
    </c:backWall>
    <c:plotArea>
      <c:layout>
        <c:manualLayout>
          <c:layoutTarget val="inner"/>
          <c:xMode val="edge"/>
          <c:yMode val="edge"/>
          <c:x val="0.275503792223992"/>
          <c:y val="0.0956208435728974"/>
          <c:w val="0.514056064774081"/>
          <c:h val="0.904379156427103"/>
        </c:manualLayout>
      </c:layout>
      <c:pie3DChart>
        <c:varyColors val="1"/>
        <c:ser>
          <c:idx val="0"/>
          <c:order val="0"/>
          <c:tx>
            <c:strRef>
              <c:f>Sheet1!$B$1</c:f>
              <c:strCache>
                <c:ptCount val="1"/>
                <c:pt idx="0">
                  <c:v>Sales</c:v>
                </c:pt>
              </c:strCache>
            </c:strRef>
          </c:tx>
          <c:dLbls>
            <c:dLbl>
              <c:idx val="0"/>
              <c:layout>
                <c:manualLayout>
                  <c:x val="0.0188932753104904"/>
                  <c:y val="-0.0436157107580487"/>
                </c:manualLayout>
              </c:layout>
              <c:tx>
                <c:rich>
                  <a:bodyPr/>
                  <a:lstStyle/>
                  <a:p>
                    <a:pPr>
                      <a:defRPr sz="3200">
                        <a:solidFill>
                          <a:schemeClr val="bg1"/>
                        </a:solidFill>
                      </a:defRPr>
                    </a:pPr>
                    <a:r>
                      <a:rPr lang="en-US" sz="3200" dirty="0"/>
                      <a:t>Extremely</a:t>
                    </a:r>
                    <a:r>
                      <a:rPr lang="en-US" sz="2400" dirty="0"/>
                      <a:t> </a:t>
                    </a:r>
                    <a:r>
                      <a:rPr lang="en-US" sz="3600" dirty="0"/>
                      <a:t>Willing, </a:t>
                    </a:r>
                    <a:r>
                      <a:rPr lang="en-US" sz="3600" dirty="0" smtClean="0"/>
                      <a:t>29%</a:t>
                    </a:r>
                    <a:endParaRPr lang="en-US" sz="3600" dirty="0"/>
                  </a:p>
                </c:rich>
              </c:tx>
              <c:spPr/>
              <c:showLegendKey val="0"/>
              <c:showVal val="1"/>
              <c:showCatName val="1"/>
              <c:showSerName val="0"/>
              <c:showPercent val="0"/>
              <c:showBubbleSize val="0"/>
            </c:dLbl>
            <c:dLbl>
              <c:idx val="1"/>
              <c:layout>
                <c:manualLayout>
                  <c:x val="0.129309650247207"/>
                  <c:y val="-0.0486388668872012"/>
                </c:manualLayout>
              </c:layout>
              <c:tx>
                <c:rich>
                  <a:bodyPr/>
                  <a:lstStyle/>
                  <a:p>
                    <a:r>
                      <a:rPr lang="en-US" sz="3200" dirty="0"/>
                      <a:t>Very</a:t>
                    </a:r>
                    <a:r>
                      <a:rPr lang="en-US" sz="3600" dirty="0"/>
                      <a:t> Willing, </a:t>
                    </a:r>
                    <a:r>
                      <a:rPr lang="en-US" sz="3600" dirty="0" smtClean="0"/>
                      <a:t>38%</a:t>
                    </a:r>
                    <a:endParaRPr lang="en-US" sz="3600" dirty="0"/>
                  </a:p>
                </c:rich>
              </c:tx>
              <c:showLegendKey val="0"/>
              <c:showVal val="1"/>
              <c:showCatName val="1"/>
              <c:showSerName val="0"/>
              <c:showPercent val="0"/>
              <c:showBubbleSize val="0"/>
            </c:dLbl>
            <c:dLbl>
              <c:idx val="2"/>
              <c:layout>
                <c:manualLayout>
                  <c:x val="-0.0292144917528873"/>
                  <c:y val="0.0445649230151964"/>
                </c:manualLayout>
              </c:layout>
              <c:showLegendKey val="0"/>
              <c:showVal val="1"/>
              <c:showCatName val="1"/>
              <c:showSerName val="0"/>
              <c:showPercent val="0"/>
              <c:showBubbleSize val="0"/>
            </c:dLbl>
            <c:dLbl>
              <c:idx val="3"/>
              <c:layout>
                <c:manualLayout>
                  <c:x val="-0.00632883760817027"/>
                  <c:y val="-0.0572817092130999"/>
                </c:manualLayout>
              </c:layout>
              <c:showLegendKey val="0"/>
              <c:showVal val="1"/>
              <c:showCatName val="1"/>
              <c:showSerName val="0"/>
              <c:showPercent val="0"/>
              <c:showBubbleSize val="0"/>
            </c:dLbl>
            <c:dLbl>
              <c:idx val="4"/>
              <c:layout>
                <c:manualLayout>
                  <c:x val="0.145101404403657"/>
                  <c:y val="-0.0728199006971262"/>
                </c:manualLayout>
              </c:layout>
              <c:tx>
                <c:rich>
                  <a:bodyPr/>
                  <a:lstStyle/>
                  <a:p>
                    <a:pPr>
                      <a:defRPr sz="3200">
                        <a:solidFill>
                          <a:schemeClr val="bg1"/>
                        </a:solidFill>
                      </a:defRPr>
                    </a:pPr>
                    <a:r>
                      <a:rPr lang="en-US" sz="2400" dirty="0"/>
                      <a:t>Never! Not at all!, 5%</a:t>
                    </a:r>
                  </a:p>
                </c:rich>
              </c:tx>
              <c:spPr/>
              <c:showLegendKey val="0"/>
              <c:showVal val="1"/>
              <c:showCatName val="1"/>
              <c:showSerName val="0"/>
              <c:showPercent val="0"/>
              <c:showBubbleSize val="0"/>
            </c:dLbl>
            <c:txPr>
              <a:bodyPr/>
              <a:lstStyle/>
              <a:p>
                <a:pPr>
                  <a:defRPr sz="2400">
                    <a:solidFill>
                      <a:schemeClr val="bg1"/>
                    </a:solidFill>
                  </a:defRPr>
                </a:pPr>
                <a:endParaRPr lang="en-US"/>
              </a:p>
            </c:txPr>
            <c:showLegendKey val="0"/>
            <c:showVal val="1"/>
            <c:showCatName val="1"/>
            <c:showSerName val="0"/>
            <c:showPercent val="0"/>
            <c:showBubbleSize val="0"/>
            <c:showLeaderLines val="0"/>
          </c:dLbls>
          <c:cat>
            <c:strRef>
              <c:f>Sheet1!$A$2:$A$6</c:f>
              <c:strCache>
                <c:ptCount val="5"/>
                <c:pt idx="0">
                  <c:v>Extremely Willing</c:v>
                </c:pt>
                <c:pt idx="1">
                  <c:v>Very Willing</c:v>
                </c:pt>
                <c:pt idx="2">
                  <c:v>Somewhat Willing</c:v>
                </c:pt>
                <c:pt idx="3">
                  <c:v>Slightly Willing</c:v>
                </c:pt>
                <c:pt idx="4">
                  <c:v>Never! Not at All!</c:v>
                </c:pt>
              </c:strCache>
            </c:strRef>
          </c:cat>
          <c:val>
            <c:numRef>
              <c:f>Sheet1!$B$2:$B$6</c:f>
              <c:numCache>
                <c:formatCode>0%</c:formatCode>
                <c:ptCount val="5"/>
                <c:pt idx="0">
                  <c:v>0.29</c:v>
                </c:pt>
                <c:pt idx="1">
                  <c:v>0.38</c:v>
                </c:pt>
                <c:pt idx="2">
                  <c:v>0.24</c:v>
                </c:pt>
                <c:pt idx="3">
                  <c:v>0.04</c:v>
                </c:pt>
                <c:pt idx="4">
                  <c:v>0.05</c:v>
                </c:pt>
              </c:numCache>
            </c:numRef>
          </c:val>
        </c:ser>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A789D51F-57DE-9D43-909B-AE4D9013668D}" type="datetimeFigureOut">
              <a:rPr lang="en-US" smtClean="0"/>
              <a:t>3/2/12</a:t>
            </a:fld>
            <a:endParaRPr lang="en-US"/>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0955CD7E-9533-0C40-9456-35A1D1EFEADC}" type="slidenum">
              <a:rPr lang="en-US" smtClean="0"/>
              <a:t>‹#›</a:t>
            </a:fld>
            <a:endParaRPr lang="en-US"/>
          </a:p>
        </p:txBody>
      </p:sp>
    </p:spTree>
    <p:extLst>
      <p:ext uri="{BB962C8B-B14F-4D97-AF65-F5344CB8AC3E}">
        <p14:creationId xmlns:p14="http://schemas.microsoft.com/office/powerpoint/2010/main" val="2416812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AutoShape 1"/>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18" name="AutoShape 2"/>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19" name="AutoShape 3"/>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0" name="AutoShape 4"/>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1" name="AutoShape 5"/>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2" name="AutoShape 6"/>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3" name="AutoShape 7"/>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4" name="AutoShape 8"/>
          <p:cNvSpPr>
            <a:spLocks noChangeArrowheads="1"/>
          </p:cNvSpPr>
          <p:nvPr/>
        </p:nvSpPr>
        <p:spPr bwMode="auto">
          <a:xfrm>
            <a:off x="0" y="0"/>
            <a:ext cx="7772400" cy="100584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5" name="Rectangle 9"/>
          <p:cNvSpPr>
            <a:spLocks noGrp="1" noRot="1" noChangeAspect="1" noChangeArrowheads="1"/>
          </p:cNvSpPr>
          <p:nvPr>
            <p:ph type="sldImg"/>
          </p:nvPr>
        </p:nvSpPr>
        <p:spPr bwMode="auto">
          <a:xfrm>
            <a:off x="1376363" y="763588"/>
            <a:ext cx="5005387" cy="3757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9226" name="Rectangle 10"/>
          <p:cNvSpPr>
            <a:spLocks noGrp="1" noChangeArrowheads="1"/>
          </p:cNvSpPr>
          <p:nvPr>
            <p:ph type="body"/>
          </p:nvPr>
        </p:nvSpPr>
        <p:spPr bwMode="auto">
          <a:xfrm>
            <a:off x="777875" y="4776788"/>
            <a:ext cx="6203950" cy="451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9227" name="Text Box 11"/>
          <p:cNvSpPr txBox="1">
            <a:spLocks noChangeArrowheads="1"/>
          </p:cNvSpPr>
          <p:nvPr/>
        </p:nvSpPr>
        <p:spPr bwMode="auto">
          <a:xfrm>
            <a:off x="0" y="0"/>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8" name="Text Box 12"/>
          <p:cNvSpPr txBox="1">
            <a:spLocks noChangeArrowheads="1"/>
          </p:cNvSpPr>
          <p:nvPr/>
        </p:nvSpPr>
        <p:spPr bwMode="auto">
          <a:xfrm>
            <a:off x="4398963" y="0"/>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29" name="Text Box 13"/>
          <p:cNvSpPr txBox="1">
            <a:spLocks noChangeArrowheads="1"/>
          </p:cNvSpPr>
          <p:nvPr/>
        </p:nvSpPr>
        <p:spPr bwMode="auto">
          <a:xfrm>
            <a:off x="0" y="9555163"/>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9230" name="Rectangle 14"/>
          <p:cNvSpPr>
            <a:spLocks noGrp="1" noChangeArrowheads="1"/>
          </p:cNvSpPr>
          <p:nvPr>
            <p:ph type="sldNum"/>
          </p:nvPr>
        </p:nvSpPr>
        <p:spPr bwMode="auto">
          <a:xfrm>
            <a:off x="4398963" y="9555163"/>
            <a:ext cx="335915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smtClean="0">
                <a:solidFill>
                  <a:srgbClr val="000000"/>
                </a:solidFill>
                <a:latin typeface="Times New Roman" charset="0"/>
                <a:cs typeface="Arial Unicode MS" charset="0"/>
              </a:defRPr>
            </a:lvl1pPr>
          </a:lstStyle>
          <a:p>
            <a:pPr>
              <a:defRPr/>
            </a:pPr>
            <a:fld id="{D450391A-76D6-1343-9286-C4979F992160}" type="slidenum">
              <a:rPr lang="en-US"/>
              <a:pPr>
                <a:defRPr/>
              </a:pPr>
              <a:t>‹#›</a:t>
            </a:fld>
            <a:endParaRPr lang="en-US" dirty="0"/>
          </a:p>
        </p:txBody>
      </p:sp>
    </p:spTree>
    <p:extLst>
      <p:ext uri="{BB962C8B-B14F-4D97-AF65-F5344CB8AC3E}">
        <p14:creationId xmlns:p14="http://schemas.microsoft.com/office/powerpoint/2010/main" val="2746817735"/>
      </p:ext>
    </p:extLst>
  </p:cSld>
  <p:clrMap bg1="lt1" tx1="dk1" bg2="lt2" tx2="dk2" accent1="accent1" accent2="accent2" accent3="accent3" accent4="accent4" accent5="accent5" accent6="accent6" hlink="hlink" folHlink="folHlink"/>
  <p:notesStyle>
    <a:lvl1pPr algn="l" defTabSz="45658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1949" indent="-285364" algn="l" defTabSz="45658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1450" indent="-228290" algn="l" defTabSz="45658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598045" indent="-228290" algn="l" defTabSz="45658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4630" indent="-228290" algn="l" defTabSz="456584"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2922" algn="l" defTabSz="456584" rtl="0" eaLnBrk="1" latinLnBrk="0" hangingPunct="1">
      <a:defRPr sz="1200" kern="1200">
        <a:solidFill>
          <a:schemeClr val="tx1"/>
        </a:solidFill>
        <a:latin typeface="+mn-lt"/>
        <a:ea typeface="+mn-ea"/>
        <a:cs typeface="+mn-cs"/>
      </a:defRPr>
    </a:lvl6pPr>
    <a:lvl7pPr marL="2739508" algn="l" defTabSz="456584" rtl="0" eaLnBrk="1" latinLnBrk="0" hangingPunct="1">
      <a:defRPr sz="1200" kern="1200">
        <a:solidFill>
          <a:schemeClr val="tx1"/>
        </a:solidFill>
        <a:latin typeface="+mn-lt"/>
        <a:ea typeface="+mn-ea"/>
        <a:cs typeface="+mn-cs"/>
      </a:defRPr>
    </a:lvl7pPr>
    <a:lvl8pPr marL="3196095" algn="l" defTabSz="456584" rtl="0" eaLnBrk="1" latinLnBrk="0" hangingPunct="1">
      <a:defRPr sz="1200" kern="1200">
        <a:solidFill>
          <a:schemeClr val="tx1"/>
        </a:solidFill>
        <a:latin typeface="+mn-lt"/>
        <a:ea typeface="+mn-ea"/>
        <a:cs typeface="+mn-cs"/>
      </a:defRPr>
    </a:lvl8pPr>
    <a:lvl9pPr marL="3652678" algn="l" defTabSz="45658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sz="quarter"/>
          </p:nvPr>
        </p:nvSpPr>
        <p:spPr/>
        <p:txBody>
          <a:bodyPr/>
          <a:lstStyle/>
          <a:p>
            <a:pPr>
              <a:defRPr/>
            </a:pPr>
            <a:fld id="{754E4D07-2733-A64A-9983-B9B9B13E1AC3}" type="slidenum">
              <a:rPr lang="en-US"/>
              <a:pPr>
                <a:defRPr/>
              </a:pPr>
              <a:t>1</a:t>
            </a:fld>
            <a:endParaRPr lang="en-US" dirty="0"/>
          </a:p>
        </p:txBody>
      </p:sp>
      <p:sp>
        <p:nvSpPr>
          <p:cNvPr id="28673" name="Text Box 1"/>
          <p:cNvSpPr txBox="1">
            <a:spLocks noChangeArrowheads="1"/>
          </p:cNvSpPr>
          <p:nvPr/>
        </p:nvSpPr>
        <p:spPr bwMode="auto">
          <a:xfrm>
            <a:off x="4398963" y="9555163"/>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CCBD0143-A62B-1847-9B00-D4531F99EBD5}" type="slidenum">
              <a:rPr lang="en-US" sz="1400" smtClean="0">
                <a:latin typeface="Times New Roman" charset="0"/>
              </a:rPr>
              <a:pPr algn="r">
                <a:defRPr/>
              </a:pPr>
              <a:t>1</a:t>
            </a:fld>
            <a:endParaRPr lang="en-US" sz="1400" dirty="0" smtClean="0">
              <a:latin typeface="Times New Roman" charset="0"/>
            </a:endParaRPr>
          </a:p>
        </p:txBody>
      </p:sp>
      <p:sp>
        <p:nvSpPr>
          <p:cNvPr id="28674" name="Text Box 2"/>
          <p:cNvSpPr txBox="1">
            <a:spLocks noChangeArrowheads="1"/>
          </p:cNvSpPr>
          <p:nvPr/>
        </p:nvSpPr>
        <p:spPr bwMode="auto">
          <a:xfrm>
            <a:off x="4398963"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A99552E6-5800-7441-85B1-1DE9903FE728}" type="slidenum">
              <a:rPr lang="en-US" sz="1400" smtClean="0">
                <a:latin typeface="Times New Roman" charset="0"/>
              </a:rPr>
              <a:pPr algn="r">
                <a:defRPr/>
              </a:pPr>
              <a:t>1</a:t>
            </a:fld>
            <a:endParaRPr lang="en-US" sz="1400" dirty="0" smtClean="0">
              <a:latin typeface="Times New Roman" charset="0"/>
            </a:endParaRPr>
          </a:p>
        </p:txBody>
      </p:sp>
      <p:sp>
        <p:nvSpPr>
          <p:cNvPr id="28675" name="Text Box 3"/>
          <p:cNvSpPr txBox="1">
            <a:spLocks noChangeArrowheads="1"/>
          </p:cNvSpPr>
          <p:nvPr/>
        </p:nvSpPr>
        <p:spPr bwMode="auto">
          <a:xfrm>
            <a:off x="1371600" y="763588"/>
            <a:ext cx="5029200"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28676" name="Text Box 4"/>
          <p:cNvSpPr txBox="1">
            <a:spLocks noGrp="1" noChangeArrowheads="1"/>
          </p:cNvSpPr>
          <p:nvPr>
            <p:ph type="body"/>
          </p:nvPr>
        </p:nvSpPr>
        <p:spPr>
          <a:xfrm>
            <a:off x="777875" y="4776788"/>
            <a:ext cx="6215063" cy="4522787"/>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defRPr/>
            </a:pPr>
            <a:endParaRPr lang="en-US" baseline="0" dirty="0" smtClean="0">
              <a:latin typeface="Arial" charset="0"/>
              <a:cs typeface="Arial Unicode M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4"/>
          <p:cNvSpPr>
            <a:spLocks noGrp="1" noChangeArrowheads="1"/>
          </p:cNvSpPr>
          <p:nvPr>
            <p:ph type="sldNum" sz="quarter"/>
          </p:nvPr>
        </p:nvSpPr>
        <p:spPr/>
        <p:txBody>
          <a:bodyPr/>
          <a:lstStyle/>
          <a:p>
            <a:pPr>
              <a:defRPr/>
            </a:pPr>
            <a:fld id="{9B3F9C69-EC1B-7F4A-BC6E-1373B5CA0D3A}" type="slidenum">
              <a:rPr lang="en-US"/>
              <a:pPr>
                <a:defRPr/>
              </a:pPr>
              <a:t>11</a:t>
            </a:fld>
            <a:endParaRPr lang="en-US" dirty="0"/>
          </a:p>
        </p:txBody>
      </p:sp>
      <p:sp>
        <p:nvSpPr>
          <p:cNvPr id="45057" name="Text Box 1"/>
          <p:cNvSpPr txBox="1">
            <a:spLocks noChangeArrowheads="1"/>
          </p:cNvSpPr>
          <p:nvPr/>
        </p:nvSpPr>
        <p:spPr bwMode="auto">
          <a:xfrm>
            <a:off x="1371600" y="685800"/>
            <a:ext cx="5014913" cy="37639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5058" name="Text Box 2"/>
          <p:cNvSpPr txBox="1">
            <a:spLocks noGrp="1" noChangeArrowheads="1"/>
          </p:cNvSpPr>
          <p:nvPr>
            <p:ph type="body"/>
          </p:nvPr>
        </p:nvSpPr>
        <p:spPr>
          <a:xfrm>
            <a:off x="777875" y="4776788"/>
            <a:ext cx="6208713" cy="45180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defRPr/>
            </a:pPr>
            <a:endParaRPr lang="en-US" sz="1600" dirty="0" smtClean="0">
              <a:cs typeface="Arial Unicode M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txBox="1">
            <a:spLocks noGrp="1" noRot="1" noChangeAspect="1" noChangeArrowheads="1"/>
          </p:cNvSpPr>
          <p:nvPr>
            <p:ph type="sldImg"/>
          </p:nvPr>
        </p:nvSpPr>
        <p:spPr>
          <a:xfrm>
            <a:off x="1295400" y="764858"/>
            <a:ext cx="5181600" cy="3771900"/>
          </a:xfrm>
          <a:solidFill>
            <a:srgbClr val="FFFFFF"/>
          </a:solidFill>
          <a:ln>
            <a:solidFill>
              <a:srgbClr val="000000"/>
            </a:solidFill>
            <a:miter lim="800000"/>
            <a:headEnd/>
            <a:tailEnd/>
          </a:ln>
        </p:spPr>
      </p:sp>
      <p:sp>
        <p:nvSpPr>
          <p:cNvPr id="16386" name="Rectangle 2"/>
          <p:cNvSpPr txBox="1">
            <a:spLocks noGrp="1" noChangeArrowheads="1"/>
          </p:cNvSpPr>
          <p:nvPr>
            <p:ph type="body" idx="1"/>
          </p:nvPr>
        </p:nvSpPr>
        <p:spPr>
          <a:xfrm>
            <a:off x="777240" y="4777740"/>
            <a:ext cx="6217920" cy="4526280"/>
          </a:xfrm>
          <a:ln>
            <a:round/>
            <a:headEnd/>
            <a:tailEnd/>
          </a:ln>
        </p:spPr>
        <p:txBody>
          <a:bodyPr wrap="none" anchor="ctr"/>
          <a:lstStyle/>
          <a:p>
            <a:pPr eaLnBrk="1">
              <a:lnSpc>
                <a:spcPct val="95000"/>
              </a:lnSpc>
            </a:pPr>
            <a:endParaRPr 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50391A-76D6-1343-9286-C4979F992160}" type="slidenum">
              <a:rPr lang="en-US" smtClean="0"/>
              <a:pPr>
                <a:defRPr/>
              </a:pPr>
              <a:t>13</a:t>
            </a:fld>
            <a:endParaRPr lang="en-US" dirty="0"/>
          </a:p>
        </p:txBody>
      </p:sp>
    </p:spTree>
    <p:extLst>
      <p:ext uri="{BB962C8B-B14F-4D97-AF65-F5344CB8AC3E}">
        <p14:creationId xmlns:p14="http://schemas.microsoft.com/office/powerpoint/2010/main" val="141523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304800"/>
            <a:ext cx="5005387" cy="3757613"/>
          </a:xfrm>
        </p:spPr>
      </p:sp>
      <p:sp>
        <p:nvSpPr>
          <p:cNvPr id="3" name="Notes Placeholder 2"/>
          <p:cNvSpPr>
            <a:spLocks noGrp="1"/>
          </p:cNvSpPr>
          <p:nvPr>
            <p:ph type="body" idx="1"/>
          </p:nvPr>
        </p:nvSpPr>
        <p:spPr>
          <a:xfrm>
            <a:off x="457200" y="4191000"/>
            <a:ext cx="6934199" cy="5867400"/>
          </a:xfrm>
        </p:spPr>
        <p:txBody>
          <a:bodyPr>
            <a:normAutofit lnSpcReduction="10000"/>
          </a:bodyPr>
          <a:lstStyle/>
          <a:p>
            <a:pPr>
              <a:lnSpc>
                <a:spcPct val="70000"/>
              </a:lnSpc>
            </a:pPr>
            <a:endParaRPr lang="en-US" sz="1200" kern="1200" dirty="0">
              <a:solidFill>
                <a:srgbClr val="000000"/>
              </a:solidFill>
              <a:effectLst/>
              <a:latin typeface="Times New Roman"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537D1FF7-9E35-4CC5-B961-181FEFEC43DB}"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50391A-76D6-1343-9286-C4979F992160}" type="slidenum">
              <a:rPr lang="en-US" smtClean="0"/>
              <a:pPr>
                <a:defRPr/>
              </a:pPr>
              <a:t>2</a:t>
            </a:fld>
            <a:endParaRPr lang="en-US" dirty="0"/>
          </a:p>
        </p:txBody>
      </p:sp>
    </p:spTree>
    <p:extLst>
      <p:ext uri="{BB962C8B-B14F-4D97-AF65-F5344CB8AC3E}">
        <p14:creationId xmlns:p14="http://schemas.microsoft.com/office/powerpoint/2010/main" val="2499031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defRPr/>
            </a:pPr>
            <a:fld id="{D450391A-76D6-1343-9286-C4979F992160}" type="slidenum">
              <a:rPr lang="en-US" smtClean="0"/>
              <a:pPr>
                <a:defRPr/>
              </a:pPr>
              <a:t>22</a:t>
            </a:fld>
            <a:endParaRPr lang="en-US" dirty="0"/>
          </a:p>
        </p:txBody>
      </p:sp>
    </p:spTree>
    <p:extLst>
      <p:ext uri="{BB962C8B-B14F-4D97-AF65-F5344CB8AC3E}">
        <p14:creationId xmlns:p14="http://schemas.microsoft.com/office/powerpoint/2010/main" val="1250894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50391A-76D6-1343-9286-C4979F992160}" type="slidenum">
              <a:rPr lang="en-US" smtClean="0"/>
              <a:pPr>
                <a:defRPr/>
              </a:pPr>
              <a:t>24</a:t>
            </a:fld>
            <a:endParaRPr lang="en-US" dirty="0"/>
          </a:p>
        </p:txBody>
      </p:sp>
    </p:spTree>
    <p:extLst>
      <p:ext uri="{BB962C8B-B14F-4D97-AF65-F5344CB8AC3E}">
        <p14:creationId xmlns:p14="http://schemas.microsoft.com/office/powerpoint/2010/main" val="3045813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50391A-76D6-1343-9286-C4979F992160}" type="slidenum">
              <a:rPr lang="en-US" smtClean="0"/>
              <a:pPr>
                <a:defRPr/>
              </a:pPr>
              <a:t>25</a:t>
            </a:fld>
            <a:endParaRPr lang="en-US" dirty="0"/>
          </a:p>
        </p:txBody>
      </p:sp>
    </p:spTree>
    <p:extLst>
      <p:ext uri="{BB962C8B-B14F-4D97-AF65-F5344CB8AC3E}">
        <p14:creationId xmlns:p14="http://schemas.microsoft.com/office/powerpoint/2010/main" val="247716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sz="quarter"/>
          </p:nvPr>
        </p:nvSpPr>
        <p:spPr/>
        <p:txBody>
          <a:bodyPr/>
          <a:lstStyle/>
          <a:p>
            <a:pPr>
              <a:defRPr/>
            </a:pPr>
            <a:fld id="{2FE365F6-43A2-EA48-BDC2-A8B690D7087C}" type="slidenum">
              <a:rPr lang="en-US"/>
              <a:pPr>
                <a:defRPr/>
              </a:pPr>
              <a:t>3</a:t>
            </a:fld>
            <a:endParaRPr lang="en-US" dirty="0"/>
          </a:p>
        </p:txBody>
      </p:sp>
      <p:sp>
        <p:nvSpPr>
          <p:cNvPr id="40961" name="Text Box 1"/>
          <p:cNvSpPr txBox="1">
            <a:spLocks noChangeArrowheads="1"/>
          </p:cNvSpPr>
          <p:nvPr/>
        </p:nvSpPr>
        <p:spPr bwMode="auto">
          <a:xfrm>
            <a:off x="4398963" y="9555163"/>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7060961C-0570-BD4A-8E9C-274ABA8DB935}" type="slidenum">
              <a:rPr lang="en-US" sz="1400" smtClean="0">
                <a:latin typeface="Times New Roman" charset="0"/>
              </a:rPr>
              <a:pPr algn="r">
                <a:defRPr/>
              </a:pPr>
              <a:t>3</a:t>
            </a:fld>
            <a:endParaRPr lang="en-US" sz="1400" dirty="0" smtClean="0">
              <a:latin typeface="Times New Roman" charset="0"/>
            </a:endParaRPr>
          </a:p>
        </p:txBody>
      </p:sp>
      <p:sp>
        <p:nvSpPr>
          <p:cNvPr id="40962" name="Text Box 2"/>
          <p:cNvSpPr txBox="1">
            <a:spLocks noChangeArrowheads="1"/>
          </p:cNvSpPr>
          <p:nvPr/>
        </p:nvSpPr>
        <p:spPr bwMode="auto">
          <a:xfrm>
            <a:off x="4402138" y="9555163"/>
            <a:ext cx="33686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240" tIns="46440" rIns="93240" bIns="4644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lnSpc>
                <a:spcPct val="100000"/>
              </a:lnSpc>
              <a:defRPr/>
            </a:pPr>
            <a:fld id="{FF098525-6ACC-704C-922B-6F24F0597831}" type="slidenum">
              <a:rPr lang="en-US" sz="1200" smtClean="0"/>
              <a:pPr algn="r">
                <a:lnSpc>
                  <a:spcPct val="100000"/>
                </a:lnSpc>
                <a:defRPr/>
              </a:pPr>
              <a:t>3</a:t>
            </a:fld>
            <a:endParaRPr lang="en-US" sz="1200" dirty="0" smtClean="0"/>
          </a:p>
        </p:txBody>
      </p:sp>
      <p:sp>
        <p:nvSpPr>
          <p:cNvPr id="40963" name="Text Box 3"/>
          <p:cNvSpPr txBox="1">
            <a:spLocks noChangeArrowheads="1"/>
          </p:cNvSpPr>
          <p:nvPr/>
        </p:nvSpPr>
        <p:spPr bwMode="auto">
          <a:xfrm>
            <a:off x="1309688" y="754063"/>
            <a:ext cx="5154612"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0964" name="Text Box 4"/>
          <p:cNvSpPr txBox="1">
            <a:spLocks noGrp="1" noChangeArrowheads="1"/>
          </p:cNvSpPr>
          <p:nvPr>
            <p:ph type="body"/>
          </p:nvPr>
        </p:nvSpPr>
        <p:spPr>
          <a:xfrm>
            <a:off x="1036638" y="4778375"/>
            <a:ext cx="5700712" cy="4525963"/>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240" tIns="46440" rIns="93240" bIns="46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ts val="450"/>
              </a:spcBef>
              <a:defRPr/>
            </a:pPr>
            <a:endParaRPr lang="en-US" sz="1300" dirty="0"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6363" y="763588"/>
            <a:ext cx="5005387" cy="3757612"/>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537D1FF7-9E35-4CC5-B961-181FEFEC43DB}"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50391A-76D6-1343-9286-C4979F992160}" type="slidenum">
              <a:rPr lang="en-US" smtClean="0"/>
              <a:pPr>
                <a:defRPr/>
              </a:pPr>
              <a:t>36</a:t>
            </a:fld>
            <a:endParaRPr lang="en-US" dirty="0"/>
          </a:p>
        </p:txBody>
      </p:sp>
    </p:spTree>
    <p:extLst>
      <p:ext uri="{BB962C8B-B14F-4D97-AF65-F5344CB8AC3E}">
        <p14:creationId xmlns:p14="http://schemas.microsoft.com/office/powerpoint/2010/main" val="2043282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sz="quarter"/>
          </p:nvPr>
        </p:nvSpPr>
        <p:spPr/>
        <p:txBody>
          <a:bodyPr/>
          <a:lstStyle/>
          <a:p>
            <a:pPr>
              <a:defRPr/>
            </a:pPr>
            <a:fld id="{95FB9F3F-EC55-9D4C-B705-BFA586B2E42C}" type="slidenum">
              <a:rPr lang="en-US"/>
              <a:pPr>
                <a:defRPr/>
              </a:pPr>
              <a:t>43</a:t>
            </a:fld>
            <a:endParaRPr lang="en-US" dirty="0"/>
          </a:p>
        </p:txBody>
      </p:sp>
      <p:sp>
        <p:nvSpPr>
          <p:cNvPr id="46081" name="Text Box 1"/>
          <p:cNvSpPr txBox="1">
            <a:spLocks noChangeArrowheads="1"/>
          </p:cNvSpPr>
          <p:nvPr/>
        </p:nvSpPr>
        <p:spPr bwMode="auto">
          <a:xfrm>
            <a:off x="4398963" y="9555163"/>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FD6828E4-67C4-6749-9508-D1F7AD4FBC29}" type="slidenum">
              <a:rPr lang="en-US" sz="1400" smtClean="0">
                <a:latin typeface="Times New Roman" charset="0"/>
              </a:rPr>
              <a:pPr algn="r">
                <a:defRPr/>
              </a:pPr>
              <a:t>43</a:t>
            </a:fld>
            <a:endParaRPr lang="en-US" sz="1400" dirty="0" smtClean="0">
              <a:latin typeface="Times New Roman" charset="0"/>
            </a:endParaRPr>
          </a:p>
        </p:txBody>
      </p:sp>
      <p:sp>
        <p:nvSpPr>
          <p:cNvPr id="46082" name="Text Box 2"/>
          <p:cNvSpPr txBox="1">
            <a:spLocks noChangeArrowheads="1"/>
          </p:cNvSpPr>
          <p:nvPr/>
        </p:nvSpPr>
        <p:spPr bwMode="auto">
          <a:xfrm>
            <a:off x="4402138" y="9555163"/>
            <a:ext cx="33686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240" tIns="46440" rIns="93240" bIns="4644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lnSpc>
                <a:spcPct val="100000"/>
              </a:lnSpc>
              <a:defRPr/>
            </a:pPr>
            <a:fld id="{CCA99A83-51B3-7845-B3BC-AA5FA408EFD6}" type="slidenum">
              <a:rPr lang="en-US" sz="1200" smtClean="0"/>
              <a:pPr algn="r">
                <a:lnSpc>
                  <a:spcPct val="100000"/>
                </a:lnSpc>
                <a:defRPr/>
              </a:pPr>
              <a:t>43</a:t>
            </a:fld>
            <a:endParaRPr lang="en-US" sz="1200" dirty="0" smtClean="0"/>
          </a:p>
        </p:txBody>
      </p:sp>
      <p:sp>
        <p:nvSpPr>
          <p:cNvPr id="46083" name="Text Box 3"/>
          <p:cNvSpPr txBox="1">
            <a:spLocks noChangeArrowheads="1"/>
          </p:cNvSpPr>
          <p:nvPr/>
        </p:nvSpPr>
        <p:spPr bwMode="auto">
          <a:xfrm>
            <a:off x="1309688" y="754063"/>
            <a:ext cx="5154612"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6084" name="Text Box 4"/>
          <p:cNvSpPr txBox="1">
            <a:spLocks noGrp="1" noChangeArrowheads="1"/>
          </p:cNvSpPr>
          <p:nvPr>
            <p:ph type="body"/>
          </p:nvPr>
        </p:nvSpPr>
        <p:spPr>
          <a:xfrm>
            <a:off x="1036638" y="4778375"/>
            <a:ext cx="5700712" cy="45259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240" tIns="46440" rIns="93240" bIns="464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ts val="450"/>
              </a:spcBef>
              <a:defRPr/>
            </a:pPr>
            <a:endParaRPr lang="en-US" sz="1300"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sz="quarter"/>
          </p:nvPr>
        </p:nvSpPr>
        <p:spPr/>
        <p:txBody>
          <a:bodyPr/>
          <a:lstStyle/>
          <a:p>
            <a:pPr>
              <a:defRPr/>
            </a:pPr>
            <a:fld id="{C15A440D-D999-7544-845E-5AC65233B0C7}" type="slidenum">
              <a:rPr lang="en-US"/>
              <a:pPr>
                <a:defRPr/>
              </a:pPr>
              <a:t>4</a:t>
            </a:fld>
            <a:endParaRPr lang="en-US" dirty="0"/>
          </a:p>
        </p:txBody>
      </p:sp>
      <p:sp>
        <p:nvSpPr>
          <p:cNvPr id="43009" name="Text Box 1"/>
          <p:cNvSpPr txBox="1">
            <a:spLocks noChangeArrowheads="1"/>
          </p:cNvSpPr>
          <p:nvPr/>
        </p:nvSpPr>
        <p:spPr bwMode="auto">
          <a:xfrm>
            <a:off x="4398963" y="9555163"/>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60CB40BA-1782-AE4C-86E2-DBD87F850BC7}" type="slidenum">
              <a:rPr lang="en-US" sz="1400" smtClean="0">
                <a:latin typeface="Times New Roman" charset="0"/>
              </a:rPr>
              <a:pPr algn="r">
                <a:defRPr/>
              </a:pPr>
              <a:t>4</a:t>
            </a:fld>
            <a:endParaRPr lang="en-US" sz="1400" dirty="0" smtClean="0">
              <a:latin typeface="Times New Roman" charset="0"/>
            </a:endParaRPr>
          </a:p>
        </p:txBody>
      </p:sp>
      <p:sp>
        <p:nvSpPr>
          <p:cNvPr id="43010" name="Text Box 2"/>
          <p:cNvSpPr txBox="1">
            <a:spLocks noChangeArrowheads="1"/>
          </p:cNvSpPr>
          <p:nvPr/>
        </p:nvSpPr>
        <p:spPr bwMode="auto">
          <a:xfrm>
            <a:off x="4398963" y="9555163"/>
            <a:ext cx="33623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3D82E15F-198F-BB40-AAE2-9B3EC018E3F9}" type="slidenum">
              <a:rPr lang="en-US" sz="1400" smtClean="0">
                <a:latin typeface="Times New Roman" charset="0"/>
              </a:rPr>
              <a:pPr algn="r">
                <a:defRPr/>
              </a:pPr>
              <a:t>4</a:t>
            </a:fld>
            <a:endParaRPr lang="en-US" sz="1400" dirty="0" smtClean="0">
              <a:latin typeface="Times New Roman" charset="0"/>
            </a:endParaRPr>
          </a:p>
        </p:txBody>
      </p:sp>
      <p:sp>
        <p:nvSpPr>
          <p:cNvPr id="43011" name="Text Box 3"/>
          <p:cNvSpPr txBox="1">
            <a:spLocks noChangeArrowheads="1"/>
          </p:cNvSpPr>
          <p:nvPr/>
        </p:nvSpPr>
        <p:spPr bwMode="auto">
          <a:xfrm>
            <a:off x="1371600" y="763588"/>
            <a:ext cx="5026025" cy="376872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3012" name="Text Box 4"/>
          <p:cNvSpPr txBox="1">
            <a:spLocks noGrp="1" noChangeArrowheads="1"/>
          </p:cNvSpPr>
          <p:nvPr>
            <p:ph type="body"/>
          </p:nvPr>
        </p:nvSpPr>
        <p:spPr>
          <a:xfrm>
            <a:off x="777875" y="4776788"/>
            <a:ext cx="6215063" cy="44323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spcBef>
                <a:spcPts val="450"/>
              </a:spcBef>
              <a:defRPr/>
            </a:pPr>
            <a:endParaRPr lang="en-US" sz="1600"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ＭＳ Ｐゴシック" charset="0"/>
                <a:cs typeface="Arial Unicode MS" charset="0"/>
              </a:defRPr>
            </a:lvl1pPr>
            <a:lvl2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2pPr>
            <a:lvl3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3pPr>
            <a:lvl4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4pPr>
            <a:lvl5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5pPr>
            <a:lvl6pPr marL="2514306"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6pPr>
            <a:lvl7pPr marL="2971452"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7pPr>
            <a:lvl8pPr marL="3428600"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8pPr>
            <a:lvl9pPr marL="3885746"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9pPr>
          </a:lstStyle>
          <a:p>
            <a:pPr eaLnBrk="1"/>
            <a:fld id="{19500D68-91A4-C840-ABD0-5EEBB9ED53A9}" type="slidenum">
              <a:rPr lang="en-US">
                <a:solidFill>
                  <a:srgbClr val="000000"/>
                </a:solidFill>
                <a:latin typeface="Times New Roman" charset="0"/>
              </a:rPr>
              <a:pPr eaLnBrk="1"/>
              <a:t>5</a:t>
            </a:fld>
            <a:endParaRPr lang="en-US">
              <a:solidFill>
                <a:srgbClr val="000000"/>
              </a:solidFill>
              <a:latin typeface="Times New Roman" charset="0"/>
            </a:endParaRPr>
          </a:p>
        </p:txBody>
      </p:sp>
      <p:sp>
        <p:nvSpPr>
          <p:cNvPr id="33795" name="Text Box 1"/>
          <p:cNvSpPr txBox="1">
            <a:spLocks noChangeArrowheads="1"/>
          </p:cNvSpPr>
          <p:nvPr/>
        </p:nvSpPr>
        <p:spPr bwMode="auto">
          <a:xfrm>
            <a:off x="1371601" y="763588"/>
            <a:ext cx="5029200" cy="3771900"/>
          </a:xfrm>
          <a:prstGeom prst="rect">
            <a:avLst/>
          </a:prstGeom>
          <a:solidFill>
            <a:srgbClr val="FFFFFF"/>
          </a:solidFill>
          <a:ln w="9360">
            <a:solidFill>
              <a:srgbClr val="000000"/>
            </a:solidFill>
            <a:miter lim="800000"/>
            <a:headEnd/>
            <a:tailEnd/>
          </a:ln>
        </p:spPr>
        <p:txBody>
          <a:bodyPr wrap="none" lIns="91429" tIns="45715" rIns="91429" bIns="45715" anchor="ctr"/>
          <a:lstStyle/>
          <a:p>
            <a:endParaRPr lang="en-US"/>
          </a:p>
        </p:txBody>
      </p:sp>
      <p:sp>
        <p:nvSpPr>
          <p:cNvPr id="33796" name="Rectangle 2"/>
          <p:cNvSpPr txBox="1">
            <a:spLocks noGrp="1" noChangeArrowheads="1"/>
          </p:cNvSpPr>
          <p:nvPr>
            <p:ph type="body"/>
          </p:nvPr>
        </p:nvSpPr>
        <p:spPr>
          <a:xfrm>
            <a:off x="777876" y="4776789"/>
            <a:ext cx="6208713" cy="4518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2"/>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ＭＳ Ｐゴシック" charset="0"/>
                <a:cs typeface="Arial Unicode MS" charset="0"/>
              </a:defRPr>
            </a:lvl1pPr>
            <a:lvl2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2pPr>
            <a:lvl3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3pPr>
            <a:lvl4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4pPr>
            <a:lvl5pPr eaLnBrk="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5pPr>
            <a:lvl6pPr marL="2514306"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6pPr>
            <a:lvl7pPr marL="2971452"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7pPr>
            <a:lvl8pPr marL="3428600"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8pPr>
            <a:lvl9pPr marL="3885746" indent="-228574" eaLnBrk="0" fontAlgn="base" hangingPunct="0">
              <a:lnSpc>
                <a:spcPct val="93000"/>
              </a:lnSpc>
              <a:spcBef>
                <a:spcPct val="0"/>
              </a:spcBef>
              <a:spcAft>
                <a:spcPct val="0"/>
              </a:spcAft>
              <a:buClr>
                <a:srgbClr val="000000"/>
              </a:buClr>
              <a:buSzPct val="100000"/>
              <a:buFont typeface="Times New Roman" charset="0"/>
              <a:tabLst>
                <a:tab pos="0" algn="l"/>
                <a:tab pos="457146" algn="l"/>
                <a:tab pos="914294" algn="l"/>
                <a:tab pos="1371440" algn="l"/>
                <a:tab pos="1828586" algn="l"/>
                <a:tab pos="2285732" algn="l"/>
                <a:tab pos="2742880" algn="l"/>
                <a:tab pos="3200026" algn="l"/>
                <a:tab pos="3657172" algn="l"/>
                <a:tab pos="4114319" algn="l"/>
                <a:tab pos="4571466" algn="l"/>
                <a:tab pos="5028612" algn="l"/>
                <a:tab pos="5485758" algn="l"/>
                <a:tab pos="5942905" algn="l"/>
                <a:tab pos="6400052" algn="l"/>
                <a:tab pos="6857198" algn="l"/>
                <a:tab pos="7314344" algn="l"/>
                <a:tab pos="7771492" algn="l"/>
                <a:tab pos="8228638" algn="l"/>
                <a:tab pos="8685784" algn="l"/>
                <a:tab pos="9142931" algn="l"/>
              </a:tabLst>
              <a:defRPr>
                <a:solidFill>
                  <a:schemeClr val="bg1"/>
                </a:solidFill>
                <a:latin typeface="Arial" charset="0"/>
                <a:ea typeface="Arial Unicode MS" charset="0"/>
                <a:cs typeface="Arial Unicode MS" charset="0"/>
              </a:defRPr>
            </a:lvl9pPr>
          </a:lstStyle>
          <a:p>
            <a:pPr eaLnBrk="1"/>
            <a:fld id="{261E5A6E-29A8-9540-934F-2772F297F59B}" type="slidenum">
              <a:rPr lang="en-US">
                <a:solidFill>
                  <a:srgbClr val="000000"/>
                </a:solidFill>
                <a:latin typeface="Times New Roman" charset="0"/>
              </a:rPr>
              <a:pPr eaLnBrk="1"/>
              <a:t>6</a:t>
            </a:fld>
            <a:endParaRPr lang="en-US">
              <a:solidFill>
                <a:srgbClr val="000000"/>
              </a:solidFill>
              <a:latin typeface="Times New Roman" charset="0"/>
            </a:endParaRPr>
          </a:p>
        </p:txBody>
      </p:sp>
      <p:sp>
        <p:nvSpPr>
          <p:cNvPr id="32771" name="Text Box 1"/>
          <p:cNvSpPr txBox="1">
            <a:spLocks noChangeArrowheads="1"/>
          </p:cNvSpPr>
          <p:nvPr/>
        </p:nvSpPr>
        <p:spPr bwMode="auto">
          <a:xfrm>
            <a:off x="1371601" y="763588"/>
            <a:ext cx="5026025" cy="3768725"/>
          </a:xfrm>
          <a:prstGeom prst="rect">
            <a:avLst/>
          </a:prstGeom>
          <a:solidFill>
            <a:srgbClr val="FFFFFF"/>
          </a:solidFill>
          <a:ln w="9360">
            <a:solidFill>
              <a:srgbClr val="000000"/>
            </a:solidFill>
            <a:miter lim="800000"/>
            <a:headEnd/>
            <a:tailEnd/>
          </a:ln>
        </p:spPr>
        <p:txBody>
          <a:bodyPr wrap="none" lIns="91429" tIns="45715" rIns="91429" bIns="45715" anchor="ctr"/>
          <a:lstStyle/>
          <a:p>
            <a:endParaRPr lang="en-US"/>
          </a:p>
        </p:txBody>
      </p:sp>
      <p:sp>
        <p:nvSpPr>
          <p:cNvPr id="32772" name="Text Box 2"/>
          <p:cNvSpPr txBox="1">
            <a:spLocks noGrp="1" noChangeArrowheads="1"/>
          </p:cNvSpPr>
          <p:nvPr>
            <p:ph type="body"/>
          </p:nvPr>
        </p:nvSpPr>
        <p:spPr>
          <a:xfrm>
            <a:off x="777876" y="4776788"/>
            <a:ext cx="6215063" cy="4432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pPr>
            <a:endParaRPr lang="en-US" dirty="0">
              <a:cs typeface="Arial Unicode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4"/>
          <p:cNvSpPr>
            <a:spLocks noGrp="1" noChangeArrowheads="1"/>
          </p:cNvSpPr>
          <p:nvPr>
            <p:ph type="sldNum" sz="quarter"/>
          </p:nvPr>
        </p:nvSpPr>
        <p:spPr/>
        <p:txBody>
          <a:bodyPr/>
          <a:lstStyle/>
          <a:p>
            <a:pPr>
              <a:defRPr/>
            </a:pPr>
            <a:fld id="{A2399557-9835-B845-91D6-DFF1A687B2A9}" type="slidenum">
              <a:rPr lang="en-US"/>
              <a:pPr>
                <a:defRPr/>
              </a:pPr>
              <a:t>7</a:t>
            </a:fld>
            <a:endParaRPr lang="en-US" dirty="0"/>
          </a:p>
        </p:txBody>
      </p:sp>
      <p:sp>
        <p:nvSpPr>
          <p:cNvPr id="44033" name="Text Box 1"/>
          <p:cNvSpPr txBox="1">
            <a:spLocks noChangeArrowheads="1"/>
          </p:cNvSpPr>
          <p:nvPr/>
        </p:nvSpPr>
        <p:spPr bwMode="auto">
          <a:xfrm>
            <a:off x="1371600" y="685800"/>
            <a:ext cx="5014913" cy="37639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4034" name="Text Box 2"/>
          <p:cNvSpPr txBox="1">
            <a:spLocks noGrp="1" noChangeArrowheads="1"/>
          </p:cNvSpPr>
          <p:nvPr>
            <p:ph type="body"/>
          </p:nvPr>
        </p:nvSpPr>
        <p:spPr>
          <a:xfrm>
            <a:off x="777875" y="4776788"/>
            <a:ext cx="6208713" cy="45180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defRPr/>
            </a:pPr>
            <a:endParaRPr lang="en-US" sz="1600" dirty="0" smtClean="0">
              <a:cs typeface="Arial Unicode M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4"/>
          <p:cNvSpPr>
            <a:spLocks noGrp="1" noChangeArrowheads="1"/>
          </p:cNvSpPr>
          <p:nvPr>
            <p:ph type="sldNum" sz="quarter"/>
          </p:nvPr>
        </p:nvSpPr>
        <p:spPr/>
        <p:txBody>
          <a:bodyPr/>
          <a:lstStyle/>
          <a:p>
            <a:pPr>
              <a:defRPr/>
            </a:pPr>
            <a:fld id="{A2399557-9835-B845-91D6-DFF1A687B2A9}" type="slidenum">
              <a:rPr lang="en-US"/>
              <a:pPr>
                <a:defRPr/>
              </a:pPr>
              <a:t>8</a:t>
            </a:fld>
            <a:endParaRPr lang="en-US" dirty="0"/>
          </a:p>
        </p:txBody>
      </p:sp>
      <p:sp>
        <p:nvSpPr>
          <p:cNvPr id="44033" name="Text Box 1"/>
          <p:cNvSpPr txBox="1">
            <a:spLocks noChangeArrowheads="1"/>
          </p:cNvSpPr>
          <p:nvPr/>
        </p:nvSpPr>
        <p:spPr bwMode="auto">
          <a:xfrm>
            <a:off x="1371600" y="685800"/>
            <a:ext cx="5014913" cy="37639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4034" name="Text Box 2"/>
          <p:cNvSpPr txBox="1">
            <a:spLocks noGrp="1" noChangeArrowheads="1"/>
          </p:cNvSpPr>
          <p:nvPr>
            <p:ph type="body"/>
          </p:nvPr>
        </p:nvSpPr>
        <p:spPr>
          <a:xfrm>
            <a:off x="777875" y="4776788"/>
            <a:ext cx="6208713" cy="4518025"/>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defRPr/>
            </a:pPr>
            <a:endParaRPr lang="en-US" sz="1600" dirty="0" smtClean="0">
              <a:cs typeface="Arial Unicode M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14"/>
          <p:cNvSpPr>
            <a:spLocks noGrp="1" noChangeArrowheads="1"/>
          </p:cNvSpPr>
          <p:nvPr>
            <p:ph type="sldNum" sz="quarter"/>
          </p:nvPr>
        </p:nvSpPr>
        <p:spPr/>
        <p:txBody>
          <a:bodyPr/>
          <a:lstStyle/>
          <a:p>
            <a:pPr>
              <a:defRPr/>
            </a:pPr>
            <a:fld id="{7420B688-BFF3-444A-8803-785795126B86}" type="slidenum">
              <a:rPr lang="en-US"/>
              <a:pPr>
                <a:defRPr/>
              </a:pPr>
              <a:t>10</a:t>
            </a:fld>
            <a:endParaRPr lang="en-US" dirty="0"/>
          </a:p>
        </p:txBody>
      </p:sp>
      <p:sp>
        <p:nvSpPr>
          <p:cNvPr id="41985" name="Text Box 1"/>
          <p:cNvSpPr txBox="1">
            <a:spLocks noChangeArrowheads="1"/>
          </p:cNvSpPr>
          <p:nvPr/>
        </p:nvSpPr>
        <p:spPr bwMode="auto">
          <a:xfrm>
            <a:off x="4398963" y="9555163"/>
            <a:ext cx="3365500" cy="495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defRPr/>
            </a:pPr>
            <a:fld id="{F3ED8B9A-4419-274B-8731-FE89114CA52E}" type="slidenum">
              <a:rPr lang="en-US" sz="1400" smtClean="0">
                <a:latin typeface="Times New Roman" charset="0"/>
              </a:rPr>
              <a:pPr algn="r">
                <a:defRPr/>
              </a:pPr>
              <a:t>10</a:t>
            </a:fld>
            <a:endParaRPr lang="en-US" sz="1400" dirty="0" smtClean="0">
              <a:latin typeface="Times New Roman" charset="0"/>
            </a:endParaRPr>
          </a:p>
        </p:txBody>
      </p:sp>
      <p:sp>
        <p:nvSpPr>
          <p:cNvPr id="41986" name="Text Box 2"/>
          <p:cNvSpPr txBox="1">
            <a:spLocks noChangeArrowheads="1"/>
          </p:cNvSpPr>
          <p:nvPr/>
        </p:nvSpPr>
        <p:spPr bwMode="auto">
          <a:xfrm>
            <a:off x="4402138" y="9555163"/>
            <a:ext cx="33686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240" tIns="46440" rIns="93240" bIns="4644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r">
              <a:lnSpc>
                <a:spcPct val="100000"/>
              </a:lnSpc>
              <a:defRPr/>
            </a:pPr>
            <a:fld id="{12DA0A2F-9358-A949-AC05-6730603758B4}" type="slidenum">
              <a:rPr lang="en-US" sz="1200" smtClean="0"/>
              <a:pPr algn="r">
                <a:lnSpc>
                  <a:spcPct val="100000"/>
                </a:lnSpc>
                <a:defRPr/>
              </a:pPr>
              <a:t>10</a:t>
            </a:fld>
            <a:endParaRPr lang="en-US" sz="1200" dirty="0" smtClean="0"/>
          </a:p>
        </p:txBody>
      </p:sp>
      <p:sp>
        <p:nvSpPr>
          <p:cNvPr id="41987" name="Text Box 3"/>
          <p:cNvSpPr txBox="1">
            <a:spLocks noChangeArrowheads="1"/>
          </p:cNvSpPr>
          <p:nvPr/>
        </p:nvSpPr>
        <p:spPr bwMode="auto">
          <a:xfrm>
            <a:off x="1309688" y="754063"/>
            <a:ext cx="5154612" cy="37719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Arial Unicode MS" charset="0"/>
            </a:endParaRPr>
          </a:p>
        </p:txBody>
      </p:sp>
      <p:sp>
        <p:nvSpPr>
          <p:cNvPr id="41988" name="Text Box 4"/>
          <p:cNvSpPr txBox="1">
            <a:spLocks noGrp="1" noChangeArrowheads="1"/>
          </p:cNvSpPr>
          <p:nvPr>
            <p:ph type="body"/>
          </p:nvPr>
        </p:nvSpPr>
        <p:spPr>
          <a:xfrm>
            <a:off x="1036638" y="4778375"/>
            <a:ext cx="5700712" cy="4525963"/>
          </a:xfrm>
          <a:solidFill>
            <a:srgbClr val="FFFFFF"/>
          </a:solidFill>
          <a:ln w="9360">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240" tIns="46440" rIns="93240" bIns="46440"/>
          <a:lstStyle>
            <a:lvl1pPr marL="228600" indent="-22860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1pPr>
            <a:lvl2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2pPr>
            <a:lvl3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3pPr>
            <a:lvl4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4pPr>
            <a:lvl5pPr>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228600" algn="l"/>
                <a:tab pos="685800" algn="l"/>
                <a:tab pos="1143000" algn="l"/>
                <a:tab pos="1600200" algn="l"/>
                <a:tab pos="2057400" algn="l"/>
                <a:tab pos="2514600" algn="l"/>
                <a:tab pos="2971800" algn="l"/>
                <a:tab pos="3429000" algn="l"/>
                <a:tab pos="3886200" algn="l"/>
                <a:tab pos="4343400" algn="l"/>
                <a:tab pos="4800600" algn="l"/>
                <a:tab pos="5257800" algn="l"/>
                <a:tab pos="5715000" algn="l"/>
                <a:tab pos="6172200" algn="l"/>
                <a:tab pos="6629400" algn="l"/>
                <a:tab pos="7086600" algn="l"/>
                <a:tab pos="7543800" algn="l"/>
                <a:tab pos="8001000" algn="l"/>
                <a:tab pos="8458200" algn="l"/>
                <a:tab pos="8915400" algn="l"/>
                <a:tab pos="9372600" algn="l"/>
              </a:tabLst>
              <a:defRPr sz="1200">
                <a:solidFill>
                  <a:srgbClr val="000000"/>
                </a:solidFill>
                <a:latin typeface="Times New Roman" charset="0"/>
                <a:ea typeface="ＭＳ Ｐゴシック" charset="0"/>
              </a:defRPr>
            </a:lvl9pPr>
          </a:lstStyle>
          <a:p>
            <a:pPr eaLnBrk="1" hangingPunct="1">
              <a:spcBef>
                <a:spcPts val="450"/>
              </a:spcBef>
              <a:defRPr/>
            </a:pPr>
            <a:endParaRPr lang="en-US" sz="1300"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BFFECE0B-F1E9-6B4F-94C8-E623D5528CB1}" type="slidenum">
              <a:rPr lang="en-US"/>
              <a:pPr>
                <a:defRPr/>
              </a:pPr>
              <a:t>‹#›</a:t>
            </a:fld>
            <a:endParaRPr lang="en-US" dirty="0"/>
          </a:p>
        </p:txBody>
      </p:sp>
    </p:spTree>
    <p:extLst>
      <p:ext uri="{BB962C8B-B14F-4D97-AF65-F5344CB8AC3E}">
        <p14:creationId xmlns:p14="http://schemas.microsoft.com/office/powerpoint/2010/main" val="1741666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885FF670-C495-C34E-A1C9-F4AF85919E8E}" type="slidenum">
              <a:rPr lang="en-US"/>
              <a:pPr>
                <a:defRPr/>
              </a:pPr>
              <a:t>‹#›</a:t>
            </a:fld>
            <a:endParaRPr lang="en-US" dirty="0"/>
          </a:p>
        </p:txBody>
      </p:sp>
    </p:spTree>
    <p:extLst>
      <p:ext uri="{BB962C8B-B14F-4D97-AF65-F5344CB8AC3E}">
        <p14:creationId xmlns:p14="http://schemas.microsoft.com/office/powerpoint/2010/main" val="272407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87413DE3-81B7-F246-BA66-5E802738F1B0}" type="slidenum">
              <a:rPr lang="en-US"/>
              <a:pPr>
                <a:defRPr/>
              </a:pPr>
              <a:t>‹#›</a:t>
            </a:fld>
            <a:endParaRPr lang="en-US" dirty="0"/>
          </a:p>
        </p:txBody>
      </p:sp>
    </p:spTree>
    <p:extLst>
      <p:ext uri="{BB962C8B-B14F-4D97-AF65-F5344CB8AC3E}">
        <p14:creationId xmlns:p14="http://schemas.microsoft.com/office/powerpoint/2010/main" val="166135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8A58FEF9-8006-4E49-8B6F-984E3A91D01F}" type="slidenum">
              <a:rPr lang="en-US"/>
              <a:pPr>
                <a:defRPr/>
              </a:pPr>
              <a:t>‹#›</a:t>
            </a:fld>
            <a:endParaRPr lang="en-US" dirty="0"/>
          </a:p>
        </p:txBody>
      </p:sp>
    </p:spTree>
    <p:extLst>
      <p:ext uri="{BB962C8B-B14F-4D97-AF65-F5344CB8AC3E}">
        <p14:creationId xmlns:p14="http://schemas.microsoft.com/office/powerpoint/2010/main" val="3937577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AC299390-FFE3-9540-BB46-C09E3D6A3C50}" type="slidenum">
              <a:rPr lang="en-US"/>
              <a:pPr>
                <a:defRPr/>
              </a:pPr>
              <a:t>‹#›</a:t>
            </a:fld>
            <a:endParaRPr lang="en-US" dirty="0"/>
          </a:p>
        </p:txBody>
      </p:sp>
    </p:spTree>
    <p:extLst>
      <p:ext uri="{BB962C8B-B14F-4D97-AF65-F5344CB8AC3E}">
        <p14:creationId xmlns:p14="http://schemas.microsoft.com/office/powerpoint/2010/main" val="153310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0642CD9F-C891-BD45-BCBE-781926F646F1}" type="slidenum">
              <a:rPr lang="en-US"/>
              <a:pPr>
                <a:defRPr/>
              </a:pPr>
              <a:t>‹#›</a:t>
            </a:fld>
            <a:endParaRPr lang="en-US" dirty="0"/>
          </a:p>
        </p:txBody>
      </p:sp>
    </p:spTree>
    <p:extLst>
      <p:ext uri="{BB962C8B-B14F-4D97-AF65-F5344CB8AC3E}">
        <p14:creationId xmlns:p14="http://schemas.microsoft.com/office/powerpoint/2010/main" val="2232538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idx="10"/>
          </p:nvPr>
        </p:nvSpPr>
        <p:spPr>
          <a:ln/>
        </p:spPr>
        <p:txBody>
          <a:bodyPr/>
          <a:lstStyle>
            <a:lvl1pPr>
              <a:defRPr/>
            </a:lvl1pPr>
          </a:lstStyle>
          <a:p>
            <a:pPr>
              <a:defRPr/>
            </a:pPr>
            <a:fld id="{9706B738-49BA-6747-B02C-9D7F8E9FA245}" type="slidenum">
              <a:rPr lang="en-US"/>
              <a:pPr>
                <a:defRPr/>
              </a:pPr>
              <a:t>‹#›</a:t>
            </a:fld>
            <a:endParaRPr lang="en-US" dirty="0"/>
          </a:p>
        </p:txBody>
      </p:sp>
    </p:spTree>
    <p:extLst>
      <p:ext uri="{BB962C8B-B14F-4D97-AF65-F5344CB8AC3E}">
        <p14:creationId xmlns:p14="http://schemas.microsoft.com/office/powerpoint/2010/main" val="2696679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idx="10"/>
          </p:nvPr>
        </p:nvSpPr>
        <p:spPr>
          <a:ln/>
        </p:spPr>
        <p:txBody>
          <a:bodyPr/>
          <a:lstStyle>
            <a:lvl1pPr>
              <a:defRPr/>
            </a:lvl1pPr>
          </a:lstStyle>
          <a:p>
            <a:pPr>
              <a:defRPr/>
            </a:pPr>
            <a:fld id="{08AB370B-807B-8146-B05D-8D7EFA6D2F8D}" type="slidenum">
              <a:rPr lang="en-US"/>
              <a:pPr>
                <a:defRPr/>
              </a:pPr>
              <a:t>‹#›</a:t>
            </a:fld>
            <a:endParaRPr lang="en-US" dirty="0"/>
          </a:p>
        </p:txBody>
      </p:sp>
    </p:spTree>
    <p:extLst>
      <p:ext uri="{BB962C8B-B14F-4D97-AF65-F5344CB8AC3E}">
        <p14:creationId xmlns:p14="http://schemas.microsoft.com/office/powerpoint/2010/main" val="1388804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idx="10"/>
          </p:nvPr>
        </p:nvSpPr>
        <p:spPr>
          <a:ln/>
        </p:spPr>
        <p:txBody>
          <a:bodyPr/>
          <a:lstStyle>
            <a:lvl1pPr>
              <a:defRPr/>
            </a:lvl1pPr>
          </a:lstStyle>
          <a:p>
            <a:pPr>
              <a:defRPr/>
            </a:pPr>
            <a:fld id="{8BA3EBC1-E4CA-2842-B8F1-D01AF9D8D7A8}" type="slidenum">
              <a:rPr lang="en-US"/>
              <a:pPr>
                <a:defRPr/>
              </a:pPr>
              <a:t>‹#›</a:t>
            </a:fld>
            <a:endParaRPr lang="en-US" dirty="0"/>
          </a:p>
        </p:txBody>
      </p:sp>
    </p:spTree>
    <p:extLst>
      <p:ext uri="{BB962C8B-B14F-4D97-AF65-F5344CB8AC3E}">
        <p14:creationId xmlns:p14="http://schemas.microsoft.com/office/powerpoint/2010/main" val="1356869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50BEE9DD-6D13-5046-89D8-E78DC320F85D}" type="slidenum">
              <a:rPr lang="en-US"/>
              <a:pPr>
                <a:defRPr/>
              </a:pPr>
              <a:t>‹#›</a:t>
            </a:fld>
            <a:endParaRPr lang="en-US" dirty="0"/>
          </a:p>
        </p:txBody>
      </p:sp>
    </p:spTree>
    <p:extLst>
      <p:ext uri="{BB962C8B-B14F-4D97-AF65-F5344CB8AC3E}">
        <p14:creationId xmlns:p14="http://schemas.microsoft.com/office/powerpoint/2010/main" val="177964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8E1B06CC-8703-2244-9E94-6AB2CBDC0BBD}" type="slidenum">
              <a:rPr lang="en-US"/>
              <a:pPr>
                <a:defRPr/>
              </a:pPr>
              <a:t>‹#›</a:t>
            </a:fld>
            <a:endParaRPr lang="en-US" dirty="0"/>
          </a:p>
        </p:txBody>
      </p:sp>
    </p:spTree>
    <p:extLst>
      <p:ext uri="{BB962C8B-B14F-4D97-AF65-F5344CB8AC3E}">
        <p14:creationId xmlns:p14="http://schemas.microsoft.com/office/powerpoint/2010/main" val="310645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EE91D4FC-3A74-F84A-9204-5CF2043728D3}" type="slidenum">
              <a:rPr lang="en-US"/>
              <a:pPr>
                <a:defRPr/>
              </a:pPr>
              <a:t>‹#›</a:t>
            </a:fld>
            <a:endParaRPr lang="en-US" dirty="0"/>
          </a:p>
        </p:txBody>
      </p:sp>
    </p:spTree>
    <p:extLst>
      <p:ext uri="{BB962C8B-B14F-4D97-AF65-F5344CB8AC3E}">
        <p14:creationId xmlns:p14="http://schemas.microsoft.com/office/powerpoint/2010/main" val="2009587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EC8D7B22-6696-3E4C-87EA-D4DB13E5266D}" type="slidenum">
              <a:rPr lang="en-US"/>
              <a:pPr>
                <a:defRPr/>
              </a:pPr>
              <a:t>‹#›</a:t>
            </a:fld>
            <a:endParaRPr lang="en-US" dirty="0"/>
          </a:p>
        </p:txBody>
      </p:sp>
    </p:spTree>
    <p:extLst>
      <p:ext uri="{BB962C8B-B14F-4D97-AF65-F5344CB8AC3E}">
        <p14:creationId xmlns:p14="http://schemas.microsoft.com/office/powerpoint/2010/main" val="882168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B8AEBB96-F941-F446-A7F0-47108859AE9E}" type="slidenum">
              <a:rPr lang="en-US"/>
              <a:pPr>
                <a:defRPr/>
              </a:pPr>
              <a:t>‹#›</a:t>
            </a:fld>
            <a:endParaRPr lang="en-US" dirty="0"/>
          </a:p>
        </p:txBody>
      </p:sp>
    </p:spTree>
    <p:extLst>
      <p:ext uri="{BB962C8B-B14F-4D97-AF65-F5344CB8AC3E}">
        <p14:creationId xmlns:p14="http://schemas.microsoft.com/office/powerpoint/2010/main" val="2604117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FB703A8A-73B3-A942-B910-F2499C979E93}" type="slidenum">
              <a:rPr lang="en-US"/>
              <a:pPr>
                <a:defRPr/>
              </a:pPr>
              <a:t>‹#›</a:t>
            </a:fld>
            <a:endParaRPr lang="en-US" dirty="0"/>
          </a:p>
        </p:txBody>
      </p:sp>
    </p:spTree>
    <p:extLst>
      <p:ext uri="{BB962C8B-B14F-4D97-AF65-F5344CB8AC3E}">
        <p14:creationId xmlns:p14="http://schemas.microsoft.com/office/powerpoint/2010/main" val="2480076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0B3D5048-D479-FA48-9670-CBB727580AC6}" type="slidenum">
              <a:rPr lang="en-US"/>
              <a:pPr>
                <a:defRPr/>
              </a:pPr>
              <a:t>‹#›</a:t>
            </a:fld>
            <a:endParaRPr lang="en-US" dirty="0"/>
          </a:p>
        </p:txBody>
      </p:sp>
    </p:spTree>
    <p:extLst>
      <p:ext uri="{BB962C8B-B14F-4D97-AF65-F5344CB8AC3E}">
        <p14:creationId xmlns:p14="http://schemas.microsoft.com/office/powerpoint/2010/main" val="730430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F5487434-309D-A44D-A42E-A359CE956A39}" type="slidenum">
              <a:rPr lang="en-US"/>
              <a:pPr>
                <a:defRPr/>
              </a:pPr>
              <a:t>‹#›</a:t>
            </a:fld>
            <a:endParaRPr lang="en-US" dirty="0"/>
          </a:p>
        </p:txBody>
      </p:sp>
    </p:spTree>
    <p:extLst>
      <p:ext uri="{BB962C8B-B14F-4D97-AF65-F5344CB8AC3E}">
        <p14:creationId xmlns:p14="http://schemas.microsoft.com/office/powerpoint/2010/main" val="58044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7"/>
          <p:cNvSpPr>
            <a:spLocks noGrp="1" noChangeArrowheads="1"/>
          </p:cNvSpPr>
          <p:nvPr>
            <p:ph type="sldNum" idx="10"/>
          </p:nvPr>
        </p:nvSpPr>
        <p:spPr>
          <a:ln/>
        </p:spPr>
        <p:txBody>
          <a:bodyPr/>
          <a:lstStyle>
            <a:lvl1pPr>
              <a:defRPr/>
            </a:lvl1pPr>
          </a:lstStyle>
          <a:p>
            <a:pPr>
              <a:defRPr/>
            </a:pPr>
            <a:fld id="{CB0B482A-6346-9248-9313-A1B4A1029F64}" type="slidenum">
              <a:rPr lang="en-US"/>
              <a:pPr>
                <a:defRPr/>
              </a:pPr>
              <a:t>‹#›</a:t>
            </a:fld>
            <a:endParaRPr lang="en-US" dirty="0"/>
          </a:p>
        </p:txBody>
      </p:sp>
    </p:spTree>
    <p:extLst>
      <p:ext uri="{BB962C8B-B14F-4D97-AF65-F5344CB8AC3E}">
        <p14:creationId xmlns:p14="http://schemas.microsoft.com/office/powerpoint/2010/main" val="595519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idx="10"/>
          </p:nvPr>
        </p:nvSpPr>
        <p:spPr>
          <a:ln/>
        </p:spPr>
        <p:txBody>
          <a:bodyPr/>
          <a:lstStyle>
            <a:lvl1pPr>
              <a:defRPr/>
            </a:lvl1pPr>
          </a:lstStyle>
          <a:p>
            <a:pPr>
              <a:defRPr/>
            </a:pPr>
            <a:fld id="{E60BCA4E-962B-1F4C-90AB-0A890F090F34}" type="slidenum">
              <a:rPr lang="en-US"/>
              <a:pPr>
                <a:defRPr/>
              </a:pPr>
              <a:t>‹#›</a:t>
            </a:fld>
            <a:endParaRPr lang="en-US" dirty="0"/>
          </a:p>
        </p:txBody>
      </p:sp>
    </p:spTree>
    <p:extLst>
      <p:ext uri="{BB962C8B-B14F-4D97-AF65-F5344CB8AC3E}">
        <p14:creationId xmlns:p14="http://schemas.microsoft.com/office/powerpoint/2010/main" val="3135930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idx="10"/>
          </p:nvPr>
        </p:nvSpPr>
        <p:spPr>
          <a:ln/>
        </p:spPr>
        <p:txBody>
          <a:bodyPr/>
          <a:lstStyle>
            <a:lvl1pPr>
              <a:defRPr/>
            </a:lvl1pPr>
          </a:lstStyle>
          <a:p>
            <a:pPr>
              <a:defRPr/>
            </a:pPr>
            <a:fld id="{27466BA6-E5E2-1348-BD93-DD49633E933D}" type="slidenum">
              <a:rPr lang="en-US"/>
              <a:pPr>
                <a:defRPr/>
              </a:pPr>
              <a:t>‹#›</a:t>
            </a:fld>
            <a:endParaRPr lang="en-US" dirty="0"/>
          </a:p>
        </p:txBody>
      </p:sp>
    </p:spTree>
    <p:extLst>
      <p:ext uri="{BB962C8B-B14F-4D97-AF65-F5344CB8AC3E}">
        <p14:creationId xmlns:p14="http://schemas.microsoft.com/office/powerpoint/2010/main" val="1282974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idx="10"/>
          </p:nvPr>
        </p:nvSpPr>
        <p:spPr>
          <a:ln/>
        </p:spPr>
        <p:txBody>
          <a:bodyPr/>
          <a:lstStyle>
            <a:lvl1pPr>
              <a:defRPr/>
            </a:lvl1pPr>
          </a:lstStyle>
          <a:p>
            <a:pPr>
              <a:defRPr/>
            </a:pPr>
            <a:fld id="{238CF0E5-14C4-A64B-9062-5302202F4507}" type="slidenum">
              <a:rPr lang="en-US"/>
              <a:pPr>
                <a:defRPr/>
              </a:pPr>
              <a:t>‹#›</a:t>
            </a:fld>
            <a:endParaRPr lang="en-US" dirty="0"/>
          </a:p>
        </p:txBody>
      </p:sp>
    </p:spTree>
    <p:extLst>
      <p:ext uri="{BB962C8B-B14F-4D97-AF65-F5344CB8AC3E}">
        <p14:creationId xmlns:p14="http://schemas.microsoft.com/office/powerpoint/2010/main" val="3097233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idx="10"/>
          </p:nvPr>
        </p:nvSpPr>
        <p:spPr>
          <a:ln/>
        </p:spPr>
        <p:txBody>
          <a:bodyPr/>
          <a:lstStyle>
            <a:lvl1pPr>
              <a:defRPr/>
            </a:lvl1pPr>
          </a:lstStyle>
          <a:p>
            <a:pPr>
              <a:defRPr/>
            </a:pPr>
            <a:fld id="{6676B983-530A-784E-975D-9F6A9B8F47D8}" type="slidenum">
              <a:rPr lang="en-US"/>
              <a:pPr>
                <a:defRPr/>
              </a:pPr>
              <a:t>‹#›</a:t>
            </a:fld>
            <a:endParaRPr lang="en-US" dirty="0"/>
          </a:p>
        </p:txBody>
      </p:sp>
    </p:spTree>
    <p:extLst>
      <p:ext uri="{BB962C8B-B14F-4D97-AF65-F5344CB8AC3E}">
        <p14:creationId xmlns:p14="http://schemas.microsoft.com/office/powerpoint/2010/main" val="414596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8215EE12-0AF8-0345-AA66-072322447BA0}" type="slidenum">
              <a:rPr lang="en-US"/>
              <a:pPr>
                <a:defRPr/>
              </a:pPr>
              <a:t>‹#›</a:t>
            </a:fld>
            <a:endParaRPr lang="en-US" dirty="0"/>
          </a:p>
        </p:txBody>
      </p:sp>
    </p:spTree>
    <p:extLst>
      <p:ext uri="{BB962C8B-B14F-4D97-AF65-F5344CB8AC3E}">
        <p14:creationId xmlns:p14="http://schemas.microsoft.com/office/powerpoint/2010/main" val="1528356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7"/>
          <p:cNvSpPr>
            <a:spLocks noGrp="1" noChangeArrowheads="1"/>
          </p:cNvSpPr>
          <p:nvPr>
            <p:ph type="sldNum" idx="10"/>
          </p:nvPr>
        </p:nvSpPr>
        <p:spPr>
          <a:ln/>
        </p:spPr>
        <p:txBody>
          <a:bodyPr/>
          <a:lstStyle>
            <a:lvl1pPr>
              <a:defRPr/>
            </a:lvl1pPr>
          </a:lstStyle>
          <a:p>
            <a:pPr>
              <a:defRPr/>
            </a:pPr>
            <a:fld id="{FE6D2725-14B9-2D4A-8E7B-CA523129784C}" type="slidenum">
              <a:rPr lang="en-US"/>
              <a:pPr>
                <a:defRPr/>
              </a:pPr>
              <a:t>‹#›</a:t>
            </a:fld>
            <a:endParaRPr lang="en-US" dirty="0"/>
          </a:p>
        </p:txBody>
      </p:sp>
    </p:spTree>
    <p:extLst>
      <p:ext uri="{BB962C8B-B14F-4D97-AF65-F5344CB8AC3E}">
        <p14:creationId xmlns:p14="http://schemas.microsoft.com/office/powerpoint/2010/main" val="272847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7"/>
          <p:cNvSpPr>
            <a:spLocks noGrp="1" noChangeArrowheads="1"/>
          </p:cNvSpPr>
          <p:nvPr>
            <p:ph type="sldNum" idx="10"/>
          </p:nvPr>
        </p:nvSpPr>
        <p:spPr>
          <a:ln/>
        </p:spPr>
        <p:txBody>
          <a:bodyPr/>
          <a:lstStyle>
            <a:lvl1pPr>
              <a:defRPr/>
            </a:lvl1pPr>
          </a:lstStyle>
          <a:p>
            <a:pPr>
              <a:defRPr/>
            </a:pPr>
            <a:fld id="{89BB97CB-BCB4-7E43-88D8-42DCBA3FCDA3}" type="slidenum">
              <a:rPr lang="en-US"/>
              <a:pPr>
                <a:defRPr/>
              </a:pPr>
              <a:t>‹#›</a:t>
            </a:fld>
            <a:endParaRPr lang="en-US" dirty="0"/>
          </a:p>
        </p:txBody>
      </p:sp>
    </p:spTree>
    <p:extLst>
      <p:ext uri="{BB962C8B-B14F-4D97-AF65-F5344CB8AC3E}">
        <p14:creationId xmlns:p14="http://schemas.microsoft.com/office/powerpoint/2010/main" val="1554025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6307C7CB-1CF3-D143-B396-05E1589652A5}" type="slidenum">
              <a:rPr lang="en-US"/>
              <a:pPr>
                <a:defRPr/>
              </a:pPr>
              <a:t>‹#›</a:t>
            </a:fld>
            <a:endParaRPr lang="en-US" dirty="0"/>
          </a:p>
        </p:txBody>
      </p:sp>
    </p:spTree>
    <p:extLst>
      <p:ext uri="{BB962C8B-B14F-4D97-AF65-F5344CB8AC3E}">
        <p14:creationId xmlns:p14="http://schemas.microsoft.com/office/powerpoint/2010/main" val="4065037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FB2C1AAB-D25B-D449-A58C-6E18B995A44B}" type="slidenum">
              <a:rPr lang="en-US"/>
              <a:pPr>
                <a:defRPr/>
              </a:pPr>
              <a:t>‹#›</a:t>
            </a:fld>
            <a:endParaRPr lang="en-US" dirty="0"/>
          </a:p>
        </p:txBody>
      </p:sp>
    </p:spTree>
    <p:extLst>
      <p:ext uri="{BB962C8B-B14F-4D97-AF65-F5344CB8AC3E}">
        <p14:creationId xmlns:p14="http://schemas.microsoft.com/office/powerpoint/2010/main" val="3935795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9E87C63B-1DC8-5041-B897-A714C833D21B}" type="slidenum">
              <a:rPr lang="en-US"/>
              <a:pPr>
                <a:defRPr/>
              </a:pPr>
              <a:t>‹#›</a:t>
            </a:fld>
            <a:endParaRPr lang="en-US" dirty="0"/>
          </a:p>
        </p:txBody>
      </p:sp>
    </p:spTree>
    <p:extLst>
      <p:ext uri="{BB962C8B-B14F-4D97-AF65-F5344CB8AC3E}">
        <p14:creationId xmlns:p14="http://schemas.microsoft.com/office/powerpoint/2010/main" val="90392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8AE51D61-37A9-5C4E-83A2-66D4B2B0BD6E}" type="slidenum">
              <a:rPr lang="en-US"/>
              <a:pPr>
                <a:defRPr/>
              </a:pPr>
              <a:t>‹#›</a:t>
            </a:fld>
            <a:endParaRPr lang="en-US" dirty="0"/>
          </a:p>
        </p:txBody>
      </p:sp>
    </p:spTree>
    <p:extLst>
      <p:ext uri="{BB962C8B-B14F-4D97-AF65-F5344CB8AC3E}">
        <p14:creationId xmlns:p14="http://schemas.microsoft.com/office/powerpoint/2010/main" val="3675100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7"/>
          <p:cNvSpPr>
            <a:spLocks noGrp="1" noChangeArrowheads="1"/>
          </p:cNvSpPr>
          <p:nvPr>
            <p:ph type="sldNum" idx="10"/>
          </p:nvPr>
        </p:nvSpPr>
        <p:spPr>
          <a:ln/>
        </p:spPr>
        <p:txBody>
          <a:bodyPr/>
          <a:lstStyle>
            <a:lvl1pPr>
              <a:defRPr/>
            </a:lvl1pPr>
          </a:lstStyle>
          <a:p>
            <a:pPr>
              <a:defRPr/>
            </a:pPr>
            <a:fld id="{C1586FFB-12D6-824E-BA8D-EED77C12197D}" type="slidenum">
              <a:rPr lang="en-US"/>
              <a:pPr>
                <a:defRPr/>
              </a:pPr>
              <a:t>‹#›</a:t>
            </a:fld>
            <a:endParaRPr lang="en-US" dirty="0"/>
          </a:p>
        </p:txBody>
      </p:sp>
    </p:spTree>
    <p:extLst>
      <p:ext uri="{BB962C8B-B14F-4D97-AF65-F5344CB8AC3E}">
        <p14:creationId xmlns:p14="http://schemas.microsoft.com/office/powerpoint/2010/main" val="3542089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idx="10"/>
          </p:nvPr>
        </p:nvSpPr>
        <p:spPr>
          <a:ln/>
        </p:spPr>
        <p:txBody>
          <a:bodyPr/>
          <a:lstStyle>
            <a:lvl1pPr>
              <a:defRPr/>
            </a:lvl1pPr>
          </a:lstStyle>
          <a:p>
            <a:pPr>
              <a:defRPr/>
            </a:pPr>
            <a:fld id="{8F7C9FF3-B432-7546-A9A2-1FCDCC4B57D7}" type="slidenum">
              <a:rPr lang="en-US"/>
              <a:pPr>
                <a:defRPr/>
              </a:pPr>
              <a:t>‹#›</a:t>
            </a:fld>
            <a:endParaRPr lang="en-US" dirty="0"/>
          </a:p>
        </p:txBody>
      </p:sp>
    </p:spTree>
    <p:extLst>
      <p:ext uri="{BB962C8B-B14F-4D97-AF65-F5344CB8AC3E}">
        <p14:creationId xmlns:p14="http://schemas.microsoft.com/office/powerpoint/2010/main" val="246163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idx="10"/>
          </p:nvPr>
        </p:nvSpPr>
        <p:spPr>
          <a:ln/>
        </p:spPr>
        <p:txBody>
          <a:bodyPr/>
          <a:lstStyle>
            <a:lvl1pPr>
              <a:defRPr/>
            </a:lvl1pPr>
          </a:lstStyle>
          <a:p>
            <a:pPr>
              <a:defRPr/>
            </a:pPr>
            <a:fld id="{635B64F8-725B-3449-AF7A-60C10FBD776A}" type="slidenum">
              <a:rPr lang="en-US"/>
              <a:pPr>
                <a:defRPr/>
              </a:pPr>
              <a:t>‹#›</a:t>
            </a:fld>
            <a:endParaRPr lang="en-US" dirty="0"/>
          </a:p>
        </p:txBody>
      </p:sp>
    </p:spTree>
    <p:extLst>
      <p:ext uri="{BB962C8B-B14F-4D97-AF65-F5344CB8AC3E}">
        <p14:creationId xmlns:p14="http://schemas.microsoft.com/office/powerpoint/2010/main" val="4249417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idx="10"/>
          </p:nvPr>
        </p:nvSpPr>
        <p:spPr>
          <a:ln/>
        </p:spPr>
        <p:txBody>
          <a:bodyPr/>
          <a:lstStyle>
            <a:lvl1pPr>
              <a:defRPr/>
            </a:lvl1pPr>
          </a:lstStyle>
          <a:p>
            <a:pPr>
              <a:defRPr/>
            </a:pPr>
            <a:fld id="{B49520BA-3CB8-2040-BB04-F132F09C459D}" type="slidenum">
              <a:rPr lang="en-US"/>
              <a:pPr>
                <a:defRPr/>
              </a:pPr>
              <a:t>‹#›</a:t>
            </a:fld>
            <a:endParaRPr lang="en-US" dirty="0"/>
          </a:p>
        </p:txBody>
      </p:sp>
    </p:spTree>
    <p:extLst>
      <p:ext uri="{BB962C8B-B14F-4D97-AF65-F5344CB8AC3E}">
        <p14:creationId xmlns:p14="http://schemas.microsoft.com/office/powerpoint/2010/main" val="194793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idx="10"/>
          </p:nvPr>
        </p:nvSpPr>
        <p:spPr>
          <a:ln/>
        </p:spPr>
        <p:txBody>
          <a:bodyPr/>
          <a:lstStyle>
            <a:lvl1pPr>
              <a:defRPr/>
            </a:lvl1pPr>
          </a:lstStyle>
          <a:p>
            <a:pPr>
              <a:defRPr/>
            </a:pPr>
            <a:fld id="{DEE7DDD1-4A63-D045-ADF9-D27B8130AA43}" type="slidenum">
              <a:rPr lang="en-US"/>
              <a:pPr>
                <a:defRPr/>
              </a:pPr>
              <a:t>‹#›</a:t>
            </a:fld>
            <a:endParaRPr lang="en-US" dirty="0"/>
          </a:p>
        </p:txBody>
      </p:sp>
    </p:spTree>
    <p:extLst>
      <p:ext uri="{BB962C8B-B14F-4D97-AF65-F5344CB8AC3E}">
        <p14:creationId xmlns:p14="http://schemas.microsoft.com/office/powerpoint/2010/main" val="386122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idx="10"/>
          </p:nvPr>
        </p:nvSpPr>
        <p:spPr>
          <a:ln/>
        </p:spPr>
        <p:txBody>
          <a:bodyPr/>
          <a:lstStyle>
            <a:lvl1pPr>
              <a:defRPr/>
            </a:lvl1pPr>
          </a:lstStyle>
          <a:p>
            <a:pPr>
              <a:defRPr/>
            </a:pPr>
            <a:fld id="{EF4226B8-0B58-4E49-A7B6-8F0E80D6D2CD}" type="slidenum">
              <a:rPr lang="en-US"/>
              <a:pPr>
                <a:defRPr/>
              </a:pPr>
              <a:t>‹#›</a:t>
            </a:fld>
            <a:endParaRPr lang="en-US" dirty="0"/>
          </a:p>
        </p:txBody>
      </p:sp>
    </p:spTree>
    <p:extLst>
      <p:ext uri="{BB962C8B-B14F-4D97-AF65-F5344CB8AC3E}">
        <p14:creationId xmlns:p14="http://schemas.microsoft.com/office/powerpoint/2010/main" val="21770333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7"/>
          <p:cNvSpPr>
            <a:spLocks noGrp="1" noChangeArrowheads="1"/>
          </p:cNvSpPr>
          <p:nvPr>
            <p:ph type="sldNum" idx="10"/>
          </p:nvPr>
        </p:nvSpPr>
        <p:spPr>
          <a:ln/>
        </p:spPr>
        <p:txBody>
          <a:bodyPr/>
          <a:lstStyle>
            <a:lvl1pPr>
              <a:defRPr/>
            </a:lvl1pPr>
          </a:lstStyle>
          <a:p>
            <a:pPr>
              <a:defRPr/>
            </a:pPr>
            <a:fld id="{8DC89FEB-F9C4-624A-BAC1-09732CFB215D}" type="slidenum">
              <a:rPr lang="en-US"/>
              <a:pPr>
                <a:defRPr/>
              </a:pPr>
              <a:t>‹#›</a:t>
            </a:fld>
            <a:endParaRPr lang="en-US" dirty="0"/>
          </a:p>
        </p:txBody>
      </p:sp>
    </p:spTree>
    <p:extLst>
      <p:ext uri="{BB962C8B-B14F-4D97-AF65-F5344CB8AC3E}">
        <p14:creationId xmlns:p14="http://schemas.microsoft.com/office/powerpoint/2010/main" val="2331307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7"/>
          <p:cNvSpPr>
            <a:spLocks noGrp="1" noChangeArrowheads="1"/>
          </p:cNvSpPr>
          <p:nvPr>
            <p:ph type="sldNum" idx="10"/>
          </p:nvPr>
        </p:nvSpPr>
        <p:spPr>
          <a:ln/>
        </p:spPr>
        <p:txBody>
          <a:bodyPr/>
          <a:lstStyle>
            <a:lvl1pPr>
              <a:defRPr/>
            </a:lvl1pPr>
          </a:lstStyle>
          <a:p>
            <a:pPr>
              <a:defRPr/>
            </a:pPr>
            <a:fld id="{4B4ADC83-D487-B643-8D50-499A40139013}" type="slidenum">
              <a:rPr lang="en-US"/>
              <a:pPr>
                <a:defRPr/>
              </a:pPr>
              <a:t>‹#›</a:t>
            </a:fld>
            <a:endParaRPr lang="en-US" dirty="0"/>
          </a:p>
        </p:txBody>
      </p:sp>
    </p:spTree>
    <p:extLst>
      <p:ext uri="{BB962C8B-B14F-4D97-AF65-F5344CB8AC3E}">
        <p14:creationId xmlns:p14="http://schemas.microsoft.com/office/powerpoint/2010/main" val="30175796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6B37BD17-3F50-5740-872D-6A4700434A0E}" type="slidenum">
              <a:rPr lang="en-US"/>
              <a:pPr>
                <a:defRPr/>
              </a:pPr>
              <a:t>‹#›</a:t>
            </a:fld>
            <a:endParaRPr lang="en-US" dirty="0"/>
          </a:p>
        </p:txBody>
      </p:sp>
    </p:spTree>
    <p:extLst>
      <p:ext uri="{BB962C8B-B14F-4D97-AF65-F5344CB8AC3E}">
        <p14:creationId xmlns:p14="http://schemas.microsoft.com/office/powerpoint/2010/main" val="2658585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8127C5BA-3B9E-A445-9E78-C81B9250EA14}" type="slidenum">
              <a:rPr lang="en-US"/>
              <a:pPr>
                <a:defRPr/>
              </a:pPr>
              <a:t>‹#›</a:t>
            </a:fld>
            <a:endParaRPr lang="en-US" dirty="0"/>
          </a:p>
        </p:txBody>
      </p:sp>
    </p:spTree>
    <p:extLst>
      <p:ext uri="{BB962C8B-B14F-4D97-AF65-F5344CB8AC3E}">
        <p14:creationId xmlns:p14="http://schemas.microsoft.com/office/powerpoint/2010/main" val="587638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4DD2A958-D126-F247-BC81-16FAF6BBA735}" type="slidenum">
              <a:rPr lang="en-US"/>
              <a:pPr>
                <a:defRPr/>
              </a:pPr>
              <a:t>‹#›</a:t>
            </a:fld>
            <a:endParaRPr lang="en-US" dirty="0"/>
          </a:p>
        </p:txBody>
      </p:sp>
    </p:spTree>
    <p:extLst>
      <p:ext uri="{BB962C8B-B14F-4D97-AF65-F5344CB8AC3E}">
        <p14:creationId xmlns:p14="http://schemas.microsoft.com/office/powerpoint/2010/main" val="989304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DBE355A4-65B2-784A-B201-23CC80733A6D}" type="slidenum">
              <a:rPr lang="en-US"/>
              <a:pPr>
                <a:defRPr/>
              </a:pPr>
              <a:t>‹#›</a:t>
            </a:fld>
            <a:endParaRPr lang="en-US" dirty="0"/>
          </a:p>
        </p:txBody>
      </p:sp>
    </p:spTree>
    <p:extLst>
      <p:ext uri="{BB962C8B-B14F-4D97-AF65-F5344CB8AC3E}">
        <p14:creationId xmlns:p14="http://schemas.microsoft.com/office/powerpoint/2010/main" val="728827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7"/>
          <p:cNvSpPr>
            <a:spLocks noGrp="1" noChangeArrowheads="1"/>
          </p:cNvSpPr>
          <p:nvPr>
            <p:ph type="sldNum" idx="10"/>
          </p:nvPr>
        </p:nvSpPr>
        <p:spPr>
          <a:ln/>
        </p:spPr>
        <p:txBody>
          <a:bodyPr/>
          <a:lstStyle>
            <a:lvl1pPr>
              <a:defRPr/>
            </a:lvl1pPr>
          </a:lstStyle>
          <a:p>
            <a:pPr>
              <a:defRPr/>
            </a:pPr>
            <a:fld id="{560D2576-F35F-DD4B-84EA-AFBD9221FC9B}" type="slidenum">
              <a:rPr lang="en-US"/>
              <a:pPr>
                <a:defRPr/>
              </a:pPr>
              <a:t>‹#›</a:t>
            </a:fld>
            <a:endParaRPr lang="en-US" dirty="0"/>
          </a:p>
        </p:txBody>
      </p:sp>
    </p:spTree>
    <p:extLst>
      <p:ext uri="{BB962C8B-B14F-4D97-AF65-F5344CB8AC3E}">
        <p14:creationId xmlns:p14="http://schemas.microsoft.com/office/powerpoint/2010/main" val="1973013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idx="10"/>
          </p:nvPr>
        </p:nvSpPr>
        <p:spPr>
          <a:ln/>
        </p:spPr>
        <p:txBody>
          <a:bodyPr/>
          <a:lstStyle>
            <a:lvl1pPr>
              <a:defRPr/>
            </a:lvl1pPr>
          </a:lstStyle>
          <a:p>
            <a:pPr>
              <a:defRPr/>
            </a:pPr>
            <a:fld id="{D9726127-510C-ED43-9FC4-6AA15D49AB8D}" type="slidenum">
              <a:rPr lang="en-US"/>
              <a:pPr>
                <a:defRPr/>
              </a:pPr>
              <a:t>‹#›</a:t>
            </a:fld>
            <a:endParaRPr lang="en-US" dirty="0"/>
          </a:p>
        </p:txBody>
      </p:sp>
    </p:spTree>
    <p:extLst>
      <p:ext uri="{BB962C8B-B14F-4D97-AF65-F5344CB8AC3E}">
        <p14:creationId xmlns:p14="http://schemas.microsoft.com/office/powerpoint/2010/main" val="14160447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idx="10"/>
          </p:nvPr>
        </p:nvSpPr>
        <p:spPr>
          <a:ln/>
        </p:spPr>
        <p:txBody>
          <a:bodyPr/>
          <a:lstStyle>
            <a:lvl1pPr>
              <a:defRPr/>
            </a:lvl1pPr>
          </a:lstStyle>
          <a:p>
            <a:pPr>
              <a:defRPr/>
            </a:pPr>
            <a:fld id="{725730E0-0653-E94F-8D48-E018AFA5E7CD}" type="slidenum">
              <a:rPr lang="en-US"/>
              <a:pPr>
                <a:defRPr/>
              </a:pPr>
              <a:t>‹#›</a:t>
            </a:fld>
            <a:endParaRPr lang="en-US" dirty="0"/>
          </a:p>
        </p:txBody>
      </p:sp>
    </p:spTree>
    <p:extLst>
      <p:ext uri="{BB962C8B-B14F-4D97-AF65-F5344CB8AC3E}">
        <p14:creationId xmlns:p14="http://schemas.microsoft.com/office/powerpoint/2010/main" val="1593858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idx="10"/>
          </p:nvPr>
        </p:nvSpPr>
        <p:spPr>
          <a:ln/>
        </p:spPr>
        <p:txBody>
          <a:bodyPr/>
          <a:lstStyle>
            <a:lvl1pPr>
              <a:defRPr/>
            </a:lvl1pPr>
          </a:lstStyle>
          <a:p>
            <a:pPr>
              <a:defRPr/>
            </a:pPr>
            <a:fld id="{2DD63579-80D7-FB40-B634-10EF8E5ABF06}" type="slidenum">
              <a:rPr lang="en-US"/>
              <a:pPr>
                <a:defRPr/>
              </a:pPr>
              <a:t>‹#›</a:t>
            </a:fld>
            <a:endParaRPr lang="en-US" dirty="0"/>
          </a:p>
        </p:txBody>
      </p:sp>
    </p:spTree>
    <p:extLst>
      <p:ext uri="{BB962C8B-B14F-4D97-AF65-F5344CB8AC3E}">
        <p14:creationId xmlns:p14="http://schemas.microsoft.com/office/powerpoint/2010/main" val="27482558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idx="10"/>
          </p:nvPr>
        </p:nvSpPr>
        <p:spPr>
          <a:ln/>
        </p:spPr>
        <p:txBody>
          <a:bodyPr/>
          <a:lstStyle>
            <a:lvl1pPr>
              <a:defRPr/>
            </a:lvl1pPr>
          </a:lstStyle>
          <a:p>
            <a:pPr>
              <a:defRPr/>
            </a:pPr>
            <a:fld id="{08739259-380B-DA42-AA06-0FB391A5D2BF}" type="slidenum">
              <a:rPr lang="en-US"/>
              <a:pPr>
                <a:defRPr/>
              </a:pPr>
              <a:t>‹#›</a:t>
            </a:fld>
            <a:endParaRPr lang="en-US" dirty="0"/>
          </a:p>
        </p:txBody>
      </p:sp>
    </p:spTree>
    <p:extLst>
      <p:ext uri="{BB962C8B-B14F-4D97-AF65-F5344CB8AC3E}">
        <p14:creationId xmlns:p14="http://schemas.microsoft.com/office/powerpoint/2010/main" val="39537039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idx="10"/>
          </p:nvPr>
        </p:nvSpPr>
        <p:spPr>
          <a:ln/>
        </p:spPr>
        <p:txBody>
          <a:bodyPr/>
          <a:lstStyle>
            <a:lvl1pPr>
              <a:defRPr/>
            </a:lvl1pPr>
          </a:lstStyle>
          <a:p>
            <a:pPr>
              <a:defRPr/>
            </a:pPr>
            <a:fld id="{E63D4D7E-0541-E04D-8035-B5128B5CF36D}" type="slidenum">
              <a:rPr lang="en-US"/>
              <a:pPr>
                <a:defRPr/>
              </a:pPr>
              <a:t>‹#›</a:t>
            </a:fld>
            <a:endParaRPr lang="en-US" dirty="0"/>
          </a:p>
        </p:txBody>
      </p:sp>
    </p:spTree>
    <p:extLst>
      <p:ext uri="{BB962C8B-B14F-4D97-AF65-F5344CB8AC3E}">
        <p14:creationId xmlns:p14="http://schemas.microsoft.com/office/powerpoint/2010/main" val="2585166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7"/>
          <p:cNvSpPr>
            <a:spLocks noGrp="1" noChangeArrowheads="1"/>
          </p:cNvSpPr>
          <p:nvPr>
            <p:ph type="sldNum" idx="10"/>
          </p:nvPr>
        </p:nvSpPr>
        <p:spPr>
          <a:ln/>
        </p:spPr>
        <p:txBody>
          <a:bodyPr/>
          <a:lstStyle>
            <a:lvl1pPr>
              <a:defRPr/>
            </a:lvl1pPr>
          </a:lstStyle>
          <a:p>
            <a:pPr>
              <a:defRPr/>
            </a:pPr>
            <a:fld id="{0E336880-ECB0-5F4D-882A-A4997783C709}" type="slidenum">
              <a:rPr lang="en-US"/>
              <a:pPr>
                <a:defRPr/>
              </a:pPr>
              <a:t>‹#›</a:t>
            </a:fld>
            <a:endParaRPr lang="en-US" dirty="0"/>
          </a:p>
        </p:txBody>
      </p:sp>
    </p:spTree>
    <p:extLst>
      <p:ext uri="{BB962C8B-B14F-4D97-AF65-F5344CB8AC3E}">
        <p14:creationId xmlns:p14="http://schemas.microsoft.com/office/powerpoint/2010/main" val="7656499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7"/>
          <p:cNvSpPr>
            <a:spLocks noGrp="1" noChangeArrowheads="1"/>
          </p:cNvSpPr>
          <p:nvPr>
            <p:ph type="sldNum" idx="10"/>
          </p:nvPr>
        </p:nvSpPr>
        <p:spPr>
          <a:ln/>
        </p:spPr>
        <p:txBody>
          <a:bodyPr/>
          <a:lstStyle>
            <a:lvl1pPr>
              <a:defRPr/>
            </a:lvl1pPr>
          </a:lstStyle>
          <a:p>
            <a:pPr>
              <a:defRPr/>
            </a:pPr>
            <a:fld id="{BC210300-FE7C-EA41-A02A-1C92602605A1}" type="slidenum">
              <a:rPr lang="en-US"/>
              <a:pPr>
                <a:defRPr/>
              </a:pPr>
              <a:t>‹#›</a:t>
            </a:fld>
            <a:endParaRPr lang="en-US" dirty="0"/>
          </a:p>
        </p:txBody>
      </p:sp>
    </p:spTree>
    <p:extLst>
      <p:ext uri="{BB962C8B-B14F-4D97-AF65-F5344CB8AC3E}">
        <p14:creationId xmlns:p14="http://schemas.microsoft.com/office/powerpoint/2010/main" val="981652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CC0A996C-59FF-BE41-BC2A-FC063311BFC2}" type="slidenum">
              <a:rPr lang="en-US"/>
              <a:pPr>
                <a:defRPr/>
              </a:pPr>
              <a:t>‹#›</a:t>
            </a:fld>
            <a:endParaRPr lang="en-US" dirty="0"/>
          </a:p>
        </p:txBody>
      </p:sp>
    </p:spTree>
    <p:extLst>
      <p:ext uri="{BB962C8B-B14F-4D97-AF65-F5344CB8AC3E}">
        <p14:creationId xmlns:p14="http://schemas.microsoft.com/office/powerpoint/2010/main" val="3310074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idx="10"/>
          </p:nvPr>
        </p:nvSpPr>
        <p:spPr>
          <a:ln/>
        </p:spPr>
        <p:txBody>
          <a:bodyPr/>
          <a:lstStyle>
            <a:lvl1pPr>
              <a:defRPr/>
            </a:lvl1pPr>
          </a:lstStyle>
          <a:p>
            <a:pPr>
              <a:defRPr/>
            </a:pPr>
            <a:fld id="{EBCEB374-613F-AC4B-B6A6-215A95A097A6}" type="slidenum">
              <a:rPr lang="en-US"/>
              <a:pPr>
                <a:defRPr/>
              </a:pPr>
              <a:t>‹#›</a:t>
            </a:fld>
            <a:endParaRPr lang="en-US" dirty="0"/>
          </a:p>
        </p:txBody>
      </p:sp>
    </p:spTree>
    <p:extLst>
      <p:ext uri="{BB962C8B-B14F-4D97-AF65-F5344CB8AC3E}">
        <p14:creationId xmlns:p14="http://schemas.microsoft.com/office/powerpoint/2010/main" val="2137971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D0CB10CA-A7D1-9847-84B0-1895825D9512}" type="slidenum">
              <a:rPr lang="en-US"/>
              <a:pPr>
                <a:defRPr/>
              </a:pPr>
              <a:t>‹#›</a:t>
            </a:fld>
            <a:endParaRPr lang="en-US" dirty="0"/>
          </a:p>
        </p:txBody>
      </p:sp>
    </p:spTree>
    <p:extLst>
      <p:ext uri="{BB962C8B-B14F-4D97-AF65-F5344CB8AC3E}">
        <p14:creationId xmlns:p14="http://schemas.microsoft.com/office/powerpoint/2010/main" val="2746163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BFA29590-5EF0-8D4A-908E-1C20133F4920}" type="slidenum">
              <a:rPr lang="en-US"/>
              <a:pPr>
                <a:defRPr/>
              </a:pPr>
              <a:t>‹#›</a:t>
            </a:fld>
            <a:endParaRPr lang="en-US" dirty="0"/>
          </a:p>
        </p:txBody>
      </p:sp>
    </p:spTree>
    <p:extLst>
      <p:ext uri="{BB962C8B-B14F-4D97-AF65-F5344CB8AC3E}">
        <p14:creationId xmlns:p14="http://schemas.microsoft.com/office/powerpoint/2010/main" val="9103835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ED025D0-5A97-0240-B9AC-C1FE59D15998}" type="slidenum">
              <a:rPr lang="en-US"/>
              <a:pPr>
                <a:defRPr/>
              </a:pPr>
              <a:t>‹#›</a:t>
            </a:fld>
            <a:endParaRPr lang="en-US" dirty="0"/>
          </a:p>
        </p:txBody>
      </p:sp>
    </p:spTree>
    <p:extLst>
      <p:ext uri="{BB962C8B-B14F-4D97-AF65-F5344CB8AC3E}">
        <p14:creationId xmlns:p14="http://schemas.microsoft.com/office/powerpoint/2010/main" val="1827262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752E3589-77A4-AD4B-B745-9E01B3082242}" type="slidenum">
              <a:rPr lang="en-US"/>
              <a:pPr>
                <a:defRPr/>
              </a:pPr>
              <a:t>‹#›</a:t>
            </a:fld>
            <a:endParaRPr lang="en-US" dirty="0"/>
          </a:p>
        </p:txBody>
      </p:sp>
    </p:spTree>
    <p:extLst>
      <p:ext uri="{BB962C8B-B14F-4D97-AF65-F5344CB8AC3E}">
        <p14:creationId xmlns:p14="http://schemas.microsoft.com/office/powerpoint/2010/main" val="323129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idx="10"/>
          </p:nvPr>
        </p:nvSpPr>
        <p:spPr>
          <a:ln/>
        </p:spPr>
        <p:txBody>
          <a:bodyPr/>
          <a:lstStyle>
            <a:lvl1pPr>
              <a:defRPr/>
            </a:lvl1pPr>
          </a:lstStyle>
          <a:p>
            <a:pPr>
              <a:defRPr/>
            </a:pPr>
            <a:fld id="{3F757459-945F-614E-8EE0-6ED7E755D37A}" type="slidenum">
              <a:rPr lang="en-US"/>
              <a:pPr>
                <a:defRPr/>
              </a:pPr>
              <a:t>‹#›</a:t>
            </a:fld>
            <a:endParaRPr lang="en-US" dirty="0"/>
          </a:p>
        </p:txBody>
      </p:sp>
    </p:spTree>
    <p:extLst>
      <p:ext uri="{BB962C8B-B14F-4D97-AF65-F5344CB8AC3E}">
        <p14:creationId xmlns:p14="http://schemas.microsoft.com/office/powerpoint/2010/main" val="1265521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0399FE5B-4FAA-CA41-B632-4A503FEC29EA}" type="slidenum">
              <a:rPr lang="en-US"/>
              <a:pPr>
                <a:defRPr/>
              </a:pPr>
              <a:t>‹#›</a:t>
            </a:fld>
            <a:endParaRPr lang="en-US" dirty="0"/>
          </a:p>
        </p:txBody>
      </p:sp>
    </p:spTree>
    <p:extLst>
      <p:ext uri="{BB962C8B-B14F-4D97-AF65-F5344CB8AC3E}">
        <p14:creationId xmlns:p14="http://schemas.microsoft.com/office/powerpoint/2010/main" val="2814233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9303D042-8882-9248-AD8E-F81B52077A13}" type="slidenum">
              <a:rPr lang="en-US"/>
              <a:pPr>
                <a:defRPr/>
              </a:pPr>
              <a:t>‹#›</a:t>
            </a:fld>
            <a:endParaRPr lang="en-US" dirty="0"/>
          </a:p>
        </p:txBody>
      </p:sp>
    </p:spTree>
    <p:extLst>
      <p:ext uri="{BB962C8B-B14F-4D97-AF65-F5344CB8AC3E}">
        <p14:creationId xmlns:p14="http://schemas.microsoft.com/office/powerpoint/2010/main" val="1395506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0DAC8893-7840-8843-851B-1F2A56C92199}" type="slidenum">
              <a:rPr lang="en-US"/>
              <a:pPr>
                <a:defRPr/>
              </a:pPr>
              <a:t>‹#›</a:t>
            </a:fld>
            <a:endParaRPr lang="en-US" dirty="0"/>
          </a:p>
        </p:txBody>
      </p:sp>
    </p:spTree>
    <p:extLst>
      <p:ext uri="{BB962C8B-B14F-4D97-AF65-F5344CB8AC3E}">
        <p14:creationId xmlns:p14="http://schemas.microsoft.com/office/powerpoint/2010/main" val="398115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DB44F56-195B-7C49-8B34-643B6B50BB72}" type="slidenum">
              <a:rPr lang="en-US"/>
              <a:pPr>
                <a:defRPr/>
              </a:pPr>
              <a:t>‹#›</a:t>
            </a:fld>
            <a:endParaRPr lang="en-US" dirty="0"/>
          </a:p>
        </p:txBody>
      </p:sp>
    </p:spTree>
    <p:extLst>
      <p:ext uri="{BB962C8B-B14F-4D97-AF65-F5344CB8AC3E}">
        <p14:creationId xmlns:p14="http://schemas.microsoft.com/office/powerpoint/2010/main" val="1166070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BD74F95-374C-5346-B28D-C055321D43D9}" type="slidenum">
              <a:rPr lang="en-US"/>
              <a:pPr>
                <a:defRPr/>
              </a:pPr>
              <a:t>‹#›</a:t>
            </a:fld>
            <a:endParaRPr lang="en-US" dirty="0"/>
          </a:p>
        </p:txBody>
      </p:sp>
    </p:spTree>
    <p:extLst>
      <p:ext uri="{BB962C8B-B14F-4D97-AF65-F5344CB8AC3E}">
        <p14:creationId xmlns:p14="http://schemas.microsoft.com/office/powerpoint/2010/main" val="3390717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EA3660E0-57FE-5D4E-A402-A364B1EA52E5}" type="slidenum">
              <a:rPr lang="en-US"/>
              <a:pPr>
                <a:defRPr/>
              </a:pPr>
              <a:t>‹#›</a:t>
            </a:fld>
            <a:endParaRPr lang="en-US" dirty="0"/>
          </a:p>
        </p:txBody>
      </p:sp>
    </p:spTree>
    <p:extLst>
      <p:ext uri="{BB962C8B-B14F-4D97-AF65-F5344CB8AC3E}">
        <p14:creationId xmlns:p14="http://schemas.microsoft.com/office/powerpoint/2010/main" val="11448817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29413186-E8C7-1441-9DA8-2190B815F295}" type="slidenum">
              <a:rPr lang="en-US"/>
              <a:pPr>
                <a:defRPr/>
              </a:pPr>
              <a:t>‹#›</a:t>
            </a:fld>
            <a:endParaRPr lang="en-US" dirty="0"/>
          </a:p>
        </p:txBody>
      </p:sp>
    </p:spTree>
    <p:extLst>
      <p:ext uri="{BB962C8B-B14F-4D97-AF65-F5344CB8AC3E}">
        <p14:creationId xmlns:p14="http://schemas.microsoft.com/office/powerpoint/2010/main" val="3955376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55809" y="671064"/>
            <a:ext cx="8564247" cy="1260212"/>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755198" y="6888300"/>
            <a:ext cx="2099549" cy="504682"/>
          </a:xfrm>
          <a:prstGeom prst="rect">
            <a:avLst/>
          </a:prstGeom>
        </p:spPr>
        <p:txBody>
          <a:bodyPr lIns="90701" tIns="45351" rIns="90701" bIns="45351"/>
          <a:lstStyle>
            <a:lvl1pPr>
              <a:defRPr>
                <a:cs typeface="Helvetica Light" charset="0"/>
              </a:defRPr>
            </a:lvl1pPr>
          </a:lstStyle>
          <a:p>
            <a:pPr>
              <a:defRPr/>
            </a:pPr>
            <a:endParaRPr lang="en-US"/>
          </a:p>
        </p:txBody>
      </p:sp>
      <p:sp>
        <p:nvSpPr>
          <p:cNvPr id="4" name="Footer Placeholder 3"/>
          <p:cNvSpPr>
            <a:spLocks noGrp="1"/>
          </p:cNvSpPr>
          <p:nvPr>
            <p:ph type="ftr" idx="11"/>
          </p:nvPr>
        </p:nvSpPr>
        <p:spPr>
          <a:xfrm>
            <a:off x="3442669" y="6888300"/>
            <a:ext cx="3190526" cy="504682"/>
          </a:xfrm>
          <a:prstGeom prst="rect">
            <a:avLst/>
          </a:prstGeom>
        </p:spPr>
        <p:txBody>
          <a:bodyPr lIns="90701" tIns="45351" rIns="90701" bIns="45351"/>
          <a:lstStyle>
            <a:lvl1pPr>
              <a:defRPr>
                <a:cs typeface="Helvetica Light" charset="0"/>
              </a:defRPr>
            </a:lvl1pPr>
          </a:lstStyle>
          <a:p>
            <a:pPr>
              <a:defRPr/>
            </a:pPr>
            <a:endParaRPr lang="en-US"/>
          </a:p>
        </p:txBody>
      </p:sp>
      <p:sp>
        <p:nvSpPr>
          <p:cNvPr id="5" name="Slide Number Placeholder 4"/>
          <p:cNvSpPr>
            <a:spLocks noGrp="1"/>
          </p:cNvSpPr>
          <p:nvPr>
            <p:ph type="sldNum" idx="12"/>
          </p:nvPr>
        </p:nvSpPr>
        <p:spPr>
          <a:xfrm>
            <a:off x="7221118" y="6888300"/>
            <a:ext cx="2100778" cy="504682"/>
          </a:xfrm>
          <a:prstGeom prst="rect">
            <a:avLst/>
          </a:prstGeom>
        </p:spPr>
        <p:txBody>
          <a:bodyPr lIns="90701" tIns="45351" rIns="90701" bIns="45351"/>
          <a:lstStyle>
            <a:lvl1pPr>
              <a:defRPr>
                <a:cs typeface="Helvetica Light" charset="0"/>
              </a:defRPr>
            </a:lvl1pPr>
          </a:lstStyle>
          <a:p>
            <a:pPr>
              <a:defRPr/>
            </a:pPr>
            <a:fld id="{F17EB933-6B8D-5947-AE3A-E3D324E663BF}" type="slidenum">
              <a:rPr lang="en-US"/>
              <a:pPr>
                <a:defRPr/>
              </a:pPr>
              <a:t>‹#›</a:t>
            </a:fld>
            <a:endParaRPr lang="en-US"/>
          </a:p>
        </p:txBody>
      </p:sp>
    </p:spTree>
    <p:extLst>
      <p:ext uri="{BB962C8B-B14F-4D97-AF65-F5344CB8AC3E}">
        <p14:creationId xmlns:p14="http://schemas.microsoft.com/office/powerpoint/2010/main" val="20007860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2967D8F2-B5CD-2F41-ABF7-B6522EA57BD4}" type="slidenum">
              <a:rPr lang="en-US"/>
              <a:pPr>
                <a:defRPr/>
              </a:pPr>
              <a:t>‹#›</a:t>
            </a:fld>
            <a:endParaRPr lang="en-US" dirty="0"/>
          </a:p>
        </p:txBody>
      </p:sp>
    </p:spTree>
    <p:extLst>
      <p:ext uri="{BB962C8B-B14F-4D97-AF65-F5344CB8AC3E}">
        <p14:creationId xmlns:p14="http://schemas.microsoft.com/office/powerpoint/2010/main" val="39986430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560D68AE-F3BD-EB45-83D6-32A1C8A11159}" type="slidenum">
              <a:rPr lang="en-US"/>
              <a:pPr>
                <a:defRPr/>
              </a:pPr>
              <a:t>‹#›</a:t>
            </a:fld>
            <a:endParaRPr lang="en-US" dirty="0"/>
          </a:p>
        </p:txBody>
      </p:sp>
    </p:spTree>
    <p:extLst>
      <p:ext uri="{BB962C8B-B14F-4D97-AF65-F5344CB8AC3E}">
        <p14:creationId xmlns:p14="http://schemas.microsoft.com/office/powerpoint/2010/main" val="425047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A4CEBBF2-6E26-F343-BED8-093DD3D6E599}" type="slidenum">
              <a:rPr lang="en-US"/>
              <a:pPr>
                <a:defRPr/>
              </a:pPr>
              <a:t>‹#›</a:t>
            </a:fld>
            <a:endParaRPr lang="en-US" dirty="0"/>
          </a:p>
        </p:txBody>
      </p:sp>
    </p:spTree>
    <p:extLst>
      <p:ext uri="{BB962C8B-B14F-4D97-AF65-F5344CB8AC3E}">
        <p14:creationId xmlns:p14="http://schemas.microsoft.com/office/powerpoint/2010/main" val="16944677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114C16E7-E931-9748-B67E-8689784D4278}" type="slidenum">
              <a:rPr lang="en-US"/>
              <a:pPr>
                <a:defRPr/>
              </a:pPr>
              <a:t>‹#›</a:t>
            </a:fld>
            <a:endParaRPr lang="en-US" dirty="0"/>
          </a:p>
        </p:txBody>
      </p:sp>
    </p:spTree>
    <p:extLst>
      <p:ext uri="{BB962C8B-B14F-4D97-AF65-F5344CB8AC3E}">
        <p14:creationId xmlns:p14="http://schemas.microsoft.com/office/powerpoint/2010/main" val="600086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idx="10"/>
          </p:nvPr>
        </p:nvSpPr>
        <p:spPr>
          <a:ln/>
        </p:spPr>
        <p:txBody>
          <a:bodyPr/>
          <a:lstStyle>
            <a:lvl1pPr>
              <a:defRPr/>
            </a:lvl1pPr>
          </a:lstStyle>
          <a:p>
            <a:pPr>
              <a:defRPr/>
            </a:pPr>
            <a:fld id="{0DCBAF83-070F-2248-BD86-D7BA8C0EA5B4}" type="slidenum">
              <a:rPr lang="en-US"/>
              <a:pPr>
                <a:defRPr/>
              </a:pPr>
              <a:t>‹#›</a:t>
            </a:fld>
            <a:endParaRPr lang="en-US" dirty="0"/>
          </a:p>
        </p:txBody>
      </p:sp>
    </p:spTree>
    <p:extLst>
      <p:ext uri="{BB962C8B-B14F-4D97-AF65-F5344CB8AC3E}">
        <p14:creationId xmlns:p14="http://schemas.microsoft.com/office/powerpoint/2010/main" val="40368338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idx="10"/>
          </p:nvPr>
        </p:nvSpPr>
        <p:spPr>
          <a:ln/>
        </p:spPr>
        <p:txBody>
          <a:bodyPr/>
          <a:lstStyle>
            <a:lvl1pPr>
              <a:defRPr/>
            </a:lvl1pPr>
          </a:lstStyle>
          <a:p>
            <a:pPr>
              <a:defRPr/>
            </a:pPr>
            <a:fld id="{D750EA21-6671-7147-9E4A-DF9D0D386E55}" type="slidenum">
              <a:rPr lang="en-US"/>
              <a:pPr>
                <a:defRPr/>
              </a:pPr>
              <a:t>‹#›</a:t>
            </a:fld>
            <a:endParaRPr lang="en-US" dirty="0"/>
          </a:p>
        </p:txBody>
      </p:sp>
    </p:spTree>
    <p:extLst>
      <p:ext uri="{BB962C8B-B14F-4D97-AF65-F5344CB8AC3E}">
        <p14:creationId xmlns:p14="http://schemas.microsoft.com/office/powerpoint/2010/main" val="4026941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idx="10"/>
          </p:nvPr>
        </p:nvSpPr>
        <p:spPr>
          <a:ln/>
        </p:spPr>
        <p:txBody>
          <a:bodyPr/>
          <a:lstStyle>
            <a:lvl1pPr>
              <a:defRPr/>
            </a:lvl1pPr>
          </a:lstStyle>
          <a:p>
            <a:pPr>
              <a:defRPr/>
            </a:pPr>
            <a:fld id="{128F3A11-A698-6B4D-B5C8-EA0CD657A902}" type="slidenum">
              <a:rPr lang="en-US"/>
              <a:pPr>
                <a:defRPr/>
              </a:pPr>
              <a:t>‹#›</a:t>
            </a:fld>
            <a:endParaRPr lang="en-US" dirty="0"/>
          </a:p>
        </p:txBody>
      </p:sp>
    </p:spTree>
    <p:extLst>
      <p:ext uri="{BB962C8B-B14F-4D97-AF65-F5344CB8AC3E}">
        <p14:creationId xmlns:p14="http://schemas.microsoft.com/office/powerpoint/2010/main" val="21912388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A26330F9-B246-504F-9025-4A8521B82455}" type="slidenum">
              <a:rPr lang="en-US"/>
              <a:pPr>
                <a:defRPr/>
              </a:pPr>
              <a:t>‹#›</a:t>
            </a:fld>
            <a:endParaRPr lang="en-US" dirty="0"/>
          </a:p>
        </p:txBody>
      </p:sp>
    </p:spTree>
    <p:extLst>
      <p:ext uri="{BB962C8B-B14F-4D97-AF65-F5344CB8AC3E}">
        <p14:creationId xmlns:p14="http://schemas.microsoft.com/office/powerpoint/2010/main" val="28474475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1C200E2C-1243-EA45-A146-718442588C7E}" type="slidenum">
              <a:rPr lang="en-US"/>
              <a:pPr>
                <a:defRPr/>
              </a:pPr>
              <a:t>‹#›</a:t>
            </a:fld>
            <a:endParaRPr lang="en-US" dirty="0"/>
          </a:p>
        </p:txBody>
      </p:sp>
    </p:spTree>
    <p:extLst>
      <p:ext uri="{BB962C8B-B14F-4D97-AF65-F5344CB8AC3E}">
        <p14:creationId xmlns:p14="http://schemas.microsoft.com/office/powerpoint/2010/main" val="12353244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7679027B-40E5-5147-863D-D11131FB1971}" type="slidenum">
              <a:rPr lang="en-US"/>
              <a:pPr>
                <a:defRPr/>
              </a:pPr>
              <a:t>‹#›</a:t>
            </a:fld>
            <a:endParaRPr lang="en-US" dirty="0"/>
          </a:p>
        </p:txBody>
      </p:sp>
    </p:spTree>
    <p:extLst>
      <p:ext uri="{BB962C8B-B14F-4D97-AF65-F5344CB8AC3E}">
        <p14:creationId xmlns:p14="http://schemas.microsoft.com/office/powerpoint/2010/main" val="21957565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AFB708F1-D170-A845-9CD8-780D44C783BC}" type="slidenum">
              <a:rPr lang="en-US"/>
              <a:pPr>
                <a:defRPr/>
              </a:pPr>
              <a:t>‹#›</a:t>
            </a:fld>
            <a:endParaRPr lang="en-US" dirty="0"/>
          </a:p>
        </p:txBody>
      </p:sp>
    </p:spTree>
    <p:extLst>
      <p:ext uri="{BB962C8B-B14F-4D97-AF65-F5344CB8AC3E}">
        <p14:creationId xmlns:p14="http://schemas.microsoft.com/office/powerpoint/2010/main" val="2867757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DA33CC63-3FCC-0049-B174-4F8FB82E77F1}" type="slidenum">
              <a:rPr lang="en-US"/>
              <a:pPr>
                <a:defRPr/>
              </a:pPr>
              <a:t>‹#›</a:t>
            </a:fld>
            <a:endParaRPr lang="en-US" dirty="0"/>
          </a:p>
        </p:txBody>
      </p:sp>
    </p:spTree>
    <p:extLst>
      <p:ext uri="{BB962C8B-B14F-4D97-AF65-F5344CB8AC3E}">
        <p14:creationId xmlns:p14="http://schemas.microsoft.com/office/powerpoint/2010/main" val="3121801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9502"/>
            <a:ext cx="8564563" cy="1620839"/>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1300" y="4286252"/>
            <a:ext cx="7053263" cy="1931988"/>
          </a:xfrm>
        </p:spPr>
        <p:txBody>
          <a:bodyPr/>
          <a:lstStyle>
            <a:lvl1pPr marL="0" indent="0" algn="ctr">
              <a:buNone/>
              <a:defRPr/>
            </a:lvl1pPr>
            <a:lvl2pPr marL="456584" indent="0" algn="ctr">
              <a:buNone/>
              <a:defRPr/>
            </a:lvl2pPr>
            <a:lvl3pPr marL="913172" indent="0" algn="ctr">
              <a:buNone/>
              <a:defRPr/>
            </a:lvl3pPr>
            <a:lvl4pPr marL="1369754" indent="0" algn="ctr">
              <a:buNone/>
              <a:defRPr/>
            </a:lvl4pPr>
            <a:lvl5pPr marL="1826339" indent="0" algn="ctr">
              <a:buNone/>
              <a:defRPr/>
            </a:lvl5pPr>
            <a:lvl6pPr marL="2282922" indent="0" algn="ctr">
              <a:buNone/>
              <a:defRPr/>
            </a:lvl6pPr>
            <a:lvl7pPr marL="2739508" indent="0" algn="ctr">
              <a:buNone/>
              <a:defRPr/>
            </a:lvl7pPr>
            <a:lvl8pPr marL="3196095" indent="0" algn="ctr">
              <a:buNone/>
              <a:defRPr/>
            </a:lvl8pPr>
            <a:lvl9pPr marL="3652678" indent="0" algn="ctr">
              <a:buNone/>
              <a:defRPr/>
            </a:lvl9pPr>
          </a:lstStyle>
          <a:p>
            <a:r>
              <a:rPr lang="en-US" smtClean="0"/>
              <a:t>Click to edit Master subtitle style</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FBDD173C-7F7B-5045-8E80-6A2FA3DD2344}" type="slidenum">
              <a:rPr lang="en-US"/>
              <a:pPr>
                <a:defRPr/>
              </a:pPr>
              <a:t>‹#›</a:t>
            </a:fld>
            <a:endParaRPr lang="en-US" dirty="0"/>
          </a:p>
        </p:txBody>
      </p:sp>
    </p:spTree>
    <p:extLst>
      <p:ext uri="{BB962C8B-B14F-4D97-AF65-F5344CB8AC3E}">
        <p14:creationId xmlns:p14="http://schemas.microsoft.com/office/powerpoint/2010/main" val="344525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257471F3-6CF8-8B4B-B9D8-A98CC8C4601C}" type="slidenum">
              <a:rPr lang="en-US"/>
              <a:pPr>
                <a:defRPr/>
              </a:pPr>
              <a:t>‹#›</a:t>
            </a:fld>
            <a:endParaRPr lang="en-US" dirty="0"/>
          </a:p>
        </p:txBody>
      </p:sp>
    </p:spTree>
    <p:extLst>
      <p:ext uri="{BB962C8B-B14F-4D97-AF65-F5344CB8AC3E}">
        <p14:creationId xmlns:p14="http://schemas.microsoft.com/office/powerpoint/2010/main" val="5750811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4E51503D-94D8-5E4E-A2E7-A7B144E9E38B}" type="slidenum">
              <a:rPr lang="en-US"/>
              <a:pPr>
                <a:defRPr/>
              </a:pPr>
              <a:t>‹#›</a:t>
            </a:fld>
            <a:endParaRPr lang="en-US" dirty="0"/>
          </a:p>
        </p:txBody>
      </p:sp>
    </p:spTree>
    <p:extLst>
      <p:ext uri="{BB962C8B-B14F-4D97-AF65-F5344CB8AC3E}">
        <p14:creationId xmlns:p14="http://schemas.microsoft.com/office/powerpoint/2010/main" val="27439766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9" y="4859355"/>
            <a:ext cx="8564562"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39" y="3205163"/>
            <a:ext cx="8564562" cy="1654175"/>
          </a:xfrm>
        </p:spPr>
        <p:txBody>
          <a:bodyPr anchor="b"/>
          <a:lstStyle>
            <a:lvl1pPr marL="0" indent="0">
              <a:buNone/>
              <a:defRPr sz="2000"/>
            </a:lvl1pPr>
            <a:lvl2pPr marL="456584" indent="0">
              <a:buNone/>
              <a:defRPr sz="1800"/>
            </a:lvl2pPr>
            <a:lvl3pPr marL="913172" indent="0">
              <a:buNone/>
              <a:defRPr sz="1700"/>
            </a:lvl3pPr>
            <a:lvl4pPr marL="1369754" indent="0">
              <a:buNone/>
              <a:defRPr sz="1400"/>
            </a:lvl4pPr>
            <a:lvl5pPr marL="1826339" indent="0">
              <a:buNone/>
              <a:defRPr sz="1400"/>
            </a:lvl5pPr>
            <a:lvl6pPr marL="2282922" indent="0">
              <a:buNone/>
              <a:defRPr sz="1400"/>
            </a:lvl6pPr>
            <a:lvl7pPr marL="2739508" indent="0">
              <a:buNone/>
              <a:defRPr sz="1400"/>
            </a:lvl7pPr>
            <a:lvl8pPr marL="3196095" indent="0">
              <a:buNone/>
              <a:defRPr sz="1400"/>
            </a:lvl8pPr>
            <a:lvl9pPr marL="3652678"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D43DCC8-C368-3E47-8A38-AC95B9BCAA3B}" type="slidenum">
              <a:rPr lang="en-US"/>
              <a:pPr>
                <a:defRPr/>
              </a:pPr>
              <a:t>‹#›</a:t>
            </a:fld>
            <a:endParaRPr lang="en-US" dirty="0"/>
          </a:p>
        </p:txBody>
      </p:sp>
    </p:spTree>
    <p:extLst>
      <p:ext uri="{BB962C8B-B14F-4D97-AF65-F5344CB8AC3E}">
        <p14:creationId xmlns:p14="http://schemas.microsoft.com/office/powerpoint/2010/main" val="3797963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468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40338" y="1765300"/>
            <a:ext cx="4413250" cy="4984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sldNum" idx="10"/>
          </p:nvPr>
        </p:nvSpPr>
        <p:spPr>
          <a:ln/>
        </p:spPr>
        <p:txBody>
          <a:bodyPr/>
          <a:lstStyle>
            <a:lvl1pPr>
              <a:defRPr/>
            </a:lvl1pPr>
          </a:lstStyle>
          <a:p>
            <a:pPr>
              <a:defRPr/>
            </a:pPr>
            <a:fld id="{4133F26D-86FF-ED4A-AE23-1CDFF52EE2BB}" type="slidenum">
              <a:rPr lang="en-US"/>
              <a:pPr>
                <a:defRPr/>
              </a:pPr>
              <a:t>‹#›</a:t>
            </a:fld>
            <a:endParaRPr lang="en-US" dirty="0"/>
          </a:p>
        </p:txBody>
      </p:sp>
    </p:spTree>
    <p:extLst>
      <p:ext uri="{BB962C8B-B14F-4D97-AF65-F5344CB8AC3E}">
        <p14:creationId xmlns:p14="http://schemas.microsoft.com/office/powerpoint/2010/main" val="28729544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3213"/>
            <a:ext cx="9069387" cy="1260475"/>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692276"/>
            <a:ext cx="4452938"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503238" y="2398731"/>
            <a:ext cx="4452938"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8100" y="1692276"/>
            <a:ext cx="4454525" cy="706438"/>
          </a:xfrm>
        </p:spPr>
        <p:txBody>
          <a:bodyPr anchor="b"/>
          <a:lstStyle>
            <a:lvl1pPr marL="0" indent="0">
              <a:buNone/>
              <a:defRPr sz="2400" b="1"/>
            </a:lvl1pPr>
            <a:lvl2pPr marL="456584" indent="0">
              <a:buNone/>
              <a:defRPr sz="2000" b="1"/>
            </a:lvl2pPr>
            <a:lvl3pPr marL="913172" indent="0">
              <a:buNone/>
              <a:defRPr sz="1800" b="1"/>
            </a:lvl3pPr>
            <a:lvl4pPr marL="1369754" indent="0">
              <a:buNone/>
              <a:defRPr sz="1700" b="1"/>
            </a:lvl4pPr>
            <a:lvl5pPr marL="1826339" indent="0">
              <a:buNone/>
              <a:defRPr sz="1700" b="1"/>
            </a:lvl5pPr>
            <a:lvl6pPr marL="2282922" indent="0">
              <a:buNone/>
              <a:defRPr sz="1700" b="1"/>
            </a:lvl6pPr>
            <a:lvl7pPr marL="2739508" indent="0">
              <a:buNone/>
              <a:defRPr sz="1700" b="1"/>
            </a:lvl7pPr>
            <a:lvl8pPr marL="3196095" indent="0">
              <a:buNone/>
              <a:defRPr sz="1700" b="1"/>
            </a:lvl8pPr>
            <a:lvl9pPr marL="3652678"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5118100" y="2398731"/>
            <a:ext cx="4454525" cy="4357687"/>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sldNum" idx="10"/>
          </p:nvPr>
        </p:nvSpPr>
        <p:spPr>
          <a:ln/>
        </p:spPr>
        <p:txBody>
          <a:bodyPr/>
          <a:lstStyle>
            <a:lvl1pPr>
              <a:defRPr/>
            </a:lvl1pPr>
          </a:lstStyle>
          <a:p>
            <a:pPr>
              <a:defRPr/>
            </a:pPr>
            <a:fld id="{232ED42E-F3E3-0748-A78F-9769C5A15295}" type="slidenum">
              <a:rPr lang="en-US"/>
              <a:pPr>
                <a:defRPr/>
              </a:pPr>
              <a:t>‹#›</a:t>
            </a:fld>
            <a:endParaRPr lang="en-US" dirty="0"/>
          </a:p>
        </p:txBody>
      </p:sp>
    </p:spTree>
    <p:extLst>
      <p:ext uri="{BB962C8B-B14F-4D97-AF65-F5344CB8AC3E}">
        <p14:creationId xmlns:p14="http://schemas.microsoft.com/office/powerpoint/2010/main" val="41338503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sldNum" idx="10"/>
          </p:nvPr>
        </p:nvSpPr>
        <p:spPr>
          <a:ln/>
        </p:spPr>
        <p:txBody>
          <a:bodyPr/>
          <a:lstStyle>
            <a:lvl1pPr>
              <a:defRPr/>
            </a:lvl1pPr>
          </a:lstStyle>
          <a:p>
            <a:pPr>
              <a:defRPr/>
            </a:pPr>
            <a:fld id="{7C7D058D-F1DF-A34D-8499-E556C43F5A4A}" type="slidenum">
              <a:rPr lang="en-US"/>
              <a:pPr>
                <a:defRPr/>
              </a:pPr>
              <a:t>‹#›</a:t>
            </a:fld>
            <a:endParaRPr lang="en-US" dirty="0"/>
          </a:p>
        </p:txBody>
      </p:sp>
    </p:spTree>
    <p:extLst>
      <p:ext uri="{BB962C8B-B14F-4D97-AF65-F5344CB8AC3E}">
        <p14:creationId xmlns:p14="http://schemas.microsoft.com/office/powerpoint/2010/main" val="32451137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E4129BAF-5D77-5946-B4F8-026E03A41BCA}" type="slidenum">
              <a:rPr lang="en-US"/>
              <a:pPr>
                <a:defRPr/>
              </a:pPr>
              <a:t>‹#›</a:t>
            </a:fld>
            <a:endParaRPr lang="en-US" dirty="0"/>
          </a:p>
        </p:txBody>
      </p:sp>
    </p:spTree>
    <p:extLst>
      <p:ext uri="{BB962C8B-B14F-4D97-AF65-F5344CB8AC3E}">
        <p14:creationId xmlns:p14="http://schemas.microsoft.com/office/powerpoint/2010/main" val="23120571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1642"/>
            <a:ext cx="3314700" cy="128111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0181" y="301627"/>
            <a:ext cx="5632450" cy="6454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38" y="1582738"/>
            <a:ext cx="3314700" cy="5173662"/>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7D21D286-0DF9-D14F-9B58-E19F0E3DD3CD}" type="slidenum">
              <a:rPr lang="en-US"/>
              <a:pPr>
                <a:defRPr/>
              </a:pPr>
              <a:t>‹#›</a:t>
            </a:fld>
            <a:endParaRPr lang="en-US" dirty="0"/>
          </a:p>
        </p:txBody>
      </p:sp>
    </p:spTree>
    <p:extLst>
      <p:ext uri="{BB962C8B-B14F-4D97-AF65-F5344CB8AC3E}">
        <p14:creationId xmlns:p14="http://schemas.microsoft.com/office/powerpoint/2010/main" val="3293943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39AA27-9D3B-B048-AB51-DE7189B3DF9F}" type="slidenum">
              <a:rPr lang="en-US"/>
              <a:pPr>
                <a:defRPr/>
              </a:pPr>
              <a:t>‹#›</a:t>
            </a:fld>
            <a:endParaRPr lang="en-US" dirty="0"/>
          </a:p>
        </p:txBody>
      </p:sp>
    </p:spTree>
    <p:extLst>
      <p:ext uri="{BB962C8B-B14F-4D97-AF65-F5344CB8AC3E}">
        <p14:creationId xmlns:p14="http://schemas.microsoft.com/office/powerpoint/2010/main" val="37697938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DD6EBADF-ACD5-CF42-9D31-7D5F832A0B96}" type="slidenum">
              <a:rPr lang="en-US"/>
              <a:pPr>
                <a:defRPr/>
              </a:pPr>
              <a:t>‹#›</a:t>
            </a:fld>
            <a:endParaRPr lang="en-US" dirty="0"/>
          </a:p>
        </p:txBody>
      </p:sp>
    </p:spTree>
    <p:extLst>
      <p:ext uri="{BB962C8B-B14F-4D97-AF65-F5344CB8AC3E}">
        <p14:creationId xmlns:p14="http://schemas.microsoft.com/office/powerpoint/2010/main" val="2586517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8863" y="252416"/>
            <a:ext cx="2244725" cy="649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513" y="252416"/>
            <a:ext cx="6584950" cy="649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idx="10"/>
          </p:nvPr>
        </p:nvSpPr>
        <p:spPr>
          <a:ln/>
        </p:spPr>
        <p:txBody>
          <a:bodyPr/>
          <a:lstStyle>
            <a:lvl1pPr>
              <a:defRPr/>
            </a:lvl1pPr>
          </a:lstStyle>
          <a:p>
            <a:pPr>
              <a:defRPr/>
            </a:pPr>
            <a:fld id="{2B489F0B-CAEA-694B-ABA1-92B5FDA217EC}" type="slidenum">
              <a:rPr lang="en-US"/>
              <a:pPr>
                <a:defRPr/>
              </a:pPr>
              <a:t>‹#›</a:t>
            </a:fld>
            <a:endParaRPr lang="en-US" dirty="0"/>
          </a:p>
        </p:txBody>
      </p:sp>
    </p:spTree>
    <p:extLst>
      <p:ext uri="{BB962C8B-B14F-4D97-AF65-F5344CB8AC3E}">
        <p14:creationId xmlns:p14="http://schemas.microsoft.com/office/powerpoint/2010/main" val="924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4850" y="5294331"/>
            <a:ext cx="6045200" cy="6238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4850" y="676275"/>
            <a:ext cx="6045200" cy="4537075"/>
          </a:xfrm>
        </p:spPr>
        <p:txBody>
          <a:bodyPr/>
          <a:lstStyle>
            <a:lvl1pPr marL="0" indent="0">
              <a:buNone/>
              <a:defRPr sz="3200"/>
            </a:lvl1pPr>
            <a:lvl2pPr marL="456584" indent="0">
              <a:buNone/>
              <a:defRPr sz="2800"/>
            </a:lvl2pPr>
            <a:lvl3pPr marL="913172" indent="0">
              <a:buNone/>
              <a:defRPr sz="2400"/>
            </a:lvl3pPr>
            <a:lvl4pPr marL="1369754" indent="0">
              <a:buNone/>
              <a:defRPr sz="2000"/>
            </a:lvl4pPr>
            <a:lvl5pPr marL="1826339" indent="0">
              <a:buNone/>
              <a:defRPr sz="2000"/>
            </a:lvl5pPr>
            <a:lvl6pPr marL="2282922" indent="0">
              <a:buNone/>
              <a:defRPr sz="2000"/>
            </a:lvl6pPr>
            <a:lvl7pPr marL="2739508" indent="0">
              <a:buNone/>
              <a:defRPr sz="2000"/>
            </a:lvl7pPr>
            <a:lvl8pPr marL="3196095" indent="0">
              <a:buNone/>
              <a:defRPr sz="2000"/>
            </a:lvl8pPr>
            <a:lvl9pPr marL="3652678" indent="0">
              <a:buNone/>
              <a:defRPr sz="2000"/>
            </a:lvl9pPr>
          </a:lstStyle>
          <a:p>
            <a:pPr lvl="0"/>
            <a:endParaRPr lang="en-US" noProof="0" dirty="0" smtClean="0"/>
          </a:p>
        </p:txBody>
      </p:sp>
      <p:sp>
        <p:nvSpPr>
          <p:cNvPr id="4" name="Text Placeholder 3"/>
          <p:cNvSpPr>
            <a:spLocks noGrp="1"/>
          </p:cNvSpPr>
          <p:nvPr>
            <p:ph type="body" sz="half" idx="2"/>
          </p:nvPr>
        </p:nvSpPr>
        <p:spPr>
          <a:xfrm>
            <a:off x="1974850" y="5918200"/>
            <a:ext cx="6045200" cy="889000"/>
          </a:xfrm>
        </p:spPr>
        <p:txBody>
          <a:bodyPr/>
          <a:lstStyle>
            <a:lvl1pPr marL="0" indent="0">
              <a:buNone/>
              <a:defRPr sz="1400"/>
            </a:lvl1pPr>
            <a:lvl2pPr marL="456584" indent="0">
              <a:buNone/>
              <a:defRPr sz="1200"/>
            </a:lvl2pPr>
            <a:lvl3pPr marL="913172" indent="0">
              <a:buNone/>
              <a:defRPr sz="1000"/>
            </a:lvl3pPr>
            <a:lvl4pPr marL="1369754" indent="0">
              <a:buNone/>
              <a:defRPr sz="900"/>
            </a:lvl4pPr>
            <a:lvl5pPr marL="1826339" indent="0">
              <a:buNone/>
              <a:defRPr sz="900"/>
            </a:lvl5pPr>
            <a:lvl6pPr marL="2282922" indent="0">
              <a:buNone/>
              <a:defRPr sz="900"/>
            </a:lvl6pPr>
            <a:lvl7pPr marL="2739508" indent="0">
              <a:buNone/>
              <a:defRPr sz="900"/>
            </a:lvl7pPr>
            <a:lvl8pPr marL="3196095" indent="0">
              <a:buNone/>
              <a:defRPr sz="900"/>
            </a:lvl8pPr>
            <a:lvl9pPr marL="3652678"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7B41A1B3-C724-2B48-958B-F5FD0C0BCFD6}" type="slidenum">
              <a:rPr lang="en-US"/>
              <a:pPr>
                <a:defRPr/>
              </a:pPr>
              <a:t>‹#›</a:t>
            </a:fld>
            <a:endParaRPr lang="en-US" dirty="0"/>
          </a:p>
        </p:txBody>
      </p:sp>
    </p:spTree>
    <p:extLst>
      <p:ext uri="{BB962C8B-B14F-4D97-AF65-F5344CB8AC3E}">
        <p14:creationId xmlns:p14="http://schemas.microsoft.com/office/powerpoint/2010/main" val="39075112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716713" y="6858018"/>
            <a:ext cx="2940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1028" name="Text Box 4"/>
          <p:cNvSpPr txBox="1">
            <a:spLocks noChangeArrowheads="1"/>
          </p:cNvSpPr>
          <p:nvPr/>
        </p:nvSpPr>
        <p:spPr bwMode="auto">
          <a:xfrm>
            <a:off x="671529" y="6858018"/>
            <a:ext cx="597376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1029" name="Rectangle 5"/>
          <p:cNvSpPr>
            <a:spLocks noChangeArrowheads="1"/>
          </p:cNvSpPr>
          <p:nvPr/>
        </p:nvSpPr>
        <p:spPr bwMode="auto">
          <a:xfrm>
            <a:off x="0" y="1362093"/>
            <a:ext cx="10075863" cy="35242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1030" name="Rectangle 6"/>
          <p:cNvSpPr>
            <a:spLocks noChangeArrowheads="1"/>
          </p:cNvSpPr>
          <p:nvPr/>
        </p:nvSpPr>
        <p:spPr bwMode="auto">
          <a:xfrm>
            <a:off x="0" y="1411306"/>
            <a:ext cx="587375" cy="252411"/>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1031" name="Rectangle 7"/>
          <p:cNvSpPr>
            <a:spLocks noChangeArrowheads="1"/>
          </p:cNvSpPr>
          <p:nvPr/>
        </p:nvSpPr>
        <p:spPr bwMode="auto">
          <a:xfrm>
            <a:off x="650881" y="1411306"/>
            <a:ext cx="9424988" cy="252411"/>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1032" name="Rectangle 8"/>
          <p:cNvSpPr>
            <a:spLocks noGrp="1" noChangeArrowheads="1"/>
          </p:cNvSpPr>
          <p:nvPr>
            <p:ph type="sldNum"/>
          </p:nvPr>
        </p:nvSpPr>
        <p:spPr bwMode="auto">
          <a:xfrm>
            <a:off x="17" y="1376363"/>
            <a:ext cx="581025"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tabLst>
                <a:tab pos="0" algn="l"/>
                <a:tab pos="456584" algn="l"/>
                <a:tab pos="913172" algn="l"/>
                <a:tab pos="1369754" algn="l"/>
                <a:tab pos="1826339" algn="l"/>
                <a:tab pos="2282922" algn="l"/>
                <a:tab pos="2739508" algn="l"/>
                <a:tab pos="3196095" algn="l"/>
                <a:tab pos="3652678" algn="l"/>
                <a:tab pos="4109263" algn="l"/>
                <a:tab pos="4565845" algn="l"/>
                <a:tab pos="5022431" algn="l"/>
                <a:tab pos="5479016" algn="l"/>
                <a:tab pos="5935602" algn="l"/>
                <a:tab pos="6392182" algn="l"/>
                <a:tab pos="6848772" algn="l"/>
                <a:tab pos="7305361" algn="l"/>
                <a:tab pos="7761940" algn="l"/>
                <a:tab pos="8218525" algn="l"/>
                <a:tab pos="8675109" algn="l"/>
                <a:tab pos="9131696" algn="l"/>
              </a:tabLst>
              <a:defRPr sz="1500" b="1" smtClean="0">
                <a:solidFill>
                  <a:srgbClr val="FFFFFF"/>
                </a:solidFill>
                <a:cs typeface="Arial Unicode MS" charset="0"/>
              </a:defRPr>
            </a:lvl1pPr>
          </a:lstStyle>
          <a:p>
            <a:pPr>
              <a:defRPr/>
            </a:pPr>
            <a:fld id="{B03A93B6-60FE-7A46-B3A7-61916C424D7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6584950"/>
            <a:ext cx="10075863" cy="9779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2050" name="Rectangle 2"/>
          <p:cNvSpPr>
            <a:spLocks noChangeArrowheads="1"/>
          </p:cNvSpPr>
          <p:nvPr/>
        </p:nvSpPr>
        <p:spPr bwMode="auto">
          <a:xfrm>
            <a:off x="-9521" y="6675443"/>
            <a:ext cx="2478088" cy="785812"/>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2051" name="Rectangle 3"/>
          <p:cNvSpPr>
            <a:spLocks noChangeArrowheads="1"/>
          </p:cNvSpPr>
          <p:nvPr/>
        </p:nvSpPr>
        <p:spPr bwMode="auto">
          <a:xfrm>
            <a:off x="2600330" y="6665915"/>
            <a:ext cx="7475538" cy="785812"/>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2052" name="Rectangle 4"/>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2053" name="Rectangle 5"/>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4" name="Text Box 6"/>
          <p:cNvSpPr txBox="1">
            <a:spLocks noChangeArrowheads="1"/>
          </p:cNvSpPr>
          <p:nvPr/>
        </p:nvSpPr>
        <p:spPr bwMode="auto">
          <a:xfrm>
            <a:off x="84138" y="6692900"/>
            <a:ext cx="226695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2055" name="Text Box 7"/>
          <p:cNvSpPr txBox="1">
            <a:spLocks noChangeArrowheads="1"/>
          </p:cNvSpPr>
          <p:nvPr/>
        </p:nvSpPr>
        <p:spPr bwMode="auto">
          <a:xfrm>
            <a:off x="2298701" y="228618"/>
            <a:ext cx="646430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2056" name="Rectangle 8"/>
          <p:cNvSpPr>
            <a:spLocks noGrp="1" noChangeArrowheads="1"/>
          </p:cNvSpPr>
          <p:nvPr>
            <p:ph type="sldNum"/>
          </p:nvPr>
        </p:nvSpPr>
        <p:spPr bwMode="auto">
          <a:xfrm>
            <a:off x="8816980" y="252413"/>
            <a:ext cx="915988"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tabLst>
                <a:tab pos="722925" algn="l"/>
              </a:tabLst>
              <a:defRPr sz="1500" b="1" smtClean="0">
                <a:solidFill>
                  <a:srgbClr val="CAF278"/>
                </a:solidFill>
                <a:latin typeface="Times New Roman" charset="0"/>
                <a:cs typeface="Arial Unicode MS" charset="0"/>
              </a:defRPr>
            </a:lvl1pPr>
          </a:lstStyle>
          <a:p>
            <a:pPr>
              <a:defRPr/>
            </a:pPr>
            <a:fld id="{6FD9E2FC-A485-914B-8D2C-C5D7DA71C45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1681166"/>
            <a:ext cx="10075863" cy="12604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3074" name="Rectangle 2"/>
          <p:cNvSpPr>
            <a:spLocks noChangeArrowheads="1"/>
          </p:cNvSpPr>
          <p:nvPr/>
        </p:nvSpPr>
        <p:spPr bwMode="auto">
          <a:xfrm>
            <a:off x="2" y="1765300"/>
            <a:ext cx="1427163" cy="1092200"/>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3075" name="Rectangle 3"/>
          <p:cNvSpPr>
            <a:spLocks noChangeArrowheads="1"/>
          </p:cNvSpPr>
          <p:nvPr/>
        </p:nvSpPr>
        <p:spPr bwMode="auto">
          <a:xfrm>
            <a:off x="1511300" y="1765300"/>
            <a:ext cx="8564563" cy="1092200"/>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3076" name="Rectangle 4"/>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3077" name="Rectangle 5"/>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78" name="Text Box 6"/>
          <p:cNvSpPr txBox="1">
            <a:spLocks noChangeArrowheads="1"/>
          </p:cNvSpPr>
          <p:nvPr/>
        </p:nvSpPr>
        <p:spPr bwMode="auto">
          <a:xfrm>
            <a:off x="6716713" y="6858018"/>
            <a:ext cx="2940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3079" name="Rectangle 7"/>
          <p:cNvSpPr>
            <a:spLocks noGrp="1" noChangeArrowheads="1"/>
          </p:cNvSpPr>
          <p:nvPr>
            <p:ph type="sldNum"/>
          </p:nvPr>
        </p:nvSpPr>
        <p:spPr bwMode="auto">
          <a:xfrm>
            <a:off x="0" y="1931988"/>
            <a:ext cx="1420813" cy="768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tabLst>
                <a:tab pos="722925" algn="l"/>
              </a:tabLst>
              <a:defRPr sz="2600" b="1" smtClean="0">
                <a:solidFill>
                  <a:srgbClr val="FFFFFF"/>
                </a:solidFill>
                <a:latin typeface="Times New Roman" charset="0"/>
                <a:cs typeface="Arial Unicode MS" charset="0"/>
              </a:defRPr>
            </a:lvl1pPr>
          </a:lstStyle>
          <a:p>
            <a:pPr>
              <a:defRPr/>
            </a:pPr>
            <a:fld id="{06D9DBDF-93C1-074D-9A5D-F760F3BBC19A}" type="slidenum">
              <a:rPr lang="en-US"/>
              <a:pPr>
                <a:defRPr/>
              </a:pPr>
              <a:t>‹#›</a:t>
            </a:fld>
            <a:endParaRPr lang="en-US" dirty="0"/>
          </a:p>
        </p:txBody>
      </p:sp>
      <p:sp>
        <p:nvSpPr>
          <p:cNvPr id="3080" name="Text Box 8"/>
          <p:cNvSpPr txBox="1">
            <a:spLocks noChangeArrowheads="1"/>
          </p:cNvSpPr>
          <p:nvPr/>
        </p:nvSpPr>
        <p:spPr bwMode="auto">
          <a:xfrm>
            <a:off x="671529" y="6858018"/>
            <a:ext cx="597376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1362093"/>
            <a:ext cx="10075863" cy="35242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4098" name="Rectangle 2"/>
          <p:cNvSpPr>
            <a:spLocks noChangeArrowheads="1"/>
          </p:cNvSpPr>
          <p:nvPr/>
        </p:nvSpPr>
        <p:spPr bwMode="auto">
          <a:xfrm>
            <a:off x="0" y="1411306"/>
            <a:ext cx="587375" cy="252411"/>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4099" name="Rectangle 3"/>
          <p:cNvSpPr>
            <a:spLocks noChangeArrowheads="1"/>
          </p:cNvSpPr>
          <p:nvPr/>
        </p:nvSpPr>
        <p:spPr bwMode="auto">
          <a:xfrm>
            <a:off x="650881" y="1411306"/>
            <a:ext cx="9424988" cy="252411"/>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4100" name="Rectangle 4"/>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4101" name="Rectangle 5"/>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4102" name="Text Box 6"/>
          <p:cNvSpPr txBox="1">
            <a:spLocks noChangeArrowheads="1"/>
          </p:cNvSpPr>
          <p:nvPr/>
        </p:nvSpPr>
        <p:spPr bwMode="auto">
          <a:xfrm>
            <a:off x="6716713" y="6858018"/>
            <a:ext cx="2940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4103" name="Rectangle 7"/>
          <p:cNvSpPr>
            <a:spLocks noGrp="1" noChangeArrowheads="1"/>
          </p:cNvSpPr>
          <p:nvPr>
            <p:ph type="sldNum"/>
          </p:nvPr>
        </p:nvSpPr>
        <p:spPr bwMode="auto">
          <a:xfrm>
            <a:off x="17" y="1368442"/>
            <a:ext cx="581025"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defRPr sz="1500" b="1" smtClean="0">
                <a:solidFill>
                  <a:srgbClr val="FFFFFF"/>
                </a:solidFill>
                <a:latin typeface="Times New Roman" charset="0"/>
                <a:cs typeface="Arial Unicode MS" charset="0"/>
              </a:defRPr>
            </a:lvl1pPr>
          </a:lstStyle>
          <a:p>
            <a:pPr>
              <a:defRPr/>
            </a:pPr>
            <a:fld id="{E798236E-3664-C241-9800-7F6B9389C700}" type="slidenum">
              <a:rPr lang="en-US"/>
              <a:pPr>
                <a:defRPr/>
              </a:pPr>
              <a:t>‹#›</a:t>
            </a:fld>
            <a:endParaRPr lang="en-US" dirty="0"/>
          </a:p>
        </p:txBody>
      </p:sp>
      <p:sp>
        <p:nvSpPr>
          <p:cNvPr id="4104" name="Text Box 8"/>
          <p:cNvSpPr txBox="1">
            <a:spLocks noChangeArrowheads="1"/>
          </p:cNvSpPr>
          <p:nvPr/>
        </p:nvSpPr>
        <p:spPr bwMode="auto">
          <a:xfrm>
            <a:off x="671529" y="6858018"/>
            <a:ext cx="597376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1" name="Rectangle 1"/>
          <p:cNvSpPr>
            <a:spLocks noChangeArrowheads="1"/>
          </p:cNvSpPr>
          <p:nvPr/>
        </p:nvSpPr>
        <p:spPr bwMode="auto">
          <a:xfrm>
            <a:off x="0" y="1362093"/>
            <a:ext cx="10075863" cy="35242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5122" name="Rectangle 2"/>
          <p:cNvSpPr>
            <a:spLocks noChangeArrowheads="1"/>
          </p:cNvSpPr>
          <p:nvPr/>
        </p:nvSpPr>
        <p:spPr bwMode="auto">
          <a:xfrm>
            <a:off x="0" y="1411306"/>
            <a:ext cx="587375" cy="252411"/>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5123" name="Rectangle 3"/>
          <p:cNvSpPr>
            <a:spLocks noChangeArrowheads="1"/>
          </p:cNvSpPr>
          <p:nvPr/>
        </p:nvSpPr>
        <p:spPr bwMode="auto">
          <a:xfrm>
            <a:off x="650881" y="1411306"/>
            <a:ext cx="9424988" cy="252411"/>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5124" name="Rectangle 4"/>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5125" name="Rectangle 5"/>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6" name="Text Box 6"/>
          <p:cNvSpPr txBox="1">
            <a:spLocks noChangeArrowheads="1"/>
          </p:cNvSpPr>
          <p:nvPr/>
        </p:nvSpPr>
        <p:spPr bwMode="auto">
          <a:xfrm>
            <a:off x="6716713" y="6858018"/>
            <a:ext cx="2940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5127" name="Rectangle 7"/>
          <p:cNvSpPr>
            <a:spLocks noGrp="1" noChangeArrowheads="1"/>
          </p:cNvSpPr>
          <p:nvPr>
            <p:ph type="sldNum"/>
          </p:nvPr>
        </p:nvSpPr>
        <p:spPr bwMode="auto">
          <a:xfrm>
            <a:off x="17" y="1368442"/>
            <a:ext cx="581025"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defRPr sz="1500" b="1" smtClean="0">
                <a:solidFill>
                  <a:srgbClr val="FFFFFF"/>
                </a:solidFill>
                <a:latin typeface="Times New Roman" charset="0"/>
                <a:cs typeface="Arial Unicode MS" charset="0"/>
              </a:defRPr>
            </a:lvl1pPr>
          </a:lstStyle>
          <a:p>
            <a:pPr>
              <a:defRPr/>
            </a:pPr>
            <a:fld id="{67AC319A-5087-3040-851D-8643EDDC612C}" type="slidenum">
              <a:rPr lang="en-US"/>
              <a:pPr>
                <a:defRPr/>
              </a:pPr>
              <a:t>‹#›</a:t>
            </a:fld>
            <a:endParaRPr lang="en-US" dirty="0"/>
          </a:p>
        </p:txBody>
      </p:sp>
      <p:sp>
        <p:nvSpPr>
          <p:cNvPr id="5128" name="Text Box 8"/>
          <p:cNvSpPr txBox="1">
            <a:spLocks noChangeArrowheads="1"/>
          </p:cNvSpPr>
          <p:nvPr/>
        </p:nvSpPr>
        <p:spPr bwMode="auto">
          <a:xfrm>
            <a:off x="671529" y="6858018"/>
            <a:ext cx="597376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6146" name="Rectangle 2"/>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147" name="Text Box 3"/>
          <p:cNvSpPr txBox="1">
            <a:spLocks noChangeArrowheads="1"/>
          </p:cNvSpPr>
          <p:nvPr/>
        </p:nvSpPr>
        <p:spPr bwMode="auto">
          <a:xfrm>
            <a:off x="6716713" y="6858018"/>
            <a:ext cx="2940050"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6148" name="Text Box 4"/>
          <p:cNvSpPr txBox="1">
            <a:spLocks noChangeArrowheads="1"/>
          </p:cNvSpPr>
          <p:nvPr/>
        </p:nvSpPr>
        <p:spPr bwMode="auto">
          <a:xfrm>
            <a:off x="671529" y="6858018"/>
            <a:ext cx="5973763"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6149" name="Rectangle 5"/>
          <p:cNvSpPr>
            <a:spLocks noGrp="1" noChangeArrowheads="1"/>
          </p:cNvSpPr>
          <p:nvPr>
            <p:ph type="sldNum"/>
          </p:nvPr>
        </p:nvSpPr>
        <p:spPr bwMode="auto">
          <a:xfrm>
            <a:off x="17" y="6891338"/>
            <a:ext cx="58102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defRPr sz="1500" b="1" smtClean="0">
                <a:solidFill>
                  <a:srgbClr val="CAF278"/>
                </a:solidFill>
                <a:latin typeface="Times New Roman" charset="0"/>
                <a:cs typeface="Arial Unicode MS" charset="0"/>
              </a:defRPr>
            </a:lvl1pPr>
          </a:lstStyle>
          <a:p>
            <a:pPr>
              <a:defRPr/>
            </a:pPr>
            <a:fld id="{6DEFE5F8-C1EE-F644-96D7-78A8F80A42B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44" r:id="rId12"/>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9525" y="5041904"/>
            <a:ext cx="10075863" cy="9779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7170" name="Rectangle 2"/>
          <p:cNvSpPr>
            <a:spLocks noChangeArrowheads="1"/>
          </p:cNvSpPr>
          <p:nvPr/>
        </p:nvSpPr>
        <p:spPr bwMode="auto">
          <a:xfrm>
            <a:off x="-9508" y="5143500"/>
            <a:ext cx="1611313" cy="785813"/>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7171" name="Rectangle 3"/>
          <p:cNvSpPr>
            <a:spLocks noChangeArrowheads="1"/>
          </p:cNvSpPr>
          <p:nvPr/>
        </p:nvSpPr>
        <p:spPr bwMode="auto">
          <a:xfrm>
            <a:off x="1703405" y="5132390"/>
            <a:ext cx="8372475" cy="787400"/>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7172" name="Rectangle 4"/>
          <p:cNvSpPr>
            <a:spLocks noChangeArrowheads="1"/>
          </p:cNvSpPr>
          <p:nvPr/>
        </p:nvSpPr>
        <p:spPr bwMode="auto">
          <a:xfrm>
            <a:off x="1595441" y="18"/>
            <a:ext cx="111125" cy="757237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7173" name="Rectangle 5"/>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7174" name="Rectangle 6"/>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175" name="Text Box 7"/>
          <p:cNvSpPr txBox="1">
            <a:spLocks noChangeArrowheads="1"/>
          </p:cNvSpPr>
          <p:nvPr/>
        </p:nvSpPr>
        <p:spPr bwMode="auto">
          <a:xfrm>
            <a:off x="6884988" y="6858018"/>
            <a:ext cx="2938462"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7176" name="Rectangle 8"/>
          <p:cNvSpPr>
            <a:spLocks noGrp="1" noChangeArrowheads="1"/>
          </p:cNvSpPr>
          <p:nvPr>
            <p:ph type="sldNum"/>
          </p:nvPr>
        </p:nvSpPr>
        <p:spPr bwMode="auto">
          <a:xfrm>
            <a:off x="0" y="5146675"/>
            <a:ext cx="1589088"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tabLst>
                <a:tab pos="722925" algn="l"/>
                <a:tab pos="1445851" algn="l"/>
              </a:tabLst>
              <a:defRPr sz="3100" b="1" smtClean="0">
                <a:solidFill>
                  <a:srgbClr val="FFFFFF"/>
                </a:solidFill>
                <a:latin typeface="Times New Roman" charset="0"/>
                <a:cs typeface="Arial Unicode MS" charset="0"/>
              </a:defRPr>
            </a:lvl1pPr>
          </a:lstStyle>
          <a:p>
            <a:pPr>
              <a:defRPr/>
            </a:pPr>
            <a:fld id="{D1C0DCF7-0E3A-7840-A63A-7A7ABC48FDE5}" type="slidenum">
              <a:rPr lang="en-US"/>
              <a:pPr>
                <a:defRPr/>
              </a:pPr>
              <a:t>‹#›</a:t>
            </a:fld>
            <a:endParaRPr lang="en-US" dirty="0"/>
          </a:p>
        </p:txBody>
      </p:sp>
      <p:sp>
        <p:nvSpPr>
          <p:cNvPr id="7177" name="Text Box 9"/>
          <p:cNvSpPr txBox="1">
            <a:spLocks noChangeArrowheads="1"/>
          </p:cNvSpPr>
          <p:nvPr/>
        </p:nvSpPr>
        <p:spPr bwMode="auto">
          <a:xfrm>
            <a:off x="1763731" y="6858018"/>
            <a:ext cx="5037137"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6718318" y="0"/>
            <a:ext cx="352425" cy="756285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8194" name="Rectangle 2"/>
          <p:cNvSpPr>
            <a:spLocks noChangeArrowheads="1"/>
          </p:cNvSpPr>
          <p:nvPr/>
        </p:nvSpPr>
        <p:spPr bwMode="auto">
          <a:xfrm>
            <a:off x="6767513" y="671530"/>
            <a:ext cx="252412" cy="6891337"/>
          </a:xfrm>
          <a:prstGeom prst="rect">
            <a:avLst/>
          </a:prstGeom>
          <a:solidFill>
            <a:srgbClr val="94C6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8195" name="Rectangle 3"/>
          <p:cNvSpPr>
            <a:spLocks noChangeArrowheads="1"/>
          </p:cNvSpPr>
          <p:nvPr/>
        </p:nvSpPr>
        <p:spPr bwMode="auto">
          <a:xfrm>
            <a:off x="6767513" y="1"/>
            <a:ext cx="252412" cy="588963"/>
          </a:xfrm>
          <a:prstGeom prst="rect">
            <a:avLst/>
          </a:prstGeom>
          <a:solidFill>
            <a:srgbClr val="71685A"/>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8196" name="Rectangle 4"/>
          <p:cNvSpPr>
            <a:spLocks noGrp="1" noChangeArrowheads="1"/>
          </p:cNvSpPr>
          <p:nvPr>
            <p:ph type="title"/>
          </p:nvPr>
        </p:nvSpPr>
        <p:spPr bwMode="auto">
          <a:xfrm>
            <a:off x="671513" y="252413"/>
            <a:ext cx="89789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p>
            <a:pPr lvl="0"/>
            <a:r>
              <a:rPr lang="en-GB"/>
              <a:t>Click to edit the title text format</a:t>
            </a:r>
          </a:p>
        </p:txBody>
      </p:sp>
      <p:sp>
        <p:nvSpPr>
          <p:cNvPr id="8197" name="Rectangle 5"/>
          <p:cNvSpPr>
            <a:spLocks noGrp="1" noChangeArrowheads="1"/>
          </p:cNvSpPr>
          <p:nvPr>
            <p:ph type="body" idx="1"/>
          </p:nvPr>
        </p:nvSpPr>
        <p:spPr bwMode="auto">
          <a:xfrm>
            <a:off x="674692" y="1765300"/>
            <a:ext cx="8978900" cy="498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8198" name="Text Box 6"/>
          <p:cNvSpPr txBox="1">
            <a:spLocks noChangeArrowheads="1"/>
          </p:cNvSpPr>
          <p:nvPr/>
        </p:nvSpPr>
        <p:spPr bwMode="auto">
          <a:xfrm>
            <a:off x="7221542" y="6858018"/>
            <a:ext cx="2435225"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8199" name="Text Box 7"/>
          <p:cNvSpPr txBox="1">
            <a:spLocks noChangeArrowheads="1"/>
          </p:cNvSpPr>
          <p:nvPr/>
        </p:nvSpPr>
        <p:spPr bwMode="auto">
          <a:xfrm>
            <a:off x="503255" y="6858018"/>
            <a:ext cx="6142037" cy="46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8200" name="Rectangle 8"/>
          <p:cNvSpPr>
            <a:spLocks noGrp="1" noChangeArrowheads="1"/>
          </p:cNvSpPr>
          <p:nvPr>
            <p:ph type="sldNum"/>
          </p:nvPr>
        </p:nvSpPr>
        <p:spPr bwMode="auto">
          <a:xfrm>
            <a:off x="7058025" y="-4762"/>
            <a:ext cx="582613" cy="3270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00664" tIns="50331" rIns="100664" bIns="50331" numCol="1" anchor="ctr" anchorCtr="0" compatLnSpc="1">
            <a:prstTxWarp prst="textNoShape">
              <a:avLst/>
            </a:prstTxWarp>
          </a:bodyPr>
          <a:lstStyle>
            <a:lvl1pPr algn="ctr" hangingPunct="1">
              <a:lnSpc>
                <a:spcPct val="100000"/>
              </a:lnSpc>
              <a:defRPr sz="1500" b="1" smtClean="0">
                <a:solidFill>
                  <a:srgbClr val="FFFFFF"/>
                </a:solidFill>
                <a:latin typeface="Times New Roman" charset="0"/>
                <a:cs typeface="Arial Unicode MS" charset="0"/>
              </a:defRPr>
            </a:lvl1pPr>
          </a:lstStyle>
          <a:p>
            <a:pPr>
              <a:defRPr/>
            </a:pPr>
            <a:fld id="{7B790F99-2D3E-5E4D-B652-6FFC572856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mj-lt"/>
          <a:ea typeface="+mj-ea"/>
          <a:cs typeface="+mj-cs"/>
        </a:defRPr>
      </a:lvl1pPr>
      <a:lvl2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2pPr>
      <a:lvl3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3pPr>
      <a:lvl4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4pPr>
      <a:lvl5pPr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5pPr>
      <a:lvl6pPr marL="251121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6pPr>
      <a:lvl7pPr marL="2967802"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7pPr>
      <a:lvl8pPr marL="3424386"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8pPr>
      <a:lvl9pPr marL="3880970" indent="-228290" algn="l" defTabSz="456584" rtl="0" eaLnBrk="0" fontAlgn="base" hangingPunct="0">
        <a:spcBef>
          <a:spcPct val="0"/>
        </a:spcBef>
        <a:spcAft>
          <a:spcPct val="0"/>
        </a:spcAft>
        <a:buClr>
          <a:srgbClr val="000000"/>
        </a:buClr>
        <a:buSzPct val="100000"/>
        <a:buFont typeface="Times New Roman" charset="0"/>
        <a:defRPr sz="4800">
          <a:solidFill>
            <a:srgbClr val="CAF278"/>
          </a:solidFill>
          <a:latin typeface="Tw Cen MT" charset="0"/>
          <a:ea typeface="ＭＳ Ｐゴシック" charset="0"/>
          <a:cs typeface="Arial Unicode MS" charset="0"/>
        </a:defRPr>
      </a:lvl9pPr>
    </p:titleStyle>
    <p:bodyStyle>
      <a:lvl1pPr marL="342440" indent="-342440" algn="l" defTabSz="456584" rtl="0" eaLnBrk="0" fontAlgn="base" hangingPunct="0">
        <a:spcBef>
          <a:spcPts val="775"/>
        </a:spcBef>
        <a:spcAft>
          <a:spcPct val="0"/>
        </a:spcAft>
        <a:buClr>
          <a:srgbClr val="000000"/>
        </a:buClr>
        <a:buSzPct val="100000"/>
        <a:buFont typeface="Times New Roman" charset="0"/>
        <a:defRPr sz="3200">
          <a:solidFill>
            <a:srgbClr val="FFFFFF"/>
          </a:solidFill>
          <a:latin typeface="+mn-lt"/>
          <a:ea typeface="+mn-ea"/>
          <a:cs typeface="+mn-cs"/>
        </a:defRPr>
      </a:lvl1pPr>
      <a:lvl2pPr marL="741949" indent="-285364" algn="l" defTabSz="456584" rtl="0" eaLnBrk="0" fontAlgn="base" hangingPunct="0">
        <a:spcBef>
          <a:spcPts val="600"/>
        </a:spcBef>
        <a:spcAft>
          <a:spcPct val="0"/>
        </a:spcAft>
        <a:buClr>
          <a:srgbClr val="000000"/>
        </a:buClr>
        <a:buSzPct val="100000"/>
        <a:buFont typeface="Times New Roman" charset="0"/>
        <a:defRPr sz="2900">
          <a:solidFill>
            <a:srgbClr val="FFFFFF"/>
          </a:solidFill>
          <a:latin typeface="+mn-lt"/>
          <a:ea typeface="+mn-ea"/>
          <a:cs typeface="+mn-cs"/>
        </a:defRPr>
      </a:lvl2pPr>
      <a:lvl3pPr marL="1141450" indent="-228290" algn="l" defTabSz="456584" rtl="0" eaLnBrk="0" fontAlgn="base" hangingPunct="0">
        <a:spcBef>
          <a:spcPts val="550"/>
        </a:spcBef>
        <a:spcAft>
          <a:spcPct val="0"/>
        </a:spcAft>
        <a:buClr>
          <a:srgbClr val="000000"/>
        </a:buClr>
        <a:buSzPct val="100000"/>
        <a:buFont typeface="Times New Roman" charset="0"/>
        <a:defRPr sz="2500">
          <a:solidFill>
            <a:srgbClr val="FFFFFF"/>
          </a:solidFill>
          <a:latin typeface="+mn-lt"/>
          <a:ea typeface="+mn-ea"/>
          <a:cs typeface="+mn-cs"/>
        </a:defRPr>
      </a:lvl3pPr>
      <a:lvl4pPr marL="1598045"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4pPr>
      <a:lvl5pPr marL="205463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5pPr>
      <a:lvl6pPr marL="251121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6pPr>
      <a:lvl7pPr marL="2967802"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7pPr>
      <a:lvl8pPr marL="3424386"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8pPr>
      <a:lvl9pPr marL="3880970" indent="-228290" algn="l" defTabSz="456584" rtl="0" eaLnBrk="0" fontAlgn="base" hangingPunct="0">
        <a:spcBef>
          <a:spcPts val="438"/>
        </a:spcBef>
        <a:spcAft>
          <a:spcPct val="0"/>
        </a:spcAft>
        <a:buClr>
          <a:srgbClr val="000000"/>
        </a:buClr>
        <a:buSzPct val="100000"/>
        <a:buFont typeface="Times New Roman" charset="0"/>
        <a:defRPr sz="2200">
          <a:solidFill>
            <a:srgbClr val="FFFFFF"/>
          </a:solidFill>
          <a:latin typeface="+mn-lt"/>
          <a:ea typeface="+mn-ea"/>
          <a:cs typeface="+mn-cs"/>
        </a:defRPr>
      </a:lvl9pPr>
    </p:bodyStyle>
    <p:otherStyle>
      <a:defPPr>
        <a:defRPr lang="en-US"/>
      </a:defPPr>
      <a:lvl1pPr marL="0" algn="l" defTabSz="456584" rtl="0" eaLnBrk="1" latinLnBrk="0" hangingPunct="1">
        <a:defRPr sz="1800" kern="1200">
          <a:solidFill>
            <a:schemeClr val="tx1"/>
          </a:solidFill>
          <a:latin typeface="+mn-lt"/>
          <a:ea typeface="+mn-ea"/>
          <a:cs typeface="+mn-cs"/>
        </a:defRPr>
      </a:lvl1pPr>
      <a:lvl2pPr marL="456584" algn="l" defTabSz="456584" rtl="0" eaLnBrk="1" latinLnBrk="0" hangingPunct="1">
        <a:defRPr sz="1800" kern="1200">
          <a:solidFill>
            <a:schemeClr val="tx1"/>
          </a:solidFill>
          <a:latin typeface="+mn-lt"/>
          <a:ea typeface="+mn-ea"/>
          <a:cs typeface="+mn-cs"/>
        </a:defRPr>
      </a:lvl2pPr>
      <a:lvl3pPr marL="913172" algn="l" defTabSz="456584" rtl="0" eaLnBrk="1" latinLnBrk="0" hangingPunct="1">
        <a:defRPr sz="1800" kern="1200">
          <a:solidFill>
            <a:schemeClr val="tx1"/>
          </a:solidFill>
          <a:latin typeface="+mn-lt"/>
          <a:ea typeface="+mn-ea"/>
          <a:cs typeface="+mn-cs"/>
        </a:defRPr>
      </a:lvl3pPr>
      <a:lvl4pPr marL="1369754" algn="l" defTabSz="456584" rtl="0" eaLnBrk="1" latinLnBrk="0" hangingPunct="1">
        <a:defRPr sz="1800" kern="1200">
          <a:solidFill>
            <a:schemeClr val="tx1"/>
          </a:solidFill>
          <a:latin typeface="+mn-lt"/>
          <a:ea typeface="+mn-ea"/>
          <a:cs typeface="+mn-cs"/>
        </a:defRPr>
      </a:lvl4pPr>
      <a:lvl5pPr marL="1826339" algn="l" defTabSz="456584" rtl="0" eaLnBrk="1" latinLnBrk="0" hangingPunct="1">
        <a:defRPr sz="1800" kern="1200">
          <a:solidFill>
            <a:schemeClr val="tx1"/>
          </a:solidFill>
          <a:latin typeface="+mn-lt"/>
          <a:ea typeface="+mn-ea"/>
          <a:cs typeface="+mn-cs"/>
        </a:defRPr>
      </a:lvl5pPr>
      <a:lvl6pPr marL="2282922" algn="l" defTabSz="456584" rtl="0" eaLnBrk="1" latinLnBrk="0" hangingPunct="1">
        <a:defRPr sz="1800" kern="1200">
          <a:solidFill>
            <a:schemeClr val="tx1"/>
          </a:solidFill>
          <a:latin typeface="+mn-lt"/>
          <a:ea typeface="+mn-ea"/>
          <a:cs typeface="+mn-cs"/>
        </a:defRPr>
      </a:lvl6pPr>
      <a:lvl7pPr marL="2739508" algn="l" defTabSz="456584" rtl="0" eaLnBrk="1" latinLnBrk="0" hangingPunct="1">
        <a:defRPr sz="1800" kern="1200">
          <a:solidFill>
            <a:schemeClr val="tx1"/>
          </a:solidFill>
          <a:latin typeface="+mn-lt"/>
          <a:ea typeface="+mn-ea"/>
          <a:cs typeface="+mn-cs"/>
        </a:defRPr>
      </a:lvl7pPr>
      <a:lvl8pPr marL="3196095" algn="l" defTabSz="456584" rtl="0" eaLnBrk="1" latinLnBrk="0" hangingPunct="1">
        <a:defRPr sz="1800" kern="1200">
          <a:solidFill>
            <a:schemeClr val="tx1"/>
          </a:solidFill>
          <a:latin typeface="+mn-lt"/>
          <a:ea typeface="+mn-ea"/>
          <a:cs typeface="+mn-cs"/>
        </a:defRPr>
      </a:lvl8pPr>
      <a:lvl9pPr marL="3652678" algn="l" defTabSz="4565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6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67.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5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5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5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image" Target="../media/image46.png"/><Relationship Id="rId1" Type="http://schemas.openxmlformats.org/officeDocument/2006/relationships/slideLayout" Target="../slideLayouts/slideLayout5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5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5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1" Type="http://schemas.openxmlformats.org/officeDocument/2006/relationships/slideLayout" Target="../slideLayouts/slideLayout5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5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1" Type="http://schemas.openxmlformats.org/officeDocument/2006/relationships/slideLayout" Target="../slideLayouts/slideLayout61.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 Id="rId3"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6.xml"/><Relationship Id="rId3"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7.xml"/><Relationship Id="rId3"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8.xml"/><Relationship Id="rId3" Type="http://schemas.openxmlformats.org/officeDocument/2006/relationships/chart" Target="../charts/char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9.xml"/><Relationship Id="rId3" Type="http://schemas.openxmlformats.org/officeDocument/2006/relationships/chart" Target="../charts/char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hyperlink" Target="http://vimeo.com/15967782" TargetMode="External"/><Relationship Id="rId1" Type="http://schemas.openxmlformats.org/officeDocument/2006/relationships/slideLayout" Target="../slideLayouts/slideLayout6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1.png"/><Relationship Id="rId3"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6.docx"/><Relationship Id="rId5" Type="http://schemas.openxmlformats.org/officeDocument/2006/relationships/image" Target="../media/image65.png"/><Relationship Id="rId1" Type="http://schemas.openxmlformats.org/officeDocument/2006/relationships/vmlDrawing" Target="../drawings/vmlDrawing1.vml"/><Relationship Id="rId2"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67.jpeg"/><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6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6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121" y="-104775"/>
            <a:ext cx="10215452" cy="7667625"/>
          </a:xfrm>
          <a:prstGeom prst="rect">
            <a:avLst/>
          </a:prstGeom>
          <a:ln>
            <a:noFill/>
          </a:ln>
          <a:effectLst>
            <a:softEdge rad="112500"/>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4" name="Group 3"/>
          <p:cNvGrpSpPr/>
          <p:nvPr/>
        </p:nvGrpSpPr>
        <p:grpSpPr>
          <a:xfrm>
            <a:off x="143667" y="5257800"/>
            <a:ext cx="9847264" cy="2333625"/>
            <a:chOff x="0" y="5153025"/>
            <a:chExt cx="10075864" cy="2952036"/>
          </a:xfrm>
        </p:grpSpPr>
        <p:sp>
          <p:nvSpPr>
            <p:cNvPr id="3" name="Rectangle 2"/>
            <p:cNvSpPr/>
            <p:nvPr/>
          </p:nvSpPr>
          <p:spPr bwMode="auto">
            <a:xfrm>
              <a:off x="0" y="5153025"/>
              <a:ext cx="10075864" cy="240982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10242" name="Text Box 2"/>
            <p:cNvSpPr txBox="1">
              <a:spLocks noChangeArrowheads="1"/>
            </p:cNvSpPr>
            <p:nvPr/>
          </p:nvSpPr>
          <p:spPr bwMode="auto">
            <a:xfrm>
              <a:off x="0" y="5229225"/>
              <a:ext cx="10075411" cy="2875836"/>
            </a:xfrm>
            <a:prstGeom prst="rect">
              <a:avLst/>
            </a:prstGeom>
            <a:noFill/>
            <a:ln>
              <a:noFill/>
            </a:ln>
            <a:effectLst/>
            <a:extLst/>
          </p:spPr>
          <p:txBody>
            <a:bodyPr lIns="0" tIns="38827" rIns="0" bIns="0" anchor="t"/>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lnSpc>
                  <a:spcPct val="80000"/>
                </a:lnSpc>
                <a:spcBef>
                  <a:spcPts val="863"/>
                </a:spcBef>
                <a:spcAft>
                  <a:spcPts val="575"/>
                </a:spcAft>
                <a:defRPr/>
              </a:pPr>
              <a:r>
                <a:rPr lang="en-US" sz="3600" b="1" dirty="0" smtClean="0">
                  <a:solidFill>
                    <a:schemeClr val="tx1"/>
                  </a:solidFill>
                </a:rPr>
                <a:t>						A Review of the Place-Based 						CCEP Phase I Research</a:t>
              </a:r>
              <a:endParaRPr lang="en-US" sz="3600" b="1" dirty="0">
                <a:solidFill>
                  <a:schemeClr val="tx1"/>
                </a:solidFill>
              </a:endParaRPr>
            </a:p>
            <a:p>
              <a:pPr algn="ctr">
                <a:lnSpc>
                  <a:spcPct val="80000"/>
                </a:lnSpc>
                <a:spcBef>
                  <a:spcPts val="863"/>
                </a:spcBef>
                <a:spcAft>
                  <a:spcPts val="575"/>
                </a:spcAft>
                <a:defRPr/>
              </a:pPr>
              <a:endParaRPr lang="en-US" sz="3600" b="1" dirty="0">
                <a:solidFill>
                  <a:schemeClr val="tx1"/>
                </a:solidFill>
              </a:endParaRPr>
            </a:p>
          </p:txBody>
        </p:sp>
        <p:sp>
          <p:nvSpPr>
            <p:cNvPr id="10243" name="Text Box 3"/>
            <p:cNvSpPr txBox="1">
              <a:spLocks noChangeArrowheads="1"/>
            </p:cNvSpPr>
            <p:nvPr/>
          </p:nvSpPr>
          <p:spPr bwMode="auto">
            <a:xfrm>
              <a:off x="142587" y="6525516"/>
              <a:ext cx="9932824" cy="1133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4939" rIns="89879" bIns="44939"/>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lnSpc>
                  <a:spcPct val="100000"/>
                </a:lnSpc>
                <a:defRPr/>
              </a:pPr>
              <a:r>
                <a:rPr lang="en-US" dirty="0" smtClean="0">
                  <a:solidFill>
                    <a:schemeClr val="tx2">
                      <a:lumMod val="50000"/>
                    </a:schemeClr>
                  </a:solidFill>
                </a:rPr>
                <a:t>Jessica Thompson, PhD</a:t>
              </a:r>
            </a:p>
            <a:p>
              <a:pPr algn="ctr">
                <a:lnSpc>
                  <a:spcPct val="100000"/>
                </a:lnSpc>
                <a:defRPr/>
              </a:pPr>
              <a:r>
                <a:rPr lang="en-US" dirty="0" smtClean="0">
                  <a:solidFill>
                    <a:schemeClr val="tx2">
                      <a:lumMod val="50000"/>
                    </a:schemeClr>
                  </a:solidFill>
                </a:rPr>
                <a:t>Colorado State University</a:t>
              </a:r>
            </a:p>
          </p:txBody>
        </p:sp>
      </p:gr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8057" y="6372225"/>
            <a:ext cx="533474" cy="533996"/>
          </a:xfrm>
          <a:prstGeom prst="rect">
            <a:avLst/>
          </a:prstGeom>
        </p:spPr>
      </p:pic>
      <p:pic>
        <p:nvPicPr>
          <p:cNvPr id="5" name="Picture 4" descr="Image-00-CSU-Logo-TP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3198" y="6219825"/>
            <a:ext cx="937577" cy="762000"/>
          </a:xfrm>
          <a:prstGeom prst="rect">
            <a:avLst/>
          </a:prstGeom>
        </p:spPr>
      </p:pic>
      <p:sp>
        <p:nvSpPr>
          <p:cNvPr id="2" name="Rectangle 1"/>
          <p:cNvSpPr/>
          <p:nvPr/>
        </p:nvSpPr>
        <p:spPr bwMode="auto">
          <a:xfrm>
            <a:off x="237331" y="200025"/>
            <a:ext cx="3962400" cy="3886200"/>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a:r>
              <a:rPr lang="en-US" sz="4400" b="1" dirty="0"/>
              <a:t>Changing the Conversation about Climate </a:t>
            </a:r>
            <a:r>
              <a:rPr lang="en-US" sz="4400" b="1" dirty="0" smtClean="0"/>
              <a:t>Change</a:t>
            </a:r>
            <a:endParaRPr kumimoji="0" lang="en-US" sz="4400" b="0" i="0" u="none" strike="noStrike" cap="none" normalizeH="0" baseline="0" dirty="0">
              <a:ln>
                <a:noFill/>
              </a:ln>
              <a:effectLst/>
              <a:cs typeface="Arial Unicode MS" charset="0"/>
            </a:endParaRPr>
          </a:p>
        </p:txBody>
      </p:sp>
    </p:spTree>
    <p:extLst>
      <p:ext uri="{BB962C8B-B14F-4D97-AF65-F5344CB8AC3E}">
        <p14:creationId xmlns:p14="http://schemas.microsoft.com/office/powerpoint/2010/main" val="4115789169"/>
      </p:ext>
    </p:extLst>
  </p:cSld>
  <p:clrMapOvr>
    <a:masterClrMapping/>
  </p:clrMapOvr>
  <p:transition xmlns:p14="http://schemas.microsoft.com/office/powerpoint/2010/main">
    <p:push/>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0316974" cy="7743825"/>
          </a:xfrm>
          <a:prstGeom prst="rect">
            <a:avLst/>
          </a:prstGeom>
        </p:spPr>
      </p:pic>
      <p:sp>
        <p:nvSpPr>
          <p:cNvPr id="23553" name="Text Box 1"/>
          <p:cNvSpPr txBox="1">
            <a:spLocks noChangeArrowheads="1"/>
          </p:cNvSpPr>
          <p:nvPr/>
        </p:nvSpPr>
        <p:spPr bwMode="auto">
          <a:xfrm>
            <a:off x="321468" y="649292"/>
            <a:ext cx="9517063" cy="5658904"/>
          </a:xfrm>
          <a:prstGeom prst="rect">
            <a:avLst/>
          </a:prstGeom>
          <a:ln/>
          <a:extLst/>
        </p:spPr>
        <p:style>
          <a:lnRef idx="1">
            <a:schemeClr val="accent1"/>
          </a:lnRef>
          <a:fillRef idx="3">
            <a:schemeClr val="accent1"/>
          </a:fillRef>
          <a:effectRef idx="2">
            <a:schemeClr val="accent1"/>
          </a:effectRef>
          <a:fontRef idx="minor">
            <a:schemeClr val="lt1"/>
          </a:fontRef>
        </p:style>
        <p:txBody>
          <a:bodyPr lIns="19056" tIns="9358" rIns="19056" bIns="935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ＭＳ Ｐゴシック" charset="0"/>
                <a:cs typeface="Arial Unicode MS" charset="0"/>
              </a:defRPr>
            </a:lvl9pPr>
          </a:lstStyle>
          <a:p>
            <a:pPr algn="ctr">
              <a:lnSpc>
                <a:spcPct val="60000"/>
              </a:lnSpc>
              <a:defRPr/>
            </a:pPr>
            <a:endParaRPr lang="en-US" b="1" i="1" dirty="0" smtClean="0"/>
          </a:p>
          <a:p>
            <a:pPr algn="ctr">
              <a:lnSpc>
                <a:spcPct val="110000"/>
              </a:lnSpc>
              <a:defRPr/>
            </a:pPr>
            <a:r>
              <a:rPr lang="en-US" sz="4000" b="1" i="1" dirty="0"/>
              <a:t>How does it help audiences understand climate change</a:t>
            </a:r>
            <a:r>
              <a:rPr lang="en-US" sz="4000" b="1" i="1" dirty="0" smtClean="0"/>
              <a:t>?</a:t>
            </a:r>
            <a:endParaRPr lang="en-US" dirty="0"/>
          </a:p>
          <a:p>
            <a:pPr algn="ctr">
              <a:lnSpc>
                <a:spcPct val="110000"/>
              </a:lnSpc>
              <a:defRPr/>
            </a:pPr>
            <a:endParaRPr lang="en-US" dirty="0" smtClean="0"/>
          </a:p>
          <a:p>
            <a:pPr>
              <a:lnSpc>
                <a:spcPct val="110000"/>
              </a:lnSpc>
              <a:spcBef>
                <a:spcPts val="1136"/>
              </a:spcBef>
              <a:spcAft>
                <a:spcPts val="1136"/>
              </a:spcAft>
              <a:defRPr/>
            </a:pPr>
            <a:r>
              <a:rPr lang="en-US" sz="2600" dirty="0"/>
              <a:t>	</a:t>
            </a:r>
            <a:r>
              <a:rPr lang="en-US" sz="2600" dirty="0" smtClean="0"/>
              <a:t>Audiences are </a:t>
            </a:r>
            <a:r>
              <a:rPr lang="en-US" sz="2600" dirty="0"/>
              <a:t>connected to places; they have unique bonds </a:t>
            </a:r>
            <a:r>
              <a:rPr lang="en-US" sz="2600" dirty="0" smtClean="0"/>
              <a:t>	with</a:t>
            </a:r>
            <a:r>
              <a:rPr lang="en-US" sz="2600" dirty="0"/>
              <a:t>, and </a:t>
            </a:r>
            <a:r>
              <a:rPr lang="en-US" sz="2600" dirty="0" smtClean="0"/>
              <a:t>value </a:t>
            </a:r>
            <a:r>
              <a:rPr lang="en-US" sz="2600" dirty="0"/>
              <a:t>specific landscapes/places.</a:t>
            </a:r>
          </a:p>
          <a:p>
            <a:pPr>
              <a:lnSpc>
                <a:spcPct val="110000"/>
              </a:lnSpc>
              <a:spcBef>
                <a:spcPts val="1136"/>
              </a:spcBef>
              <a:spcAft>
                <a:spcPts val="1136"/>
              </a:spcAft>
              <a:defRPr/>
            </a:pPr>
            <a:r>
              <a:rPr lang="en-US" sz="2600" dirty="0"/>
              <a:t>	Effectively learn through meaningful hands-on activities in 			that special place or on that landscape.</a:t>
            </a:r>
          </a:p>
          <a:p>
            <a:pPr>
              <a:lnSpc>
                <a:spcPct val="110000"/>
              </a:lnSpc>
              <a:spcBef>
                <a:spcPts val="1136"/>
              </a:spcBef>
              <a:spcAft>
                <a:spcPts val="1136"/>
              </a:spcAft>
              <a:defRPr/>
            </a:pPr>
            <a:r>
              <a:rPr lang="en-US" sz="2600" dirty="0"/>
              <a:t>	Remember lessons and adopt behaviors when they feel a 			sense of responsibility &amp; have knowledge of consequences.</a:t>
            </a:r>
          </a:p>
          <a:p>
            <a:pPr algn="ctr">
              <a:lnSpc>
                <a:spcPct val="70000"/>
              </a:lnSpc>
              <a:defRPr/>
            </a:pPr>
            <a:endParaRPr lang="en-US" sz="2600" dirty="0"/>
          </a:p>
        </p:txBody>
      </p:sp>
      <p:sp>
        <p:nvSpPr>
          <p:cNvPr id="4" name="TextBox 3"/>
          <p:cNvSpPr txBox="1"/>
          <p:nvPr/>
        </p:nvSpPr>
        <p:spPr>
          <a:xfrm>
            <a:off x="467235" y="6000816"/>
            <a:ext cx="5637496" cy="295209"/>
          </a:xfrm>
          <a:prstGeom prst="rect">
            <a:avLst/>
          </a:prstGeom>
          <a:noFill/>
        </p:spPr>
        <p:txBody>
          <a:bodyPr wrap="square" rtlCol="0">
            <a:spAutoFit/>
          </a:bodyPr>
          <a:lstStyle/>
          <a:p>
            <a:r>
              <a:rPr lang="en-US" sz="1400" i="1" dirty="0" smtClean="0">
                <a:solidFill>
                  <a:schemeClr val="tx1"/>
                </a:solidFill>
              </a:rPr>
              <a:t>Thompson &amp; </a:t>
            </a:r>
            <a:r>
              <a:rPr lang="en-US" sz="1400" i="1" dirty="0" err="1" smtClean="0">
                <a:solidFill>
                  <a:schemeClr val="tx1"/>
                </a:solidFill>
              </a:rPr>
              <a:t>Schweizer</a:t>
            </a:r>
            <a:r>
              <a:rPr lang="en-US" sz="1400" i="1" dirty="0" smtClean="0">
                <a:solidFill>
                  <a:schemeClr val="tx1"/>
                </a:solidFill>
              </a:rPr>
              <a:t>, 2009; </a:t>
            </a:r>
            <a:r>
              <a:rPr lang="en-US" sz="1400" i="1" dirty="0" err="1" smtClean="0">
                <a:solidFill>
                  <a:schemeClr val="tx1"/>
                </a:solidFill>
              </a:rPr>
              <a:t>Schweizer</a:t>
            </a:r>
            <a:r>
              <a:rPr lang="en-US" sz="1400" i="1" dirty="0" smtClean="0">
                <a:solidFill>
                  <a:schemeClr val="tx1"/>
                </a:solidFill>
              </a:rPr>
              <a:t>, Thompson</a:t>
            </a:r>
            <a:r>
              <a:rPr lang="en-US" sz="1400" i="1" dirty="0">
                <a:solidFill>
                  <a:schemeClr val="tx1"/>
                </a:solidFill>
              </a:rPr>
              <a:t> </a:t>
            </a:r>
            <a:r>
              <a:rPr lang="en-US" sz="1400" i="1" dirty="0" smtClean="0">
                <a:solidFill>
                  <a:schemeClr val="tx1"/>
                </a:solidFill>
              </a:rPr>
              <a:t>&amp; Davis, 2012</a:t>
            </a:r>
            <a:endParaRPr lang="en-US" sz="1400" i="1" dirty="0">
              <a:solidFill>
                <a:schemeClr val="tx1"/>
              </a:solidFill>
            </a:endParaRPr>
          </a:p>
        </p:txBody>
      </p:sp>
    </p:spTree>
    <p:extLst>
      <p:ext uri="{BB962C8B-B14F-4D97-AF65-F5344CB8AC3E}">
        <p14:creationId xmlns:p14="http://schemas.microsoft.com/office/powerpoint/2010/main" val="194275449"/>
      </p:ext>
    </p:extLst>
  </p:cSld>
  <p:clrMapOvr>
    <a:masterClrMapping/>
  </p:clrMapOvr>
  <p:transition xmlns:p14="http://schemas.microsoft.com/office/powerpoint/2010/main">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3553">
                                            <p:txEl>
                                              <p:pRg st="3" end="3"/>
                                            </p:txEl>
                                          </p:spTgt>
                                        </p:tgtEl>
                                        <p:attrNameLst>
                                          <p:attrName>style.visibility</p:attrName>
                                        </p:attrNameLst>
                                      </p:cBhvr>
                                      <p:to>
                                        <p:strVal val="visible"/>
                                      </p:to>
                                    </p:set>
                                    <p:anim calcmode="lin" valueType="num">
                                      <p:cBhvr additive="base">
                                        <p:cTn id="7" dur="500"/>
                                        <p:tgtEl>
                                          <p:spTgt spid="23553">
                                            <p:txEl>
                                              <p:pRg st="3" end="3"/>
                                            </p:txEl>
                                          </p:spTgt>
                                        </p:tgtEl>
                                        <p:attrNameLst>
                                          <p:attrName>ppt_y</p:attrName>
                                        </p:attrNameLst>
                                      </p:cBhvr>
                                      <p:tavLst>
                                        <p:tav tm="0">
                                          <p:val>
                                            <p:strVal val="#ppt_y+#ppt_h*1.125000"/>
                                          </p:val>
                                        </p:tav>
                                        <p:tav tm="100000">
                                          <p:val>
                                            <p:strVal val="#ppt_y"/>
                                          </p:val>
                                        </p:tav>
                                      </p:tavLst>
                                    </p:anim>
                                    <p:animEffect transition="in" filter="wipe(up)">
                                      <p:cBhvr>
                                        <p:cTn id="8" dur="500"/>
                                        <p:tgtEl>
                                          <p:spTgt spid="23553">
                                            <p:txEl>
                                              <p:pRg st="3" end="3"/>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23553">
                                            <p:txEl>
                                              <p:pRg st="4" end="4"/>
                                            </p:txEl>
                                          </p:spTgt>
                                        </p:tgtEl>
                                        <p:attrNameLst>
                                          <p:attrName>style.visibility</p:attrName>
                                        </p:attrNameLst>
                                      </p:cBhvr>
                                      <p:to>
                                        <p:strVal val="visible"/>
                                      </p:to>
                                    </p:set>
                                    <p:anim calcmode="lin" valueType="num">
                                      <p:cBhvr additive="base">
                                        <p:cTn id="13" dur="500"/>
                                        <p:tgtEl>
                                          <p:spTgt spid="23553">
                                            <p:txEl>
                                              <p:pRg st="4" end="4"/>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3553">
                                            <p:txEl>
                                              <p:pRg st="4" end="4"/>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23553">
                                            <p:txEl>
                                              <p:pRg st="5" end="5"/>
                                            </p:txEl>
                                          </p:spTgt>
                                        </p:tgtEl>
                                        <p:attrNameLst>
                                          <p:attrName>style.visibility</p:attrName>
                                        </p:attrNameLst>
                                      </p:cBhvr>
                                      <p:to>
                                        <p:strVal val="visible"/>
                                      </p:to>
                                    </p:set>
                                    <p:anim calcmode="lin" valueType="num">
                                      <p:cBhvr additive="base">
                                        <p:cTn id="19" dur="500"/>
                                        <p:tgtEl>
                                          <p:spTgt spid="23553">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35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923149" y="200025"/>
            <a:ext cx="8458199" cy="1991546"/>
          </a:xfrm>
          <a:prstGeom prst="rect">
            <a:avLst/>
          </a:prstGeom>
          <a:solidFill>
            <a:schemeClr val="lt1"/>
          </a:solidFill>
          <a:ln>
            <a:noFill/>
          </a:ln>
          <a:extLst/>
        </p:spPr>
        <p:style>
          <a:lnRef idx="2">
            <a:schemeClr val="accent3"/>
          </a:lnRef>
          <a:fillRef idx="1">
            <a:schemeClr val="lt1"/>
          </a:fillRef>
          <a:effectRef idx="0">
            <a:schemeClr val="accent3"/>
          </a:effectRef>
          <a:fontRef idx="minor">
            <a:schemeClr val="dk1"/>
          </a:fontRef>
        </p:style>
        <p:txBody>
          <a:bodyPr wrap="square" lIns="89879" tIns="46739" rIns="89879" bIns="46739">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defRPr/>
            </a:pPr>
            <a:endParaRPr lang="en-US" sz="4400" dirty="0">
              <a:solidFill>
                <a:srgbClr val="92D050"/>
              </a:solidFill>
            </a:endParaRPr>
          </a:p>
          <a:p>
            <a:pPr algn="ctr">
              <a:defRPr/>
            </a:pPr>
            <a:endParaRPr lang="en-US" sz="4400" dirty="0">
              <a:solidFill>
                <a:srgbClr val="92D050"/>
              </a:solidFill>
            </a:endParaRPr>
          </a:p>
          <a:p>
            <a:pPr algn="ctr">
              <a:defRPr/>
            </a:pPr>
            <a:endParaRPr lang="en-US" sz="4400" dirty="0">
              <a:solidFill>
                <a:srgbClr val="92D050"/>
              </a:solidFill>
            </a:endParaRPr>
          </a:p>
        </p:txBody>
      </p:sp>
      <p:pic>
        <p:nvPicPr>
          <p:cNvPr id="2" name="Picture 1" descr="IMG_183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131" y="1247775"/>
            <a:ext cx="8458200" cy="6343650"/>
          </a:xfrm>
          <a:prstGeom prst="rect">
            <a:avLst/>
          </a:prstGeom>
        </p:spPr>
      </p:pic>
      <p:sp>
        <p:nvSpPr>
          <p:cNvPr id="26626" name="Text Box 2"/>
          <p:cNvSpPr txBox="1">
            <a:spLocks noChangeArrowheads="1"/>
          </p:cNvSpPr>
          <p:nvPr/>
        </p:nvSpPr>
        <p:spPr bwMode="auto">
          <a:xfrm>
            <a:off x="923131" y="200025"/>
            <a:ext cx="8458200" cy="1819089"/>
          </a:xfrm>
          <a:prstGeom prst="rect">
            <a:avLst/>
          </a:prstGeom>
          <a:solidFill>
            <a:schemeClr val="lt1">
              <a:alpha val="61000"/>
            </a:schemeClr>
          </a:solidFill>
          <a:ln>
            <a:noFill/>
          </a:ln>
          <a:extLst/>
        </p:spPr>
        <p:style>
          <a:lnRef idx="2">
            <a:schemeClr val="accent3"/>
          </a:lnRef>
          <a:fillRef idx="1">
            <a:schemeClr val="lt1"/>
          </a:fillRef>
          <a:effectRef idx="0">
            <a:schemeClr val="accent3"/>
          </a:effectRef>
          <a:fontRef idx="minor">
            <a:schemeClr val="dk1"/>
          </a:fontRef>
        </p:style>
        <p:txBody>
          <a:bodyPr wrap="square" lIns="89879" tIns="46739" rIns="89879" bIns="46739">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defRPr/>
            </a:pPr>
            <a:r>
              <a:rPr lang="en-US" sz="4000" b="1" dirty="0">
                <a:solidFill>
                  <a:srgbClr val="295059"/>
                </a:solidFill>
              </a:rPr>
              <a:t>How can we change the climate change conversation through the lens of places we love?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537495" y="-686860"/>
            <a:ext cx="9000875" cy="3231200"/>
          </a:xfrm>
        </p:spPr>
        <p:txBody>
          <a:bodyPr lIns="0" tIns="0" rIns="0" bIns="0"/>
          <a:lstStyle/>
          <a:p>
            <a:pPr>
              <a:lnSpc>
                <a:spcPct val="95000"/>
              </a:lnSpc>
              <a:tabLst>
                <a:tab pos="0" algn="l"/>
                <a:tab pos="907009" algn="l"/>
                <a:tab pos="1814017" algn="l"/>
                <a:tab pos="2721025" algn="l"/>
                <a:tab pos="3628033" algn="l"/>
                <a:tab pos="4535043" algn="l"/>
                <a:tab pos="5442051" algn="l"/>
                <a:tab pos="6349060" algn="l"/>
                <a:tab pos="7256067" algn="l"/>
                <a:tab pos="8163076" algn="l"/>
                <a:tab pos="9070084" algn="l"/>
                <a:tab pos="9977093" algn="l"/>
              </a:tabLst>
              <a:defRPr/>
            </a:pPr>
            <a:r>
              <a:rPr lang="en-US" sz="4700">
                <a:solidFill>
                  <a:srgbClr val="FFFFFF"/>
                </a:solidFill>
                <a:latin typeface="Arial" charset="0"/>
              </a:rPr>
              <a:t>Pilot Sites/Areas</a:t>
            </a:r>
          </a:p>
        </p:txBody>
      </p:sp>
      <p:sp>
        <p:nvSpPr>
          <p:cNvPr id="9218" name="Text Box 4"/>
          <p:cNvSpPr txBox="1">
            <a:spLocks noChangeArrowheads="1"/>
          </p:cNvSpPr>
          <p:nvPr/>
        </p:nvSpPr>
        <p:spPr bwMode="auto">
          <a:xfrm>
            <a:off x="2617364" y="-236339"/>
            <a:ext cx="7458500" cy="1554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2pPr>
            <a:lvl3pPr marL="11430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3pPr>
            <a:lvl4pPr marL="16002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4pPr>
            <a:lvl5pPr marL="20574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9pPr>
          </a:lstStyle>
          <a:p>
            <a:pPr eaLnBrk="1">
              <a:lnSpc>
                <a:spcPct val="95000"/>
              </a:lnSpc>
            </a:pPr>
            <a:endParaRPr lang="en-US">
              <a:latin typeface="Arial" charset="0"/>
            </a:endParaRPr>
          </a:p>
          <a:p>
            <a:pPr eaLnBrk="1">
              <a:lnSpc>
                <a:spcPct val="95000"/>
              </a:lnSpc>
            </a:pPr>
            <a:endParaRPr lang="en-US">
              <a:latin typeface="Arial" charset="0"/>
            </a:endParaRPr>
          </a:p>
          <a:p>
            <a:pPr eaLnBrk="1">
              <a:lnSpc>
                <a:spcPct val="95000"/>
              </a:lnSpc>
            </a:pPr>
            <a:r>
              <a:rPr lang="en-US" sz="3400">
                <a:latin typeface="Arial" charset="0"/>
              </a:rPr>
              <a:t>Partner Sites for Place-Based CCEP</a:t>
            </a:r>
          </a:p>
        </p:txBody>
      </p:sp>
      <p:grpSp>
        <p:nvGrpSpPr>
          <p:cNvPr id="9219" name="Group 3"/>
          <p:cNvGrpSpPr>
            <a:grpSpLocks/>
          </p:cNvGrpSpPr>
          <p:nvPr/>
        </p:nvGrpSpPr>
        <p:grpSpPr bwMode="auto">
          <a:xfrm>
            <a:off x="-829469" y="-561975"/>
            <a:ext cx="11176270" cy="8305800"/>
            <a:chOff x="-939800" y="0"/>
            <a:chExt cx="13946188" cy="9925578"/>
          </a:xfrm>
        </p:grpSpPr>
        <p:pic>
          <p:nvPicPr>
            <p:cNvPr id="92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7950"/>
              <a:ext cx="13006388" cy="964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2"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36950" y="0"/>
              <a:ext cx="9469438"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43150" y="1814513"/>
              <a:ext cx="20351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4" name="Text Box 6"/>
            <p:cNvSpPr txBox="1">
              <a:spLocks noChangeArrowheads="1"/>
            </p:cNvSpPr>
            <p:nvPr/>
          </p:nvSpPr>
          <p:spPr bwMode="auto">
            <a:xfrm>
              <a:off x="2082801" y="1522458"/>
              <a:ext cx="1939925" cy="6966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2pPr>
              <a:lvl3pPr marL="11430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3pPr>
              <a:lvl4pPr marL="16002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4pPr>
              <a:lvl5pPr marL="20574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9pPr>
            </a:lstStyle>
            <a:p>
              <a:pPr eaLnBrk="1">
                <a:lnSpc>
                  <a:spcPct val="95000"/>
                </a:lnSpc>
              </a:pPr>
              <a:r>
                <a:rPr lang="en-US" sz="2000" b="1" dirty="0">
                  <a:solidFill>
                    <a:srgbClr val="355E00"/>
                  </a:solidFill>
                  <a:latin typeface="Arial" charset="0"/>
                </a:rPr>
                <a:t>Kenai Peninsula</a:t>
              </a:r>
            </a:p>
          </p:txBody>
        </p:sp>
        <p:pic>
          <p:nvPicPr>
            <p:cNvPr id="9225"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3200" y="2992438"/>
              <a:ext cx="1639888"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6" name="Text Box 8"/>
            <p:cNvSpPr txBox="1">
              <a:spLocks noChangeArrowheads="1"/>
            </p:cNvSpPr>
            <p:nvPr/>
          </p:nvSpPr>
          <p:spPr bwMode="auto">
            <a:xfrm>
              <a:off x="330200" y="2895600"/>
              <a:ext cx="1758950" cy="7018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2pPr>
              <a:lvl3pPr marL="11430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3pPr>
              <a:lvl4pPr marL="16002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4pPr>
              <a:lvl5pPr marL="20574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9pPr>
            </a:lstStyle>
            <a:p>
              <a:pPr eaLnBrk="1">
                <a:lnSpc>
                  <a:spcPct val="95000"/>
                </a:lnSpc>
              </a:pPr>
              <a:r>
                <a:rPr lang="en-US" sz="2000" b="1" dirty="0">
                  <a:solidFill>
                    <a:srgbClr val="4B1F6F"/>
                  </a:solidFill>
                  <a:latin typeface="Arial" charset="0"/>
                </a:rPr>
                <a:t>Puget Sound</a:t>
              </a:r>
            </a:p>
          </p:txBody>
        </p:sp>
        <p:pic>
          <p:nvPicPr>
            <p:cNvPr id="9227"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84750" y="5160963"/>
              <a:ext cx="21971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28" name="Text Box 10"/>
            <p:cNvSpPr txBox="1">
              <a:spLocks noChangeArrowheads="1"/>
            </p:cNvSpPr>
            <p:nvPr/>
          </p:nvSpPr>
          <p:spPr bwMode="auto">
            <a:xfrm>
              <a:off x="5107637" y="5095022"/>
              <a:ext cx="1905000" cy="7018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2pPr>
              <a:lvl3pPr marL="11430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3pPr>
              <a:lvl4pPr marL="16002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4pPr>
              <a:lvl5pPr marL="20574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9pPr>
            </a:lstStyle>
            <a:p>
              <a:pPr eaLnBrk="1">
                <a:lnSpc>
                  <a:spcPct val="95000"/>
                </a:lnSpc>
              </a:pPr>
              <a:r>
                <a:rPr lang="en-US" sz="2000" b="1" dirty="0">
                  <a:solidFill>
                    <a:srgbClr val="4C1900"/>
                  </a:solidFill>
                  <a:latin typeface="Arial" charset="0"/>
                </a:rPr>
                <a:t> Northern Colorado</a:t>
              </a:r>
            </a:p>
          </p:txBody>
        </p:sp>
        <p:pic>
          <p:nvPicPr>
            <p:cNvPr id="9231" name="Picture 1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204575" y="5592763"/>
              <a:ext cx="1560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32" name="Text Box 16"/>
            <p:cNvSpPr txBox="1">
              <a:spLocks noChangeArrowheads="1"/>
            </p:cNvSpPr>
            <p:nvPr/>
          </p:nvSpPr>
          <p:spPr bwMode="auto">
            <a:xfrm>
              <a:off x="11760201" y="5680076"/>
              <a:ext cx="1066800" cy="6966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2pPr>
              <a:lvl3pPr marL="11430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3pPr>
              <a:lvl4pPr marL="16002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4pPr>
              <a:lvl5pPr marL="20574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9pPr>
            </a:lstStyle>
            <a:p>
              <a:pPr eaLnBrk="1">
                <a:lnSpc>
                  <a:spcPct val="95000"/>
                </a:lnSpc>
              </a:pPr>
              <a:r>
                <a:rPr lang="en-US" sz="2000" b="1">
                  <a:solidFill>
                    <a:srgbClr val="333366"/>
                  </a:solidFill>
                  <a:latin typeface="Arial" charset="0"/>
                </a:rPr>
                <a:t>D.C. Area</a:t>
              </a:r>
            </a:p>
          </p:txBody>
        </p:sp>
        <p:pic>
          <p:nvPicPr>
            <p:cNvPr id="9233" name="Picture 1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951788" y="9142413"/>
              <a:ext cx="23860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34" name="Picture 1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025063" y="9629775"/>
              <a:ext cx="23749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35" name="Picture 19"/>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982075" y="8964613"/>
              <a:ext cx="246856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36" name="Text Box 20"/>
            <p:cNvSpPr txBox="1">
              <a:spLocks noChangeArrowheads="1"/>
            </p:cNvSpPr>
            <p:nvPr/>
          </p:nvSpPr>
          <p:spPr bwMode="auto">
            <a:xfrm>
              <a:off x="8940800" y="8839200"/>
              <a:ext cx="2374900" cy="69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2pPr>
              <a:lvl3pPr marL="11430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3pPr>
              <a:lvl4pPr marL="16002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4pPr>
              <a:lvl5pPr marL="2057400" indent="-228600" eaLnBrk="0">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tabLst>
                  <a:tab pos="0" algn="l"/>
                  <a:tab pos="1169988" algn="l"/>
                  <a:tab pos="2339975" algn="l"/>
                  <a:tab pos="3509963" algn="l"/>
                  <a:tab pos="4681538" algn="l"/>
                  <a:tab pos="5851525" algn="l"/>
                  <a:tab pos="7021513" algn="l"/>
                  <a:tab pos="8191500" algn="l"/>
                  <a:tab pos="9363075" algn="l"/>
                  <a:tab pos="10533063" algn="l"/>
                  <a:tab pos="11703050" algn="l"/>
                  <a:tab pos="12874625" algn="l"/>
                </a:tabLst>
                <a:defRPr sz="3600">
                  <a:solidFill>
                    <a:srgbClr val="000000"/>
                  </a:solidFill>
                  <a:latin typeface="Helvetica Light" charset="0"/>
                  <a:ea typeface="ＭＳ Ｐゴシック" charset="0"/>
                  <a:sym typeface="Helvetica Light" charset="0"/>
                </a:defRPr>
              </a:lvl9pPr>
            </a:lstStyle>
            <a:p>
              <a:pPr algn="r" eaLnBrk="1">
                <a:lnSpc>
                  <a:spcPct val="95000"/>
                </a:lnSpc>
              </a:pPr>
              <a:r>
                <a:rPr lang="en-US" sz="2000" b="1">
                  <a:solidFill>
                    <a:srgbClr val="004A4A"/>
                  </a:solidFill>
                  <a:latin typeface="Arial" charset="0"/>
                </a:rPr>
                <a:t>South </a:t>
              </a:r>
            </a:p>
            <a:p>
              <a:pPr algn="r" eaLnBrk="1">
                <a:lnSpc>
                  <a:spcPct val="95000"/>
                </a:lnSpc>
              </a:pPr>
              <a:r>
                <a:rPr lang="en-US" sz="2000" b="1">
                  <a:solidFill>
                    <a:srgbClr val="004A4A"/>
                  </a:solidFill>
                  <a:latin typeface="Arial" charset="0"/>
                </a:rPr>
                <a:t>Florida &amp; Keys</a:t>
              </a:r>
            </a:p>
          </p:txBody>
        </p:sp>
        <p:pic>
          <p:nvPicPr>
            <p:cNvPr id="9237" name="Picture 2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1600" y="7690378"/>
              <a:ext cx="3251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38" name="Picture 2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463675" y="8248650"/>
              <a:ext cx="2967038"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39" name="Picture 2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787188" y="4765675"/>
              <a:ext cx="90805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40" name="Picture 25"/>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1382375" y="8539162"/>
              <a:ext cx="911225"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41" name="Picture 2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49400" y="2514600"/>
              <a:ext cx="9112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42" name="Picture 29"/>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397000" y="1524000"/>
              <a:ext cx="90963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43" name="Picture 31"/>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511675" y="1474788"/>
              <a:ext cx="7980363"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46" name="Picture 33"/>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292600" y="5105400"/>
              <a:ext cx="90805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47" name="Picture 2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9800" y="7391400"/>
              <a:ext cx="3251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1" name="Picture 3" descr="image.pn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666333" y="47625"/>
            <a:ext cx="4876799" cy="8727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3" name="Text Box 4"/>
          <p:cNvSpPr txBox="1">
            <a:spLocks noChangeArrowheads="1"/>
          </p:cNvSpPr>
          <p:nvPr/>
        </p:nvSpPr>
        <p:spPr bwMode="auto">
          <a:xfrm>
            <a:off x="2819399" y="795410"/>
            <a:ext cx="7323931" cy="1233415"/>
          </a:xfrm>
          <a:prstGeom prst="rect">
            <a:avLst/>
          </a:prstGeom>
          <a:solidFill>
            <a:srgbClr val="FFFFFF"/>
          </a:solidFill>
          <a:ln>
            <a:noFill/>
          </a:ln>
          <a:effectLs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4200" b="1" dirty="0">
                <a:solidFill>
                  <a:schemeClr val="tx2"/>
                </a:solidFill>
                <a:latin typeface="Arial" charset="0"/>
              </a:rPr>
              <a:t>Place-based Climate Change </a:t>
            </a:r>
          </a:p>
          <a:p>
            <a:pPr algn="ctr">
              <a:lnSpc>
                <a:spcPct val="95000"/>
              </a:lnSpc>
              <a:defRPr/>
            </a:pPr>
            <a:r>
              <a:rPr lang="en-US" sz="4200" b="1" dirty="0">
                <a:solidFill>
                  <a:schemeClr val="tx2"/>
                </a:solidFill>
                <a:latin typeface="Arial" charset="0"/>
              </a:rPr>
              <a:t>Education Partnership</a:t>
            </a:r>
          </a:p>
        </p:txBody>
      </p:sp>
    </p:spTree>
    <p:extLst>
      <p:ext uri="{BB962C8B-B14F-4D97-AF65-F5344CB8AC3E}">
        <p14:creationId xmlns:p14="http://schemas.microsoft.com/office/powerpoint/2010/main" val="24196521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93" y="0"/>
            <a:ext cx="9068277" cy="1260475"/>
          </a:xfrm>
        </p:spPr>
        <p:txBody>
          <a:bodyPr/>
          <a:lstStyle/>
          <a:p>
            <a:r>
              <a:rPr lang="en-US" dirty="0" smtClean="0"/>
              <a:t>CCEP Sites</a:t>
            </a:r>
            <a:endParaRPr lang="en-US" dirty="0"/>
          </a:p>
        </p:txBody>
      </p:sp>
      <p:pic>
        <p:nvPicPr>
          <p:cNvPr id="51202" name="Picture 2" descr="OCP07-Fig-3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1967"/>
            <a:ext cx="3148707" cy="2100792"/>
          </a:xfrm>
          <a:prstGeom prst="rect">
            <a:avLst/>
          </a:prstGeom>
          <a:noFill/>
        </p:spPr>
      </p:pic>
      <p:pic>
        <p:nvPicPr>
          <p:cNvPr id="51205" name="Picture 5" descr="C:\Users\owner\Pictures\IMG_057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72933" y="0"/>
            <a:ext cx="2602931" cy="2016760"/>
          </a:xfrm>
          <a:prstGeom prst="rect">
            <a:avLst/>
          </a:prstGeom>
          <a:noFill/>
        </p:spPr>
      </p:pic>
      <p:pic>
        <p:nvPicPr>
          <p:cNvPr id="51206" name="Picture 6" descr="C:\Users\owner\Pictures\IMG_038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35000" y="0"/>
            <a:ext cx="2602931" cy="2016760"/>
          </a:xfrm>
          <a:prstGeom prst="rect">
            <a:avLst/>
          </a:prstGeom>
          <a:noFill/>
        </p:spPr>
      </p:pic>
      <p:pic>
        <p:nvPicPr>
          <p:cNvPr id="51208" name="Picture 8" descr="C:\Users\owner\Pictures\IMG_035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967" y="0"/>
            <a:ext cx="2574943" cy="2016760"/>
          </a:xfrm>
          <a:prstGeom prst="rect">
            <a:avLst/>
          </a:prstGeom>
          <a:noFill/>
        </p:spPr>
      </p:pic>
      <p:sp>
        <p:nvSpPr>
          <p:cNvPr id="3" name="Rectangle 2"/>
          <p:cNvSpPr/>
          <p:nvPr/>
        </p:nvSpPr>
        <p:spPr>
          <a:xfrm>
            <a:off x="313531" y="3248025"/>
            <a:ext cx="9753600" cy="3826689"/>
          </a:xfrm>
          <a:prstGeom prst="rect">
            <a:avLst/>
          </a:prstGeom>
        </p:spPr>
        <p:txBody>
          <a:bodyPr wrap="square">
            <a:spAutoFit/>
          </a:bodyPr>
          <a:lstStyle/>
          <a:p>
            <a:pPr marL="114300" lvl="1" indent="0">
              <a:lnSpc>
                <a:spcPct val="95000"/>
              </a:lnSpc>
              <a:spcBef>
                <a:spcPts val="2400"/>
              </a:spcBef>
              <a:defRPr/>
            </a:pPr>
            <a:r>
              <a:rPr lang="en-US" sz="3200" dirty="0">
                <a:cs typeface="Arial" charset="0"/>
                <a:sym typeface="Arial" charset="0"/>
              </a:rPr>
              <a:t>Identify </a:t>
            </a:r>
            <a:r>
              <a:rPr lang="en-US" sz="3200" b="1" i="1" dirty="0">
                <a:cs typeface="Arial" charset="0"/>
                <a:sym typeface="Arial" charset="0"/>
              </a:rPr>
              <a:t>issues &amp; impacts </a:t>
            </a:r>
            <a:r>
              <a:rPr lang="en-US" sz="3200" dirty="0">
                <a:cs typeface="Arial" charset="0"/>
                <a:sym typeface="Arial" charset="0"/>
              </a:rPr>
              <a:t>to be communicated</a:t>
            </a:r>
            <a:endParaRPr lang="en-US" sz="2000" dirty="0">
              <a:latin typeface="Times New Roman" charset="0"/>
              <a:cs typeface="Times New Roman" charset="0"/>
              <a:sym typeface="Times New Roman" charset="0"/>
            </a:endParaRPr>
          </a:p>
          <a:p>
            <a:pPr marL="114300" lvl="1" indent="0">
              <a:lnSpc>
                <a:spcPct val="95000"/>
              </a:lnSpc>
              <a:spcBef>
                <a:spcPts val="2400"/>
              </a:spcBef>
              <a:defRPr/>
            </a:pPr>
            <a:r>
              <a:rPr lang="en-US" sz="3200" dirty="0" smtClean="0">
                <a:cs typeface="Arial" charset="0"/>
                <a:sym typeface="Arial" charset="0"/>
              </a:rPr>
              <a:t>Discover </a:t>
            </a:r>
            <a:r>
              <a:rPr lang="en-US" sz="3200" b="1" i="1" dirty="0">
                <a:cs typeface="Arial" charset="0"/>
                <a:sym typeface="Arial" charset="0"/>
              </a:rPr>
              <a:t>current activities </a:t>
            </a:r>
            <a:r>
              <a:rPr lang="en-US" sz="3200" dirty="0">
                <a:cs typeface="Arial" charset="0"/>
                <a:sym typeface="Arial" charset="0"/>
              </a:rPr>
              <a:t>at each site</a:t>
            </a:r>
          </a:p>
          <a:p>
            <a:pPr marL="114300" lvl="1" indent="0">
              <a:lnSpc>
                <a:spcPct val="95000"/>
              </a:lnSpc>
              <a:spcBef>
                <a:spcPts val="2400"/>
              </a:spcBef>
              <a:defRPr/>
            </a:pPr>
            <a:r>
              <a:rPr lang="en-US" sz="3200" dirty="0">
                <a:cs typeface="Arial" charset="0"/>
                <a:sym typeface="Arial" charset="0"/>
              </a:rPr>
              <a:t>Identify </a:t>
            </a:r>
            <a:r>
              <a:rPr lang="en-US" sz="3200" b="1" i="1" dirty="0">
                <a:cs typeface="Arial" charset="0"/>
                <a:sym typeface="Arial" charset="0"/>
              </a:rPr>
              <a:t>barriers &amp; opportunities </a:t>
            </a:r>
            <a:r>
              <a:rPr lang="en-US" sz="3200" dirty="0">
                <a:cs typeface="Arial" charset="0"/>
                <a:sym typeface="Arial" charset="0"/>
              </a:rPr>
              <a:t>for collaborating and communicating about climate change</a:t>
            </a:r>
            <a:endParaRPr lang="en-US" sz="2000" dirty="0">
              <a:latin typeface="Times New Roman" charset="0"/>
              <a:cs typeface="Times New Roman" charset="0"/>
              <a:sym typeface="Times New Roman" charset="0"/>
            </a:endParaRPr>
          </a:p>
          <a:p>
            <a:pPr marL="114300" lvl="1" indent="0">
              <a:lnSpc>
                <a:spcPct val="95000"/>
              </a:lnSpc>
              <a:spcBef>
                <a:spcPts val="2400"/>
              </a:spcBef>
              <a:defRPr/>
            </a:pPr>
            <a:r>
              <a:rPr lang="en-US" sz="3200" dirty="0" smtClean="0">
                <a:cs typeface="Arial" charset="0"/>
                <a:sym typeface="Arial" charset="0"/>
              </a:rPr>
              <a:t>Integrate </a:t>
            </a:r>
            <a:r>
              <a:rPr lang="en-US" sz="3200" dirty="0">
                <a:cs typeface="Arial" charset="0"/>
                <a:sym typeface="Arial" charset="0"/>
              </a:rPr>
              <a:t>ideas for place-based </a:t>
            </a:r>
            <a:r>
              <a:rPr lang="en-US" sz="3200" dirty="0" smtClean="0">
                <a:cs typeface="Arial" charset="0"/>
                <a:sym typeface="Arial" charset="0"/>
              </a:rPr>
              <a:t>climate change education/engagement strategy</a:t>
            </a:r>
            <a:endParaRPr lang="en-US" sz="1400" dirty="0">
              <a:cs typeface="Helvetica Light" charset="0"/>
            </a:endParaRPr>
          </a:p>
        </p:txBody>
      </p:sp>
      <p:sp>
        <p:nvSpPr>
          <p:cNvPr id="22" name="Rectangle 1"/>
          <p:cNvSpPr>
            <a:spLocks/>
          </p:cNvSpPr>
          <p:nvPr/>
        </p:nvSpPr>
        <p:spPr bwMode="auto">
          <a:xfrm>
            <a:off x="84930" y="2028825"/>
            <a:ext cx="9976197"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Project </a:t>
            </a:r>
            <a:r>
              <a:rPr lang="en-US" sz="6100" dirty="0" smtClean="0">
                <a:solidFill>
                  <a:schemeClr val="accent3"/>
                </a:solidFill>
                <a:cs typeface="Arial" charset="0"/>
                <a:sym typeface="Arial" charset="0"/>
              </a:rPr>
              <a:t>Objectives</a:t>
            </a:r>
            <a:endParaRPr lang="en-US" dirty="0">
              <a:solidFill>
                <a:schemeClr val="accent3"/>
              </a:solidFill>
              <a:cs typeface="Helvetica Light" charset="0"/>
            </a:endParaRPr>
          </a:p>
        </p:txBody>
      </p:sp>
    </p:spTree>
    <p:extLst>
      <p:ext uri="{BB962C8B-B14F-4D97-AF65-F5344CB8AC3E}">
        <p14:creationId xmlns:p14="http://schemas.microsoft.com/office/powerpoint/2010/main" val="3263026314"/>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731" y="1266826"/>
            <a:ext cx="9906000" cy="3657600"/>
          </a:xfrm>
        </p:spPr>
        <p:txBody>
          <a:bodyPr/>
          <a:lstStyle/>
          <a:p>
            <a:pPr>
              <a:spcAft>
                <a:spcPts val="1200"/>
              </a:spcAft>
            </a:pPr>
            <a:r>
              <a:rPr lang="en-US" sz="2800" dirty="0" smtClean="0">
                <a:latin typeface="Arial"/>
                <a:cs typeface="Arial"/>
              </a:rPr>
              <a:t>Survey </a:t>
            </a:r>
            <a:r>
              <a:rPr lang="en-US" sz="2800" dirty="0">
                <a:latin typeface="Arial"/>
                <a:cs typeface="Arial"/>
              </a:rPr>
              <a:t>of </a:t>
            </a:r>
            <a:r>
              <a:rPr lang="en-US" sz="2800" dirty="0" smtClean="0">
                <a:latin typeface="Arial"/>
                <a:cs typeface="Arial"/>
              </a:rPr>
              <a:t>Agency Staff &amp; Partners </a:t>
            </a:r>
            <a:r>
              <a:rPr lang="en-US" sz="2000" i="1" dirty="0" smtClean="0">
                <a:latin typeface="Arial"/>
                <a:cs typeface="Arial"/>
              </a:rPr>
              <a:t>(n = 847)</a:t>
            </a:r>
            <a:endParaRPr lang="en-US" sz="2000" i="1" dirty="0">
              <a:latin typeface="Arial"/>
              <a:cs typeface="Arial"/>
            </a:endParaRPr>
          </a:p>
          <a:p>
            <a:pPr>
              <a:spcAft>
                <a:spcPts val="1200"/>
              </a:spcAft>
            </a:pPr>
            <a:r>
              <a:rPr lang="en-US" sz="2800" dirty="0" smtClean="0">
                <a:latin typeface="Arial"/>
                <a:cs typeface="Arial"/>
              </a:rPr>
              <a:t>16 Site </a:t>
            </a:r>
            <a:r>
              <a:rPr lang="en-US" sz="2800" dirty="0">
                <a:latin typeface="Arial"/>
                <a:cs typeface="Arial"/>
              </a:rPr>
              <a:t>Visits &amp; Focus </a:t>
            </a:r>
            <a:r>
              <a:rPr lang="en-US" sz="2800" dirty="0" smtClean="0">
                <a:latin typeface="Arial"/>
                <a:cs typeface="Arial"/>
              </a:rPr>
              <a:t>Groups with Site Partners </a:t>
            </a:r>
            <a:r>
              <a:rPr lang="en-US" sz="2000" i="1" dirty="0" smtClean="0">
                <a:latin typeface="Arial"/>
                <a:cs typeface="Arial"/>
              </a:rPr>
              <a:t>(n = 80)</a:t>
            </a:r>
            <a:endParaRPr lang="en-US" sz="2000" i="1" dirty="0">
              <a:latin typeface="Arial"/>
              <a:cs typeface="Arial"/>
            </a:endParaRPr>
          </a:p>
          <a:p>
            <a:pPr>
              <a:spcAft>
                <a:spcPts val="1200"/>
              </a:spcAft>
            </a:pPr>
            <a:r>
              <a:rPr lang="en-US" sz="2800" dirty="0" smtClean="0">
                <a:latin typeface="Arial"/>
                <a:cs typeface="Arial"/>
              </a:rPr>
              <a:t>5 World </a:t>
            </a:r>
            <a:r>
              <a:rPr lang="en-US" sz="2800" dirty="0">
                <a:latin typeface="Arial"/>
                <a:cs typeface="Arial"/>
              </a:rPr>
              <a:t>Café </a:t>
            </a:r>
            <a:r>
              <a:rPr lang="en-US" sz="2800" dirty="0" smtClean="0">
                <a:latin typeface="Arial"/>
                <a:cs typeface="Arial"/>
              </a:rPr>
              <a:t>Workshops &amp; Questionnaires </a:t>
            </a:r>
            <a:r>
              <a:rPr lang="en-US" sz="2000" i="1" dirty="0" smtClean="0">
                <a:latin typeface="Arial"/>
                <a:cs typeface="Arial"/>
              </a:rPr>
              <a:t>(394 participants)</a:t>
            </a:r>
            <a:endParaRPr lang="en-US" sz="2000" i="1" dirty="0">
              <a:latin typeface="Arial"/>
              <a:cs typeface="Arial"/>
            </a:endParaRPr>
          </a:p>
          <a:p>
            <a:pPr>
              <a:spcAft>
                <a:spcPts val="1200"/>
              </a:spcAft>
            </a:pPr>
            <a:r>
              <a:rPr lang="en-US" sz="2800" dirty="0">
                <a:latin typeface="Arial"/>
                <a:cs typeface="Arial"/>
              </a:rPr>
              <a:t>Quantitative </a:t>
            </a:r>
            <a:r>
              <a:rPr lang="en-US" sz="2800" dirty="0" smtClean="0">
                <a:latin typeface="Arial"/>
                <a:cs typeface="Arial"/>
              </a:rPr>
              <a:t>&amp; Qualitative Visitor Data </a:t>
            </a:r>
            <a:r>
              <a:rPr lang="en-US" sz="2800" dirty="0">
                <a:latin typeface="Arial"/>
                <a:cs typeface="Arial"/>
              </a:rPr>
              <a:t>C</a:t>
            </a:r>
            <a:r>
              <a:rPr lang="en-US" sz="2800" dirty="0" smtClean="0">
                <a:latin typeface="Arial"/>
                <a:cs typeface="Arial"/>
              </a:rPr>
              <a:t>ollection </a:t>
            </a:r>
            <a:r>
              <a:rPr lang="en-US" sz="2000" i="1" dirty="0" smtClean="0">
                <a:latin typeface="Arial"/>
                <a:cs typeface="Arial"/>
              </a:rPr>
              <a:t>(survey n = 4,181; interview n = 359)</a:t>
            </a:r>
          </a:p>
          <a:p>
            <a:pPr>
              <a:spcAft>
                <a:spcPts val="1200"/>
              </a:spcAft>
            </a:pPr>
            <a:r>
              <a:rPr lang="en-US" sz="2800" dirty="0" smtClean="0">
                <a:latin typeface="Arial"/>
                <a:cs typeface="Arial"/>
              </a:rPr>
              <a:t>Strategic Planning Workshop </a:t>
            </a:r>
            <a:r>
              <a:rPr lang="en-US" sz="1600" i="1" dirty="0" smtClean="0">
                <a:latin typeface="Arial"/>
                <a:cs typeface="Arial"/>
              </a:rPr>
              <a:t>(46 participants)</a:t>
            </a:r>
            <a:endParaRPr lang="en-US" sz="2000" i="1" dirty="0">
              <a:latin typeface="Arial"/>
              <a:cs typeface="Arial"/>
            </a:endParaRPr>
          </a:p>
        </p:txBody>
      </p:sp>
      <p:pic>
        <p:nvPicPr>
          <p:cNvPr id="50178" name="Picture 2" descr="https://lh6.googleusercontent.com/-SfYx4bpp5W8/TaDEjVVIToI/AAAAAAAAAR0/FENrD7lAXxE/s640/Larry%25252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90531" y="5000625"/>
            <a:ext cx="3285331" cy="2630336"/>
          </a:xfrm>
          <a:prstGeom prst="rect">
            <a:avLst/>
          </a:prstGeom>
          <a:noFill/>
        </p:spPr>
      </p:pic>
      <p:sp>
        <p:nvSpPr>
          <p:cNvPr id="8" name="Rectangle 1"/>
          <p:cNvSpPr>
            <a:spLocks/>
          </p:cNvSpPr>
          <p:nvPr/>
        </p:nvSpPr>
        <p:spPr bwMode="auto">
          <a:xfrm>
            <a:off x="0" y="200025"/>
            <a:ext cx="1007354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Project </a:t>
            </a:r>
            <a:r>
              <a:rPr lang="en-US" sz="6100" dirty="0" smtClean="0">
                <a:solidFill>
                  <a:schemeClr val="accent3"/>
                </a:solidFill>
                <a:cs typeface="Arial" charset="0"/>
                <a:sym typeface="Arial" charset="0"/>
              </a:rPr>
              <a:t>Activities</a:t>
            </a:r>
            <a:endParaRPr lang="en-US" dirty="0">
              <a:solidFill>
                <a:schemeClr val="accent3"/>
              </a:solidFill>
              <a:cs typeface="Helvetica Light"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000625"/>
            <a:ext cx="3887148" cy="2604135"/>
          </a:xfrm>
          <a:prstGeom prst="rect">
            <a:avLst/>
          </a:prstGeom>
        </p:spPr>
      </p:pic>
      <p:pic>
        <p:nvPicPr>
          <p:cNvPr id="4" name="Picture 3" descr="CCEP - S FL.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5731" y="5000625"/>
            <a:ext cx="4733132" cy="3157907"/>
          </a:xfrm>
          <a:prstGeom prst="rect">
            <a:avLst/>
          </a:prstGeom>
        </p:spPr>
      </p:pic>
    </p:spTree>
    <p:extLst>
      <p:ext uri="{BB962C8B-B14F-4D97-AF65-F5344CB8AC3E}">
        <p14:creationId xmlns:p14="http://schemas.microsoft.com/office/powerpoint/2010/main" val="227713167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77729"/>
            <a:ext cx="10073543" cy="1947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Preliminary Results</a:t>
            </a:r>
          </a:p>
          <a:p>
            <a:pPr algn="ctr">
              <a:lnSpc>
                <a:spcPct val="95000"/>
              </a:lnSpc>
              <a:defRPr/>
            </a:pPr>
            <a:r>
              <a:rPr lang="en-US" sz="4400" i="1" dirty="0" smtClean="0">
                <a:solidFill>
                  <a:schemeClr val="accent5"/>
                </a:solidFill>
                <a:cs typeface="Arial" charset="0"/>
                <a:sym typeface="Arial" charset="0"/>
              </a:rPr>
              <a:t>Issues &amp; Impacts</a:t>
            </a:r>
          </a:p>
          <a:p>
            <a:pPr algn="ctr">
              <a:lnSpc>
                <a:spcPct val="95000"/>
              </a:lnSpc>
              <a:defRPr/>
            </a:pPr>
            <a:r>
              <a:rPr lang="en-US" sz="2400" dirty="0" smtClean="0">
                <a:cs typeface="Arial" charset="0"/>
                <a:sym typeface="Arial" charset="0"/>
              </a:rPr>
              <a:t>272 of 303 </a:t>
            </a:r>
            <a:r>
              <a:rPr lang="en-US" sz="2400" dirty="0" smtClean="0">
                <a:solidFill>
                  <a:srgbClr val="FFFFFF"/>
                </a:solidFill>
                <a:cs typeface="Arial" charset="0"/>
                <a:sym typeface="Arial" charset="0"/>
              </a:rPr>
              <a:t>workshop participants said effects can be seen now! </a:t>
            </a:r>
            <a:endParaRPr lang="en-US" sz="700" dirty="0">
              <a:solidFill>
                <a:srgbClr val="FFFFFF"/>
              </a:solidFill>
              <a:cs typeface="Helvetica Light" charset="0"/>
            </a:endParaRPr>
          </a:p>
        </p:txBody>
      </p:sp>
      <p:sp>
        <p:nvSpPr>
          <p:cNvPr id="6" name="Content Placeholder 5"/>
          <p:cNvSpPr>
            <a:spLocks noGrp="1"/>
          </p:cNvSpPr>
          <p:nvPr>
            <p:ph idx="1"/>
          </p:nvPr>
        </p:nvSpPr>
        <p:spPr>
          <a:xfrm>
            <a:off x="313531" y="2149475"/>
            <a:ext cx="9601199" cy="4984750"/>
          </a:xfrm>
        </p:spPr>
        <p:txBody>
          <a:bodyPr/>
          <a:lstStyle/>
          <a:p>
            <a:r>
              <a:rPr lang="en-US" sz="4000" dirty="0" smtClean="0">
                <a:solidFill>
                  <a:srgbClr val="FAC090"/>
                </a:solidFill>
                <a:latin typeface="Arial"/>
                <a:cs typeface="Arial"/>
              </a:rPr>
              <a:t>Northern Colorado </a:t>
            </a:r>
            <a:r>
              <a:rPr lang="en-US" sz="1800" i="1" dirty="0" smtClean="0">
                <a:latin typeface="Arial"/>
                <a:cs typeface="Arial"/>
              </a:rPr>
              <a:t>(11% said 1-2 effects; 83% said several effects) </a:t>
            </a:r>
          </a:p>
          <a:p>
            <a:pPr marL="457200" indent="-457200">
              <a:buFont typeface="Arial"/>
              <a:buChar char="•"/>
            </a:pPr>
            <a:r>
              <a:rPr lang="en-US" sz="2800" dirty="0" smtClean="0">
                <a:latin typeface="Arial"/>
                <a:cs typeface="Arial"/>
              </a:rPr>
              <a:t>Changes in Precipitation &amp; Temperature Patterns</a:t>
            </a:r>
          </a:p>
          <a:p>
            <a:pPr marL="457200" indent="-457200">
              <a:buFont typeface="Arial"/>
              <a:buChar char="•"/>
            </a:pPr>
            <a:r>
              <a:rPr lang="en-US" sz="2800" dirty="0" smtClean="0">
                <a:latin typeface="Arial"/>
                <a:cs typeface="Arial"/>
              </a:rPr>
              <a:t>Alpine &amp; Subalpine species shifts (e.g., </a:t>
            </a:r>
            <a:r>
              <a:rPr lang="en-US" sz="2800" dirty="0" err="1" smtClean="0">
                <a:latin typeface="Arial"/>
                <a:cs typeface="Arial"/>
              </a:rPr>
              <a:t>Pika</a:t>
            </a:r>
            <a:r>
              <a:rPr lang="en-US" sz="2800" dirty="0" smtClean="0">
                <a:latin typeface="Arial"/>
                <a:cs typeface="Arial"/>
              </a:rPr>
              <a:t>, Ptarmigan)</a:t>
            </a:r>
          </a:p>
          <a:p>
            <a:pPr marL="457200" indent="-457200">
              <a:buFont typeface="Arial"/>
              <a:buChar char="•"/>
            </a:pPr>
            <a:r>
              <a:rPr lang="en-US" sz="2800" dirty="0" smtClean="0">
                <a:latin typeface="Arial"/>
                <a:cs typeface="Arial"/>
              </a:rPr>
              <a:t>Reduced Snowfields</a:t>
            </a:r>
          </a:p>
          <a:p>
            <a:pPr marL="457200" indent="-457200">
              <a:buFont typeface="Arial"/>
              <a:buChar char="•"/>
            </a:pPr>
            <a:r>
              <a:rPr lang="en-US" sz="2800" dirty="0" smtClean="0">
                <a:latin typeface="Arial"/>
                <a:cs typeface="Arial"/>
              </a:rPr>
              <a:t>Increase in </a:t>
            </a:r>
            <a:r>
              <a:rPr lang="en-US" sz="2800" dirty="0" err="1" smtClean="0">
                <a:latin typeface="Arial"/>
                <a:cs typeface="Arial"/>
              </a:rPr>
              <a:t>Wildland</a:t>
            </a:r>
            <a:r>
              <a:rPr lang="en-US" sz="2800" dirty="0" smtClean="0">
                <a:latin typeface="Arial"/>
                <a:cs typeface="Arial"/>
              </a:rPr>
              <a:t> Fires</a:t>
            </a:r>
          </a:p>
        </p:txBody>
      </p:sp>
      <p:pic>
        <p:nvPicPr>
          <p:cNvPr id="2" name="Picture 1" descr="jacobson-pika-larg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00131" y="5437461"/>
            <a:ext cx="2675732" cy="2153964"/>
          </a:xfrm>
          <a:prstGeom prst="rect">
            <a:avLst/>
          </a:prstGeom>
        </p:spPr>
      </p:pic>
      <p:pic>
        <p:nvPicPr>
          <p:cNvPr id="3" name="Picture 2" descr="lg_ptarmigan_b.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69" y="5457825"/>
            <a:ext cx="2777332" cy="2082999"/>
          </a:xfrm>
          <a:prstGeom prst="rect">
            <a:avLst/>
          </a:prstGeom>
        </p:spPr>
      </p:pic>
      <p:pic>
        <p:nvPicPr>
          <p:cNvPr id="4" name="Picture 3" descr="CRLA-MikeLewelling_ROMO_1st_WildlandAndPrescribedFir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8762" y="5457824"/>
            <a:ext cx="2831369" cy="2123527"/>
          </a:xfrm>
          <a:prstGeom prst="rect">
            <a:avLst/>
          </a:prstGeom>
        </p:spPr>
      </p:pic>
      <p:pic>
        <p:nvPicPr>
          <p:cNvPr id="5" name="Picture 4" descr="IMG_322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56728" y="5457824"/>
            <a:ext cx="2806700" cy="2105025"/>
          </a:xfrm>
          <a:prstGeom prst="rect">
            <a:avLst/>
          </a:prstGeom>
        </p:spPr>
      </p:pic>
    </p:spTree>
    <p:extLst>
      <p:ext uri="{BB962C8B-B14F-4D97-AF65-F5344CB8AC3E}">
        <p14:creationId xmlns:p14="http://schemas.microsoft.com/office/powerpoint/2010/main" val="3684441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904331" y="5381625"/>
            <a:ext cx="3810000" cy="2336800"/>
          </a:xfrm>
          <a:prstGeom prst="rect">
            <a:avLst/>
          </a:prstGeom>
        </p:spPr>
      </p:pic>
      <p:sp>
        <p:nvSpPr>
          <p:cNvPr id="8" name="Rectangle 1"/>
          <p:cNvSpPr>
            <a:spLocks/>
          </p:cNvSpPr>
          <p:nvPr/>
        </p:nvSpPr>
        <p:spPr bwMode="auto">
          <a:xfrm>
            <a:off x="0" y="-77729"/>
            <a:ext cx="10073543" cy="1947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Preliminary Results</a:t>
            </a:r>
          </a:p>
          <a:p>
            <a:pPr algn="ctr">
              <a:lnSpc>
                <a:spcPct val="95000"/>
              </a:lnSpc>
              <a:defRPr/>
            </a:pPr>
            <a:r>
              <a:rPr lang="en-US" sz="4400" i="1" dirty="0" smtClean="0">
                <a:solidFill>
                  <a:schemeClr val="accent5"/>
                </a:solidFill>
                <a:cs typeface="Arial" charset="0"/>
                <a:sym typeface="Arial" charset="0"/>
              </a:rPr>
              <a:t>Issues &amp; Impacts</a:t>
            </a:r>
          </a:p>
          <a:p>
            <a:pPr algn="ctr">
              <a:lnSpc>
                <a:spcPct val="95000"/>
              </a:lnSpc>
              <a:defRPr/>
            </a:pPr>
            <a:r>
              <a:rPr lang="en-US" sz="2400" dirty="0">
                <a:cs typeface="Arial" charset="0"/>
                <a:sym typeface="Arial" charset="0"/>
              </a:rPr>
              <a:t>272 of 303 </a:t>
            </a:r>
            <a:r>
              <a:rPr lang="en-US" sz="2400" dirty="0" smtClean="0">
                <a:solidFill>
                  <a:srgbClr val="FFFFFF"/>
                </a:solidFill>
                <a:cs typeface="Arial" charset="0"/>
                <a:sym typeface="Arial" charset="0"/>
              </a:rPr>
              <a:t>workshop participants said effects can be seen now! </a:t>
            </a:r>
            <a:endParaRPr lang="en-US" sz="700" dirty="0">
              <a:solidFill>
                <a:srgbClr val="FFFFFF"/>
              </a:solidFill>
              <a:cs typeface="Helvetica Light" charset="0"/>
            </a:endParaRPr>
          </a:p>
        </p:txBody>
      </p:sp>
      <p:sp>
        <p:nvSpPr>
          <p:cNvPr id="6" name="Content Placeholder 5"/>
          <p:cNvSpPr>
            <a:spLocks noGrp="1"/>
          </p:cNvSpPr>
          <p:nvPr>
            <p:ph idx="1"/>
          </p:nvPr>
        </p:nvSpPr>
        <p:spPr>
          <a:xfrm>
            <a:off x="313531" y="2149475"/>
            <a:ext cx="9601199" cy="4984750"/>
          </a:xfrm>
        </p:spPr>
        <p:txBody>
          <a:bodyPr/>
          <a:lstStyle/>
          <a:p>
            <a:r>
              <a:rPr lang="en-US" sz="4000" dirty="0" smtClean="0">
                <a:solidFill>
                  <a:srgbClr val="FAC090"/>
                </a:solidFill>
                <a:latin typeface="Arial"/>
                <a:cs typeface="Arial"/>
              </a:rPr>
              <a:t>Southern Florida </a:t>
            </a:r>
            <a:r>
              <a:rPr lang="en-US" sz="1800" i="1" dirty="0" smtClean="0">
                <a:latin typeface="Arial"/>
                <a:cs typeface="Arial"/>
              </a:rPr>
              <a:t>(23% said 1-2 effects; 68% said several effects) </a:t>
            </a:r>
          </a:p>
          <a:p>
            <a:pPr marL="457200" indent="-457200">
              <a:buFont typeface="Arial"/>
              <a:buChar char="•"/>
            </a:pPr>
            <a:r>
              <a:rPr lang="en-US" sz="2800" dirty="0" smtClean="0">
                <a:latin typeface="Arial"/>
                <a:cs typeface="Arial"/>
              </a:rPr>
              <a:t>Coral Bleaching</a:t>
            </a:r>
          </a:p>
          <a:p>
            <a:pPr marL="457200" indent="-457200">
              <a:buFont typeface="Arial"/>
              <a:buChar char="•"/>
            </a:pPr>
            <a:r>
              <a:rPr lang="en-US" sz="2800" dirty="0" smtClean="0">
                <a:latin typeface="Arial"/>
                <a:cs typeface="Arial"/>
              </a:rPr>
              <a:t>Sea Level Rise</a:t>
            </a:r>
          </a:p>
          <a:p>
            <a:pPr marL="457200" indent="-457200">
              <a:buFont typeface="Arial"/>
              <a:buChar char="•"/>
            </a:pPr>
            <a:r>
              <a:rPr lang="en-US" sz="2800" dirty="0" smtClean="0">
                <a:latin typeface="Arial"/>
                <a:cs typeface="Arial"/>
              </a:rPr>
              <a:t>Abnormal Weather Patterns &amp; Storms</a:t>
            </a:r>
          </a:p>
          <a:p>
            <a:pPr marL="457200" indent="-457200">
              <a:buFont typeface="Arial"/>
              <a:buChar char="•"/>
            </a:pPr>
            <a:r>
              <a:rPr lang="en-US" sz="2800" dirty="0" smtClean="0">
                <a:latin typeface="Arial"/>
                <a:cs typeface="Arial"/>
              </a:rPr>
              <a:t>Increased Land &amp; Water Temperatures</a:t>
            </a:r>
          </a:p>
        </p:txBody>
      </p:sp>
      <p:pic>
        <p:nvPicPr>
          <p:cNvPr id="9" name="Picture 8" descr="OCP07-Fig-3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973" y="5383442"/>
            <a:ext cx="3271838" cy="2181225"/>
          </a:xfrm>
          <a:prstGeom prst="rect">
            <a:avLst/>
          </a:prstGeom>
          <a:noFill/>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5600" y="5381625"/>
            <a:ext cx="3666331" cy="2751808"/>
          </a:xfrm>
          <a:prstGeom prst="rect">
            <a:avLst/>
          </a:prstGeom>
        </p:spPr>
      </p:pic>
    </p:spTree>
    <p:extLst>
      <p:ext uri="{BB962C8B-B14F-4D97-AF65-F5344CB8AC3E}">
        <p14:creationId xmlns:p14="http://schemas.microsoft.com/office/powerpoint/2010/main" val="18549015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77729"/>
            <a:ext cx="10073543" cy="1947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Preliminary Results</a:t>
            </a:r>
          </a:p>
          <a:p>
            <a:pPr algn="ctr">
              <a:lnSpc>
                <a:spcPct val="95000"/>
              </a:lnSpc>
              <a:defRPr/>
            </a:pPr>
            <a:r>
              <a:rPr lang="en-US" sz="4400" i="1" dirty="0" smtClean="0">
                <a:solidFill>
                  <a:schemeClr val="accent5"/>
                </a:solidFill>
                <a:cs typeface="Arial" charset="0"/>
                <a:sym typeface="Arial" charset="0"/>
              </a:rPr>
              <a:t>Issues &amp; Impacts</a:t>
            </a:r>
          </a:p>
          <a:p>
            <a:pPr algn="ctr">
              <a:lnSpc>
                <a:spcPct val="95000"/>
              </a:lnSpc>
              <a:defRPr/>
            </a:pPr>
            <a:r>
              <a:rPr lang="en-US" sz="2400" dirty="0">
                <a:cs typeface="Arial" charset="0"/>
                <a:sym typeface="Arial" charset="0"/>
              </a:rPr>
              <a:t>272 of 303 </a:t>
            </a:r>
            <a:r>
              <a:rPr lang="en-US" sz="2400" dirty="0" smtClean="0">
                <a:solidFill>
                  <a:srgbClr val="FFFFFF"/>
                </a:solidFill>
                <a:cs typeface="Arial" charset="0"/>
                <a:sym typeface="Arial" charset="0"/>
              </a:rPr>
              <a:t>workshop participants said effects can be seen now! </a:t>
            </a:r>
            <a:endParaRPr lang="en-US" sz="700" dirty="0">
              <a:solidFill>
                <a:srgbClr val="FFFFFF"/>
              </a:solidFill>
              <a:cs typeface="Helvetica Light" charset="0"/>
            </a:endParaRPr>
          </a:p>
        </p:txBody>
      </p:sp>
      <p:sp>
        <p:nvSpPr>
          <p:cNvPr id="6" name="Content Placeholder 5"/>
          <p:cNvSpPr>
            <a:spLocks noGrp="1"/>
          </p:cNvSpPr>
          <p:nvPr>
            <p:ph idx="1"/>
          </p:nvPr>
        </p:nvSpPr>
        <p:spPr>
          <a:xfrm>
            <a:off x="313531" y="1952625"/>
            <a:ext cx="9601199" cy="4984750"/>
          </a:xfrm>
        </p:spPr>
        <p:txBody>
          <a:bodyPr/>
          <a:lstStyle/>
          <a:p>
            <a:r>
              <a:rPr lang="en-US" sz="4000" dirty="0" smtClean="0">
                <a:solidFill>
                  <a:srgbClr val="FAC090"/>
                </a:solidFill>
                <a:latin typeface="Arial"/>
                <a:cs typeface="Arial"/>
              </a:rPr>
              <a:t>Washington DC </a:t>
            </a:r>
            <a:r>
              <a:rPr lang="en-US" sz="1800" i="1" dirty="0" smtClean="0">
                <a:latin typeface="Arial"/>
                <a:cs typeface="Arial"/>
              </a:rPr>
              <a:t>(43% said 1-2 effects; 41% said several effects) </a:t>
            </a:r>
          </a:p>
          <a:p>
            <a:pPr marL="457200" indent="-457200">
              <a:buFont typeface="Arial"/>
              <a:buChar char="•"/>
            </a:pPr>
            <a:r>
              <a:rPr lang="en-US" sz="2800" dirty="0" smtClean="0">
                <a:latin typeface="Arial"/>
                <a:cs typeface="Arial"/>
              </a:rPr>
              <a:t>Sea Level Rise</a:t>
            </a:r>
          </a:p>
          <a:p>
            <a:pPr marL="457200" indent="-457200">
              <a:buFont typeface="Arial"/>
              <a:buChar char="•"/>
            </a:pPr>
            <a:r>
              <a:rPr lang="en-US" sz="2800" dirty="0" smtClean="0">
                <a:latin typeface="Arial"/>
                <a:cs typeface="Arial"/>
              </a:rPr>
              <a:t>Superheated </a:t>
            </a:r>
            <a:r>
              <a:rPr lang="en-US" sz="2800" dirty="0">
                <a:latin typeface="Arial"/>
                <a:cs typeface="Arial"/>
              </a:rPr>
              <a:t>R</a:t>
            </a:r>
            <a:r>
              <a:rPr lang="en-US" sz="2800" dirty="0" smtClean="0">
                <a:latin typeface="Arial"/>
                <a:cs typeface="Arial"/>
              </a:rPr>
              <a:t>un-off</a:t>
            </a:r>
          </a:p>
          <a:p>
            <a:pPr marL="457200" indent="-457200">
              <a:buFont typeface="Arial"/>
              <a:buChar char="•"/>
            </a:pPr>
            <a:r>
              <a:rPr lang="en-US" sz="2800" dirty="0" smtClean="0">
                <a:latin typeface="Arial"/>
                <a:cs typeface="Arial"/>
              </a:rPr>
              <a:t>Changing Vegetation Patterns (e.g. cherry blossoms)</a:t>
            </a:r>
          </a:p>
          <a:p>
            <a:pPr marL="457200" indent="-457200">
              <a:buFont typeface="Arial"/>
              <a:buChar char="•"/>
            </a:pPr>
            <a:r>
              <a:rPr lang="en-US" sz="2800" dirty="0" smtClean="0">
                <a:latin typeface="Arial"/>
                <a:cs typeface="Arial"/>
              </a:rPr>
              <a:t>Urban Heat Island Effect</a:t>
            </a:r>
          </a:p>
          <a:p>
            <a:pPr marL="457200" indent="-457200">
              <a:buFont typeface="Arial"/>
              <a:buChar char="•"/>
            </a:pPr>
            <a:r>
              <a:rPr lang="en-US" sz="2800" dirty="0" smtClean="0">
                <a:latin typeface="Arial"/>
                <a:cs typeface="Arial"/>
              </a:rPr>
              <a:t>Erratic Weather &amp; Storm Intensity</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5331" y="5457825"/>
            <a:ext cx="3533046" cy="247967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8131" y="5457825"/>
            <a:ext cx="3657600" cy="244327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57825"/>
            <a:ext cx="3361532" cy="2521149"/>
          </a:xfrm>
          <a:prstGeom prst="rect">
            <a:avLst/>
          </a:prstGeom>
        </p:spPr>
      </p:pic>
    </p:spTree>
    <p:extLst>
      <p:ext uri="{BB962C8B-B14F-4D97-AF65-F5344CB8AC3E}">
        <p14:creationId xmlns:p14="http://schemas.microsoft.com/office/powerpoint/2010/main" val="31034529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 calcmode="lin" valueType="num">
                                      <p:cBhvr>
                                        <p:cTn id="35"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77729"/>
            <a:ext cx="10073543" cy="1947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Preliminary Results</a:t>
            </a:r>
          </a:p>
          <a:p>
            <a:pPr algn="ctr">
              <a:lnSpc>
                <a:spcPct val="95000"/>
              </a:lnSpc>
              <a:defRPr/>
            </a:pPr>
            <a:r>
              <a:rPr lang="en-US" sz="4400" i="1" dirty="0" smtClean="0">
                <a:solidFill>
                  <a:schemeClr val="accent5"/>
                </a:solidFill>
                <a:cs typeface="Arial" charset="0"/>
                <a:sym typeface="Arial" charset="0"/>
              </a:rPr>
              <a:t>Issues &amp; Impacts</a:t>
            </a:r>
          </a:p>
          <a:p>
            <a:pPr algn="ctr">
              <a:lnSpc>
                <a:spcPct val="95000"/>
              </a:lnSpc>
              <a:defRPr/>
            </a:pPr>
            <a:r>
              <a:rPr lang="en-US" sz="2400" dirty="0">
                <a:cs typeface="Arial" charset="0"/>
                <a:sym typeface="Arial" charset="0"/>
              </a:rPr>
              <a:t>272 of 303 </a:t>
            </a:r>
            <a:r>
              <a:rPr lang="en-US" sz="2400" dirty="0" smtClean="0">
                <a:solidFill>
                  <a:srgbClr val="FFFFFF"/>
                </a:solidFill>
                <a:cs typeface="Arial" charset="0"/>
                <a:sym typeface="Arial" charset="0"/>
              </a:rPr>
              <a:t>workshop participants said effects can be seen now! </a:t>
            </a:r>
            <a:endParaRPr lang="en-US" sz="700" dirty="0">
              <a:solidFill>
                <a:srgbClr val="FFFFFF"/>
              </a:solidFill>
              <a:cs typeface="Helvetica Light" charset="0"/>
            </a:endParaRPr>
          </a:p>
        </p:txBody>
      </p:sp>
      <p:sp>
        <p:nvSpPr>
          <p:cNvPr id="6" name="Content Placeholder 5"/>
          <p:cNvSpPr>
            <a:spLocks noGrp="1"/>
          </p:cNvSpPr>
          <p:nvPr>
            <p:ph idx="1"/>
          </p:nvPr>
        </p:nvSpPr>
        <p:spPr>
          <a:xfrm>
            <a:off x="313531" y="2149475"/>
            <a:ext cx="9601199" cy="4984750"/>
          </a:xfrm>
        </p:spPr>
        <p:txBody>
          <a:bodyPr/>
          <a:lstStyle/>
          <a:p>
            <a:r>
              <a:rPr lang="en-US" sz="4000" dirty="0" smtClean="0">
                <a:solidFill>
                  <a:srgbClr val="FAC090"/>
                </a:solidFill>
                <a:latin typeface="Arial"/>
                <a:cs typeface="Arial"/>
              </a:rPr>
              <a:t>Kenai Peninsula </a:t>
            </a:r>
            <a:r>
              <a:rPr lang="en-US" sz="1800" i="1" dirty="0" smtClean="0">
                <a:latin typeface="Arial"/>
                <a:cs typeface="Arial"/>
              </a:rPr>
              <a:t>(17% said 1-2 effects; 76% said several effects) </a:t>
            </a:r>
          </a:p>
          <a:p>
            <a:pPr marL="457200" indent="-457200">
              <a:buFont typeface="Arial"/>
              <a:buChar char="•"/>
            </a:pPr>
            <a:r>
              <a:rPr lang="en-US" sz="2800" dirty="0" smtClean="0">
                <a:latin typeface="Arial"/>
                <a:cs typeface="Arial"/>
              </a:rPr>
              <a:t>Sea Level Rise</a:t>
            </a:r>
          </a:p>
          <a:p>
            <a:pPr marL="457200" indent="-457200">
              <a:buFont typeface="Arial"/>
              <a:buChar char="•"/>
            </a:pPr>
            <a:r>
              <a:rPr lang="en-US" sz="2800" dirty="0" smtClean="0">
                <a:latin typeface="Arial"/>
                <a:cs typeface="Arial"/>
              </a:rPr>
              <a:t>Erosion</a:t>
            </a:r>
          </a:p>
          <a:p>
            <a:pPr marL="457200" indent="-457200">
              <a:buFont typeface="Arial"/>
              <a:buChar char="•"/>
            </a:pPr>
            <a:r>
              <a:rPr lang="en-US" sz="2800" dirty="0" smtClean="0">
                <a:latin typeface="Arial"/>
                <a:cs typeface="Arial"/>
              </a:rPr>
              <a:t>Erratic Weather &amp; Storm Intensity (e.g. lightning)</a:t>
            </a:r>
          </a:p>
          <a:p>
            <a:pPr marL="457200" indent="-457200">
              <a:buFont typeface="Arial"/>
              <a:buChar char="•"/>
            </a:pPr>
            <a:r>
              <a:rPr lang="en-US" sz="2800" dirty="0" smtClean="0">
                <a:latin typeface="Arial"/>
                <a:cs typeface="Arial"/>
              </a:rPr>
              <a:t>Glacial Retreat</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69" y="5469215"/>
            <a:ext cx="2976976" cy="2232732"/>
          </a:xfrm>
          <a:prstGeom prst="rect">
            <a:avLst/>
          </a:prstGeom>
        </p:spPr>
      </p:pic>
      <p:pic>
        <p:nvPicPr>
          <p:cNvPr id="7" name="Picture 6"/>
          <p:cNvPicPr>
            <a:picLocks noChangeAspect="1"/>
          </p:cNvPicPr>
          <p:nvPr/>
        </p:nvPicPr>
        <p:blipFill>
          <a:blip r:embed="rId4"/>
          <a:stretch>
            <a:fillRect/>
          </a:stretch>
        </p:blipFill>
        <p:spPr>
          <a:xfrm>
            <a:off x="6180931" y="5457824"/>
            <a:ext cx="4191000" cy="2725295"/>
          </a:xfrm>
          <a:prstGeom prst="rect">
            <a:avLst/>
          </a:prstGeom>
        </p:spPr>
      </p:pic>
      <p:pic>
        <p:nvPicPr>
          <p:cNvPr id="11" name="Picture 10" descr="Alaska Mission - 625.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8131" y="5457825"/>
            <a:ext cx="3416300" cy="2562225"/>
          </a:xfrm>
          <a:prstGeom prst="rect">
            <a:avLst/>
          </a:prstGeom>
        </p:spPr>
      </p:pic>
    </p:spTree>
    <p:extLst>
      <p:ext uri="{BB962C8B-B14F-4D97-AF65-F5344CB8AC3E}">
        <p14:creationId xmlns:p14="http://schemas.microsoft.com/office/powerpoint/2010/main" val="10948299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77729"/>
            <a:ext cx="10073543" cy="1947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Preliminary Results</a:t>
            </a:r>
          </a:p>
          <a:p>
            <a:pPr algn="ctr">
              <a:lnSpc>
                <a:spcPct val="95000"/>
              </a:lnSpc>
              <a:defRPr/>
            </a:pPr>
            <a:r>
              <a:rPr lang="en-US" sz="4400" i="1" dirty="0" smtClean="0">
                <a:solidFill>
                  <a:schemeClr val="accent5"/>
                </a:solidFill>
                <a:cs typeface="Arial" charset="0"/>
                <a:sym typeface="Arial" charset="0"/>
              </a:rPr>
              <a:t>Issues &amp; Impacts</a:t>
            </a:r>
          </a:p>
          <a:p>
            <a:pPr algn="ctr">
              <a:lnSpc>
                <a:spcPct val="95000"/>
              </a:lnSpc>
              <a:defRPr/>
            </a:pPr>
            <a:r>
              <a:rPr lang="en-US" sz="2400" dirty="0">
                <a:cs typeface="Arial" charset="0"/>
                <a:sym typeface="Arial" charset="0"/>
              </a:rPr>
              <a:t>272 of 303 </a:t>
            </a:r>
            <a:r>
              <a:rPr lang="en-US" sz="2400" dirty="0" smtClean="0">
                <a:solidFill>
                  <a:srgbClr val="FFFFFF"/>
                </a:solidFill>
                <a:cs typeface="Arial" charset="0"/>
                <a:sym typeface="Arial" charset="0"/>
              </a:rPr>
              <a:t>workshop participants said effects can be seen now! </a:t>
            </a:r>
            <a:endParaRPr lang="en-US" sz="700" dirty="0">
              <a:solidFill>
                <a:srgbClr val="FFFFFF"/>
              </a:solidFill>
              <a:cs typeface="Helvetica Light" charset="0"/>
            </a:endParaRPr>
          </a:p>
        </p:txBody>
      </p:sp>
      <p:sp>
        <p:nvSpPr>
          <p:cNvPr id="6" name="Content Placeholder 5"/>
          <p:cNvSpPr>
            <a:spLocks noGrp="1"/>
          </p:cNvSpPr>
          <p:nvPr>
            <p:ph idx="1"/>
          </p:nvPr>
        </p:nvSpPr>
        <p:spPr>
          <a:xfrm>
            <a:off x="313531" y="2149475"/>
            <a:ext cx="9601199" cy="4984750"/>
          </a:xfrm>
        </p:spPr>
        <p:txBody>
          <a:bodyPr/>
          <a:lstStyle/>
          <a:p>
            <a:r>
              <a:rPr lang="en-US" sz="4000" dirty="0" smtClean="0">
                <a:solidFill>
                  <a:srgbClr val="FAC090"/>
                </a:solidFill>
                <a:latin typeface="Arial"/>
                <a:cs typeface="Arial"/>
              </a:rPr>
              <a:t>Puget Sound </a:t>
            </a:r>
            <a:r>
              <a:rPr lang="en-US" sz="1800" i="1" dirty="0" smtClean="0">
                <a:latin typeface="Arial"/>
                <a:cs typeface="Arial"/>
              </a:rPr>
              <a:t>(25% said 1-2 effects; 63% said several effects) </a:t>
            </a:r>
          </a:p>
          <a:p>
            <a:pPr marL="457200" indent="-457200">
              <a:buFont typeface="Arial"/>
              <a:buChar char="•"/>
            </a:pPr>
            <a:r>
              <a:rPr lang="en-US" sz="2800" dirty="0" smtClean="0">
                <a:latin typeface="Arial"/>
                <a:cs typeface="Arial"/>
              </a:rPr>
              <a:t>Temperature &amp; Precipitation Changes</a:t>
            </a:r>
          </a:p>
          <a:p>
            <a:pPr marL="457200" indent="-457200">
              <a:buFont typeface="Arial"/>
              <a:buChar char="•"/>
            </a:pPr>
            <a:r>
              <a:rPr lang="en-US" sz="2800" dirty="0">
                <a:latin typeface="Arial"/>
                <a:cs typeface="Arial"/>
              </a:rPr>
              <a:t>Water Cycle </a:t>
            </a:r>
            <a:r>
              <a:rPr lang="en-US" sz="2800" dirty="0" smtClean="0">
                <a:latin typeface="Arial"/>
                <a:cs typeface="Arial"/>
              </a:rPr>
              <a:t>Changes</a:t>
            </a:r>
          </a:p>
          <a:p>
            <a:pPr marL="457200" indent="-457200">
              <a:buFont typeface="Arial"/>
              <a:buChar char="•"/>
            </a:pPr>
            <a:r>
              <a:rPr lang="en-US" sz="2800" dirty="0" smtClean="0">
                <a:latin typeface="Arial"/>
                <a:cs typeface="Arial"/>
              </a:rPr>
              <a:t>Water Quality Changes – “the Dead Zone”</a:t>
            </a:r>
          </a:p>
          <a:p>
            <a:pPr marL="457200" indent="-457200">
              <a:buFont typeface="Arial"/>
              <a:buChar char="•"/>
            </a:pPr>
            <a:r>
              <a:rPr lang="en-US" sz="2800" dirty="0" smtClean="0">
                <a:latin typeface="Arial"/>
                <a:cs typeface="Arial"/>
              </a:rPr>
              <a:t>Glacial </a:t>
            </a:r>
            <a:r>
              <a:rPr lang="en-US" sz="2800" dirty="0">
                <a:latin typeface="Arial"/>
                <a:cs typeface="Arial"/>
              </a:rPr>
              <a:t>Melting/Recession</a:t>
            </a:r>
          </a:p>
          <a:p>
            <a:pPr marL="457200" indent="-457200">
              <a:buFont typeface="Arial"/>
              <a:buChar char="•"/>
            </a:pPr>
            <a:endParaRPr lang="en-US" sz="2800" dirty="0" smtClean="0">
              <a:latin typeface="Arial"/>
              <a:cs typeface="Arial"/>
            </a:endParaRPr>
          </a:p>
        </p:txBody>
      </p:sp>
      <p:pic>
        <p:nvPicPr>
          <p:cNvPr id="2" name="Picture 1" descr="IMG_135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4731" y="5305425"/>
            <a:ext cx="3971132" cy="2233762"/>
          </a:xfrm>
          <a:prstGeom prst="rect">
            <a:avLst/>
          </a:prstGeom>
        </p:spPr>
      </p:pic>
      <p:pic>
        <p:nvPicPr>
          <p:cNvPr id="3" name="Picture 2" descr="IMG_130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305425"/>
            <a:ext cx="3953668" cy="2223938"/>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13931" y="5305425"/>
            <a:ext cx="2895600" cy="3353724"/>
          </a:xfrm>
          <a:prstGeom prst="rect">
            <a:avLst/>
          </a:prstGeom>
        </p:spPr>
      </p:pic>
    </p:spTree>
    <p:extLst>
      <p:ext uri="{BB962C8B-B14F-4D97-AF65-F5344CB8AC3E}">
        <p14:creationId xmlns:p14="http://schemas.microsoft.com/office/powerpoint/2010/main" val="33886733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 calcmode="lin" valueType="num">
                                      <p:cBhvr>
                                        <p:cTn id="14"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a:cs typeface="Arial"/>
              </a:rPr>
              <a:t>In the next 50 minutes…</a:t>
            </a:r>
            <a:endParaRPr lang="en-US" b="1" dirty="0">
              <a:latin typeface="Arial"/>
              <a:cs typeface="Arial"/>
            </a:endParaRPr>
          </a:p>
        </p:txBody>
      </p:sp>
      <p:sp>
        <p:nvSpPr>
          <p:cNvPr id="3" name="Content Placeholder 2"/>
          <p:cNvSpPr>
            <a:spLocks noGrp="1"/>
          </p:cNvSpPr>
          <p:nvPr>
            <p:ph idx="1"/>
          </p:nvPr>
        </p:nvSpPr>
        <p:spPr/>
        <p:txBody>
          <a:bodyPr/>
          <a:lstStyle/>
          <a:p>
            <a:pPr>
              <a:spcBef>
                <a:spcPts val="1975"/>
              </a:spcBef>
              <a:spcAft>
                <a:spcPts val="1800"/>
              </a:spcAft>
            </a:pPr>
            <a:r>
              <a:rPr lang="en-US" dirty="0" smtClean="0">
                <a:latin typeface="Arial"/>
                <a:cs typeface="Arial"/>
              </a:rPr>
              <a:t>Place Based Climate Change Engagement	 Theoretical Framework	</a:t>
            </a:r>
          </a:p>
          <a:p>
            <a:pPr>
              <a:spcBef>
                <a:spcPts val="1975"/>
              </a:spcBef>
              <a:spcAft>
                <a:spcPts val="1800"/>
              </a:spcAft>
            </a:pPr>
            <a:r>
              <a:rPr lang="en-US" dirty="0" smtClean="0">
                <a:latin typeface="Arial"/>
                <a:cs typeface="Arial"/>
              </a:rPr>
              <a:t>Summary of Place-based Climate Change Engagement Audience Research</a:t>
            </a:r>
          </a:p>
          <a:p>
            <a:pPr>
              <a:spcBef>
                <a:spcPts val="1975"/>
              </a:spcBef>
              <a:spcAft>
                <a:spcPts val="1800"/>
              </a:spcAft>
            </a:pPr>
            <a:r>
              <a:rPr lang="en-US" dirty="0" smtClean="0">
                <a:latin typeface="Arial"/>
                <a:cs typeface="Arial"/>
              </a:rPr>
              <a:t>Preview of our Phase II Proposal Activities</a:t>
            </a:r>
          </a:p>
        </p:txBody>
      </p:sp>
    </p:spTree>
    <p:extLst>
      <p:ext uri="{BB962C8B-B14F-4D97-AF65-F5344CB8AC3E}">
        <p14:creationId xmlns:p14="http://schemas.microsoft.com/office/powerpoint/2010/main" val="4123767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177084"/>
            <a:ext cx="10073543" cy="1438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smtClean="0">
                <a:solidFill>
                  <a:schemeClr val="accent3"/>
                </a:solidFill>
                <a:latin typeface="Arial" charset="0"/>
                <a:cs typeface="Arial" charset="0"/>
                <a:sym typeface="Arial" charset="0"/>
              </a:rPr>
              <a:t>Partner Research Results</a:t>
            </a:r>
          </a:p>
          <a:p>
            <a:pPr algn="ctr">
              <a:lnSpc>
                <a:spcPct val="95000"/>
              </a:lnSpc>
              <a:defRPr/>
            </a:pPr>
            <a:r>
              <a:rPr lang="en-US" sz="4400" i="1" dirty="0" smtClean="0">
                <a:solidFill>
                  <a:schemeClr val="accent5"/>
                </a:solidFill>
                <a:cs typeface="Arial" charset="0"/>
                <a:sym typeface="Arial" charset="0"/>
              </a:rPr>
              <a:t>Objective 1: Current Activities</a:t>
            </a:r>
            <a:endParaRPr lang="en-US" sz="1100" i="1" dirty="0">
              <a:solidFill>
                <a:schemeClr val="accent5"/>
              </a:solidFill>
              <a:cs typeface="Helvetica Light" charset="0"/>
            </a:endParaRPr>
          </a:p>
        </p:txBody>
      </p:sp>
      <p:sp>
        <p:nvSpPr>
          <p:cNvPr id="6" name="Content Placeholder 5"/>
          <p:cNvSpPr>
            <a:spLocks noGrp="1"/>
          </p:cNvSpPr>
          <p:nvPr>
            <p:ph idx="1"/>
          </p:nvPr>
        </p:nvSpPr>
        <p:spPr>
          <a:xfrm>
            <a:off x="674692" y="1920875"/>
            <a:ext cx="8978900" cy="4984750"/>
          </a:xfrm>
        </p:spPr>
        <p:txBody>
          <a:bodyPr/>
          <a:lstStyle/>
          <a:p>
            <a:r>
              <a:rPr lang="en-US" dirty="0" smtClean="0">
                <a:solidFill>
                  <a:srgbClr val="FAC090"/>
                </a:solidFill>
                <a:latin typeface="Arial"/>
                <a:cs typeface="Arial"/>
              </a:rPr>
              <a:t>#1 – </a:t>
            </a:r>
            <a:r>
              <a:rPr lang="en-US" dirty="0" smtClean="0">
                <a:solidFill>
                  <a:schemeClr val="bg1"/>
                </a:solidFill>
                <a:latin typeface="Arial"/>
                <a:cs typeface="Arial"/>
              </a:rPr>
              <a:t>Formal Education Programs (18%)</a:t>
            </a:r>
            <a:endParaRPr lang="en-US" sz="1400" i="1" dirty="0" smtClean="0">
              <a:solidFill>
                <a:schemeClr val="bg1"/>
              </a:solidFill>
              <a:latin typeface="Arial"/>
              <a:cs typeface="Arial"/>
            </a:endParaRPr>
          </a:p>
          <a:p>
            <a:r>
              <a:rPr lang="en-US" dirty="0" smtClean="0">
                <a:solidFill>
                  <a:schemeClr val="accent6">
                    <a:lumMod val="60000"/>
                    <a:lumOff val="40000"/>
                  </a:schemeClr>
                </a:solidFill>
                <a:latin typeface="Arial"/>
                <a:cs typeface="Arial"/>
              </a:rPr>
              <a:t>#2 – </a:t>
            </a:r>
            <a:r>
              <a:rPr lang="en-US" dirty="0">
                <a:latin typeface="Arial"/>
                <a:cs typeface="Arial"/>
              </a:rPr>
              <a:t>Workshops &amp; Meetings (16%)</a:t>
            </a:r>
          </a:p>
          <a:p>
            <a:r>
              <a:rPr lang="en-US" dirty="0" smtClean="0">
                <a:solidFill>
                  <a:schemeClr val="accent6">
                    <a:lumMod val="60000"/>
                    <a:lumOff val="40000"/>
                  </a:schemeClr>
                </a:solidFill>
                <a:latin typeface="Arial"/>
                <a:cs typeface="Arial"/>
              </a:rPr>
              <a:t>#3 – </a:t>
            </a:r>
            <a:r>
              <a:rPr lang="en-US" dirty="0">
                <a:latin typeface="Arial"/>
                <a:cs typeface="Arial"/>
              </a:rPr>
              <a:t>Publications (15%)</a:t>
            </a:r>
          </a:p>
          <a:p>
            <a:r>
              <a:rPr lang="en-US" dirty="0" smtClean="0">
                <a:solidFill>
                  <a:schemeClr val="accent6">
                    <a:lumMod val="60000"/>
                    <a:lumOff val="40000"/>
                  </a:schemeClr>
                </a:solidFill>
                <a:latin typeface="Arial"/>
                <a:cs typeface="Arial"/>
              </a:rPr>
              <a:t>#4 – </a:t>
            </a:r>
            <a:r>
              <a:rPr lang="en-US" dirty="0">
                <a:latin typeface="Arial"/>
                <a:cs typeface="Arial"/>
              </a:rPr>
              <a:t>Website, Webinars &amp; Web-based Media</a:t>
            </a:r>
          </a:p>
          <a:p>
            <a:r>
              <a:rPr lang="en-US" dirty="0" smtClean="0">
                <a:solidFill>
                  <a:schemeClr val="accent6">
                    <a:lumMod val="60000"/>
                    <a:lumOff val="40000"/>
                  </a:schemeClr>
                </a:solidFill>
                <a:latin typeface="Arial"/>
                <a:cs typeface="Arial"/>
              </a:rPr>
              <a:t>#5 – </a:t>
            </a:r>
            <a:r>
              <a:rPr lang="en-US" dirty="0" smtClean="0">
                <a:latin typeface="Arial"/>
                <a:cs typeface="Arial"/>
              </a:rPr>
              <a:t>Interpretive Programming</a:t>
            </a:r>
          </a:p>
          <a:p>
            <a:r>
              <a:rPr lang="en-US" dirty="0" smtClean="0">
                <a:solidFill>
                  <a:schemeClr val="accent6">
                    <a:lumMod val="60000"/>
                    <a:lumOff val="40000"/>
                  </a:schemeClr>
                </a:solidFill>
                <a:latin typeface="Arial"/>
                <a:cs typeface="Arial"/>
              </a:rPr>
              <a:t>#6 – </a:t>
            </a:r>
            <a:r>
              <a:rPr lang="en-US" dirty="0" smtClean="0">
                <a:latin typeface="Arial"/>
                <a:cs typeface="Arial"/>
              </a:rPr>
              <a:t>Professional Development &amp; Trainings</a:t>
            </a:r>
          </a:p>
          <a:p>
            <a:r>
              <a:rPr lang="en-US" dirty="0" smtClean="0">
                <a:solidFill>
                  <a:schemeClr val="accent6">
                    <a:lumMod val="60000"/>
                    <a:lumOff val="40000"/>
                  </a:schemeClr>
                </a:solidFill>
                <a:latin typeface="Arial"/>
                <a:cs typeface="Arial"/>
              </a:rPr>
              <a:t>#7 – </a:t>
            </a:r>
            <a:r>
              <a:rPr lang="en-US" dirty="0" smtClean="0">
                <a:latin typeface="Arial"/>
                <a:cs typeface="Arial"/>
              </a:rPr>
              <a:t>Presentations </a:t>
            </a:r>
          </a:p>
          <a:p>
            <a:r>
              <a:rPr lang="en-US" dirty="0" smtClean="0">
                <a:solidFill>
                  <a:schemeClr val="accent6">
                    <a:lumMod val="60000"/>
                    <a:lumOff val="40000"/>
                  </a:schemeClr>
                </a:solidFill>
                <a:latin typeface="Arial"/>
                <a:cs typeface="Arial"/>
              </a:rPr>
              <a:t>#8 – </a:t>
            </a:r>
            <a:r>
              <a:rPr lang="en-US" dirty="0" smtClean="0">
                <a:solidFill>
                  <a:schemeClr val="bg1"/>
                </a:solidFill>
                <a:latin typeface="Arial"/>
                <a:cs typeface="Arial"/>
              </a:rPr>
              <a:t>Special Exhibits &amp; Displays</a:t>
            </a:r>
          </a:p>
          <a:p>
            <a:endParaRPr lang="en-US" dirty="0" smtClean="0">
              <a:solidFill>
                <a:schemeClr val="accent6">
                  <a:lumMod val="60000"/>
                  <a:lumOff val="40000"/>
                </a:schemeClr>
              </a:solidFill>
              <a:latin typeface="Arial"/>
              <a:cs typeface="Arial"/>
            </a:endParaRPr>
          </a:p>
        </p:txBody>
      </p:sp>
    </p:spTree>
    <p:extLst>
      <p:ext uri="{BB962C8B-B14F-4D97-AF65-F5344CB8AC3E}">
        <p14:creationId xmlns:p14="http://schemas.microsoft.com/office/powerpoint/2010/main" val="3259924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22593"/>
            <a:ext cx="10073543" cy="1438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Partner Research Results</a:t>
            </a:r>
          </a:p>
          <a:p>
            <a:pPr algn="ctr">
              <a:lnSpc>
                <a:spcPct val="95000"/>
              </a:lnSpc>
              <a:defRPr/>
            </a:pPr>
            <a:r>
              <a:rPr lang="en-US" sz="4400" i="1" dirty="0" smtClean="0">
                <a:solidFill>
                  <a:schemeClr val="accent5"/>
                </a:solidFill>
                <a:cs typeface="Arial" charset="0"/>
                <a:sym typeface="Arial" charset="0"/>
              </a:rPr>
              <a:t>Objective 2: Barriers &amp; Opportunities</a:t>
            </a:r>
            <a:endParaRPr lang="en-US" sz="1100" i="1" dirty="0">
              <a:solidFill>
                <a:schemeClr val="accent5"/>
              </a:solidFill>
              <a:cs typeface="Helvetica Light" charset="0"/>
            </a:endParaRPr>
          </a:p>
        </p:txBody>
      </p:sp>
      <p:sp>
        <p:nvSpPr>
          <p:cNvPr id="6" name="Content Placeholder 5"/>
          <p:cNvSpPr>
            <a:spLocks noGrp="1"/>
          </p:cNvSpPr>
          <p:nvPr>
            <p:ph idx="1"/>
          </p:nvPr>
        </p:nvSpPr>
        <p:spPr>
          <a:xfrm>
            <a:off x="-67469" y="2105025"/>
            <a:ext cx="10143332" cy="5715000"/>
          </a:xfrm>
        </p:spPr>
        <p:txBody>
          <a:bodyPr numCol="2"/>
          <a:lstStyle/>
          <a:p>
            <a:r>
              <a:rPr lang="en-US" dirty="0" smtClean="0">
                <a:solidFill>
                  <a:schemeClr val="accent6">
                    <a:lumMod val="60000"/>
                    <a:lumOff val="40000"/>
                  </a:schemeClr>
                </a:solidFill>
                <a:latin typeface="Arial"/>
                <a:cs typeface="Arial"/>
              </a:rPr>
              <a:t>	 </a:t>
            </a:r>
            <a:r>
              <a:rPr lang="en-US" sz="4000" dirty="0" smtClean="0">
                <a:solidFill>
                  <a:schemeClr val="accent6">
                    <a:lumMod val="60000"/>
                    <a:lumOff val="40000"/>
                  </a:schemeClr>
                </a:solidFill>
                <a:latin typeface="Arial"/>
                <a:cs typeface="Arial"/>
              </a:rPr>
              <a:t>Barriers:</a:t>
            </a:r>
            <a:endParaRPr lang="en-US" sz="2800" i="1" dirty="0" smtClean="0">
              <a:latin typeface="Arial"/>
              <a:cs typeface="Arial"/>
            </a:endParaRPr>
          </a:p>
          <a:p>
            <a:pPr marL="457200" indent="-457200">
              <a:buFontTx/>
              <a:buChar char="-"/>
            </a:pPr>
            <a:r>
              <a:rPr lang="en-US" sz="2400" dirty="0" smtClean="0">
                <a:latin typeface="Arial"/>
                <a:cs typeface="Arial"/>
              </a:rPr>
              <a:t>Lack of a connection to people’s “everyday” (16%)</a:t>
            </a:r>
          </a:p>
          <a:p>
            <a:pPr marL="457200" indent="-457200">
              <a:buFontTx/>
              <a:buChar char="-"/>
            </a:pPr>
            <a:r>
              <a:rPr lang="en-US" sz="2400" dirty="0">
                <a:latin typeface="Arial"/>
                <a:cs typeface="Arial"/>
              </a:rPr>
              <a:t>Apathy, disbelief &amp; disinterest (10%) </a:t>
            </a:r>
          </a:p>
          <a:p>
            <a:pPr marL="457200" indent="-457200">
              <a:buFontTx/>
              <a:buChar char="-"/>
            </a:pPr>
            <a:r>
              <a:rPr lang="en-US" sz="2400" dirty="0">
                <a:latin typeface="Arial"/>
                <a:cs typeface="Arial"/>
              </a:rPr>
              <a:t>Lack of urgency/immediacy (9%</a:t>
            </a:r>
            <a:r>
              <a:rPr lang="en-US" sz="2400" dirty="0" smtClean="0">
                <a:latin typeface="Arial"/>
                <a:cs typeface="Arial"/>
              </a:rPr>
              <a:t>)</a:t>
            </a:r>
          </a:p>
          <a:p>
            <a:pPr marL="457200" indent="-457200">
              <a:buFontTx/>
              <a:buChar char="-"/>
            </a:pPr>
            <a:r>
              <a:rPr lang="en-US" sz="2400" dirty="0" smtClean="0">
                <a:latin typeface="Arial"/>
                <a:cs typeface="Arial"/>
              </a:rPr>
              <a:t>Lack of climate/science literacy</a:t>
            </a:r>
          </a:p>
          <a:p>
            <a:pPr marL="457200" indent="-457200">
              <a:buFontTx/>
              <a:buChar char="-"/>
            </a:pPr>
            <a:r>
              <a:rPr lang="en-US" sz="2400" dirty="0" smtClean="0">
                <a:latin typeface="Arial"/>
                <a:cs typeface="Arial"/>
              </a:rPr>
              <a:t>Politicization of the issue</a:t>
            </a:r>
          </a:p>
          <a:p>
            <a:pPr marL="457200" indent="-457200">
              <a:buFontTx/>
              <a:buChar char="-"/>
            </a:pPr>
            <a:r>
              <a:rPr lang="en-US" sz="2400" dirty="0" smtClean="0">
                <a:latin typeface="Arial"/>
                <a:cs typeface="Arial"/>
              </a:rPr>
              <a:t>Lack of local evidence / data to illustrate effects</a:t>
            </a:r>
          </a:p>
          <a:p>
            <a:endParaRPr lang="en-US" dirty="0" smtClean="0">
              <a:solidFill>
                <a:schemeClr val="accent6">
                  <a:lumMod val="60000"/>
                  <a:lumOff val="40000"/>
                </a:schemeClr>
              </a:solidFill>
              <a:latin typeface="Arial"/>
              <a:cs typeface="Arial"/>
            </a:endParaRPr>
          </a:p>
          <a:p>
            <a:r>
              <a:rPr lang="en-US" dirty="0">
                <a:solidFill>
                  <a:schemeClr val="accent6">
                    <a:lumMod val="60000"/>
                    <a:lumOff val="40000"/>
                  </a:schemeClr>
                </a:solidFill>
                <a:latin typeface="Arial"/>
                <a:cs typeface="Arial"/>
              </a:rPr>
              <a:t>	</a:t>
            </a:r>
            <a:endParaRPr lang="en-US" dirty="0" smtClean="0">
              <a:solidFill>
                <a:schemeClr val="accent6">
                  <a:lumMod val="60000"/>
                  <a:lumOff val="40000"/>
                </a:schemeClr>
              </a:solidFill>
              <a:latin typeface="Arial"/>
              <a:cs typeface="Arial"/>
            </a:endParaRPr>
          </a:p>
          <a:p>
            <a:r>
              <a:rPr lang="en-US" dirty="0">
                <a:solidFill>
                  <a:schemeClr val="accent6">
                    <a:lumMod val="60000"/>
                    <a:lumOff val="40000"/>
                  </a:schemeClr>
                </a:solidFill>
                <a:latin typeface="Arial"/>
                <a:cs typeface="Arial"/>
              </a:rPr>
              <a:t>	 </a:t>
            </a:r>
            <a:r>
              <a:rPr lang="en-US" dirty="0" smtClean="0">
                <a:solidFill>
                  <a:schemeClr val="accent6">
                    <a:lumMod val="60000"/>
                    <a:lumOff val="40000"/>
                  </a:schemeClr>
                </a:solidFill>
                <a:latin typeface="Arial"/>
                <a:cs typeface="Arial"/>
              </a:rPr>
              <a:t>  </a:t>
            </a:r>
            <a:r>
              <a:rPr lang="en-US" sz="4000" dirty="0" smtClean="0">
                <a:solidFill>
                  <a:schemeClr val="accent6">
                    <a:lumMod val="60000"/>
                    <a:lumOff val="40000"/>
                  </a:schemeClr>
                </a:solidFill>
                <a:latin typeface="Arial"/>
                <a:cs typeface="Arial"/>
              </a:rPr>
              <a:t>Opportunities:</a:t>
            </a:r>
            <a:endParaRPr lang="en-US" sz="2800" i="1" dirty="0">
              <a:latin typeface="Arial"/>
              <a:cs typeface="Arial"/>
            </a:endParaRPr>
          </a:p>
          <a:p>
            <a:pPr marL="457200" indent="-457200">
              <a:buFontTx/>
              <a:buChar char="-"/>
            </a:pPr>
            <a:r>
              <a:rPr lang="en-US" sz="2400" dirty="0">
                <a:latin typeface="Arial"/>
                <a:cs typeface="Arial"/>
              </a:rPr>
              <a:t>Educate the youth – early and often! (26%)</a:t>
            </a:r>
          </a:p>
          <a:p>
            <a:pPr marL="457200" indent="-457200">
              <a:buFontTx/>
              <a:buChar char="-"/>
            </a:pPr>
            <a:r>
              <a:rPr lang="en-US" sz="2400" dirty="0" smtClean="0">
                <a:latin typeface="Arial"/>
                <a:cs typeface="Arial"/>
              </a:rPr>
              <a:t>Focus on the local effects / visible changes (24%)</a:t>
            </a:r>
          </a:p>
          <a:p>
            <a:pPr marL="457200" indent="-457200">
              <a:buFontTx/>
              <a:buChar char="-"/>
            </a:pPr>
            <a:r>
              <a:rPr lang="en-US" sz="2400" dirty="0" smtClean="0">
                <a:latin typeface="Arial"/>
                <a:cs typeface="Arial"/>
              </a:rPr>
              <a:t>The potential for collaboration, partnerships &amp; support (18%)</a:t>
            </a:r>
          </a:p>
          <a:p>
            <a:pPr marL="457200" indent="-457200">
              <a:buFontTx/>
              <a:buChar char="-"/>
            </a:pPr>
            <a:r>
              <a:rPr lang="en-US" sz="2400" dirty="0" smtClean="0">
                <a:latin typeface="Arial"/>
                <a:cs typeface="Arial"/>
              </a:rPr>
              <a:t>Local action can make a difference!</a:t>
            </a:r>
          </a:p>
          <a:p>
            <a:pPr marL="457200" indent="-457200">
              <a:buFontTx/>
              <a:buChar char="-"/>
            </a:pPr>
            <a:r>
              <a:rPr lang="en-US" sz="2400" dirty="0">
                <a:latin typeface="Arial"/>
                <a:cs typeface="Arial"/>
              </a:rPr>
              <a:t>Make the link to the economy &amp; jobs</a:t>
            </a:r>
          </a:p>
          <a:p>
            <a:pPr marL="457200" indent="-457200">
              <a:buFontTx/>
              <a:buChar char="-"/>
            </a:pPr>
            <a:endParaRPr lang="en-US" sz="2400" dirty="0">
              <a:latin typeface="Arial"/>
              <a:cs typeface="Arial"/>
            </a:endParaRPr>
          </a:p>
          <a:p>
            <a:pPr marL="856709" lvl="1" indent="-457200">
              <a:buFontTx/>
              <a:buChar char="-"/>
            </a:pPr>
            <a:endParaRPr lang="en-US" sz="2400" dirty="0">
              <a:latin typeface="Arial"/>
              <a:cs typeface="Arial"/>
            </a:endParaRPr>
          </a:p>
        </p:txBody>
      </p:sp>
    </p:spTree>
    <p:extLst>
      <p:ext uri="{BB962C8B-B14F-4D97-AF65-F5344CB8AC3E}">
        <p14:creationId xmlns:p14="http://schemas.microsoft.com/office/powerpoint/2010/main" val="35874590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upRight)">
                                      <p:cBhvr>
                                        <p:cTn id="7" dur="500"/>
                                        <p:tgtEl>
                                          <p:spTgt spid="6">
                                            <p:txEl>
                                              <p:pRg st="0" end="0"/>
                                            </p:txEl>
                                          </p:spTgt>
                                        </p:tgtEl>
                                      </p:cBhvr>
                                    </p:animEffect>
                                  </p:childTnLst>
                                </p:cTn>
                              </p:par>
                              <p:par>
                                <p:cTn id="8" presetID="18" presetClass="entr" presetSubtype="3"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strips(upRight)">
                                      <p:cBhvr>
                                        <p:cTn id="10" dur="500"/>
                                        <p:tgtEl>
                                          <p:spTgt spid="6">
                                            <p:txEl>
                                              <p:pRg st="1" end="1"/>
                                            </p:txEl>
                                          </p:spTgt>
                                        </p:tgtEl>
                                      </p:cBhvr>
                                    </p:animEffect>
                                  </p:childTnLst>
                                </p:cTn>
                              </p:par>
                              <p:par>
                                <p:cTn id="11" presetID="18" presetClass="entr" presetSubtype="3"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strips(upRight)">
                                      <p:cBhvr>
                                        <p:cTn id="13" dur="500"/>
                                        <p:tgtEl>
                                          <p:spTgt spid="6">
                                            <p:txEl>
                                              <p:pRg st="2" end="2"/>
                                            </p:txEl>
                                          </p:spTgt>
                                        </p:tgtEl>
                                      </p:cBhvr>
                                    </p:animEffect>
                                  </p:childTnLst>
                                </p:cTn>
                              </p:par>
                              <p:par>
                                <p:cTn id="14" presetID="18" presetClass="entr" presetSubtype="3"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strips(upRight)">
                                      <p:cBhvr>
                                        <p:cTn id="16" dur="500"/>
                                        <p:tgtEl>
                                          <p:spTgt spid="6">
                                            <p:txEl>
                                              <p:pRg st="3" end="3"/>
                                            </p:txEl>
                                          </p:spTgt>
                                        </p:tgtEl>
                                      </p:cBhvr>
                                    </p:animEffect>
                                  </p:childTnLst>
                                </p:cTn>
                              </p:par>
                              <p:par>
                                <p:cTn id="17" presetID="18" presetClass="entr" presetSubtype="3"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strips(upRight)">
                                      <p:cBhvr>
                                        <p:cTn id="19" dur="500"/>
                                        <p:tgtEl>
                                          <p:spTgt spid="6">
                                            <p:txEl>
                                              <p:pRg st="4" end="4"/>
                                            </p:txEl>
                                          </p:spTgt>
                                        </p:tgtEl>
                                      </p:cBhvr>
                                    </p:animEffect>
                                  </p:childTnLst>
                                </p:cTn>
                              </p:par>
                              <p:par>
                                <p:cTn id="20" presetID="18" presetClass="entr" presetSubtype="3"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strips(upRight)">
                                      <p:cBhvr>
                                        <p:cTn id="22" dur="500"/>
                                        <p:tgtEl>
                                          <p:spTgt spid="6">
                                            <p:txEl>
                                              <p:pRg st="5" end="5"/>
                                            </p:txEl>
                                          </p:spTgt>
                                        </p:tgtEl>
                                      </p:cBhvr>
                                    </p:animEffect>
                                  </p:childTnLst>
                                </p:cTn>
                              </p:par>
                              <p:par>
                                <p:cTn id="23" presetID="18" presetClass="entr" presetSubtype="3"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strips(upRight)">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nodeType="click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strips(downRight)">
                                      <p:cBhvr>
                                        <p:cTn id="30" dur="500"/>
                                        <p:tgtEl>
                                          <p:spTgt spid="6">
                                            <p:txEl>
                                              <p:pRg st="9" end="9"/>
                                            </p:txEl>
                                          </p:spTgt>
                                        </p:tgtEl>
                                      </p:cBhvr>
                                    </p:animEffect>
                                  </p:childTnLst>
                                </p:cTn>
                              </p:par>
                              <p:par>
                                <p:cTn id="31" presetID="18" presetClass="entr" presetSubtype="6" fill="hold"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animEffect transition="in" filter="strips(downRight)">
                                      <p:cBhvr>
                                        <p:cTn id="33" dur="500"/>
                                        <p:tgtEl>
                                          <p:spTgt spid="6">
                                            <p:txEl>
                                              <p:pRg st="11" end="11"/>
                                            </p:txEl>
                                          </p:spTgt>
                                        </p:tgtEl>
                                      </p:cBhvr>
                                    </p:animEffect>
                                  </p:childTnLst>
                                </p:cTn>
                              </p:par>
                              <p:par>
                                <p:cTn id="34" presetID="18" presetClass="entr" presetSubtype="6" fill="hold" nodeType="with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animEffect transition="in" filter="strips(downRight)">
                                      <p:cBhvr>
                                        <p:cTn id="36" dur="500"/>
                                        <p:tgtEl>
                                          <p:spTgt spid="6">
                                            <p:txEl>
                                              <p:pRg st="10" end="10"/>
                                            </p:txEl>
                                          </p:spTgt>
                                        </p:tgtEl>
                                      </p:cBhvr>
                                    </p:animEffect>
                                  </p:childTnLst>
                                </p:cTn>
                              </p:par>
                              <p:par>
                                <p:cTn id="37" presetID="18" presetClass="entr" presetSubtype="6" fill="hold" nodeType="with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animEffect transition="in" filter="strips(downRight)">
                                      <p:cBhvr>
                                        <p:cTn id="39" dur="500"/>
                                        <p:tgtEl>
                                          <p:spTgt spid="6">
                                            <p:txEl>
                                              <p:pRg st="12" end="12"/>
                                            </p:txEl>
                                          </p:spTgt>
                                        </p:tgtEl>
                                      </p:cBhvr>
                                    </p:animEffect>
                                  </p:childTnLst>
                                </p:cTn>
                              </p:par>
                              <p:par>
                                <p:cTn id="40" presetID="18" presetClass="entr" presetSubtype="6" fill="hold" nodeType="withEffect">
                                  <p:stCondLst>
                                    <p:cond delay="0"/>
                                  </p:stCondLst>
                                  <p:childTnLst>
                                    <p:set>
                                      <p:cBhvr>
                                        <p:cTn id="41" dur="1" fill="hold">
                                          <p:stCondLst>
                                            <p:cond delay="0"/>
                                          </p:stCondLst>
                                        </p:cTn>
                                        <p:tgtEl>
                                          <p:spTgt spid="6">
                                            <p:txEl>
                                              <p:pRg st="13" end="13"/>
                                            </p:txEl>
                                          </p:spTgt>
                                        </p:tgtEl>
                                        <p:attrNameLst>
                                          <p:attrName>style.visibility</p:attrName>
                                        </p:attrNameLst>
                                      </p:cBhvr>
                                      <p:to>
                                        <p:strVal val="visible"/>
                                      </p:to>
                                    </p:set>
                                    <p:animEffect transition="in" filter="strips(downRight)">
                                      <p:cBhvr>
                                        <p:cTn id="42" dur="500"/>
                                        <p:tgtEl>
                                          <p:spTgt spid="6">
                                            <p:txEl>
                                              <p:pRg st="13" end="13"/>
                                            </p:txEl>
                                          </p:spTgt>
                                        </p:tgtEl>
                                      </p:cBhvr>
                                    </p:animEffect>
                                  </p:childTnLst>
                                </p:cTn>
                              </p:par>
                              <p:par>
                                <p:cTn id="43" presetID="18" presetClass="entr" presetSubtype="6" fill="hold" nodeType="withEffect">
                                  <p:stCondLst>
                                    <p:cond delay="0"/>
                                  </p:stCondLst>
                                  <p:childTnLst>
                                    <p:set>
                                      <p:cBhvr>
                                        <p:cTn id="44" dur="1" fill="hold">
                                          <p:stCondLst>
                                            <p:cond delay="0"/>
                                          </p:stCondLst>
                                        </p:cTn>
                                        <p:tgtEl>
                                          <p:spTgt spid="6">
                                            <p:txEl>
                                              <p:pRg st="14" end="14"/>
                                            </p:txEl>
                                          </p:spTgt>
                                        </p:tgtEl>
                                        <p:attrNameLst>
                                          <p:attrName>style.visibility</p:attrName>
                                        </p:attrNameLst>
                                      </p:cBhvr>
                                      <p:to>
                                        <p:strVal val="visible"/>
                                      </p:to>
                                    </p:set>
                                    <p:animEffect transition="in" filter="strips(downRight)">
                                      <p:cBhvr>
                                        <p:cTn id="45"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93" y="0"/>
            <a:ext cx="9068277" cy="1260475"/>
          </a:xfrm>
        </p:spPr>
        <p:txBody>
          <a:bodyPr/>
          <a:lstStyle/>
          <a:p>
            <a:r>
              <a:rPr lang="en-US" dirty="0" smtClean="0"/>
              <a:t>CCEP Sites</a:t>
            </a:r>
            <a:endParaRPr lang="en-US" dirty="0"/>
          </a:p>
        </p:txBody>
      </p:sp>
      <p:pic>
        <p:nvPicPr>
          <p:cNvPr id="51202" name="Picture 2" descr="OCP07-Fig-3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71967"/>
            <a:ext cx="3148707" cy="2100792"/>
          </a:xfrm>
          <a:prstGeom prst="rect">
            <a:avLst/>
          </a:prstGeom>
          <a:noFill/>
        </p:spPr>
      </p:pic>
      <p:pic>
        <p:nvPicPr>
          <p:cNvPr id="51205" name="Picture 5" descr="C:\Users\owner\Pictures\IMG_057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72933" y="0"/>
            <a:ext cx="2602931" cy="2016760"/>
          </a:xfrm>
          <a:prstGeom prst="rect">
            <a:avLst/>
          </a:prstGeom>
          <a:noFill/>
        </p:spPr>
      </p:pic>
      <p:pic>
        <p:nvPicPr>
          <p:cNvPr id="51206" name="Picture 6" descr="C:\Users\owner\Pictures\IMG_038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35000" y="0"/>
            <a:ext cx="2602931" cy="2016760"/>
          </a:xfrm>
          <a:prstGeom prst="rect">
            <a:avLst/>
          </a:prstGeom>
          <a:noFill/>
        </p:spPr>
      </p:pic>
      <p:pic>
        <p:nvPicPr>
          <p:cNvPr id="51208" name="Picture 8" descr="C:\Users\owner\Pictures\IMG_0355.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53967" y="0"/>
            <a:ext cx="2574943" cy="2016760"/>
          </a:xfrm>
          <a:prstGeom prst="rect">
            <a:avLst/>
          </a:prstGeom>
          <a:noFill/>
        </p:spPr>
      </p:pic>
      <p:sp>
        <p:nvSpPr>
          <p:cNvPr id="3" name="Rectangle 2"/>
          <p:cNvSpPr/>
          <p:nvPr/>
        </p:nvSpPr>
        <p:spPr>
          <a:xfrm>
            <a:off x="313531" y="3248025"/>
            <a:ext cx="9753600" cy="3826689"/>
          </a:xfrm>
          <a:prstGeom prst="rect">
            <a:avLst/>
          </a:prstGeom>
        </p:spPr>
        <p:txBody>
          <a:bodyPr wrap="square">
            <a:spAutoFit/>
          </a:bodyPr>
          <a:lstStyle/>
          <a:p>
            <a:pPr marL="114300" lvl="1" indent="0">
              <a:lnSpc>
                <a:spcPct val="95000"/>
              </a:lnSpc>
              <a:spcBef>
                <a:spcPts val="2400"/>
              </a:spcBef>
              <a:defRPr/>
            </a:pPr>
            <a:r>
              <a:rPr lang="en-US" sz="3200" dirty="0">
                <a:cs typeface="Arial" charset="0"/>
                <a:sym typeface="Arial" charset="0"/>
              </a:rPr>
              <a:t>Discover </a:t>
            </a:r>
            <a:r>
              <a:rPr lang="en-US" sz="3200" b="1" i="1" dirty="0">
                <a:cs typeface="Arial" charset="0"/>
                <a:sym typeface="Arial" charset="0"/>
              </a:rPr>
              <a:t>current activities </a:t>
            </a:r>
            <a:r>
              <a:rPr lang="en-US" sz="3200" dirty="0">
                <a:cs typeface="Arial" charset="0"/>
                <a:sym typeface="Arial" charset="0"/>
              </a:rPr>
              <a:t>at each site</a:t>
            </a:r>
          </a:p>
          <a:p>
            <a:pPr marL="114300" lvl="1" indent="0">
              <a:lnSpc>
                <a:spcPct val="95000"/>
              </a:lnSpc>
              <a:spcBef>
                <a:spcPts val="2400"/>
              </a:spcBef>
              <a:defRPr/>
            </a:pPr>
            <a:r>
              <a:rPr lang="en-US" sz="3200" dirty="0">
                <a:cs typeface="Arial" charset="0"/>
                <a:sym typeface="Arial" charset="0"/>
              </a:rPr>
              <a:t>Identify </a:t>
            </a:r>
            <a:r>
              <a:rPr lang="en-US" sz="3200" b="1" i="1" dirty="0">
                <a:cs typeface="Arial" charset="0"/>
                <a:sym typeface="Arial" charset="0"/>
              </a:rPr>
              <a:t>barriers &amp; opportunities </a:t>
            </a:r>
            <a:r>
              <a:rPr lang="en-US" sz="3200" dirty="0">
                <a:cs typeface="Arial" charset="0"/>
                <a:sym typeface="Arial" charset="0"/>
              </a:rPr>
              <a:t>for collaborating and communicating about climate change</a:t>
            </a:r>
            <a:endParaRPr lang="en-US" sz="2000" dirty="0">
              <a:latin typeface="Times New Roman" charset="0"/>
              <a:cs typeface="Times New Roman" charset="0"/>
              <a:sym typeface="Times New Roman" charset="0"/>
            </a:endParaRPr>
          </a:p>
          <a:p>
            <a:pPr marL="114300" lvl="1" indent="0">
              <a:lnSpc>
                <a:spcPct val="95000"/>
              </a:lnSpc>
              <a:spcBef>
                <a:spcPts val="2400"/>
              </a:spcBef>
              <a:defRPr/>
            </a:pPr>
            <a:r>
              <a:rPr lang="en-US" sz="3200" dirty="0">
                <a:cs typeface="Arial" charset="0"/>
                <a:sym typeface="Arial" charset="0"/>
              </a:rPr>
              <a:t>Identify </a:t>
            </a:r>
            <a:r>
              <a:rPr lang="en-US" sz="3200" b="1" i="1" dirty="0">
                <a:cs typeface="Arial" charset="0"/>
                <a:sym typeface="Arial" charset="0"/>
              </a:rPr>
              <a:t>issues &amp; impacts </a:t>
            </a:r>
            <a:r>
              <a:rPr lang="en-US" sz="3200" dirty="0">
                <a:cs typeface="Arial" charset="0"/>
                <a:sym typeface="Arial" charset="0"/>
              </a:rPr>
              <a:t>to be communicated</a:t>
            </a:r>
            <a:endParaRPr lang="en-US" sz="2000" dirty="0">
              <a:latin typeface="Times New Roman" charset="0"/>
              <a:cs typeface="Times New Roman" charset="0"/>
              <a:sym typeface="Times New Roman" charset="0"/>
            </a:endParaRPr>
          </a:p>
          <a:p>
            <a:pPr marL="114300" lvl="1" indent="0">
              <a:lnSpc>
                <a:spcPct val="95000"/>
              </a:lnSpc>
              <a:spcBef>
                <a:spcPts val="2400"/>
              </a:spcBef>
              <a:defRPr/>
            </a:pPr>
            <a:r>
              <a:rPr lang="en-US" sz="3200" b="1" dirty="0">
                <a:solidFill>
                  <a:schemeClr val="accent6"/>
                </a:solidFill>
                <a:cs typeface="Arial" charset="0"/>
                <a:sym typeface="Arial" charset="0"/>
              </a:rPr>
              <a:t>Integrate ideas for place-based </a:t>
            </a:r>
            <a:r>
              <a:rPr lang="en-US" sz="3200" b="1" dirty="0" smtClean="0">
                <a:solidFill>
                  <a:schemeClr val="accent6"/>
                </a:solidFill>
                <a:cs typeface="Arial" charset="0"/>
                <a:sym typeface="Arial" charset="0"/>
              </a:rPr>
              <a:t>climate change education/engagement strategy!</a:t>
            </a:r>
            <a:endParaRPr lang="en-US" sz="1400" b="1" dirty="0">
              <a:solidFill>
                <a:schemeClr val="accent6"/>
              </a:solidFill>
              <a:cs typeface="Helvetica Light" charset="0"/>
            </a:endParaRPr>
          </a:p>
        </p:txBody>
      </p:sp>
      <p:sp>
        <p:nvSpPr>
          <p:cNvPr id="22" name="Rectangle 1"/>
          <p:cNvSpPr>
            <a:spLocks/>
          </p:cNvSpPr>
          <p:nvPr/>
        </p:nvSpPr>
        <p:spPr bwMode="auto">
          <a:xfrm>
            <a:off x="84930" y="2028825"/>
            <a:ext cx="9976197"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6100" dirty="0" smtClean="0">
                <a:solidFill>
                  <a:schemeClr val="accent3"/>
                </a:solidFill>
                <a:latin typeface="Arial" charset="0"/>
                <a:cs typeface="Arial" charset="0"/>
                <a:sym typeface="Arial" charset="0"/>
              </a:rPr>
              <a:t>Project </a:t>
            </a:r>
            <a:r>
              <a:rPr lang="en-US" sz="6100" dirty="0" smtClean="0">
                <a:solidFill>
                  <a:schemeClr val="accent3"/>
                </a:solidFill>
                <a:cs typeface="Arial" charset="0"/>
                <a:sym typeface="Arial" charset="0"/>
              </a:rPr>
              <a:t>Objectives</a:t>
            </a:r>
            <a:endParaRPr lang="en-US" dirty="0">
              <a:solidFill>
                <a:schemeClr val="accent3"/>
              </a:solidFill>
              <a:cs typeface="Helvetica Light" charset="0"/>
            </a:endParaRPr>
          </a:p>
        </p:txBody>
      </p:sp>
      <p:sp>
        <p:nvSpPr>
          <p:cNvPr id="4" name="Rectangle 3"/>
          <p:cNvSpPr/>
          <p:nvPr/>
        </p:nvSpPr>
        <p:spPr>
          <a:xfrm>
            <a:off x="141389" y="3095625"/>
            <a:ext cx="705542" cy="787908"/>
          </a:xfrm>
          <a:prstGeom prst="rect">
            <a:avLst/>
          </a:prstGeom>
        </p:spPr>
        <p:txBody>
          <a:bodyPr wrap="none">
            <a:spAutoFit/>
          </a:bodyPr>
          <a:lstStyle/>
          <a:p>
            <a:r>
              <a:rPr lang="en-US" sz="4800" dirty="0">
                <a:solidFill>
                  <a:schemeClr val="accent2"/>
                </a:solidFill>
                <a:latin typeface="Zapf Dingbats"/>
                <a:ea typeface="Zapf Dingbats"/>
                <a:cs typeface="Zapf Dingbats"/>
              </a:rPr>
              <a:t>✔</a:t>
            </a:r>
            <a:endParaRPr lang="en-US" sz="4800" dirty="0">
              <a:solidFill>
                <a:schemeClr val="accent2"/>
              </a:solidFill>
            </a:endParaRPr>
          </a:p>
        </p:txBody>
      </p:sp>
      <p:sp>
        <p:nvSpPr>
          <p:cNvPr id="10" name="Rectangle 9"/>
          <p:cNvSpPr/>
          <p:nvPr/>
        </p:nvSpPr>
        <p:spPr>
          <a:xfrm>
            <a:off x="161131" y="4086225"/>
            <a:ext cx="705542" cy="787908"/>
          </a:xfrm>
          <a:prstGeom prst="rect">
            <a:avLst/>
          </a:prstGeom>
        </p:spPr>
        <p:txBody>
          <a:bodyPr wrap="none">
            <a:spAutoFit/>
          </a:bodyPr>
          <a:lstStyle/>
          <a:p>
            <a:r>
              <a:rPr lang="en-US" sz="4800" dirty="0">
                <a:solidFill>
                  <a:schemeClr val="accent2"/>
                </a:solidFill>
                <a:latin typeface="Zapf Dingbats"/>
                <a:ea typeface="Zapf Dingbats"/>
                <a:cs typeface="Zapf Dingbats"/>
              </a:rPr>
              <a:t>✔</a:t>
            </a:r>
            <a:endParaRPr lang="en-US" sz="4800" dirty="0">
              <a:solidFill>
                <a:schemeClr val="accent2"/>
              </a:solidFill>
            </a:endParaRPr>
          </a:p>
        </p:txBody>
      </p:sp>
      <p:sp>
        <p:nvSpPr>
          <p:cNvPr id="11" name="Rectangle 10"/>
          <p:cNvSpPr/>
          <p:nvPr/>
        </p:nvSpPr>
        <p:spPr>
          <a:xfrm>
            <a:off x="161131" y="5153025"/>
            <a:ext cx="705542" cy="787908"/>
          </a:xfrm>
          <a:prstGeom prst="rect">
            <a:avLst/>
          </a:prstGeom>
        </p:spPr>
        <p:txBody>
          <a:bodyPr wrap="none">
            <a:spAutoFit/>
          </a:bodyPr>
          <a:lstStyle/>
          <a:p>
            <a:r>
              <a:rPr lang="en-US" sz="4800" dirty="0">
                <a:solidFill>
                  <a:schemeClr val="accent2"/>
                </a:solidFill>
                <a:latin typeface="Zapf Dingbats"/>
                <a:ea typeface="Zapf Dingbats"/>
                <a:cs typeface="Zapf Dingbats"/>
              </a:rPr>
              <a:t>✔</a:t>
            </a:r>
            <a:endParaRPr lang="en-US" sz="4800" dirty="0">
              <a:solidFill>
                <a:schemeClr val="accent2"/>
              </a:solidFill>
            </a:endParaRPr>
          </a:p>
        </p:txBody>
      </p:sp>
    </p:spTree>
    <p:extLst>
      <p:ext uri="{BB962C8B-B14F-4D97-AF65-F5344CB8AC3E}">
        <p14:creationId xmlns:p14="http://schemas.microsoft.com/office/powerpoint/2010/main" val="278739012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 calcmode="lin" valueType="num">
                                      <p:cBhvr>
                                        <p:cTn id="43" dur="500" fill="hold"/>
                                        <p:tgtEl>
                                          <p:spTgt spid="11"/>
                                        </p:tgtEl>
                                        <p:attrNameLst>
                                          <p:attrName>style.rotation</p:attrName>
                                        </p:attrNameLst>
                                      </p:cBhvr>
                                      <p:tavLst>
                                        <p:tav tm="0">
                                          <p:val>
                                            <p:fltVal val="360"/>
                                          </p:val>
                                        </p:tav>
                                        <p:tav tm="100000">
                                          <p:val>
                                            <p:fltVal val="0"/>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98793"/>
            <a:ext cx="10073543" cy="1594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smtClean="0">
                <a:solidFill>
                  <a:schemeClr val="accent3"/>
                </a:solidFill>
                <a:cs typeface="Arial" charset="0"/>
                <a:sym typeface="Arial" charset="0"/>
              </a:rPr>
              <a:t>Audience Research Results</a:t>
            </a:r>
          </a:p>
          <a:p>
            <a:pPr algn="ctr">
              <a:lnSpc>
                <a:spcPct val="95000"/>
              </a:lnSpc>
              <a:defRPr/>
            </a:pPr>
            <a:r>
              <a:rPr lang="en-US" sz="4400" i="1" dirty="0" smtClean="0">
                <a:solidFill>
                  <a:schemeClr val="accent5"/>
                </a:solidFill>
                <a:cs typeface="Arial" charset="0"/>
                <a:sym typeface="Arial" charset="0"/>
              </a:rPr>
              <a:t>Staff &amp; Visitor Surveys</a:t>
            </a:r>
          </a:p>
          <a:p>
            <a:pPr algn="ctr">
              <a:lnSpc>
                <a:spcPct val="95000"/>
              </a:lnSpc>
              <a:defRPr/>
            </a:pPr>
            <a:endParaRPr lang="en-US" sz="1100" i="1" dirty="0">
              <a:solidFill>
                <a:schemeClr val="accent5"/>
              </a:solidFill>
              <a:cs typeface="Helvetica Light" charset="0"/>
            </a:endParaRPr>
          </a:p>
        </p:txBody>
      </p:sp>
      <p:sp>
        <p:nvSpPr>
          <p:cNvPr id="6" name="Content Placeholder 5"/>
          <p:cNvSpPr>
            <a:spLocks noGrp="1"/>
          </p:cNvSpPr>
          <p:nvPr>
            <p:ph idx="1"/>
          </p:nvPr>
        </p:nvSpPr>
        <p:spPr>
          <a:xfrm>
            <a:off x="694531" y="1724025"/>
            <a:ext cx="8978900" cy="4984750"/>
          </a:xfrm>
        </p:spPr>
        <p:txBody>
          <a:bodyPr/>
          <a:lstStyle/>
          <a:p>
            <a:r>
              <a:rPr lang="en-US" dirty="0" smtClean="0">
                <a:solidFill>
                  <a:srgbClr val="FAC090"/>
                </a:solidFill>
                <a:latin typeface="Arial"/>
                <a:cs typeface="Arial"/>
              </a:rPr>
              <a:t>Agency Staff Survey </a:t>
            </a:r>
            <a:r>
              <a:rPr lang="en-US" sz="1400" i="1" dirty="0" smtClean="0">
                <a:latin typeface="Arial"/>
                <a:cs typeface="Arial"/>
              </a:rPr>
              <a:t>(courtesy of </a:t>
            </a:r>
            <a:r>
              <a:rPr lang="en-US" sz="1400" i="1" dirty="0" err="1" smtClean="0">
                <a:latin typeface="Arial"/>
                <a:cs typeface="Arial"/>
              </a:rPr>
              <a:t>Bernuth</a:t>
            </a:r>
            <a:r>
              <a:rPr lang="en-US" sz="1400" i="1" dirty="0" smtClean="0">
                <a:latin typeface="Arial"/>
                <a:cs typeface="Arial"/>
              </a:rPr>
              <a:t> &amp; Williamson Consulting)</a:t>
            </a:r>
          </a:p>
          <a:p>
            <a:pPr marL="457200" indent="-457200">
              <a:buFontTx/>
              <a:buChar char="-"/>
            </a:pPr>
            <a:r>
              <a:rPr lang="en-US" sz="2400" dirty="0" smtClean="0">
                <a:latin typeface="Arial"/>
                <a:cs typeface="Arial"/>
              </a:rPr>
              <a:t>847 total </a:t>
            </a:r>
          </a:p>
          <a:p>
            <a:pPr marL="856709" lvl="1" indent="-457200">
              <a:buFontTx/>
              <a:buChar char="-"/>
            </a:pPr>
            <a:r>
              <a:rPr lang="en-US" sz="2400" dirty="0" smtClean="0">
                <a:latin typeface="Arial"/>
                <a:cs typeface="Arial"/>
              </a:rPr>
              <a:t>402 National Park Service </a:t>
            </a:r>
          </a:p>
          <a:p>
            <a:pPr marL="856709" lvl="1" indent="-457200">
              <a:buFontTx/>
              <a:buChar char="-"/>
            </a:pPr>
            <a:r>
              <a:rPr lang="en-US" sz="2400" dirty="0" smtClean="0">
                <a:latin typeface="Arial"/>
                <a:cs typeface="Arial"/>
              </a:rPr>
              <a:t>445 U.S. Fish &amp; Wildlife Service</a:t>
            </a:r>
          </a:p>
          <a:p>
            <a:r>
              <a:rPr lang="en-US" dirty="0" smtClean="0">
                <a:solidFill>
                  <a:schemeClr val="accent6">
                    <a:lumMod val="60000"/>
                    <a:lumOff val="40000"/>
                  </a:schemeClr>
                </a:solidFill>
                <a:latin typeface="Arial"/>
                <a:cs typeface="Arial"/>
              </a:rPr>
              <a:t>Visitor Survey</a:t>
            </a:r>
          </a:p>
          <a:p>
            <a:pPr marL="457200" indent="-457200">
              <a:buFontTx/>
              <a:buChar char="-"/>
            </a:pPr>
            <a:r>
              <a:rPr lang="en-US" sz="2400" dirty="0" smtClean="0">
                <a:latin typeface="Arial"/>
                <a:cs typeface="Arial"/>
              </a:rPr>
              <a:t>4,181 total</a:t>
            </a:r>
          </a:p>
          <a:p>
            <a:pPr marL="457200" indent="-457200">
              <a:buFontTx/>
              <a:buChar char="-"/>
            </a:pPr>
            <a:r>
              <a:rPr lang="en-US" sz="2400" dirty="0" smtClean="0">
                <a:latin typeface="Arial"/>
                <a:cs typeface="Arial"/>
              </a:rPr>
              <a:t>3, 233 National Parks</a:t>
            </a:r>
          </a:p>
          <a:p>
            <a:pPr marL="457200" indent="-457200">
              <a:buFontTx/>
              <a:buChar char="-"/>
            </a:pPr>
            <a:r>
              <a:rPr lang="en-US" sz="2400" dirty="0" smtClean="0">
                <a:latin typeface="Arial"/>
                <a:cs typeface="Arial"/>
              </a:rPr>
              <a:t>   948 National Wildlife Refuges</a:t>
            </a:r>
          </a:p>
          <a:p>
            <a:pPr marL="856709" lvl="1" indent="-457200">
              <a:buFontTx/>
              <a:buChar char="-"/>
            </a:pPr>
            <a:r>
              <a:rPr lang="en-US" sz="2400" dirty="0" smtClean="0">
                <a:latin typeface="Arial"/>
                <a:cs typeface="Arial"/>
              </a:rPr>
              <a:t>51% male / 49% female – average age 54</a:t>
            </a:r>
          </a:p>
          <a:p>
            <a:pPr marL="856709" lvl="1" indent="-457200">
              <a:buFontTx/>
              <a:buChar char="-"/>
            </a:pPr>
            <a:r>
              <a:rPr lang="en-US" sz="2400" dirty="0" smtClean="0">
                <a:latin typeface="Arial"/>
                <a:cs typeface="Arial"/>
              </a:rPr>
              <a:t>86% Caucasian / 69% with a college degree</a:t>
            </a:r>
            <a:r>
              <a:rPr lang="en-US" sz="2400" b="1" dirty="0" smtClean="0">
                <a:latin typeface="Arial"/>
                <a:cs typeface="Arial"/>
              </a:rPr>
              <a:t>+</a:t>
            </a:r>
          </a:p>
          <a:p>
            <a:pPr marL="856709" lvl="1" indent="-457200">
              <a:buFontTx/>
              <a:buChar char="-"/>
            </a:pPr>
            <a:r>
              <a:rPr lang="en-US" sz="2400" dirty="0" smtClean="0">
                <a:latin typeface="Arial"/>
                <a:cs typeface="Arial"/>
              </a:rPr>
              <a:t>33% democrat / 18% republican / 17% independent</a:t>
            </a:r>
            <a:endParaRPr lang="en-US" sz="2400" dirty="0">
              <a:latin typeface="Arial"/>
              <a:cs typeface="Arial"/>
            </a:endParaRPr>
          </a:p>
        </p:txBody>
      </p:sp>
    </p:spTree>
    <p:extLst>
      <p:ext uri="{BB962C8B-B14F-4D97-AF65-F5344CB8AC3E}">
        <p14:creationId xmlns:p14="http://schemas.microsoft.com/office/powerpoint/2010/main" val="40365398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v="urn:schemas-microsoft-com:mac:vml">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2"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 calcmode="lin" valueType="num">
                                      <p:cBhvr additive="base">
                                        <p:cTn id="33"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additive="base">
                                        <p:cTn id="47"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anim calcmode="lin" valueType="num">
                                      <p:cBhvr additive="base">
                                        <p:cTn id="51"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anim calcmode="lin" valueType="num">
                                      <p:cBhvr additive="base">
                                        <p:cTn id="55"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8200" y="0"/>
            <a:ext cx="5840481" cy="7562850"/>
          </a:xfrm>
          <a:prstGeom prst="rect">
            <a:avLst/>
          </a:prstGeom>
        </p:spPr>
      </p:pic>
    </p:spTree>
    <p:extLst>
      <p:ext uri="{BB962C8B-B14F-4D97-AF65-F5344CB8AC3E}">
        <p14:creationId xmlns:p14="http://schemas.microsoft.com/office/powerpoint/2010/main" val="40163649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09470"/>
            <a:ext cx="10075863" cy="1085850"/>
          </a:xfrm>
        </p:spPr>
        <p:txBody>
          <a:bodyPr/>
          <a:lstStyle/>
          <a:p>
            <a:pPr algn="ctr"/>
            <a:r>
              <a:rPr lang="en-US" sz="3800" dirty="0" smtClean="0">
                <a:latin typeface="Arial"/>
                <a:cs typeface="Arial"/>
              </a:rPr>
              <a:t>Audience Segmentation in Parks &amp; Refuges</a:t>
            </a:r>
            <a:endParaRPr lang="en-US" sz="3800" dirty="0">
              <a:latin typeface="Arial"/>
              <a:cs typeface="Arial"/>
            </a:endParaRPr>
          </a:p>
        </p:txBody>
      </p:sp>
      <p:pic>
        <p:nvPicPr>
          <p:cNvPr id="4" name="Picture 3" descr="six america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5196" y="428625"/>
            <a:ext cx="8062984" cy="3980845"/>
          </a:xfrm>
          <a:prstGeom prst="rect">
            <a:avLst/>
          </a:prstGeom>
        </p:spPr>
      </p:pic>
      <p:grpSp>
        <p:nvGrpSpPr>
          <p:cNvPr id="5" name="Group 4"/>
          <p:cNvGrpSpPr/>
          <p:nvPr/>
        </p:nvGrpSpPr>
        <p:grpSpPr>
          <a:xfrm>
            <a:off x="1025196" y="5511967"/>
            <a:ext cx="8062984" cy="1752600"/>
            <a:chOff x="1025196" y="5511967"/>
            <a:chExt cx="8062984" cy="1752600"/>
          </a:xfrm>
        </p:grpSpPr>
        <p:sp>
          <p:nvSpPr>
            <p:cNvPr id="6" name="Rectangle 5"/>
            <p:cNvSpPr/>
            <p:nvPr/>
          </p:nvSpPr>
          <p:spPr bwMode="auto">
            <a:xfrm>
              <a:off x="1025196" y="5511967"/>
              <a:ext cx="8062984" cy="17526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grpSp>
          <p:nvGrpSpPr>
            <p:cNvPr id="16" name="Group 15"/>
            <p:cNvGrpSpPr/>
            <p:nvPr/>
          </p:nvGrpSpPr>
          <p:grpSpPr>
            <a:xfrm>
              <a:off x="1970588" y="6140617"/>
              <a:ext cx="6858000" cy="914400"/>
              <a:chOff x="1989931" y="6163176"/>
              <a:chExt cx="6858000" cy="914400"/>
            </a:xfrm>
          </p:grpSpPr>
          <p:sp>
            <p:nvSpPr>
              <p:cNvPr id="7" name="Oval 6"/>
              <p:cNvSpPr/>
              <p:nvPr/>
            </p:nvSpPr>
            <p:spPr bwMode="auto">
              <a:xfrm>
                <a:off x="1989931" y="6163176"/>
                <a:ext cx="990600" cy="914400"/>
              </a:xfrm>
              <a:prstGeom prst="ellipse">
                <a:avLst/>
              </a:prstGeom>
              <a:solidFill>
                <a:schemeClr val="accent1">
                  <a:lumMod val="75000"/>
                </a:schemeClr>
              </a:solidFill>
              <a:ln w="9525" cap="flat" cmpd="sng" algn="ctr">
                <a:solidFill>
                  <a:srgbClr val="295059"/>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600" b="0" i="0" u="none" strike="noStrike" cap="none" normalizeH="0" baseline="0" dirty="0" smtClean="0">
                  <a:ln>
                    <a:noFill/>
                  </a:ln>
                  <a:solidFill>
                    <a:schemeClr val="bg1"/>
                  </a:solidFill>
                  <a:effectLst/>
                  <a:latin typeface="Arial" charset="0"/>
                  <a:ea typeface="ＭＳ Ｐゴシック" charset="0"/>
                  <a:cs typeface="Arial Unicode MS" charset="0"/>
                </a:endParaRPr>
              </a:p>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1400" b="0" i="0" u="none" strike="noStrike" cap="none" normalizeH="0" baseline="0" dirty="0" smtClean="0">
                    <a:ln>
                      <a:noFill/>
                    </a:ln>
                    <a:solidFill>
                      <a:schemeClr val="bg1"/>
                    </a:solidFill>
                    <a:effectLst/>
                    <a:latin typeface="Arial" charset="0"/>
                    <a:ea typeface="ＭＳ Ｐゴシック" charset="0"/>
                    <a:cs typeface="Arial Unicode MS" charset="0"/>
                  </a:rPr>
                  <a:t>29%</a:t>
                </a:r>
                <a:endParaRPr kumimoji="0" lang="en-US" sz="1400" b="0" i="0" u="none" strike="noStrike" cap="none" normalizeH="0" baseline="0" dirty="0">
                  <a:ln>
                    <a:noFill/>
                  </a:ln>
                  <a:solidFill>
                    <a:schemeClr val="bg1"/>
                  </a:solidFill>
                  <a:effectLst/>
                  <a:latin typeface="Arial" charset="0"/>
                  <a:ea typeface="ＭＳ Ｐゴシック" charset="0"/>
                  <a:cs typeface="Arial Unicode MS" charset="0"/>
                </a:endParaRPr>
              </a:p>
            </p:txBody>
          </p:sp>
          <p:sp>
            <p:nvSpPr>
              <p:cNvPr id="8" name="Oval 7"/>
              <p:cNvSpPr/>
              <p:nvPr/>
            </p:nvSpPr>
            <p:spPr bwMode="auto">
              <a:xfrm>
                <a:off x="3361531" y="6201276"/>
                <a:ext cx="838200" cy="838200"/>
              </a:xfrm>
              <a:prstGeom prst="ellipse">
                <a:avLst/>
              </a:prstGeom>
              <a:solidFill>
                <a:srgbClr val="699775"/>
              </a:solidFill>
              <a:ln w="9525" cap="flat" cmpd="sng" algn="ctr">
                <a:solidFill>
                  <a:srgbClr val="69977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600" b="0" i="0" u="none" strike="noStrike" cap="none" normalizeH="0" baseline="0" dirty="0" smtClean="0">
                  <a:ln>
                    <a:noFill/>
                  </a:ln>
                  <a:solidFill>
                    <a:schemeClr val="bg1"/>
                  </a:solidFill>
                  <a:effectLst/>
                  <a:latin typeface="Arial" charset="0"/>
                  <a:ea typeface="ＭＳ Ｐゴシック" charset="0"/>
                  <a:cs typeface="Arial Unicode MS" charset="0"/>
                </a:endParaRPr>
              </a:p>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1400" b="0" i="0" u="none" strike="noStrike" cap="none" normalizeH="0" baseline="0" dirty="0" smtClean="0">
                    <a:ln>
                      <a:noFill/>
                    </a:ln>
                    <a:solidFill>
                      <a:schemeClr val="bg1"/>
                    </a:solidFill>
                    <a:effectLst/>
                    <a:latin typeface="Arial" charset="0"/>
                    <a:ea typeface="ＭＳ Ｐゴシック" charset="0"/>
                    <a:cs typeface="Arial Unicode MS" charset="0"/>
                  </a:rPr>
                  <a:t>21%</a:t>
                </a:r>
                <a:endParaRPr kumimoji="0" lang="en-US" sz="1400" b="0" i="0" u="none" strike="noStrike" cap="none" normalizeH="0" baseline="0" dirty="0">
                  <a:ln>
                    <a:noFill/>
                  </a:ln>
                  <a:solidFill>
                    <a:schemeClr val="bg1"/>
                  </a:solidFill>
                  <a:effectLst/>
                  <a:latin typeface="Arial" charset="0"/>
                  <a:ea typeface="ＭＳ Ｐゴシック" charset="0"/>
                  <a:cs typeface="Arial Unicode MS" charset="0"/>
                </a:endParaRPr>
              </a:p>
            </p:txBody>
          </p:sp>
          <p:sp>
            <p:nvSpPr>
              <p:cNvPr id="9" name="Oval 8"/>
              <p:cNvSpPr/>
              <p:nvPr/>
            </p:nvSpPr>
            <p:spPr bwMode="auto">
              <a:xfrm>
                <a:off x="4656931" y="6201276"/>
                <a:ext cx="838200" cy="838200"/>
              </a:xfrm>
              <a:prstGeom prst="ellipse">
                <a:avLst/>
              </a:prstGeom>
              <a:solidFill>
                <a:srgbClr val="B09050"/>
              </a:solidFill>
              <a:ln w="9525" cap="flat" cmpd="sng" algn="ctr">
                <a:solidFill>
                  <a:srgbClr val="B09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600" b="0" i="0" u="none" strike="noStrike" cap="none" normalizeH="0" baseline="0" dirty="0" smtClean="0">
                  <a:ln>
                    <a:noFill/>
                  </a:ln>
                  <a:solidFill>
                    <a:schemeClr val="bg1"/>
                  </a:solidFill>
                  <a:effectLst/>
                  <a:latin typeface="Arial" charset="0"/>
                  <a:ea typeface="ＭＳ Ｐゴシック" charset="0"/>
                  <a:cs typeface="Arial Unicode MS" charset="0"/>
                </a:endParaRPr>
              </a:p>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r>
                  <a:rPr kumimoji="0" lang="en-US" sz="1400" b="0" i="0" u="none" strike="noStrike" cap="none" normalizeH="0" baseline="0" dirty="0" smtClean="0">
                    <a:ln>
                      <a:noFill/>
                    </a:ln>
                    <a:solidFill>
                      <a:schemeClr val="bg1"/>
                    </a:solidFill>
                    <a:effectLst/>
                    <a:latin typeface="Arial" charset="0"/>
                    <a:ea typeface="ＭＳ Ｐゴシック" charset="0"/>
                    <a:cs typeface="Arial Unicode MS" charset="0"/>
                  </a:rPr>
                  <a:t>20%</a:t>
                </a:r>
                <a:endParaRPr kumimoji="0" lang="en-US" sz="1400" b="0" i="0" u="none" strike="noStrike" cap="none" normalizeH="0" baseline="0" dirty="0">
                  <a:ln>
                    <a:noFill/>
                  </a:ln>
                  <a:solidFill>
                    <a:schemeClr val="bg1"/>
                  </a:solidFill>
                  <a:effectLst/>
                  <a:latin typeface="Arial" charset="0"/>
                  <a:ea typeface="ＭＳ Ｐゴシック" charset="0"/>
                  <a:cs typeface="Arial Unicode MS" charset="0"/>
                </a:endParaRPr>
              </a:p>
            </p:txBody>
          </p:sp>
          <p:sp>
            <p:nvSpPr>
              <p:cNvPr id="10" name="Oval 9"/>
              <p:cNvSpPr/>
              <p:nvPr/>
            </p:nvSpPr>
            <p:spPr bwMode="auto">
              <a:xfrm>
                <a:off x="6027236" y="6410826"/>
                <a:ext cx="457200" cy="419100"/>
              </a:xfrm>
              <a:prstGeom prst="ellipse">
                <a:avLst/>
              </a:prstGeom>
              <a:solidFill>
                <a:srgbClr val="8B7582"/>
              </a:solidFill>
              <a:ln w="9525" cap="flat" cmpd="sng" algn="ctr">
                <a:solidFill>
                  <a:srgbClr val="8B758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000" b="0" i="0" u="none" strike="noStrike" cap="none" normalizeH="0" baseline="0" dirty="0">
                  <a:ln>
                    <a:noFill/>
                  </a:ln>
                  <a:solidFill>
                    <a:schemeClr val="bg1"/>
                  </a:solidFill>
                  <a:effectLst/>
                  <a:latin typeface="Arial" charset="0"/>
                  <a:ea typeface="ＭＳ Ｐゴシック" charset="0"/>
                  <a:cs typeface="Arial Unicode MS" charset="0"/>
                </a:endParaRPr>
              </a:p>
            </p:txBody>
          </p:sp>
          <p:sp>
            <p:nvSpPr>
              <p:cNvPr id="11" name="TextBox 10"/>
              <p:cNvSpPr txBox="1"/>
              <p:nvPr/>
            </p:nvSpPr>
            <p:spPr>
              <a:xfrm>
                <a:off x="6060740" y="6522630"/>
                <a:ext cx="533400" cy="292709"/>
              </a:xfrm>
              <a:prstGeom prst="rect">
                <a:avLst/>
              </a:prstGeom>
              <a:noFill/>
            </p:spPr>
            <p:txBody>
              <a:bodyPr wrap="square" rtlCol="0">
                <a:spAutoFit/>
              </a:bodyPr>
              <a:lstStyle/>
              <a:p>
                <a:r>
                  <a:rPr lang="en-US" sz="1400" dirty="0" smtClean="0"/>
                  <a:t>9%</a:t>
                </a:r>
                <a:endParaRPr lang="en-US" sz="1400" dirty="0"/>
              </a:p>
            </p:txBody>
          </p:sp>
          <p:sp>
            <p:nvSpPr>
              <p:cNvPr id="12" name="Oval 11"/>
              <p:cNvSpPr/>
              <p:nvPr/>
            </p:nvSpPr>
            <p:spPr bwMode="auto">
              <a:xfrm>
                <a:off x="7095331" y="6249152"/>
                <a:ext cx="762000" cy="742447"/>
              </a:xfrm>
              <a:prstGeom prst="ellipse">
                <a:avLst/>
              </a:prstGeom>
              <a:solidFill>
                <a:srgbClr val="B1514F"/>
              </a:solidFill>
              <a:ln w="9525" cap="flat" cmpd="sng" algn="ctr">
                <a:solidFill>
                  <a:srgbClr val="B09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400" b="0" i="0" u="none" strike="noStrike" cap="none" normalizeH="0" baseline="0" dirty="0" smtClean="0">
                  <a:ln>
                    <a:noFill/>
                  </a:ln>
                  <a:solidFill>
                    <a:schemeClr val="bg1"/>
                  </a:solidFill>
                  <a:effectLst/>
                  <a:latin typeface="Arial" charset="0"/>
                  <a:ea typeface="ＭＳ Ｐゴシック" charset="0"/>
                  <a:cs typeface="Arial Unicode MS" charset="0"/>
                </a:endParaRPr>
              </a:p>
              <a:p>
                <a:pPr marL="0" marR="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pPr>
                <a:r>
                  <a:rPr lang="en-US" sz="1400" dirty="0" smtClean="0">
                    <a:cs typeface="Arial Unicode MS" charset="0"/>
                  </a:rPr>
                  <a:t>15</a:t>
                </a:r>
                <a:r>
                  <a:rPr kumimoji="0" lang="en-US" sz="1400" b="0" i="0" u="none" strike="noStrike" cap="none" normalizeH="0" baseline="0" dirty="0" smtClean="0">
                    <a:ln>
                      <a:noFill/>
                    </a:ln>
                    <a:solidFill>
                      <a:schemeClr val="bg1"/>
                    </a:solidFill>
                    <a:effectLst/>
                    <a:latin typeface="Arial" charset="0"/>
                    <a:ea typeface="ＭＳ Ｐゴシック" charset="0"/>
                    <a:cs typeface="Arial Unicode MS" charset="0"/>
                  </a:rPr>
                  <a:t>%</a:t>
                </a:r>
                <a:endParaRPr kumimoji="0" lang="en-US" sz="1400" b="0" i="0" u="none" strike="noStrike" cap="none" normalizeH="0" baseline="0" dirty="0">
                  <a:ln>
                    <a:noFill/>
                  </a:ln>
                  <a:solidFill>
                    <a:schemeClr val="bg1"/>
                  </a:solidFill>
                  <a:effectLst/>
                  <a:latin typeface="Arial" charset="0"/>
                  <a:ea typeface="ＭＳ Ｐゴシック" charset="0"/>
                  <a:cs typeface="Arial Unicode MS" charset="0"/>
                </a:endParaRPr>
              </a:p>
            </p:txBody>
          </p:sp>
          <p:sp>
            <p:nvSpPr>
              <p:cNvPr id="14" name="Oval 13"/>
              <p:cNvSpPr/>
              <p:nvPr/>
            </p:nvSpPr>
            <p:spPr bwMode="auto">
              <a:xfrm>
                <a:off x="8305215" y="6442421"/>
                <a:ext cx="381000" cy="355905"/>
              </a:xfrm>
              <a:prstGeom prst="ellipse">
                <a:avLst/>
              </a:prstGeom>
              <a:solidFill>
                <a:srgbClr val="804000"/>
              </a:solidFill>
              <a:ln w="9525" cap="flat" cmpd="sng" algn="ctr">
                <a:solidFill>
                  <a:srgbClr val="8B758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000" b="0" i="0" u="none" strike="noStrike" cap="none" normalizeH="0" baseline="0" dirty="0">
                  <a:ln>
                    <a:noFill/>
                  </a:ln>
                  <a:solidFill>
                    <a:schemeClr val="bg1"/>
                  </a:solidFill>
                  <a:effectLst/>
                  <a:latin typeface="Arial" charset="0"/>
                  <a:ea typeface="ＭＳ Ｐゴシック" charset="0"/>
                  <a:cs typeface="Arial Unicode MS" charset="0"/>
                </a:endParaRPr>
              </a:p>
            </p:txBody>
          </p:sp>
          <p:sp>
            <p:nvSpPr>
              <p:cNvPr id="15" name="TextBox 14"/>
              <p:cNvSpPr txBox="1"/>
              <p:nvPr/>
            </p:nvSpPr>
            <p:spPr>
              <a:xfrm>
                <a:off x="8314531" y="6486525"/>
                <a:ext cx="533400" cy="292709"/>
              </a:xfrm>
              <a:prstGeom prst="rect">
                <a:avLst/>
              </a:prstGeom>
              <a:noFill/>
            </p:spPr>
            <p:txBody>
              <a:bodyPr wrap="square" rtlCol="0">
                <a:spAutoFit/>
              </a:bodyPr>
              <a:lstStyle/>
              <a:p>
                <a:r>
                  <a:rPr lang="en-US" sz="1400" dirty="0" smtClean="0"/>
                  <a:t>7%</a:t>
                </a:r>
                <a:endParaRPr lang="en-US" sz="1400" dirty="0"/>
              </a:p>
            </p:txBody>
          </p:sp>
        </p:grpSp>
        <p:sp>
          <p:nvSpPr>
            <p:cNvPr id="17" name="TextBox 16"/>
            <p:cNvSpPr txBox="1"/>
            <p:nvPr/>
          </p:nvSpPr>
          <p:spPr>
            <a:xfrm>
              <a:off x="1151731" y="5762625"/>
              <a:ext cx="914400" cy="578876"/>
            </a:xfrm>
            <a:prstGeom prst="rect">
              <a:avLst/>
            </a:prstGeom>
            <a:noFill/>
          </p:spPr>
          <p:txBody>
            <a:bodyPr wrap="square" rtlCol="0">
              <a:spAutoFit/>
            </a:bodyPr>
            <a:lstStyle/>
            <a:p>
              <a:pPr algn="ctr"/>
              <a:r>
                <a:rPr lang="en-US" sz="1200" b="1" dirty="0" smtClean="0">
                  <a:solidFill>
                    <a:schemeClr val="tx1"/>
                  </a:solidFill>
                </a:rPr>
                <a:t>Jan - Dec</a:t>
              </a:r>
            </a:p>
            <a:p>
              <a:pPr algn="ctr"/>
              <a:r>
                <a:rPr lang="en-US" sz="1200" b="1" dirty="0" smtClean="0">
                  <a:solidFill>
                    <a:schemeClr val="tx1"/>
                  </a:solidFill>
                </a:rPr>
                <a:t>2011</a:t>
              </a:r>
            </a:p>
            <a:p>
              <a:pPr algn="ctr"/>
              <a:r>
                <a:rPr lang="en-US" sz="1000" dirty="0" smtClean="0">
                  <a:solidFill>
                    <a:schemeClr val="tx1"/>
                  </a:solidFill>
                </a:rPr>
                <a:t>n = 4,136</a:t>
              </a:r>
              <a:endParaRPr lang="en-US" sz="1000" dirty="0">
                <a:solidFill>
                  <a:schemeClr val="tx1"/>
                </a:solidFill>
              </a:endParaRPr>
            </a:p>
          </p:txBody>
        </p:sp>
      </p:gr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3171"/>
            <a:ext cx="10075863" cy="4044054"/>
          </a:xfrm>
          <a:prstGeom prst="rect">
            <a:avLst/>
          </a:prstGeom>
        </p:spPr>
      </p:pic>
    </p:spTree>
    <p:extLst>
      <p:ext uri="{BB962C8B-B14F-4D97-AF65-F5344CB8AC3E}">
        <p14:creationId xmlns:p14="http://schemas.microsoft.com/office/powerpoint/2010/main" val="2459693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97447"/>
            <a:ext cx="10073543" cy="2413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Audience Research Results</a:t>
            </a:r>
          </a:p>
          <a:p>
            <a:pPr algn="ctr">
              <a:lnSpc>
                <a:spcPct val="95000"/>
              </a:lnSpc>
              <a:defRPr/>
            </a:pPr>
            <a:r>
              <a:rPr lang="en-US" sz="4400" i="1" dirty="0" smtClean="0">
                <a:solidFill>
                  <a:schemeClr val="accent5"/>
                </a:solidFill>
                <a:cs typeface="Arial" charset="0"/>
                <a:sym typeface="Arial" charset="0"/>
              </a:rPr>
              <a:t>Staff &amp; Visitor Surveys</a:t>
            </a:r>
          </a:p>
          <a:p>
            <a:pPr algn="ctr">
              <a:lnSpc>
                <a:spcPct val="95000"/>
              </a:lnSpc>
              <a:defRPr/>
            </a:pPr>
            <a:r>
              <a:rPr lang="en-US" sz="2800" dirty="0" smtClean="0">
                <a:solidFill>
                  <a:srgbClr val="FFFFFF"/>
                </a:solidFill>
                <a:cs typeface="Arial" charset="0"/>
                <a:sym typeface="Arial" charset="0"/>
              </a:rPr>
              <a:t>Are the effects of climate change already seen at places managed by NPS &amp; USFWS?</a:t>
            </a:r>
            <a:endParaRPr lang="en-US" sz="2400" dirty="0" smtClean="0">
              <a:solidFill>
                <a:srgbClr val="FFFFFF"/>
              </a:solidFill>
              <a:cs typeface="Arial" charset="0"/>
              <a:sym typeface="Arial" charset="0"/>
            </a:endParaRPr>
          </a:p>
          <a:p>
            <a:pPr algn="ctr">
              <a:lnSpc>
                <a:spcPct val="95000"/>
              </a:lnSpc>
              <a:defRPr/>
            </a:pPr>
            <a:endParaRPr lang="en-US" sz="1100" i="1" dirty="0">
              <a:solidFill>
                <a:schemeClr val="accent5"/>
              </a:solidFill>
              <a:cs typeface="Helvetica Light"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40032667"/>
              </p:ext>
            </p:extLst>
          </p:nvPr>
        </p:nvGraphicFramePr>
        <p:xfrm>
          <a:off x="161131" y="2333625"/>
          <a:ext cx="9914732" cy="52471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03205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97447"/>
            <a:ext cx="10073543" cy="2413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Audience Research Results</a:t>
            </a:r>
          </a:p>
          <a:p>
            <a:pPr algn="ctr">
              <a:lnSpc>
                <a:spcPct val="95000"/>
              </a:lnSpc>
              <a:defRPr/>
            </a:pPr>
            <a:r>
              <a:rPr lang="en-US" sz="4400" i="1" dirty="0" smtClean="0">
                <a:solidFill>
                  <a:schemeClr val="accent5"/>
                </a:solidFill>
                <a:cs typeface="Arial" charset="0"/>
                <a:sym typeface="Arial" charset="0"/>
              </a:rPr>
              <a:t>Staff &amp; Visitor Surveys</a:t>
            </a:r>
          </a:p>
          <a:p>
            <a:pPr algn="ctr">
              <a:lnSpc>
                <a:spcPct val="95000"/>
              </a:lnSpc>
              <a:defRPr/>
            </a:pPr>
            <a:r>
              <a:rPr lang="en-US" sz="2800" dirty="0" smtClean="0">
                <a:solidFill>
                  <a:srgbClr val="FFFFFF"/>
                </a:solidFill>
                <a:cs typeface="Arial" charset="0"/>
                <a:sym typeface="Arial" charset="0"/>
              </a:rPr>
              <a:t>We asked the Staff: Are Your Visitors </a:t>
            </a:r>
          </a:p>
          <a:p>
            <a:pPr algn="ctr">
              <a:lnSpc>
                <a:spcPct val="95000"/>
              </a:lnSpc>
              <a:defRPr/>
            </a:pPr>
            <a:r>
              <a:rPr lang="en-US" sz="2800" dirty="0" smtClean="0">
                <a:solidFill>
                  <a:srgbClr val="FFFFFF"/>
                </a:solidFill>
                <a:cs typeface="Arial" charset="0"/>
                <a:sym typeface="Arial" charset="0"/>
              </a:rPr>
              <a:t>Concerned about Climate Change?</a:t>
            </a:r>
            <a:endParaRPr lang="en-US" sz="2400" dirty="0" smtClean="0">
              <a:solidFill>
                <a:srgbClr val="FFFFFF"/>
              </a:solidFill>
              <a:cs typeface="Arial" charset="0"/>
              <a:sym typeface="Arial" charset="0"/>
            </a:endParaRPr>
          </a:p>
          <a:p>
            <a:pPr algn="ctr">
              <a:lnSpc>
                <a:spcPct val="95000"/>
              </a:lnSpc>
              <a:defRPr/>
            </a:pPr>
            <a:endParaRPr lang="en-US" sz="1100" i="1" dirty="0">
              <a:solidFill>
                <a:schemeClr val="accent5"/>
              </a:solidFill>
              <a:cs typeface="Helvetica Light"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7085982"/>
              </p:ext>
            </p:extLst>
          </p:nvPr>
        </p:nvGraphicFramePr>
        <p:xfrm>
          <a:off x="161131" y="2596026"/>
          <a:ext cx="9753600" cy="4984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836445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0" y="97447"/>
            <a:ext cx="10073543" cy="2413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Audience Research Results</a:t>
            </a:r>
          </a:p>
          <a:p>
            <a:pPr algn="ctr">
              <a:lnSpc>
                <a:spcPct val="95000"/>
              </a:lnSpc>
              <a:defRPr/>
            </a:pPr>
            <a:r>
              <a:rPr lang="en-US" sz="4400" i="1" dirty="0" smtClean="0">
                <a:solidFill>
                  <a:schemeClr val="accent5"/>
                </a:solidFill>
                <a:cs typeface="Arial" charset="0"/>
                <a:sym typeface="Arial" charset="0"/>
              </a:rPr>
              <a:t>Staff &amp; Visitor Surveys</a:t>
            </a:r>
          </a:p>
          <a:p>
            <a:pPr algn="ctr">
              <a:lnSpc>
                <a:spcPct val="95000"/>
              </a:lnSpc>
              <a:defRPr/>
            </a:pPr>
            <a:r>
              <a:rPr lang="en-US" sz="2800" dirty="0" smtClean="0">
                <a:solidFill>
                  <a:srgbClr val="FFFFFF"/>
                </a:solidFill>
                <a:cs typeface="Arial" charset="0"/>
                <a:sym typeface="Arial" charset="0"/>
              </a:rPr>
              <a:t>Then </a:t>
            </a:r>
            <a:r>
              <a:rPr lang="en-US" sz="2800" dirty="0">
                <a:solidFill>
                  <a:srgbClr val="FFFFFF"/>
                </a:solidFill>
                <a:cs typeface="Arial" charset="0"/>
                <a:sym typeface="Arial" charset="0"/>
              </a:rPr>
              <a:t>w</a:t>
            </a:r>
            <a:r>
              <a:rPr lang="en-US" sz="2800" dirty="0" smtClean="0">
                <a:solidFill>
                  <a:srgbClr val="FFFFFF"/>
                </a:solidFill>
                <a:cs typeface="Arial" charset="0"/>
                <a:sym typeface="Arial" charset="0"/>
              </a:rPr>
              <a:t>e asked the Visitors: How </a:t>
            </a:r>
          </a:p>
          <a:p>
            <a:pPr algn="ctr">
              <a:lnSpc>
                <a:spcPct val="95000"/>
              </a:lnSpc>
              <a:defRPr/>
            </a:pPr>
            <a:r>
              <a:rPr lang="en-US" sz="2800" dirty="0" smtClean="0">
                <a:solidFill>
                  <a:srgbClr val="FFFFFF"/>
                </a:solidFill>
                <a:cs typeface="Arial" charset="0"/>
                <a:sym typeface="Arial" charset="0"/>
              </a:rPr>
              <a:t>Concerned are You about Climate Change?</a:t>
            </a:r>
            <a:endParaRPr lang="en-US" sz="2400" dirty="0" smtClean="0">
              <a:solidFill>
                <a:srgbClr val="FFFFFF"/>
              </a:solidFill>
              <a:cs typeface="Arial" charset="0"/>
              <a:sym typeface="Arial" charset="0"/>
            </a:endParaRPr>
          </a:p>
          <a:p>
            <a:pPr algn="ctr">
              <a:lnSpc>
                <a:spcPct val="95000"/>
              </a:lnSpc>
              <a:defRPr/>
            </a:pPr>
            <a:endParaRPr lang="en-US" sz="1100" i="1" dirty="0">
              <a:solidFill>
                <a:schemeClr val="accent5"/>
              </a:solidFill>
              <a:cs typeface="Helvetica Light"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65740691"/>
              </p:ext>
            </p:extLst>
          </p:nvPr>
        </p:nvGraphicFramePr>
        <p:xfrm>
          <a:off x="161131" y="2596026"/>
          <a:ext cx="9753600" cy="4984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028374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313531" y="97447"/>
            <a:ext cx="9448800" cy="2413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Audience Research Results</a:t>
            </a:r>
          </a:p>
          <a:p>
            <a:pPr algn="ctr">
              <a:lnSpc>
                <a:spcPct val="95000"/>
              </a:lnSpc>
              <a:defRPr/>
            </a:pPr>
            <a:r>
              <a:rPr lang="en-US" sz="4400" i="1" dirty="0" smtClean="0">
                <a:solidFill>
                  <a:schemeClr val="accent5"/>
                </a:solidFill>
                <a:cs typeface="Arial" charset="0"/>
                <a:sym typeface="Arial" charset="0"/>
              </a:rPr>
              <a:t>Staff &amp; Visitor Surveys</a:t>
            </a:r>
          </a:p>
          <a:p>
            <a:pPr algn="ctr">
              <a:lnSpc>
                <a:spcPct val="95000"/>
              </a:lnSpc>
              <a:defRPr/>
            </a:pPr>
            <a:r>
              <a:rPr lang="en-US" sz="2800" dirty="0" smtClean="0">
                <a:solidFill>
                  <a:srgbClr val="FFFFFF"/>
                </a:solidFill>
                <a:cs typeface="Arial" charset="0"/>
                <a:sym typeface="Arial" charset="0"/>
              </a:rPr>
              <a:t>Should the National Parks and National Wildlife Refuges be Communicating about Climate Change with Visitors?</a:t>
            </a:r>
            <a:endParaRPr lang="en-US" sz="2400" dirty="0" smtClean="0">
              <a:solidFill>
                <a:srgbClr val="FFFFFF"/>
              </a:solidFill>
              <a:cs typeface="Arial" charset="0"/>
              <a:sym typeface="Arial" charset="0"/>
            </a:endParaRPr>
          </a:p>
          <a:p>
            <a:pPr algn="ctr">
              <a:lnSpc>
                <a:spcPct val="95000"/>
              </a:lnSpc>
              <a:defRPr/>
            </a:pPr>
            <a:endParaRPr lang="en-US" sz="1100" i="1" dirty="0">
              <a:solidFill>
                <a:schemeClr val="accent5"/>
              </a:solidFill>
              <a:cs typeface="Helvetica Light"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8565648"/>
              </p:ext>
            </p:extLst>
          </p:nvPr>
        </p:nvGraphicFramePr>
        <p:xfrm>
          <a:off x="161131" y="2596026"/>
          <a:ext cx="9753600" cy="4984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093381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70" y="-1175694"/>
            <a:ext cx="10099135" cy="6785922"/>
          </a:xfrm>
          <a:prstGeom prst="rect">
            <a:avLst/>
          </a:prstGeom>
        </p:spPr>
      </p:pic>
      <p:sp>
        <p:nvSpPr>
          <p:cNvPr id="22529" name="Text Box 1"/>
          <p:cNvSpPr txBox="1">
            <a:spLocks noChangeArrowheads="1"/>
          </p:cNvSpPr>
          <p:nvPr/>
        </p:nvSpPr>
        <p:spPr bwMode="auto">
          <a:xfrm>
            <a:off x="-8731" y="4457559"/>
            <a:ext cx="10075864" cy="3280633"/>
          </a:xfrm>
          <a:prstGeom prst="rect">
            <a:avLst/>
          </a:prstGeom>
          <a:solidFill>
            <a:srgbClr val="92D050">
              <a:alpha val="79000"/>
            </a:srgbClr>
          </a:solidFill>
          <a:ln>
            <a:noFill/>
          </a:ln>
          <a:effectLst/>
          <a:extLst/>
        </p:spPr>
        <p:txBody>
          <a:bodyPr wrap="square" lIns="19056" tIns="9358" rIns="19056" bIns="935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lnSpc>
                <a:spcPct val="110000"/>
              </a:lnSpc>
              <a:defRPr/>
            </a:pPr>
            <a:r>
              <a:rPr lang="en-US" sz="4000" b="1" i="1" dirty="0"/>
              <a:t>What is Place-based Engagement?</a:t>
            </a:r>
          </a:p>
          <a:p>
            <a:pPr algn="ctr">
              <a:lnSpc>
                <a:spcPct val="110000"/>
              </a:lnSpc>
              <a:defRPr/>
            </a:pPr>
            <a:endParaRPr lang="en-US" sz="600" dirty="0"/>
          </a:p>
          <a:p>
            <a:pPr algn="ctr">
              <a:lnSpc>
                <a:spcPct val="110000"/>
              </a:lnSpc>
              <a:defRPr/>
            </a:pPr>
            <a:r>
              <a:rPr lang="en-US" sz="3200" dirty="0"/>
              <a:t>Meaningful dialogue situated in a specific location, where audiences interact with each other and the landscape to develop a deeper understanding about ecological and social interrelationships</a:t>
            </a:r>
            <a:r>
              <a:rPr lang="en-US" dirty="0" smtClean="0"/>
              <a:t>.</a:t>
            </a:r>
          </a:p>
          <a:p>
            <a:pPr algn="ctr">
              <a:lnSpc>
                <a:spcPct val="110000"/>
              </a:lnSpc>
              <a:defRPr/>
            </a:pPr>
            <a:endParaRPr lang="en-US" dirty="0" smtClean="0"/>
          </a:p>
        </p:txBody>
      </p:sp>
    </p:spTree>
  </p:cSld>
  <p:clrMapOvr>
    <a:masterClrMapping/>
  </p:clrMapOvr>
  <p:transition xmlns:p14="http://schemas.microsoft.com/office/powerpoint/2010/main">
    <p:push/>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313531" y="22592"/>
            <a:ext cx="9372600" cy="2254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Audience Research </a:t>
            </a:r>
            <a:r>
              <a:rPr lang="en-US" sz="5400" dirty="0" smtClean="0">
                <a:solidFill>
                  <a:schemeClr val="accent3"/>
                </a:solidFill>
                <a:cs typeface="Arial" charset="0"/>
                <a:sym typeface="Arial" charset="0"/>
              </a:rPr>
              <a:t>Results</a:t>
            </a:r>
          </a:p>
          <a:p>
            <a:pPr algn="ctr">
              <a:lnSpc>
                <a:spcPct val="95000"/>
              </a:lnSpc>
              <a:defRPr/>
            </a:pPr>
            <a:r>
              <a:rPr lang="en-US" sz="4400" i="1" dirty="0" smtClean="0">
                <a:solidFill>
                  <a:schemeClr val="accent5"/>
                </a:solidFill>
                <a:cs typeface="Arial" charset="0"/>
                <a:sym typeface="Arial" charset="0"/>
              </a:rPr>
              <a:t>Visitor </a:t>
            </a:r>
            <a:r>
              <a:rPr lang="en-US" sz="4400" i="1" dirty="0">
                <a:solidFill>
                  <a:schemeClr val="accent5"/>
                </a:solidFill>
                <a:cs typeface="Arial" charset="0"/>
                <a:sym typeface="Arial" charset="0"/>
              </a:rPr>
              <a:t>Surveys</a:t>
            </a:r>
          </a:p>
          <a:p>
            <a:pPr algn="ctr">
              <a:lnSpc>
                <a:spcPct val="95000"/>
              </a:lnSpc>
              <a:defRPr/>
            </a:pPr>
            <a:r>
              <a:rPr lang="en-US" sz="2800" dirty="0" smtClean="0">
                <a:solidFill>
                  <a:srgbClr val="FFFFFF"/>
                </a:solidFill>
                <a:cs typeface="Arial" charset="0"/>
                <a:sym typeface="Arial" charset="0"/>
              </a:rPr>
              <a:t>Are you willing to change your behavior</a:t>
            </a:r>
            <a:r>
              <a:rPr lang="en-US" sz="2800" dirty="0">
                <a:solidFill>
                  <a:srgbClr val="FFFFFF"/>
                </a:solidFill>
                <a:cs typeface="Arial" charset="0"/>
                <a:sym typeface="Arial" charset="0"/>
              </a:rPr>
              <a:t> </a:t>
            </a:r>
            <a:r>
              <a:rPr lang="en-US" sz="2800" dirty="0" smtClean="0">
                <a:solidFill>
                  <a:srgbClr val="FFFFFF"/>
                </a:solidFill>
                <a:cs typeface="Arial" charset="0"/>
                <a:sym typeface="Arial" charset="0"/>
              </a:rPr>
              <a:t>during your visit to help reduce the impacts of climate change at this place?</a:t>
            </a:r>
            <a:endParaRPr lang="en-US" sz="2400" dirty="0">
              <a:solidFill>
                <a:srgbClr val="FFFFFF"/>
              </a:solidFill>
              <a:cs typeface="Arial" charset="0"/>
              <a:sym typeface="Arial"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8390360"/>
              </p:ext>
            </p:extLst>
          </p:nvPr>
        </p:nvGraphicFramePr>
        <p:xfrm>
          <a:off x="389731" y="2409825"/>
          <a:ext cx="9283700" cy="5365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32000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95108487"/>
              </p:ext>
            </p:extLst>
          </p:nvPr>
        </p:nvGraphicFramePr>
        <p:xfrm>
          <a:off x="618331" y="2714625"/>
          <a:ext cx="8978900" cy="4191003"/>
        </p:xfrm>
        <a:graphic>
          <a:graphicData uri="http://schemas.openxmlformats.org/drawingml/2006/table">
            <a:tbl>
              <a:tblPr firstRow="1" bandRow="1">
                <a:tableStyleId>{5C22544A-7EE6-4342-B048-85BDC9FD1C3A}</a:tableStyleId>
              </a:tblPr>
              <a:tblGrid>
                <a:gridCol w="1524000"/>
                <a:gridCol w="7454900"/>
              </a:tblGrid>
              <a:tr h="517585">
                <a:tc>
                  <a:txBody>
                    <a:bodyPr/>
                    <a:lstStyle/>
                    <a:p>
                      <a:pPr algn="ctr"/>
                      <a:r>
                        <a:rPr lang="en-US" sz="2400" dirty="0" smtClean="0">
                          <a:latin typeface="Arial"/>
                          <a:cs typeface="Arial"/>
                        </a:rPr>
                        <a:t>Ranking</a:t>
                      </a:r>
                      <a:endParaRPr lang="en-US" sz="2400" dirty="0">
                        <a:latin typeface="Arial"/>
                        <a:cs typeface="Arial"/>
                      </a:endParaRPr>
                    </a:p>
                  </a:txBody>
                  <a:tcPr/>
                </a:tc>
                <a:tc>
                  <a:txBody>
                    <a:bodyPr/>
                    <a:lstStyle/>
                    <a:p>
                      <a:r>
                        <a:rPr lang="en-US" sz="2400" dirty="0" smtClean="0">
                          <a:latin typeface="Arial"/>
                          <a:cs typeface="Arial"/>
                        </a:rPr>
                        <a:t>Communication</a:t>
                      </a:r>
                      <a:r>
                        <a:rPr lang="en-US" sz="2400" baseline="0" dirty="0" smtClean="0">
                          <a:latin typeface="Arial"/>
                          <a:cs typeface="Arial"/>
                        </a:rPr>
                        <a:t> / Engagement Method</a:t>
                      </a:r>
                      <a:endParaRPr lang="en-US" sz="2400" dirty="0">
                        <a:latin typeface="Arial"/>
                        <a:cs typeface="Arial"/>
                      </a:endParaRPr>
                    </a:p>
                  </a:txBody>
                  <a:tcPr/>
                </a:tc>
              </a:tr>
              <a:tr h="524774">
                <a:tc>
                  <a:txBody>
                    <a:bodyPr/>
                    <a:lstStyle/>
                    <a:p>
                      <a:pPr algn="ctr"/>
                      <a:r>
                        <a:rPr lang="en-US" sz="2400" dirty="0" smtClean="0">
                          <a:latin typeface="Arial"/>
                          <a:cs typeface="Arial"/>
                        </a:rPr>
                        <a:t>#1</a:t>
                      </a:r>
                      <a:endParaRPr lang="en-US" sz="2400" dirty="0">
                        <a:latin typeface="Arial"/>
                        <a:cs typeface="Arial"/>
                      </a:endParaRPr>
                    </a:p>
                  </a:txBody>
                  <a:tcPr/>
                </a:tc>
                <a:tc>
                  <a:txBody>
                    <a:bodyPr/>
                    <a:lstStyle/>
                    <a:p>
                      <a:r>
                        <a:rPr lang="en-US" sz="2400" dirty="0" smtClean="0">
                          <a:latin typeface="Arial"/>
                          <a:cs typeface="Arial"/>
                        </a:rPr>
                        <a:t>The</a:t>
                      </a:r>
                      <a:r>
                        <a:rPr lang="en-US" sz="2400" baseline="0" dirty="0" smtClean="0">
                          <a:latin typeface="Arial"/>
                          <a:cs typeface="Arial"/>
                        </a:rPr>
                        <a:t> Park or Refuge Website (46%)</a:t>
                      </a:r>
                      <a:endParaRPr lang="en-US" sz="2400" dirty="0">
                        <a:latin typeface="Arial"/>
                        <a:cs typeface="Arial"/>
                      </a:endParaRPr>
                    </a:p>
                  </a:txBody>
                  <a:tcPr/>
                </a:tc>
              </a:tr>
              <a:tr h="524774">
                <a:tc>
                  <a:txBody>
                    <a:bodyPr/>
                    <a:lstStyle/>
                    <a:p>
                      <a:pPr algn="ctr"/>
                      <a:r>
                        <a:rPr lang="en-US" sz="2400" dirty="0" smtClean="0">
                          <a:latin typeface="Arial"/>
                          <a:cs typeface="Arial"/>
                        </a:rPr>
                        <a:t>#2</a:t>
                      </a:r>
                      <a:endParaRPr lang="en-US" sz="2400" dirty="0">
                        <a:latin typeface="Arial"/>
                        <a:cs typeface="Arial"/>
                      </a:endParaRPr>
                    </a:p>
                  </a:txBody>
                  <a:tcPr/>
                </a:tc>
                <a:tc>
                  <a:txBody>
                    <a:bodyPr/>
                    <a:lstStyle/>
                    <a:p>
                      <a:r>
                        <a:rPr lang="en-US" sz="2400" dirty="0" smtClean="0">
                          <a:latin typeface="Arial"/>
                          <a:cs typeface="Arial"/>
                        </a:rPr>
                        <a:t>Trailside Exhibits (42%)</a:t>
                      </a:r>
                      <a:endParaRPr lang="en-US" sz="2400" dirty="0">
                        <a:latin typeface="Arial"/>
                        <a:cs typeface="Arial"/>
                      </a:endParaRPr>
                    </a:p>
                  </a:txBody>
                  <a:tcPr/>
                </a:tc>
              </a:tr>
              <a:tr h="524774">
                <a:tc>
                  <a:txBody>
                    <a:bodyPr/>
                    <a:lstStyle/>
                    <a:p>
                      <a:pPr algn="ctr"/>
                      <a:r>
                        <a:rPr lang="en-US" sz="2400" dirty="0" smtClean="0">
                          <a:latin typeface="Arial"/>
                          <a:cs typeface="Arial"/>
                        </a:rPr>
                        <a:t>#3</a:t>
                      </a:r>
                      <a:endParaRPr lang="en-US" sz="2400" dirty="0">
                        <a:latin typeface="Arial"/>
                        <a:cs typeface="Arial"/>
                      </a:endParaRPr>
                    </a:p>
                  </a:txBody>
                  <a:tcPr/>
                </a:tc>
                <a:tc>
                  <a:txBody>
                    <a:bodyPr/>
                    <a:lstStyle/>
                    <a:p>
                      <a:r>
                        <a:rPr lang="en-US" sz="2400" dirty="0" smtClean="0">
                          <a:latin typeface="Arial"/>
                          <a:cs typeface="Arial"/>
                        </a:rPr>
                        <a:t>Indoor</a:t>
                      </a:r>
                      <a:r>
                        <a:rPr lang="en-US" sz="2400" baseline="0" dirty="0" smtClean="0">
                          <a:latin typeface="Arial"/>
                          <a:cs typeface="Arial"/>
                        </a:rPr>
                        <a:t> Exhibits </a:t>
                      </a:r>
                      <a:r>
                        <a:rPr lang="en-US" sz="2400" dirty="0" smtClean="0">
                          <a:latin typeface="Arial"/>
                          <a:cs typeface="Arial"/>
                        </a:rPr>
                        <a:t>(38%)</a:t>
                      </a:r>
                      <a:endParaRPr lang="en-US" sz="2400" dirty="0">
                        <a:latin typeface="Arial"/>
                        <a:cs typeface="Arial"/>
                      </a:endParaRPr>
                    </a:p>
                  </a:txBody>
                  <a:tcPr/>
                </a:tc>
              </a:tr>
              <a:tr h="524774">
                <a:tc>
                  <a:txBody>
                    <a:bodyPr/>
                    <a:lstStyle/>
                    <a:p>
                      <a:pPr algn="ctr"/>
                      <a:r>
                        <a:rPr lang="en-US" sz="2400" dirty="0" smtClean="0">
                          <a:latin typeface="Arial"/>
                          <a:cs typeface="Arial"/>
                        </a:rPr>
                        <a:t>#4</a:t>
                      </a:r>
                      <a:endParaRPr lang="en-US" sz="2400" dirty="0">
                        <a:latin typeface="Arial"/>
                        <a:cs typeface="Arial"/>
                      </a:endParaRPr>
                    </a:p>
                  </a:txBody>
                  <a:tcPr/>
                </a:tc>
                <a:tc>
                  <a:txBody>
                    <a:bodyPr/>
                    <a:lstStyle/>
                    <a:p>
                      <a:r>
                        <a:rPr lang="en-US" sz="2400" dirty="0" smtClean="0">
                          <a:latin typeface="Arial"/>
                          <a:cs typeface="Arial"/>
                        </a:rPr>
                        <a:t>Printed Materials</a:t>
                      </a:r>
                      <a:r>
                        <a:rPr lang="en-US" sz="2400" baseline="0" dirty="0" smtClean="0">
                          <a:latin typeface="Arial"/>
                          <a:cs typeface="Arial"/>
                        </a:rPr>
                        <a:t> (32</a:t>
                      </a:r>
                      <a:r>
                        <a:rPr lang="en-US" sz="2400" dirty="0" smtClean="0">
                          <a:latin typeface="Arial"/>
                          <a:cs typeface="Arial"/>
                        </a:rPr>
                        <a:t>%)</a:t>
                      </a:r>
                      <a:endParaRPr lang="en-US" sz="2400" dirty="0">
                        <a:latin typeface="Arial"/>
                        <a:cs typeface="Arial"/>
                      </a:endParaRPr>
                    </a:p>
                  </a:txBody>
                  <a:tcPr/>
                </a:tc>
              </a:tr>
              <a:tr h="524774">
                <a:tc>
                  <a:txBody>
                    <a:bodyPr/>
                    <a:lstStyle/>
                    <a:p>
                      <a:pPr algn="ctr"/>
                      <a:r>
                        <a:rPr lang="en-US" sz="2400" dirty="0" smtClean="0">
                          <a:latin typeface="Arial"/>
                          <a:cs typeface="Arial"/>
                        </a:rPr>
                        <a:t>#5</a:t>
                      </a:r>
                      <a:endParaRPr lang="en-US" sz="2400" dirty="0">
                        <a:latin typeface="Arial"/>
                        <a:cs typeface="Arial"/>
                      </a:endParaRPr>
                    </a:p>
                  </a:txBody>
                  <a:tcPr/>
                </a:tc>
                <a:tc>
                  <a:txBody>
                    <a:bodyPr/>
                    <a:lstStyle/>
                    <a:p>
                      <a:r>
                        <a:rPr lang="en-US" sz="2400" dirty="0" smtClean="0">
                          <a:latin typeface="Arial"/>
                          <a:cs typeface="Arial"/>
                        </a:rPr>
                        <a:t>Films, Movies</a:t>
                      </a:r>
                      <a:r>
                        <a:rPr lang="en-US" sz="2400" baseline="0" dirty="0" smtClean="0">
                          <a:latin typeface="Arial"/>
                          <a:cs typeface="Arial"/>
                        </a:rPr>
                        <a:t> or Videos (31%)</a:t>
                      </a:r>
                      <a:endParaRPr lang="en-US" sz="2400" dirty="0">
                        <a:latin typeface="Arial"/>
                        <a:cs typeface="Arial"/>
                      </a:endParaRPr>
                    </a:p>
                  </a:txBody>
                  <a:tcPr/>
                </a:tc>
              </a:tr>
              <a:tr h="524774">
                <a:tc>
                  <a:txBody>
                    <a:bodyPr/>
                    <a:lstStyle/>
                    <a:p>
                      <a:pPr algn="ctr"/>
                      <a:r>
                        <a:rPr lang="en-US" sz="2400" dirty="0" smtClean="0">
                          <a:latin typeface="Arial"/>
                          <a:cs typeface="Arial"/>
                        </a:rPr>
                        <a:t>#6</a:t>
                      </a:r>
                      <a:endParaRPr lang="en-US" sz="2400" dirty="0">
                        <a:latin typeface="Arial"/>
                        <a:cs typeface="Arial"/>
                      </a:endParaRPr>
                    </a:p>
                  </a:txBody>
                  <a:tcPr/>
                </a:tc>
                <a:tc>
                  <a:txBody>
                    <a:bodyPr/>
                    <a:lstStyle/>
                    <a:p>
                      <a:r>
                        <a:rPr lang="en-US" sz="2400" dirty="0" smtClean="0">
                          <a:latin typeface="Arial"/>
                          <a:cs typeface="Arial"/>
                        </a:rPr>
                        <a:t>Guided</a:t>
                      </a:r>
                      <a:r>
                        <a:rPr lang="en-US" sz="2400" baseline="0" dirty="0" smtClean="0">
                          <a:latin typeface="Arial"/>
                          <a:cs typeface="Arial"/>
                        </a:rPr>
                        <a:t> Walks  / Talks (26%)</a:t>
                      </a:r>
                    </a:p>
                  </a:txBody>
                  <a:tcPr/>
                </a:tc>
              </a:tr>
              <a:tr h="524774">
                <a:tc>
                  <a:txBody>
                    <a:bodyPr/>
                    <a:lstStyle/>
                    <a:p>
                      <a:pPr algn="ctr"/>
                      <a:r>
                        <a:rPr lang="en-US" sz="2400" dirty="0" smtClean="0">
                          <a:latin typeface="Arial"/>
                          <a:cs typeface="Arial"/>
                        </a:rPr>
                        <a:t>#7</a:t>
                      </a:r>
                      <a:endParaRPr lang="en-US" sz="2400" dirty="0">
                        <a:latin typeface="Arial"/>
                        <a:cs typeface="Arial"/>
                      </a:endParaRPr>
                    </a:p>
                  </a:txBody>
                  <a:tcPr/>
                </a:tc>
                <a:tc>
                  <a:txBody>
                    <a:bodyPr/>
                    <a:lstStyle/>
                    <a:p>
                      <a:r>
                        <a:rPr lang="en-US" sz="2400" dirty="0" smtClean="0">
                          <a:latin typeface="Arial"/>
                          <a:cs typeface="Arial"/>
                        </a:rPr>
                        <a:t>Roadside Exhibits (26%)</a:t>
                      </a:r>
                      <a:endParaRPr lang="en-US" sz="2400" dirty="0">
                        <a:latin typeface="Arial"/>
                        <a:cs typeface="Arial"/>
                      </a:endParaRPr>
                    </a:p>
                  </a:txBody>
                  <a:tcPr/>
                </a:tc>
              </a:tr>
            </a:tbl>
          </a:graphicData>
        </a:graphic>
      </p:graphicFrame>
      <p:sp>
        <p:nvSpPr>
          <p:cNvPr id="8" name="Rectangle 1"/>
          <p:cNvSpPr>
            <a:spLocks/>
          </p:cNvSpPr>
          <p:nvPr/>
        </p:nvSpPr>
        <p:spPr bwMode="auto">
          <a:xfrm>
            <a:off x="465931" y="22592"/>
            <a:ext cx="9220200" cy="22549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Audience Research Results</a:t>
            </a:r>
          </a:p>
          <a:p>
            <a:pPr algn="ctr">
              <a:lnSpc>
                <a:spcPct val="95000"/>
              </a:lnSpc>
              <a:defRPr/>
            </a:pPr>
            <a:r>
              <a:rPr lang="en-US" sz="4400" i="1" dirty="0" smtClean="0">
                <a:solidFill>
                  <a:schemeClr val="accent5"/>
                </a:solidFill>
                <a:cs typeface="Arial" charset="0"/>
                <a:sym typeface="Arial" charset="0"/>
              </a:rPr>
              <a:t>Visitor </a:t>
            </a:r>
            <a:r>
              <a:rPr lang="en-US" sz="4400" i="1" dirty="0">
                <a:solidFill>
                  <a:schemeClr val="accent5"/>
                </a:solidFill>
                <a:cs typeface="Arial" charset="0"/>
                <a:sym typeface="Arial" charset="0"/>
              </a:rPr>
              <a:t>Surveys</a:t>
            </a:r>
          </a:p>
          <a:p>
            <a:pPr algn="ctr">
              <a:lnSpc>
                <a:spcPct val="95000"/>
              </a:lnSpc>
              <a:defRPr/>
            </a:pPr>
            <a:r>
              <a:rPr lang="en-US" sz="2800" dirty="0" smtClean="0">
                <a:solidFill>
                  <a:srgbClr val="FFFFFF"/>
                </a:solidFill>
                <a:cs typeface="Arial" charset="0"/>
                <a:sym typeface="Arial" charset="0"/>
              </a:rPr>
              <a:t>Top Ways Visitors Want to Learn about Climate </a:t>
            </a:r>
            <a:br>
              <a:rPr lang="en-US" sz="2800" dirty="0" smtClean="0">
                <a:solidFill>
                  <a:srgbClr val="FFFFFF"/>
                </a:solidFill>
                <a:cs typeface="Arial" charset="0"/>
                <a:sym typeface="Arial" charset="0"/>
              </a:rPr>
            </a:br>
            <a:r>
              <a:rPr lang="en-US" sz="2800" dirty="0" smtClean="0">
                <a:solidFill>
                  <a:srgbClr val="FFFFFF"/>
                </a:solidFill>
                <a:cs typeface="Arial" charset="0"/>
                <a:sym typeface="Arial" charset="0"/>
              </a:rPr>
              <a:t>Change at National Parks &amp; Wildlife Refuges</a:t>
            </a:r>
            <a:endParaRPr lang="en-US" sz="2400" dirty="0">
              <a:solidFill>
                <a:srgbClr val="FFFFFF"/>
              </a:solidFill>
              <a:cs typeface="Arial" charset="0"/>
              <a:sym typeface="Arial" charset="0"/>
            </a:endParaRPr>
          </a:p>
        </p:txBody>
      </p:sp>
      <p:sp>
        <p:nvSpPr>
          <p:cNvPr id="2" name="Rectangle 1"/>
          <p:cNvSpPr/>
          <p:nvPr/>
        </p:nvSpPr>
        <p:spPr bwMode="auto">
          <a:xfrm>
            <a:off x="2164514" y="6372225"/>
            <a:ext cx="7391400" cy="457200"/>
          </a:xfrm>
          <a:prstGeom prst="rect">
            <a:avLst/>
          </a:prstGeom>
          <a:ln>
            <a:solidFill>
              <a:schemeClr val="bg1">
                <a:lumMod val="50000"/>
              </a:schemeClr>
            </a:solid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5" name="Rectangle 4"/>
          <p:cNvSpPr/>
          <p:nvPr/>
        </p:nvSpPr>
        <p:spPr bwMode="auto">
          <a:xfrm>
            <a:off x="2164514" y="5290510"/>
            <a:ext cx="7391400" cy="457200"/>
          </a:xfrm>
          <a:prstGeom prst="rect">
            <a:avLst/>
          </a:prstGeom>
          <a:ln>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6" name="Rectangle 5"/>
          <p:cNvSpPr/>
          <p:nvPr/>
        </p:nvSpPr>
        <p:spPr bwMode="auto">
          <a:xfrm>
            <a:off x="2171115" y="5838825"/>
            <a:ext cx="7391400" cy="457200"/>
          </a:xfrm>
          <a:prstGeom prst="rect">
            <a:avLst/>
          </a:prstGeom>
          <a:ln>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7" name="Rectangle 6"/>
          <p:cNvSpPr/>
          <p:nvPr/>
        </p:nvSpPr>
        <p:spPr bwMode="auto">
          <a:xfrm>
            <a:off x="2171115" y="4792703"/>
            <a:ext cx="7391400" cy="457200"/>
          </a:xfrm>
          <a:prstGeom prst="rect">
            <a:avLst/>
          </a:prstGeom>
          <a:ln>
            <a:headEnd type="none" w="med" len="med"/>
            <a:tailEnd type="none" w="med" len="med"/>
          </a:ln>
          <a:ex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9" name="Rectangle 8"/>
          <p:cNvSpPr/>
          <p:nvPr/>
        </p:nvSpPr>
        <p:spPr bwMode="auto">
          <a:xfrm>
            <a:off x="2164514" y="4294018"/>
            <a:ext cx="7391400" cy="457200"/>
          </a:xfrm>
          <a:prstGeom prst="rect">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10" name="Rectangle 9"/>
          <p:cNvSpPr/>
          <p:nvPr/>
        </p:nvSpPr>
        <p:spPr bwMode="auto">
          <a:xfrm>
            <a:off x="2171115" y="3763502"/>
            <a:ext cx="7391400" cy="457200"/>
          </a:xfrm>
          <a:prstGeom prst="rect">
            <a:avLst/>
          </a:prstGeom>
          <a:ln>
            <a:headEnd type="none" w="med" len="med"/>
            <a:tailEnd type="none" w="med" len="med"/>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
        <p:nvSpPr>
          <p:cNvPr id="11" name="Rectangle 10"/>
          <p:cNvSpPr/>
          <p:nvPr/>
        </p:nvSpPr>
        <p:spPr bwMode="auto">
          <a:xfrm>
            <a:off x="2142331" y="3248025"/>
            <a:ext cx="7391400" cy="457200"/>
          </a:xfrm>
          <a:prstGeom prst="rect">
            <a:avLst/>
          </a:prstGeom>
          <a:ln>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Arial Unicode MS" charset="0"/>
            </a:endParaRPr>
          </a:p>
        </p:txBody>
      </p:sp>
    </p:spTree>
    <p:extLst>
      <p:ext uri="{BB962C8B-B14F-4D97-AF65-F5344CB8AC3E}">
        <p14:creationId xmlns:p14="http://schemas.microsoft.com/office/powerpoint/2010/main" val="7577453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465931" y="98792"/>
            <a:ext cx="9220200" cy="184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smtClean="0">
                <a:solidFill>
                  <a:schemeClr val="accent3"/>
                </a:solidFill>
                <a:latin typeface="Arial" charset="0"/>
                <a:cs typeface="Arial" charset="0"/>
                <a:sym typeface="Arial" charset="0"/>
              </a:rPr>
              <a:t>Partner Research Results</a:t>
            </a:r>
          </a:p>
          <a:p>
            <a:pPr algn="ctr">
              <a:lnSpc>
                <a:spcPct val="95000"/>
              </a:lnSpc>
              <a:defRPr/>
            </a:pPr>
            <a:r>
              <a:rPr lang="en-US" sz="4400" i="1" dirty="0" smtClean="0">
                <a:solidFill>
                  <a:schemeClr val="accent5"/>
                </a:solidFill>
                <a:cs typeface="Arial" charset="0"/>
                <a:sym typeface="Arial" charset="0"/>
              </a:rPr>
              <a:t>Ideas for Engagement Strategy</a:t>
            </a:r>
            <a:endParaRPr lang="en-US" sz="4400" i="1" dirty="0">
              <a:solidFill>
                <a:schemeClr val="accent5"/>
              </a:solidFill>
              <a:cs typeface="Arial" charset="0"/>
              <a:sym typeface="Arial" charset="0"/>
            </a:endParaRPr>
          </a:p>
          <a:p>
            <a:pPr algn="ctr">
              <a:lnSpc>
                <a:spcPct val="95000"/>
              </a:lnSpc>
              <a:defRPr/>
            </a:pPr>
            <a:r>
              <a:rPr lang="en-US" sz="2800" dirty="0" smtClean="0">
                <a:solidFill>
                  <a:srgbClr val="FFFFFF"/>
                </a:solidFill>
                <a:cs typeface="Arial" charset="0"/>
                <a:sym typeface="Arial" charset="0"/>
              </a:rPr>
              <a:t>Who is our Target Audience(s)?</a:t>
            </a:r>
            <a:endParaRPr lang="en-US" sz="2400" dirty="0">
              <a:solidFill>
                <a:srgbClr val="FFFFFF"/>
              </a:solidFill>
              <a:cs typeface="Arial" charset="0"/>
              <a:sym typeface="Arial" charset="0"/>
            </a:endParaRPr>
          </a:p>
        </p:txBody>
      </p:sp>
      <p:sp>
        <p:nvSpPr>
          <p:cNvPr id="2" name="Content Placeholder 1"/>
          <p:cNvSpPr>
            <a:spLocks noGrp="1"/>
          </p:cNvSpPr>
          <p:nvPr>
            <p:ph idx="1"/>
          </p:nvPr>
        </p:nvSpPr>
        <p:spPr>
          <a:xfrm>
            <a:off x="674692" y="2606675"/>
            <a:ext cx="8978900" cy="4984750"/>
          </a:xfrm>
        </p:spPr>
        <p:txBody>
          <a:bodyPr/>
          <a:lstStyle/>
          <a:p>
            <a:pPr>
              <a:lnSpc>
                <a:spcPct val="120000"/>
              </a:lnSpc>
              <a:spcAft>
                <a:spcPts val="1200"/>
              </a:spcAft>
            </a:pPr>
            <a:r>
              <a:rPr lang="en-US" sz="3600" dirty="0" smtClean="0">
                <a:solidFill>
                  <a:schemeClr val="accent6"/>
                </a:solidFill>
                <a:latin typeface="Arial"/>
                <a:cs typeface="Arial"/>
              </a:rPr>
              <a:t>#1 – </a:t>
            </a:r>
            <a:r>
              <a:rPr lang="en-US" sz="3600" dirty="0" smtClean="0">
                <a:latin typeface="Arial"/>
                <a:cs typeface="Arial"/>
              </a:rPr>
              <a:t>Children / Youth Audiences </a:t>
            </a:r>
          </a:p>
          <a:p>
            <a:pPr>
              <a:lnSpc>
                <a:spcPct val="120000"/>
              </a:lnSpc>
              <a:spcAft>
                <a:spcPts val="1200"/>
              </a:spcAft>
            </a:pPr>
            <a:r>
              <a:rPr lang="en-US" sz="3600" dirty="0" smtClean="0">
                <a:solidFill>
                  <a:srgbClr val="F79646"/>
                </a:solidFill>
                <a:latin typeface="Arial"/>
                <a:cs typeface="Arial"/>
              </a:rPr>
              <a:t>#2 – </a:t>
            </a:r>
            <a:r>
              <a:rPr lang="en-US" sz="3600" dirty="0" smtClean="0">
                <a:latin typeface="Arial"/>
                <a:cs typeface="Arial"/>
              </a:rPr>
              <a:t>Staff</a:t>
            </a:r>
          </a:p>
          <a:p>
            <a:pPr>
              <a:lnSpc>
                <a:spcPct val="120000"/>
              </a:lnSpc>
              <a:spcAft>
                <a:spcPts val="1200"/>
              </a:spcAft>
            </a:pPr>
            <a:r>
              <a:rPr lang="en-US" sz="3600" dirty="0" smtClean="0">
                <a:solidFill>
                  <a:srgbClr val="F79646"/>
                </a:solidFill>
                <a:latin typeface="Arial"/>
                <a:cs typeface="Arial"/>
              </a:rPr>
              <a:t>#3 – </a:t>
            </a:r>
            <a:r>
              <a:rPr lang="en-US" sz="3600" dirty="0" smtClean="0">
                <a:latin typeface="Arial"/>
                <a:cs typeface="Arial"/>
              </a:rPr>
              <a:t>Web Audience</a:t>
            </a:r>
            <a:endParaRPr lang="en-US" sz="3600" dirty="0">
              <a:latin typeface="Arial"/>
              <a:cs typeface="Arial"/>
            </a:endParaRPr>
          </a:p>
        </p:txBody>
      </p:sp>
    </p:spTree>
    <p:extLst>
      <p:ext uri="{BB962C8B-B14F-4D97-AF65-F5344CB8AC3E}">
        <p14:creationId xmlns:p14="http://schemas.microsoft.com/office/powerpoint/2010/main" val="40492755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161131" y="98793"/>
            <a:ext cx="9914732" cy="184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Partner Research </a:t>
            </a:r>
            <a:r>
              <a:rPr lang="en-US" sz="5400" dirty="0" smtClean="0">
                <a:solidFill>
                  <a:schemeClr val="accent3"/>
                </a:solidFill>
                <a:cs typeface="Arial" charset="0"/>
                <a:sym typeface="Arial" charset="0"/>
              </a:rPr>
              <a:t>Results</a:t>
            </a:r>
          </a:p>
          <a:p>
            <a:pPr algn="ctr">
              <a:lnSpc>
                <a:spcPct val="95000"/>
              </a:lnSpc>
              <a:defRPr/>
            </a:pPr>
            <a:r>
              <a:rPr lang="en-US" sz="4400" i="1" dirty="0" smtClean="0">
                <a:solidFill>
                  <a:schemeClr val="accent5"/>
                </a:solidFill>
                <a:cs typeface="Arial" charset="0"/>
                <a:sym typeface="Arial" charset="0"/>
              </a:rPr>
              <a:t>Ideas for Engagement Strategy</a:t>
            </a:r>
            <a:endParaRPr lang="en-US" sz="4400" i="1" dirty="0">
              <a:solidFill>
                <a:schemeClr val="accent5"/>
              </a:solidFill>
              <a:cs typeface="Arial" charset="0"/>
              <a:sym typeface="Arial" charset="0"/>
            </a:endParaRPr>
          </a:p>
          <a:p>
            <a:pPr algn="ctr">
              <a:lnSpc>
                <a:spcPct val="95000"/>
              </a:lnSpc>
              <a:defRPr/>
            </a:pPr>
            <a:r>
              <a:rPr lang="en-US" sz="2800" dirty="0" smtClean="0">
                <a:solidFill>
                  <a:srgbClr val="FFFFFF"/>
                </a:solidFill>
                <a:cs typeface="Arial" charset="0"/>
                <a:sym typeface="Arial" charset="0"/>
              </a:rPr>
              <a:t>Top Actions to Promote: “We Want The Audience To…”</a:t>
            </a:r>
            <a:endParaRPr lang="en-US" sz="2400" dirty="0">
              <a:solidFill>
                <a:srgbClr val="FFFFFF"/>
              </a:solidFill>
              <a:cs typeface="Arial" charset="0"/>
              <a:sym typeface="Arial" charset="0"/>
            </a:endParaRPr>
          </a:p>
        </p:txBody>
      </p:sp>
      <p:sp>
        <p:nvSpPr>
          <p:cNvPr id="2" name="Content Placeholder 1"/>
          <p:cNvSpPr>
            <a:spLocks noGrp="1"/>
          </p:cNvSpPr>
          <p:nvPr>
            <p:ph idx="1"/>
          </p:nvPr>
        </p:nvSpPr>
        <p:spPr>
          <a:xfrm>
            <a:off x="618331" y="2333625"/>
            <a:ext cx="9144000" cy="4984750"/>
          </a:xfrm>
        </p:spPr>
        <p:txBody>
          <a:bodyPr/>
          <a:lstStyle/>
          <a:p>
            <a:pPr>
              <a:spcAft>
                <a:spcPts val="1200"/>
              </a:spcAft>
            </a:pPr>
            <a:r>
              <a:rPr lang="en-US" sz="3100" dirty="0" smtClean="0">
                <a:solidFill>
                  <a:srgbClr val="F79646"/>
                </a:solidFill>
                <a:latin typeface="Arial"/>
                <a:cs typeface="Arial"/>
              </a:rPr>
              <a:t>#1 – </a:t>
            </a:r>
            <a:r>
              <a:rPr lang="en-US" sz="3100" dirty="0">
                <a:latin typeface="Arial"/>
                <a:cs typeface="Arial"/>
              </a:rPr>
              <a:t>Know that they can make a difference</a:t>
            </a:r>
          </a:p>
          <a:p>
            <a:pPr>
              <a:spcAft>
                <a:spcPts val="1200"/>
              </a:spcAft>
            </a:pPr>
            <a:r>
              <a:rPr lang="en-US" sz="3100" dirty="0" smtClean="0">
                <a:solidFill>
                  <a:srgbClr val="F79646"/>
                </a:solidFill>
                <a:latin typeface="Arial"/>
                <a:cs typeface="Arial"/>
              </a:rPr>
              <a:t>#2 – </a:t>
            </a:r>
            <a:r>
              <a:rPr lang="en-US" sz="3100" dirty="0">
                <a:latin typeface="Arial"/>
                <a:cs typeface="Arial"/>
              </a:rPr>
              <a:t>Understand local examples and have a 				connection to place</a:t>
            </a:r>
          </a:p>
          <a:p>
            <a:pPr>
              <a:spcAft>
                <a:spcPts val="1200"/>
              </a:spcAft>
            </a:pPr>
            <a:r>
              <a:rPr lang="en-US" sz="3100" dirty="0" smtClean="0">
                <a:solidFill>
                  <a:srgbClr val="F79646"/>
                </a:solidFill>
                <a:latin typeface="Arial"/>
                <a:cs typeface="Arial"/>
              </a:rPr>
              <a:t>#3 – </a:t>
            </a:r>
            <a:r>
              <a:rPr lang="en-US" sz="3100" dirty="0" smtClean="0">
                <a:latin typeface="Arial"/>
                <a:cs typeface="Arial"/>
              </a:rPr>
              <a:t>Appreciate that they don’t need to know 				everything to start taking action!</a:t>
            </a:r>
          </a:p>
          <a:p>
            <a:pPr>
              <a:spcAft>
                <a:spcPts val="1200"/>
              </a:spcAft>
            </a:pPr>
            <a:r>
              <a:rPr lang="en-US" sz="3100" dirty="0" smtClean="0">
                <a:solidFill>
                  <a:srgbClr val="F79646"/>
                </a:solidFill>
                <a:latin typeface="Arial"/>
                <a:cs typeface="Arial"/>
              </a:rPr>
              <a:t>#4 – </a:t>
            </a:r>
            <a:r>
              <a:rPr lang="en-US" sz="3100" dirty="0" smtClean="0">
                <a:latin typeface="Arial"/>
                <a:cs typeface="Arial"/>
              </a:rPr>
              <a:t>Take responsibility for everything from 					understanding the science to lifestyle choices!</a:t>
            </a:r>
            <a:endParaRPr lang="en-US" sz="3100" dirty="0">
              <a:latin typeface="Arial"/>
              <a:cs typeface="Arial"/>
            </a:endParaRPr>
          </a:p>
        </p:txBody>
      </p:sp>
    </p:spTree>
    <p:extLst>
      <p:ext uri="{BB962C8B-B14F-4D97-AF65-F5344CB8AC3E}">
        <p14:creationId xmlns:p14="http://schemas.microsoft.com/office/powerpoint/2010/main" val="3737943555"/>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p:cNvSpPr>
          <p:nvPr/>
        </p:nvSpPr>
        <p:spPr bwMode="auto">
          <a:xfrm>
            <a:off x="465931" y="98792"/>
            <a:ext cx="9220200" cy="18456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lnSpc>
                <a:spcPct val="95000"/>
              </a:lnSpc>
              <a:defRPr/>
            </a:pPr>
            <a:r>
              <a:rPr lang="en-US" sz="5400" dirty="0">
                <a:solidFill>
                  <a:schemeClr val="accent3"/>
                </a:solidFill>
                <a:cs typeface="Arial" charset="0"/>
                <a:sym typeface="Arial" charset="0"/>
              </a:rPr>
              <a:t>Partner Research Results</a:t>
            </a:r>
          </a:p>
          <a:p>
            <a:pPr algn="ctr">
              <a:lnSpc>
                <a:spcPct val="95000"/>
              </a:lnSpc>
              <a:defRPr/>
            </a:pPr>
            <a:r>
              <a:rPr lang="en-US" sz="4400" i="1" dirty="0" smtClean="0">
                <a:solidFill>
                  <a:schemeClr val="accent5"/>
                </a:solidFill>
                <a:cs typeface="Arial" charset="0"/>
                <a:sym typeface="Arial" charset="0"/>
              </a:rPr>
              <a:t>Ideas for Engagement Strategy</a:t>
            </a:r>
            <a:endParaRPr lang="en-US" sz="4400" i="1" dirty="0">
              <a:solidFill>
                <a:schemeClr val="accent5"/>
              </a:solidFill>
              <a:cs typeface="Arial" charset="0"/>
              <a:sym typeface="Arial" charset="0"/>
            </a:endParaRPr>
          </a:p>
          <a:p>
            <a:pPr algn="ctr">
              <a:lnSpc>
                <a:spcPct val="95000"/>
              </a:lnSpc>
              <a:defRPr/>
            </a:pPr>
            <a:r>
              <a:rPr lang="en-US" sz="2800" dirty="0" smtClean="0">
                <a:solidFill>
                  <a:srgbClr val="FFFFFF"/>
                </a:solidFill>
                <a:cs typeface="Arial" charset="0"/>
                <a:sym typeface="Arial" charset="0"/>
              </a:rPr>
              <a:t>Top Themes for Effective Engagement</a:t>
            </a:r>
            <a:endParaRPr lang="en-US" sz="2400" dirty="0">
              <a:solidFill>
                <a:srgbClr val="FFFFFF"/>
              </a:solidFill>
              <a:cs typeface="Arial" charset="0"/>
              <a:sym typeface="Arial" charset="0"/>
            </a:endParaRPr>
          </a:p>
        </p:txBody>
      </p:sp>
      <p:sp>
        <p:nvSpPr>
          <p:cNvPr id="5" name="Content Placeholder 1"/>
          <p:cNvSpPr>
            <a:spLocks noGrp="1"/>
          </p:cNvSpPr>
          <p:nvPr>
            <p:ph idx="1"/>
          </p:nvPr>
        </p:nvSpPr>
        <p:spPr>
          <a:xfrm>
            <a:off x="618331" y="2333625"/>
            <a:ext cx="9144000" cy="4984750"/>
          </a:xfrm>
        </p:spPr>
        <p:txBody>
          <a:bodyPr/>
          <a:lstStyle/>
          <a:p>
            <a:pPr>
              <a:spcAft>
                <a:spcPts val="1200"/>
              </a:spcAft>
            </a:pPr>
            <a:r>
              <a:rPr lang="en-US" sz="3100" dirty="0" smtClean="0">
                <a:solidFill>
                  <a:srgbClr val="F79646"/>
                </a:solidFill>
                <a:latin typeface="Arial"/>
                <a:cs typeface="Arial"/>
              </a:rPr>
              <a:t>#1 – </a:t>
            </a:r>
            <a:r>
              <a:rPr lang="en-US" sz="3100" dirty="0" smtClean="0">
                <a:latin typeface="Arial"/>
                <a:cs typeface="Arial"/>
              </a:rPr>
              <a:t>Tell local, personal stories about our changing 		landscape</a:t>
            </a:r>
          </a:p>
          <a:p>
            <a:pPr>
              <a:spcAft>
                <a:spcPts val="1200"/>
              </a:spcAft>
            </a:pPr>
            <a:r>
              <a:rPr lang="en-US" sz="3100" dirty="0" smtClean="0">
                <a:solidFill>
                  <a:srgbClr val="F79646"/>
                </a:solidFill>
                <a:latin typeface="Arial"/>
                <a:cs typeface="Arial"/>
              </a:rPr>
              <a:t>#2 – </a:t>
            </a:r>
            <a:r>
              <a:rPr lang="en-US" sz="3100" dirty="0" smtClean="0">
                <a:latin typeface="Arial"/>
                <a:cs typeface="Arial"/>
              </a:rPr>
              <a:t>Utilize new technology and social media</a:t>
            </a:r>
          </a:p>
          <a:p>
            <a:pPr>
              <a:spcAft>
                <a:spcPts val="1200"/>
              </a:spcAft>
            </a:pPr>
            <a:r>
              <a:rPr lang="en-US" sz="3100" dirty="0" smtClean="0">
                <a:solidFill>
                  <a:srgbClr val="F79646"/>
                </a:solidFill>
                <a:latin typeface="Arial"/>
                <a:cs typeface="Arial"/>
              </a:rPr>
              <a:t>#3 – </a:t>
            </a:r>
            <a:r>
              <a:rPr lang="en-US" sz="3100" dirty="0" smtClean="0">
                <a:latin typeface="Arial"/>
                <a:cs typeface="Arial"/>
              </a:rPr>
              <a:t>Create </a:t>
            </a:r>
            <a:r>
              <a:rPr lang="en-US" sz="3100" dirty="0">
                <a:latin typeface="Arial"/>
                <a:cs typeface="Arial"/>
              </a:rPr>
              <a:t>a citizen science program</a:t>
            </a:r>
          </a:p>
          <a:p>
            <a:pPr>
              <a:spcAft>
                <a:spcPts val="1200"/>
              </a:spcAft>
            </a:pPr>
            <a:r>
              <a:rPr lang="en-US" sz="3100" dirty="0" smtClean="0">
                <a:solidFill>
                  <a:srgbClr val="F79646"/>
                </a:solidFill>
                <a:latin typeface="Arial"/>
                <a:cs typeface="Arial"/>
              </a:rPr>
              <a:t>#4 –  </a:t>
            </a:r>
            <a:r>
              <a:rPr lang="en-US" sz="3100" dirty="0" smtClean="0">
                <a:latin typeface="Arial"/>
                <a:cs typeface="Arial"/>
              </a:rPr>
              <a:t>Make connections to the economy, to our 			 families, to patriotism; make it personally 				 		 relevant</a:t>
            </a:r>
          </a:p>
          <a:p>
            <a:pPr>
              <a:spcAft>
                <a:spcPts val="1200"/>
              </a:spcAft>
            </a:pPr>
            <a:r>
              <a:rPr lang="en-US" sz="3100" dirty="0" smtClean="0">
                <a:solidFill>
                  <a:srgbClr val="F79646"/>
                </a:solidFill>
                <a:latin typeface="Arial"/>
                <a:cs typeface="Arial"/>
              </a:rPr>
              <a:t>#5 – </a:t>
            </a:r>
            <a:r>
              <a:rPr lang="en-US" sz="3100" dirty="0" smtClean="0">
                <a:latin typeface="Arial"/>
                <a:cs typeface="Arial"/>
              </a:rPr>
              <a:t>Create messages of hope!</a:t>
            </a:r>
            <a:endParaRPr lang="en-US" sz="3100" dirty="0">
              <a:latin typeface="Arial"/>
              <a:cs typeface="Arial"/>
            </a:endParaRPr>
          </a:p>
        </p:txBody>
      </p:sp>
    </p:spTree>
    <p:extLst>
      <p:ext uri="{BB962C8B-B14F-4D97-AF65-F5344CB8AC3E}">
        <p14:creationId xmlns:p14="http://schemas.microsoft.com/office/powerpoint/2010/main" val="3904100798"/>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
          <p:cNvSpPr>
            <a:spLocks noChangeArrowheads="1"/>
          </p:cNvSpPr>
          <p:nvPr/>
        </p:nvSpPr>
        <p:spPr bwMode="auto">
          <a:xfrm>
            <a:off x="0" y="18"/>
            <a:ext cx="10077450" cy="7561263"/>
          </a:xfrm>
          <a:prstGeom prst="roundRect">
            <a:avLst>
              <a:gd name="adj" fmla="val 19"/>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08" tIns="45658" rIns="91308" bIns="45658" anchor="ctr"/>
          <a:lstStyle/>
          <a:p>
            <a:pPr>
              <a:defRPr/>
            </a:pPr>
            <a:endParaRPr lang="en-US" dirty="0">
              <a:solidFill>
                <a:srgbClr val="FFFFFF"/>
              </a:solidFill>
              <a:cs typeface="Arial Unicode MS" charset="0"/>
            </a:endParaRPr>
          </a:p>
        </p:txBody>
      </p:sp>
      <p:sp>
        <p:nvSpPr>
          <p:cNvPr id="2" name="Title 1"/>
          <p:cNvSpPr>
            <a:spLocks noGrp="1"/>
          </p:cNvSpPr>
          <p:nvPr>
            <p:ph type="title"/>
          </p:nvPr>
        </p:nvSpPr>
        <p:spPr/>
        <p:txBody>
          <a:bodyPr>
            <a:normAutofit fontScale="90000"/>
          </a:bodyPr>
          <a:lstStyle/>
          <a:p>
            <a:pPr algn="ctr"/>
            <a:r>
              <a:rPr lang="en-US" sz="3600" dirty="0">
                <a:solidFill>
                  <a:srgbClr val="FFFFFF"/>
                </a:solidFill>
                <a:latin typeface="Arial"/>
                <a:cs typeface="Arial"/>
              </a:rPr>
              <a:t>Place-based Climate Change Engagement </a:t>
            </a:r>
            <a:br>
              <a:rPr lang="en-US" sz="3600" dirty="0">
                <a:solidFill>
                  <a:srgbClr val="FFFFFF"/>
                </a:solidFill>
                <a:latin typeface="Arial"/>
                <a:cs typeface="Arial"/>
              </a:rPr>
            </a:br>
            <a:r>
              <a:rPr lang="en-US" sz="4400" dirty="0">
                <a:solidFill>
                  <a:srgbClr val="FFFFFF"/>
                </a:solidFill>
                <a:latin typeface="Arial"/>
                <a:cs typeface="Arial"/>
              </a:rPr>
              <a:t>Theoretical Framework</a:t>
            </a:r>
          </a:p>
        </p:txBody>
      </p:sp>
      <p:grpSp>
        <p:nvGrpSpPr>
          <p:cNvPr id="10" name="Group 9"/>
          <p:cNvGrpSpPr/>
          <p:nvPr/>
        </p:nvGrpSpPr>
        <p:grpSpPr>
          <a:xfrm>
            <a:off x="1042366" y="2005873"/>
            <a:ext cx="7796933" cy="1143002"/>
            <a:chOff x="161132" y="2028825"/>
            <a:chExt cx="7796933" cy="1143000"/>
          </a:xfrm>
          <a:solidFill>
            <a:schemeClr val="accent5">
              <a:lumMod val="50000"/>
            </a:schemeClr>
          </a:solidFill>
        </p:grpSpPr>
        <p:sp>
          <p:nvSpPr>
            <p:cNvPr id="9" name="Rounded Rectangle 8"/>
            <p:cNvSpPr/>
            <p:nvPr/>
          </p:nvSpPr>
          <p:spPr bwMode="auto">
            <a:xfrm>
              <a:off x="161132" y="2028825"/>
              <a:ext cx="7796933" cy="1143000"/>
            </a:xfrm>
            <a:prstGeom prst="roundRect">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162"/>
              <a:endParaRPr lang="en-US" sz="2200">
                <a:solidFill>
                  <a:srgbClr val="FFFFFF"/>
                </a:solidFill>
                <a:cs typeface="Arial Unicode MS" charset="0"/>
              </a:endParaRPr>
            </a:p>
          </p:txBody>
        </p:sp>
        <p:sp>
          <p:nvSpPr>
            <p:cNvPr id="3" name="TextBox 2"/>
            <p:cNvSpPr txBox="1"/>
            <p:nvPr/>
          </p:nvSpPr>
          <p:spPr>
            <a:xfrm>
              <a:off x="389731" y="2256242"/>
              <a:ext cx="1600200" cy="725993"/>
            </a:xfrm>
            <a:prstGeom prst="rect">
              <a:avLst/>
            </a:prstGeom>
            <a:noFill/>
            <a:ln>
              <a:noFill/>
            </a:ln>
          </p:spPr>
          <p:txBody>
            <a:bodyPr wrap="square" rtlCol="0">
              <a:spAutoFit/>
            </a:bodyPr>
            <a:lstStyle/>
            <a:p>
              <a:pPr algn="ctr"/>
              <a:r>
                <a:rPr lang="en-US" sz="2200" dirty="0">
                  <a:solidFill>
                    <a:srgbClr val="FFFFFF"/>
                  </a:solidFill>
                </a:rPr>
                <a:t>Place Attachment</a:t>
              </a:r>
            </a:p>
          </p:txBody>
        </p:sp>
        <p:sp>
          <p:nvSpPr>
            <p:cNvPr id="5" name="TextBox 4"/>
            <p:cNvSpPr txBox="1"/>
            <p:nvPr/>
          </p:nvSpPr>
          <p:spPr>
            <a:xfrm>
              <a:off x="2294731" y="2257425"/>
              <a:ext cx="1781855" cy="725993"/>
            </a:xfrm>
            <a:prstGeom prst="rect">
              <a:avLst/>
            </a:prstGeom>
            <a:noFill/>
            <a:ln>
              <a:noFill/>
            </a:ln>
          </p:spPr>
          <p:txBody>
            <a:bodyPr wrap="square" rtlCol="0">
              <a:spAutoFit/>
            </a:bodyPr>
            <a:lstStyle/>
            <a:p>
              <a:pPr algn="ctr"/>
              <a:r>
                <a:rPr lang="en-US" sz="2200" dirty="0">
                  <a:solidFill>
                    <a:srgbClr val="FFFFFF"/>
                  </a:solidFill>
                </a:rPr>
                <a:t>Place-based Learning</a:t>
              </a:r>
            </a:p>
          </p:txBody>
        </p:sp>
        <p:sp>
          <p:nvSpPr>
            <p:cNvPr id="6" name="TextBox 5"/>
            <p:cNvSpPr txBox="1"/>
            <p:nvPr/>
          </p:nvSpPr>
          <p:spPr>
            <a:xfrm>
              <a:off x="4352131" y="2257425"/>
              <a:ext cx="1929531" cy="725993"/>
            </a:xfrm>
            <a:prstGeom prst="rect">
              <a:avLst/>
            </a:prstGeom>
            <a:noFill/>
            <a:ln>
              <a:noFill/>
            </a:ln>
          </p:spPr>
          <p:txBody>
            <a:bodyPr wrap="square" rtlCol="0">
              <a:spAutoFit/>
            </a:bodyPr>
            <a:lstStyle/>
            <a:p>
              <a:pPr algn="ctr"/>
              <a:r>
                <a:rPr lang="en-US" sz="2200" dirty="0">
                  <a:solidFill>
                    <a:srgbClr val="FFFFFF"/>
                  </a:solidFill>
                </a:rPr>
                <a:t>Free Choice Learning</a:t>
              </a:r>
            </a:p>
          </p:txBody>
        </p:sp>
        <p:sp>
          <p:nvSpPr>
            <p:cNvPr id="8" name="TextBox 7"/>
            <p:cNvSpPr txBox="1"/>
            <p:nvPr/>
          </p:nvSpPr>
          <p:spPr>
            <a:xfrm>
              <a:off x="6281662" y="2028825"/>
              <a:ext cx="1676401" cy="1040847"/>
            </a:xfrm>
            <a:prstGeom prst="rect">
              <a:avLst/>
            </a:prstGeom>
            <a:noFill/>
            <a:ln>
              <a:noFill/>
            </a:ln>
          </p:spPr>
          <p:txBody>
            <a:bodyPr wrap="square" rtlCol="0">
              <a:spAutoFit/>
            </a:bodyPr>
            <a:lstStyle/>
            <a:p>
              <a:pPr algn="ctr"/>
              <a:r>
                <a:rPr lang="en-US" sz="2200" dirty="0">
                  <a:solidFill>
                    <a:srgbClr val="FFFFFF"/>
                  </a:solidFill>
                </a:rPr>
                <a:t>Norm Activation Theory</a:t>
              </a:r>
            </a:p>
          </p:txBody>
        </p:sp>
      </p:grpSp>
      <p:grpSp>
        <p:nvGrpSpPr>
          <p:cNvPr id="24" name="Group 23"/>
          <p:cNvGrpSpPr/>
          <p:nvPr/>
        </p:nvGrpSpPr>
        <p:grpSpPr>
          <a:xfrm>
            <a:off x="1608931" y="5762625"/>
            <a:ext cx="8077201" cy="1143000"/>
            <a:chOff x="161131" y="5229225"/>
            <a:chExt cx="8077200" cy="1143000"/>
          </a:xfrm>
        </p:grpSpPr>
        <p:sp>
          <p:nvSpPr>
            <p:cNvPr id="23" name="Rounded Rectangle 22"/>
            <p:cNvSpPr/>
            <p:nvPr/>
          </p:nvSpPr>
          <p:spPr bwMode="auto">
            <a:xfrm>
              <a:off x="161131" y="5229225"/>
              <a:ext cx="8077200" cy="1143000"/>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162"/>
              <a:endParaRPr lang="en-US" sz="2200">
                <a:solidFill>
                  <a:srgbClr val="FFFFFF"/>
                </a:solidFill>
                <a:cs typeface="Arial Unicode MS" charset="0"/>
              </a:endParaRPr>
            </a:p>
          </p:txBody>
        </p:sp>
        <p:sp>
          <p:nvSpPr>
            <p:cNvPr id="14" name="TextBox 13"/>
            <p:cNvSpPr txBox="1"/>
            <p:nvPr/>
          </p:nvSpPr>
          <p:spPr>
            <a:xfrm>
              <a:off x="4878894" y="5431891"/>
              <a:ext cx="1447800" cy="725994"/>
            </a:xfrm>
            <a:prstGeom prst="rect">
              <a:avLst/>
            </a:prstGeom>
            <a:noFill/>
          </p:spPr>
          <p:txBody>
            <a:bodyPr wrap="square" rtlCol="0">
              <a:spAutoFit/>
            </a:bodyPr>
            <a:lstStyle/>
            <a:p>
              <a:pPr algn="ctr"/>
              <a:r>
                <a:rPr lang="en-US" sz="2200" dirty="0">
                  <a:solidFill>
                    <a:srgbClr val="FFFFFF"/>
                  </a:solidFill>
                </a:rPr>
                <a:t>Staff Training</a:t>
              </a:r>
            </a:p>
          </p:txBody>
        </p:sp>
        <p:sp>
          <p:nvSpPr>
            <p:cNvPr id="15" name="TextBox 14"/>
            <p:cNvSpPr txBox="1"/>
            <p:nvPr/>
          </p:nvSpPr>
          <p:spPr>
            <a:xfrm>
              <a:off x="219694" y="5431891"/>
              <a:ext cx="1600200" cy="725994"/>
            </a:xfrm>
            <a:prstGeom prst="rect">
              <a:avLst/>
            </a:prstGeom>
            <a:noFill/>
          </p:spPr>
          <p:txBody>
            <a:bodyPr wrap="square" rtlCol="0">
              <a:spAutoFit/>
            </a:bodyPr>
            <a:lstStyle/>
            <a:p>
              <a:pPr algn="ctr"/>
              <a:r>
                <a:rPr lang="en-US" sz="2200" dirty="0">
                  <a:solidFill>
                    <a:srgbClr val="FFFFFF"/>
                  </a:solidFill>
                </a:rPr>
                <a:t>Youth Camps</a:t>
              </a:r>
            </a:p>
          </p:txBody>
        </p:sp>
        <p:sp>
          <p:nvSpPr>
            <p:cNvPr id="16" name="TextBox 15"/>
            <p:cNvSpPr txBox="1"/>
            <p:nvPr/>
          </p:nvSpPr>
          <p:spPr>
            <a:xfrm>
              <a:off x="1819894" y="5406549"/>
              <a:ext cx="1600200" cy="725994"/>
            </a:xfrm>
            <a:prstGeom prst="rect">
              <a:avLst/>
            </a:prstGeom>
            <a:noFill/>
          </p:spPr>
          <p:txBody>
            <a:bodyPr wrap="square" rtlCol="0">
              <a:spAutoFit/>
            </a:bodyPr>
            <a:lstStyle/>
            <a:p>
              <a:pPr algn="ctr"/>
              <a:r>
                <a:rPr lang="en-US" sz="2200" dirty="0">
                  <a:solidFill>
                    <a:srgbClr val="FFFFFF"/>
                  </a:solidFill>
                </a:rPr>
                <a:t>Regional Trail Signs</a:t>
              </a:r>
            </a:p>
          </p:txBody>
        </p:sp>
        <p:sp>
          <p:nvSpPr>
            <p:cNvPr id="17" name="TextBox 16"/>
            <p:cNvSpPr txBox="1"/>
            <p:nvPr/>
          </p:nvSpPr>
          <p:spPr>
            <a:xfrm>
              <a:off x="3420093" y="5406549"/>
              <a:ext cx="1600200" cy="725994"/>
            </a:xfrm>
            <a:prstGeom prst="rect">
              <a:avLst/>
            </a:prstGeom>
            <a:noFill/>
          </p:spPr>
          <p:txBody>
            <a:bodyPr wrap="square" rtlCol="0">
              <a:spAutoFit/>
            </a:bodyPr>
            <a:lstStyle/>
            <a:p>
              <a:pPr algn="ctr"/>
              <a:r>
                <a:rPr lang="en-US" sz="2200" dirty="0">
                  <a:solidFill>
                    <a:srgbClr val="FFFFFF"/>
                  </a:solidFill>
                </a:rPr>
                <a:t>Mobile Apps</a:t>
              </a:r>
            </a:p>
          </p:txBody>
        </p:sp>
        <p:sp>
          <p:nvSpPr>
            <p:cNvPr id="19" name="TextBox 18"/>
            <p:cNvSpPr txBox="1"/>
            <p:nvPr/>
          </p:nvSpPr>
          <p:spPr>
            <a:xfrm>
              <a:off x="6491563" y="5493831"/>
              <a:ext cx="1746767" cy="725994"/>
            </a:xfrm>
            <a:prstGeom prst="rect">
              <a:avLst/>
            </a:prstGeom>
            <a:noFill/>
          </p:spPr>
          <p:txBody>
            <a:bodyPr wrap="square" rtlCol="0">
              <a:spAutoFit/>
            </a:bodyPr>
            <a:lstStyle/>
            <a:p>
              <a:pPr algn="ctr"/>
              <a:r>
                <a:rPr lang="en-US" sz="2200" dirty="0">
                  <a:solidFill>
                    <a:srgbClr val="FFFFFF"/>
                  </a:solidFill>
                </a:rPr>
                <a:t>Web-based Training</a:t>
              </a:r>
            </a:p>
          </p:txBody>
        </p:sp>
      </p:grpSp>
      <p:grpSp>
        <p:nvGrpSpPr>
          <p:cNvPr id="22" name="Group 21"/>
          <p:cNvGrpSpPr/>
          <p:nvPr/>
        </p:nvGrpSpPr>
        <p:grpSpPr>
          <a:xfrm>
            <a:off x="1608932" y="3171826"/>
            <a:ext cx="6629400" cy="1524000"/>
            <a:chOff x="1685131" y="3324225"/>
            <a:chExt cx="6629400" cy="1524000"/>
          </a:xfrm>
        </p:grpSpPr>
        <p:sp>
          <p:nvSpPr>
            <p:cNvPr id="4" name="Trapezoid 3"/>
            <p:cNvSpPr/>
            <p:nvPr/>
          </p:nvSpPr>
          <p:spPr bwMode="auto">
            <a:xfrm flipV="1">
              <a:off x="1685131" y="3324225"/>
              <a:ext cx="6629400" cy="1524000"/>
            </a:xfrm>
            <a:prstGeom prst="trapezoid">
              <a:avLst>
                <a:gd name="adj" fmla="val 63356"/>
              </a:avLst>
            </a:prstGeom>
            <a:solidFill>
              <a:schemeClr val="accent4">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162"/>
              <a:endParaRPr lang="en-US">
                <a:solidFill>
                  <a:srgbClr val="FFFFFF"/>
                </a:solidFill>
                <a:cs typeface="Arial Unicode MS" charset="0"/>
              </a:endParaRPr>
            </a:p>
          </p:txBody>
        </p:sp>
        <p:sp>
          <p:nvSpPr>
            <p:cNvPr id="11" name="TextBox 10"/>
            <p:cNvSpPr txBox="1"/>
            <p:nvPr/>
          </p:nvSpPr>
          <p:spPr>
            <a:xfrm>
              <a:off x="2523331" y="3476624"/>
              <a:ext cx="1371600" cy="1040849"/>
            </a:xfrm>
            <a:prstGeom prst="rect">
              <a:avLst/>
            </a:prstGeom>
            <a:noFill/>
          </p:spPr>
          <p:txBody>
            <a:bodyPr wrap="square" rtlCol="0">
              <a:spAutoFit/>
            </a:bodyPr>
            <a:lstStyle/>
            <a:p>
              <a:pPr algn="ctr"/>
              <a:r>
                <a:rPr lang="en-US" sz="2200" dirty="0">
                  <a:solidFill>
                    <a:srgbClr val="FFFFFF"/>
                  </a:solidFill>
                </a:rPr>
                <a:t>Situated in </a:t>
              </a:r>
            </a:p>
            <a:p>
              <a:pPr algn="ctr"/>
              <a:r>
                <a:rPr lang="en-US" sz="2200" dirty="0">
                  <a:solidFill>
                    <a:srgbClr val="FFFFFF"/>
                  </a:solidFill>
                </a:rPr>
                <a:t>Place</a:t>
              </a:r>
            </a:p>
          </p:txBody>
        </p:sp>
        <p:sp>
          <p:nvSpPr>
            <p:cNvPr id="12" name="TextBox 11"/>
            <p:cNvSpPr txBox="1"/>
            <p:nvPr/>
          </p:nvSpPr>
          <p:spPr>
            <a:xfrm>
              <a:off x="4199731" y="3476624"/>
              <a:ext cx="1600200" cy="1040849"/>
            </a:xfrm>
            <a:prstGeom prst="rect">
              <a:avLst/>
            </a:prstGeom>
            <a:noFill/>
          </p:spPr>
          <p:txBody>
            <a:bodyPr wrap="square" rtlCol="0">
              <a:spAutoFit/>
            </a:bodyPr>
            <a:lstStyle/>
            <a:p>
              <a:pPr algn="ctr"/>
              <a:r>
                <a:rPr lang="en-US" sz="2200" dirty="0">
                  <a:solidFill>
                    <a:srgbClr val="FFFFFF"/>
                  </a:solidFill>
                </a:rPr>
                <a:t>Situated in Cultural Context</a:t>
              </a:r>
            </a:p>
          </p:txBody>
        </p:sp>
        <p:sp>
          <p:nvSpPr>
            <p:cNvPr id="13" name="TextBox 12"/>
            <p:cNvSpPr txBox="1"/>
            <p:nvPr/>
          </p:nvSpPr>
          <p:spPr>
            <a:xfrm>
              <a:off x="6180931" y="3476624"/>
              <a:ext cx="1600200" cy="1040849"/>
            </a:xfrm>
            <a:prstGeom prst="rect">
              <a:avLst/>
            </a:prstGeom>
            <a:noFill/>
          </p:spPr>
          <p:txBody>
            <a:bodyPr wrap="square" rtlCol="0">
              <a:spAutoFit/>
            </a:bodyPr>
            <a:lstStyle/>
            <a:p>
              <a:pPr algn="ctr"/>
              <a:r>
                <a:rPr lang="en-US" sz="2200" dirty="0">
                  <a:solidFill>
                    <a:srgbClr val="FFFFFF"/>
                  </a:solidFill>
                </a:rPr>
                <a:t>Empowers a Specific Action</a:t>
              </a:r>
            </a:p>
          </p:txBody>
        </p:sp>
        <p:sp>
          <p:nvSpPr>
            <p:cNvPr id="20" name="Plus 19"/>
            <p:cNvSpPr/>
            <p:nvPr/>
          </p:nvSpPr>
          <p:spPr bwMode="auto">
            <a:xfrm>
              <a:off x="3742531" y="3857625"/>
              <a:ext cx="457200" cy="457200"/>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162"/>
              <a:endParaRPr lang="en-US">
                <a:solidFill>
                  <a:srgbClr val="FFFFFF"/>
                </a:solidFill>
                <a:cs typeface="Arial Unicode MS" charset="0"/>
              </a:endParaRPr>
            </a:p>
          </p:txBody>
        </p:sp>
        <p:sp>
          <p:nvSpPr>
            <p:cNvPr id="21" name="Plus 20"/>
            <p:cNvSpPr/>
            <p:nvPr/>
          </p:nvSpPr>
          <p:spPr bwMode="auto">
            <a:xfrm>
              <a:off x="5723731" y="3857625"/>
              <a:ext cx="457200" cy="457200"/>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162"/>
              <a:endParaRPr lang="en-US">
                <a:solidFill>
                  <a:srgbClr val="FFFFFF"/>
                </a:solidFill>
                <a:cs typeface="Arial Unicode MS" charset="0"/>
              </a:endParaRPr>
            </a:p>
          </p:txBody>
        </p:sp>
      </p:grpSp>
      <p:sp>
        <p:nvSpPr>
          <p:cNvPr id="25" name="Pentagon 24"/>
          <p:cNvSpPr/>
          <p:nvPr/>
        </p:nvSpPr>
        <p:spPr bwMode="auto">
          <a:xfrm>
            <a:off x="1" y="4646533"/>
            <a:ext cx="3069818" cy="1095555"/>
          </a:xfrm>
          <a:prstGeom prst="homePlate">
            <a:avLst>
              <a:gd name="adj" fmla="val 53969"/>
            </a:avLst>
          </a:prstGeom>
          <a:solidFill>
            <a:schemeClr val="accent6">
              <a:lumMod val="75000"/>
            </a:schemeClr>
          </a:solidFill>
          <a:ln w="9525" cap="flat" cmpd="sng" algn="ctr">
            <a:no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algn="ctr" defTabSz="457162"/>
            <a:r>
              <a:rPr lang="en-US" sz="2200" dirty="0">
                <a:solidFill>
                  <a:srgbClr val="FFFFFF"/>
                </a:solidFill>
                <a:cs typeface="Arial Unicode MS" charset="0"/>
              </a:rPr>
              <a:t>Climate Change</a:t>
            </a:r>
          </a:p>
          <a:p>
            <a:pPr algn="ctr" defTabSz="457162"/>
            <a:r>
              <a:rPr lang="en-US" sz="2200" dirty="0">
                <a:solidFill>
                  <a:srgbClr val="FFFFFF"/>
                </a:solidFill>
                <a:cs typeface="Arial Unicode MS" charset="0"/>
              </a:rPr>
              <a:t>Communication Literature</a:t>
            </a:r>
          </a:p>
        </p:txBody>
      </p:sp>
      <p:sp>
        <p:nvSpPr>
          <p:cNvPr id="26" name="Pentagon 25"/>
          <p:cNvSpPr/>
          <p:nvPr/>
        </p:nvSpPr>
        <p:spPr bwMode="auto">
          <a:xfrm flipH="1">
            <a:off x="6832140" y="4370969"/>
            <a:ext cx="3223144" cy="1522857"/>
          </a:xfrm>
          <a:prstGeom prst="homePlate">
            <a:avLst>
              <a:gd name="adj" fmla="val 41735"/>
            </a:avLst>
          </a:prstGeom>
          <a:solidFill>
            <a:schemeClr val="accent6">
              <a:lumMod val="75000"/>
            </a:schemeClr>
          </a:solidFill>
          <a:ln w="9525" cap="flat" cmpd="sng" algn="ctr">
            <a:no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algn="ctr" defTabSz="457162"/>
            <a:r>
              <a:rPr lang="en-US" sz="2200" dirty="0">
                <a:solidFill>
                  <a:srgbClr val="FFFFFF"/>
                </a:solidFill>
                <a:cs typeface="Arial Unicode MS" charset="0"/>
              </a:rPr>
              <a:t>Audience Research</a:t>
            </a:r>
          </a:p>
          <a:p>
            <a:pPr algn="ctr" defTabSz="457162"/>
            <a:r>
              <a:rPr lang="en-US" i="1" dirty="0" smtClean="0">
                <a:solidFill>
                  <a:srgbClr val="FFFFFF"/>
                </a:solidFill>
                <a:latin typeface="Arial" charset="0"/>
                <a:ea typeface="ＭＳ Ｐゴシック" charset="0"/>
                <a:cs typeface="Arial Unicode MS" charset="0"/>
              </a:rPr>
              <a:t>4,181 surveys</a:t>
            </a:r>
          </a:p>
          <a:p>
            <a:pPr algn="ctr" defTabSz="457162"/>
            <a:r>
              <a:rPr lang="en-US" i="1" dirty="0" smtClean="0">
                <a:solidFill>
                  <a:srgbClr val="FFFFFF"/>
                </a:solidFill>
                <a:latin typeface="Arial" charset="0"/>
                <a:ea typeface="ＭＳ Ｐゴシック" charset="0"/>
                <a:cs typeface="Arial Unicode MS" charset="0"/>
              </a:rPr>
              <a:t>349 interviews</a:t>
            </a:r>
          </a:p>
          <a:p>
            <a:pPr algn="ctr" defTabSz="457162"/>
            <a:r>
              <a:rPr lang="en-US" i="1" dirty="0" smtClean="0">
                <a:solidFill>
                  <a:srgbClr val="FFFFFF"/>
                </a:solidFill>
                <a:latin typeface="Arial" charset="0"/>
                <a:ea typeface="ＭＳ Ｐゴシック" charset="0"/>
                <a:cs typeface="Arial Unicode MS" charset="0"/>
              </a:rPr>
              <a:t>16 focus groups</a:t>
            </a:r>
          </a:p>
          <a:p>
            <a:pPr algn="ctr" defTabSz="457162"/>
            <a:r>
              <a:rPr lang="en-US" i="1" dirty="0">
                <a:solidFill>
                  <a:srgbClr val="FFFFFF"/>
                </a:solidFill>
                <a:latin typeface="Arial" charset="0"/>
                <a:ea typeface="ＭＳ Ｐゴシック" charset="0"/>
                <a:cs typeface="Arial Unicode MS" charset="0"/>
              </a:rPr>
              <a:t>6</a:t>
            </a:r>
            <a:r>
              <a:rPr lang="en-US" i="1" dirty="0" smtClean="0">
                <a:solidFill>
                  <a:srgbClr val="FFFFFF"/>
                </a:solidFill>
                <a:latin typeface="Arial" charset="0"/>
                <a:ea typeface="ＭＳ Ｐゴシック" charset="0"/>
                <a:cs typeface="Arial Unicode MS" charset="0"/>
              </a:rPr>
              <a:t> workshops</a:t>
            </a:r>
            <a:endParaRPr lang="en-US" i="1" dirty="0">
              <a:solidFill>
                <a:srgbClr val="FFFFFF"/>
              </a:solidFill>
              <a:latin typeface="Arial" charset="0"/>
              <a:ea typeface="ＭＳ Ｐゴシック" charset="0"/>
              <a:cs typeface="Arial Unicode MS" charset="0"/>
            </a:endParaRPr>
          </a:p>
        </p:txBody>
      </p:sp>
      <p:sp>
        <p:nvSpPr>
          <p:cNvPr id="29" name="Down Arrow Callout 28"/>
          <p:cNvSpPr/>
          <p:nvPr/>
        </p:nvSpPr>
        <p:spPr bwMode="auto">
          <a:xfrm>
            <a:off x="2523332" y="4543425"/>
            <a:ext cx="4724400" cy="1295400"/>
          </a:xfrm>
          <a:prstGeom prst="downArrowCallout">
            <a:avLst>
              <a:gd name="adj1" fmla="val 25000"/>
              <a:gd name="adj2" fmla="val 25000"/>
              <a:gd name="adj3" fmla="val 25000"/>
              <a:gd name="adj4" fmla="val 45690"/>
            </a:avLst>
          </a:prstGeom>
          <a:solidFill>
            <a:schemeClr val="accent3"/>
          </a:solidFill>
          <a:ln w="9525" cap="flat" cmpd="sng" algn="ctr">
            <a:solidFill>
              <a:schemeClr val="tx1"/>
            </a:solidFill>
            <a:prstDash val="solid"/>
            <a:round/>
            <a:headEnd type="none" w="med" len="med"/>
            <a:tailEnd type="none" w="med" len="med"/>
          </a:ln>
          <a:effectLst/>
          <a:extLst/>
        </p:spPr>
        <p:txBody>
          <a:bodyPr vert="horz" wrap="square" lIns="91432" tIns="45716" rIns="91432" bIns="45716" numCol="1" rtlCol="0" anchor="t" anchorCtr="0" compatLnSpc="1">
            <a:prstTxWarp prst="textNoShape">
              <a:avLst/>
            </a:prstTxWarp>
          </a:bodyPr>
          <a:lstStyle/>
          <a:p>
            <a:pPr algn="ctr" defTabSz="457162"/>
            <a:endParaRPr lang="en-US" sz="900" dirty="0">
              <a:cs typeface="Arial Unicode MS" charset="0"/>
            </a:endParaRPr>
          </a:p>
          <a:p>
            <a:pPr algn="ctr" defTabSz="457162"/>
            <a:r>
              <a:rPr lang="en-US" sz="2200" dirty="0">
                <a:cs typeface="Arial Unicode MS" charset="0"/>
              </a:rPr>
              <a:t>Regional Community of Practices</a:t>
            </a:r>
          </a:p>
        </p:txBody>
      </p:sp>
    </p:spTree>
    <p:extLst>
      <p:ext uri="{BB962C8B-B14F-4D97-AF65-F5344CB8AC3E}">
        <p14:creationId xmlns:p14="http://schemas.microsoft.com/office/powerpoint/2010/main" val="19360086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scades climate challenge video pa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3825"/>
            <a:ext cx="10075863" cy="6322803"/>
          </a:xfrm>
          <a:prstGeom prst="rect">
            <a:avLst/>
          </a:prstGeom>
        </p:spPr>
      </p:pic>
      <p:sp>
        <p:nvSpPr>
          <p:cNvPr id="3" name="Rectangle 2"/>
          <p:cNvSpPr/>
          <p:nvPr/>
        </p:nvSpPr>
        <p:spPr>
          <a:xfrm>
            <a:off x="2980531" y="6753225"/>
            <a:ext cx="4516155" cy="498085"/>
          </a:xfrm>
          <a:prstGeom prst="rect">
            <a:avLst/>
          </a:prstGeom>
        </p:spPr>
        <p:txBody>
          <a:bodyPr wrap="none">
            <a:spAutoFit/>
          </a:bodyPr>
          <a:lstStyle/>
          <a:p>
            <a:r>
              <a:rPr lang="pt-BR" sz="2800" dirty="0" err="1">
                <a:hlinkClick r:id="rId4"/>
              </a:rPr>
              <a:t>http</a:t>
            </a:r>
            <a:r>
              <a:rPr lang="pt-BR" sz="2800" dirty="0">
                <a:hlinkClick r:id="rId4"/>
              </a:rPr>
              <a:t>://</a:t>
            </a:r>
            <a:r>
              <a:rPr lang="pt-BR" sz="2800" dirty="0" err="1">
                <a:hlinkClick r:id="rId4"/>
              </a:rPr>
              <a:t>vimeo.com</a:t>
            </a:r>
            <a:r>
              <a:rPr lang="pt-BR" sz="2800" dirty="0">
                <a:hlinkClick r:id="rId4"/>
              </a:rPr>
              <a:t>/15967782</a:t>
            </a:r>
            <a:endParaRPr lang="en-US" sz="2800" dirty="0"/>
          </a:p>
        </p:txBody>
      </p:sp>
    </p:spTree>
    <p:extLst>
      <p:ext uri="{BB962C8B-B14F-4D97-AF65-F5344CB8AC3E}">
        <p14:creationId xmlns:p14="http://schemas.microsoft.com/office/powerpoint/2010/main" val="34140177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69900" y="495300"/>
            <a:ext cx="9131300" cy="6565900"/>
            <a:chOff x="469900" y="495300"/>
            <a:chExt cx="9131300" cy="6565900"/>
          </a:xfrm>
        </p:grpSpPr>
        <p:pic>
          <p:nvPicPr>
            <p:cNvPr id="2" name="Picture 1"/>
            <p:cNvPicPr>
              <a:picLocks noChangeAspect="1"/>
            </p:cNvPicPr>
            <p:nvPr/>
          </p:nvPicPr>
          <p:blipFill>
            <a:blip r:embed="rId2"/>
            <a:stretch>
              <a:fillRect/>
            </a:stretch>
          </p:blipFill>
          <p:spPr>
            <a:xfrm>
              <a:off x="469900" y="495300"/>
              <a:ext cx="9131300" cy="6565900"/>
            </a:xfrm>
            <a:prstGeom prst="rect">
              <a:avLst/>
            </a:prstGeom>
          </p:spPr>
        </p:pic>
        <p:sp>
          <p:nvSpPr>
            <p:cNvPr id="4" name="TextBox 3"/>
            <p:cNvSpPr txBox="1"/>
            <p:nvPr/>
          </p:nvSpPr>
          <p:spPr>
            <a:xfrm>
              <a:off x="542131" y="1571625"/>
              <a:ext cx="2739552" cy="1299535"/>
            </a:xfrm>
            <a:prstGeom prst="rect">
              <a:avLst/>
            </a:prstGeom>
            <a:noFill/>
          </p:spPr>
          <p:txBody>
            <a:bodyPr wrap="none" rtlCol="0">
              <a:spAutoFit/>
            </a:bodyPr>
            <a:lstStyle/>
            <a:p>
              <a:r>
                <a:rPr lang="en-US" sz="2800" dirty="0" smtClean="0">
                  <a:solidFill>
                    <a:schemeClr val="tx1"/>
                  </a:solidFill>
                </a:rPr>
                <a:t>Ten Thousand </a:t>
              </a:r>
            </a:p>
            <a:p>
              <a:r>
                <a:rPr lang="en-US" sz="2800" dirty="0" smtClean="0">
                  <a:solidFill>
                    <a:schemeClr val="tx1"/>
                  </a:solidFill>
                </a:rPr>
                <a:t>Islands National </a:t>
              </a:r>
            </a:p>
            <a:p>
              <a:r>
                <a:rPr lang="en-US" sz="2800" dirty="0" smtClean="0">
                  <a:solidFill>
                    <a:schemeClr val="tx1"/>
                  </a:solidFill>
                </a:rPr>
                <a:t>Wildlife Refuge</a:t>
              </a:r>
              <a:endParaRPr lang="en-US" sz="2800" dirty="0">
                <a:solidFill>
                  <a:schemeClr val="tx1"/>
                </a:solidFill>
              </a:endParaRPr>
            </a:p>
          </p:txBody>
        </p:sp>
        <p:cxnSp>
          <p:nvCxnSpPr>
            <p:cNvPr id="6" name="Straight Arrow Connector 5"/>
            <p:cNvCxnSpPr/>
            <p:nvPr/>
          </p:nvCxnSpPr>
          <p:spPr bwMode="auto">
            <a:xfrm>
              <a:off x="3056731" y="2486025"/>
              <a:ext cx="457200" cy="3048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p:cNvSpPr txBox="1"/>
            <p:nvPr/>
          </p:nvSpPr>
          <p:spPr>
            <a:xfrm>
              <a:off x="5114131" y="6143625"/>
              <a:ext cx="3098625" cy="898810"/>
            </a:xfrm>
            <a:prstGeom prst="rect">
              <a:avLst/>
            </a:prstGeom>
            <a:noFill/>
          </p:spPr>
          <p:txBody>
            <a:bodyPr wrap="none" rtlCol="0">
              <a:spAutoFit/>
            </a:bodyPr>
            <a:lstStyle/>
            <a:p>
              <a:r>
                <a:rPr lang="en-US" sz="2800" dirty="0" smtClean="0">
                  <a:solidFill>
                    <a:schemeClr val="tx1"/>
                  </a:solidFill>
                </a:rPr>
                <a:t>Key Deer National </a:t>
              </a:r>
            </a:p>
            <a:p>
              <a:r>
                <a:rPr lang="en-US" sz="2800" dirty="0" smtClean="0">
                  <a:solidFill>
                    <a:schemeClr val="tx1"/>
                  </a:solidFill>
                </a:rPr>
                <a:t>Wildlife Refuge</a:t>
              </a:r>
              <a:endParaRPr lang="en-US" sz="2800" dirty="0">
                <a:solidFill>
                  <a:schemeClr val="tx1"/>
                </a:solidFill>
              </a:endParaRPr>
            </a:p>
          </p:txBody>
        </p:sp>
        <p:cxnSp>
          <p:nvCxnSpPr>
            <p:cNvPr id="11" name="Straight Arrow Connector 10"/>
            <p:cNvCxnSpPr>
              <a:stCxn id="9" idx="1"/>
            </p:cNvCxnSpPr>
            <p:nvPr/>
          </p:nvCxnSpPr>
          <p:spPr bwMode="auto">
            <a:xfrm flipH="1" flipV="1">
              <a:off x="4809331" y="6219825"/>
              <a:ext cx="304800" cy="37320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p:nvPr/>
          </p:nvSpPr>
          <p:spPr>
            <a:xfrm>
              <a:off x="7934396" y="2486025"/>
              <a:ext cx="1142135" cy="498085"/>
            </a:xfrm>
            <a:prstGeom prst="rect">
              <a:avLst/>
            </a:prstGeom>
            <a:noFill/>
          </p:spPr>
          <p:txBody>
            <a:bodyPr wrap="none" rtlCol="0">
              <a:spAutoFit/>
            </a:bodyPr>
            <a:lstStyle/>
            <a:p>
              <a:r>
                <a:rPr lang="en-US" sz="2800" dirty="0" smtClean="0">
                  <a:solidFill>
                    <a:schemeClr val="tx1"/>
                  </a:solidFill>
                </a:rPr>
                <a:t>Miami</a:t>
              </a:r>
              <a:endParaRPr lang="en-US" sz="2800" dirty="0">
                <a:solidFill>
                  <a:schemeClr val="tx1"/>
                </a:solidFill>
              </a:endParaRPr>
            </a:p>
          </p:txBody>
        </p:sp>
        <p:cxnSp>
          <p:nvCxnSpPr>
            <p:cNvPr id="16" name="Straight Arrow Connector 15"/>
            <p:cNvCxnSpPr/>
            <p:nvPr/>
          </p:nvCxnSpPr>
          <p:spPr bwMode="auto">
            <a:xfrm flipH="1">
              <a:off x="7476331" y="2943225"/>
              <a:ext cx="762000" cy="3048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924655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023915" y="3154889"/>
            <a:ext cx="5890816" cy="4207936"/>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331" y="200025"/>
            <a:ext cx="5139531" cy="3854648"/>
          </a:xfrm>
          <a:prstGeom prst="rect">
            <a:avLst/>
          </a:prstGeom>
        </p:spPr>
      </p:pic>
    </p:spTree>
    <p:extLst>
      <p:ext uri="{BB962C8B-B14F-4D97-AF65-F5344CB8AC3E}">
        <p14:creationId xmlns:p14="http://schemas.microsoft.com/office/powerpoint/2010/main" val="294960981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2600" y="0"/>
            <a:ext cx="4025388" cy="7562850"/>
          </a:xfrm>
          <a:prstGeom prst="rect">
            <a:avLst/>
          </a:prstGeom>
        </p:spPr>
      </p:pic>
    </p:spTree>
    <p:extLst>
      <p:ext uri="{BB962C8B-B14F-4D97-AF65-F5344CB8AC3E}">
        <p14:creationId xmlns:p14="http://schemas.microsoft.com/office/powerpoint/2010/main" val="17273281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1"/>
          <p:cNvSpPr>
            <a:spLocks noChangeArrowheads="1"/>
          </p:cNvSpPr>
          <p:nvPr/>
        </p:nvSpPr>
        <p:spPr bwMode="auto">
          <a:xfrm>
            <a:off x="0" y="17"/>
            <a:ext cx="10077450" cy="7561263"/>
          </a:xfrm>
          <a:prstGeom prst="roundRect">
            <a:avLst>
              <a:gd name="adj" fmla="val 19"/>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3213" y="3711575"/>
            <a:ext cx="5938838" cy="385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713" y="884238"/>
            <a:ext cx="5713412" cy="4116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0" name="AutoShape 4"/>
          <p:cNvSpPr>
            <a:spLocks noChangeArrowheads="1"/>
          </p:cNvSpPr>
          <p:nvPr/>
        </p:nvSpPr>
        <p:spPr bwMode="auto">
          <a:xfrm>
            <a:off x="5257817" y="787799"/>
            <a:ext cx="4568825" cy="1632745"/>
          </a:xfrm>
          <a:prstGeom prst="wedgeRoundRectCallout">
            <a:avLst>
              <a:gd name="adj1" fmla="val -11426"/>
              <a:gd name="adj2" fmla="val 166384"/>
              <a:gd name="adj3" fmla="val 16667"/>
            </a:avLst>
          </a:prstGeom>
          <a:solidFill>
            <a:srgbClr val="CCFFCC"/>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4939" rIns="89879" bIns="44939" anchor="ctr">
            <a:spAutoFit/>
          </a:bodyPr>
          <a:lstStyle/>
          <a:p>
            <a:pPr algn="ctr">
              <a:lnSpc>
                <a:spcPct val="100000"/>
              </a:lnSpc>
              <a:tabLst>
                <a:tab pos="0" algn="l"/>
                <a:tab pos="456584" algn="l"/>
                <a:tab pos="913172" algn="l"/>
                <a:tab pos="1369754" algn="l"/>
                <a:tab pos="1826339" algn="l"/>
                <a:tab pos="2282922" algn="l"/>
                <a:tab pos="2739508" algn="l"/>
                <a:tab pos="3196095" algn="l"/>
                <a:tab pos="3652678" algn="l"/>
                <a:tab pos="4109263" algn="l"/>
                <a:tab pos="4565845" algn="l"/>
                <a:tab pos="5022431" algn="l"/>
                <a:tab pos="5479016" algn="l"/>
                <a:tab pos="5935602" algn="l"/>
                <a:tab pos="6392182" algn="l"/>
                <a:tab pos="6848772" algn="l"/>
                <a:tab pos="7305361" algn="l"/>
                <a:tab pos="7761940" algn="l"/>
                <a:tab pos="8218525" algn="l"/>
                <a:tab pos="8675109" algn="l"/>
                <a:tab pos="9131696" algn="l"/>
              </a:tabLst>
              <a:defRPr/>
            </a:pPr>
            <a:r>
              <a:rPr lang="en-US" i="1" dirty="0">
                <a:solidFill>
                  <a:srgbClr val="000000"/>
                </a:solidFill>
                <a:cs typeface="Arial Unicode MS" charset="0"/>
              </a:rPr>
              <a:t>"Look, I believe climate change is real. Every visit we make, such as we are making here, argues that we need to take action...    Every citizen in America should see what's happening here!”</a:t>
            </a:r>
          </a:p>
        </p:txBody>
      </p:sp>
    </p:spTree>
    <p:extLst>
      <p:ext uri="{BB962C8B-B14F-4D97-AF65-F5344CB8AC3E}">
        <p14:creationId xmlns:p14="http://schemas.microsoft.com/office/powerpoint/2010/main" val="2379594552"/>
      </p:ext>
    </p:extLst>
  </p:cSld>
  <p:clrMapOvr>
    <a:masterClrMapping/>
  </p:clrMapOvr>
  <p:transition xmlns:p14="http://schemas.microsoft.com/office/powerpoint/2010/main">
    <p:push dir="u"/>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4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52425"/>
            <a:ext cx="10075863" cy="6717242"/>
          </a:xfrm>
          <a:prstGeom prst="rect">
            <a:avLst/>
          </a:prstGeom>
        </p:spPr>
      </p:pic>
    </p:spTree>
    <p:extLst>
      <p:ext uri="{BB962C8B-B14F-4D97-AF65-F5344CB8AC3E}">
        <p14:creationId xmlns:p14="http://schemas.microsoft.com/office/powerpoint/2010/main" val="187892063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626134060"/>
              </p:ext>
            </p:extLst>
          </p:nvPr>
        </p:nvGraphicFramePr>
        <p:xfrm>
          <a:off x="287338" y="155575"/>
          <a:ext cx="9499600" cy="7251700"/>
        </p:xfrm>
        <a:graphic>
          <a:graphicData uri="http://schemas.openxmlformats.org/presentationml/2006/ole">
            <mc:AlternateContent xmlns:mc="http://schemas.openxmlformats.org/markup-compatibility/2006">
              <mc:Choice xmlns:v="urn:schemas-microsoft-com:vml" Requires="v">
                <p:oleObj spid="_x0000_s1040" name="Document" r:id="rId4" imgW="9499600" imgH="7251700" progId="Word.Document.12">
                  <p:embed/>
                </p:oleObj>
              </mc:Choice>
              <mc:Fallback>
                <p:oleObj name="Document" r:id="rId4" imgW="9499600" imgH="7251700" progId="Word.Document.12">
                  <p:embed/>
                  <p:pic>
                    <p:nvPicPr>
                      <p:cNvPr id="0" name=""/>
                      <p:cNvPicPr/>
                      <p:nvPr/>
                    </p:nvPicPr>
                    <p:blipFill>
                      <a:blip r:embed="rId5"/>
                      <a:stretch>
                        <a:fillRect/>
                      </a:stretch>
                    </p:blipFill>
                    <p:spPr>
                      <a:xfrm>
                        <a:off x="287338" y="155575"/>
                        <a:ext cx="9499600" cy="7251700"/>
                      </a:xfrm>
                      <a:prstGeom prst="rect">
                        <a:avLst/>
                      </a:prstGeom>
                    </p:spPr>
                  </p:pic>
                </p:oleObj>
              </mc:Fallback>
            </mc:AlternateContent>
          </a:graphicData>
        </a:graphic>
      </p:graphicFrame>
    </p:spTree>
    <p:extLst>
      <p:ext uri="{BB962C8B-B14F-4D97-AF65-F5344CB8AC3E}">
        <p14:creationId xmlns:p14="http://schemas.microsoft.com/office/powerpoint/2010/main" val="3779952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imate interpreter websit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9600"/>
            <a:ext cx="10075863" cy="6322803"/>
          </a:xfrm>
          <a:prstGeom prst="rect">
            <a:avLst/>
          </a:prstGeom>
        </p:spPr>
      </p:pic>
    </p:spTree>
    <p:extLst>
      <p:ext uri="{BB962C8B-B14F-4D97-AF65-F5344CB8AC3E}">
        <p14:creationId xmlns:p14="http://schemas.microsoft.com/office/powerpoint/2010/main" val="328731865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noChangeArrowheads="1"/>
          </p:cNvSpPr>
          <p:nvPr/>
        </p:nvSpPr>
        <p:spPr bwMode="auto">
          <a:xfrm>
            <a:off x="0" y="17"/>
            <a:ext cx="10077450" cy="7561263"/>
          </a:xfrm>
          <a:prstGeom prst="roundRect">
            <a:avLst>
              <a:gd name="adj" fmla="val 19"/>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16" tIns="45661" rIns="91316" bIns="45661" anchor="ctr"/>
          <a:lstStyle/>
          <a:p>
            <a:pPr>
              <a:defRPr/>
            </a:pPr>
            <a:endParaRPr lang="en-US" dirty="0">
              <a:cs typeface="Arial Unicode MS" charset="0"/>
            </a:endParaRPr>
          </a:p>
        </p:txBody>
      </p:sp>
      <p:sp>
        <p:nvSpPr>
          <p:cNvPr id="27650" name="Rectangle 2"/>
          <p:cNvSpPr>
            <a:spLocks noChangeArrowheads="1"/>
          </p:cNvSpPr>
          <p:nvPr/>
        </p:nvSpPr>
        <p:spPr bwMode="auto">
          <a:xfrm>
            <a:off x="0" y="252414"/>
            <a:ext cx="1007745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6739" rIns="89879" bIns="46739" anchor="ctr"/>
          <a:lstStyle/>
          <a:p>
            <a:pPr algn="ctr" hangingPunct="1">
              <a:lnSpc>
                <a:spcPct val="120000"/>
              </a:lnSpc>
              <a:tabLst>
                <a:tab pos="0" algn="l"/>
                <a:tab pos="456584" algn="l"/>
                <a:tab pos="913172" algn="l"/>
                <a:tab pos="1369754" algn="l"/>
                <a:tab pos="1826339" algn="l"/>
                <a:tab pos="2282922" algn="l"/>
                <a:tab pos="2739508" algn="l"/>
                <a:tab pos="3196095" algn="l"/>
                <a:tab pos="3652678" algn="l"/>
                <a:tab pos="4109263" algn="l"/>
                <a:tab pos="4565845" algn="l"/>
                <a:tab pos="5022431" algn="l"/>
                <a:tab pos="5479016" algn="l"/>
                <a:tab pos="5935602" algn="l"/>
                <a:tab pos="6392182" algn="l"/>
                <a:tab pos="6848772" algn="l"/>
                <a:tab pos="7305361" algn="l"/>
                <a:tab pos="7761940" algn="l"/>
                <a:tab pos="8218525" algn="l"/>
                <a:tab pos="8675109" algn="l"/>
                <a:tab pos="9131696" algn="l"/>
                <a:tab pos="9398035" algn="l"/>
              </a:tabLst>
              <a:defRPr/>
            </a:pPr>
            <a:r>
              <a:rPr lang="en-US" sz="3000" b="1" i="1" dirty="0">
                <a:solidFill>
                  <a:srgbClr val="92D050"/>
                </a:solidFill>
                <a:cs typeface="Arial Unicode MS" charset="0"/>
              </a:rPr>
              <a:t>THE IMPORTANT MESSAGE ABOUT COMMUNICATING CLIMATE CHANGE:</a:t>
            </a:r>
          </a:p>
        </p:txBody>
      </p:sp>
      <p:sp>
        <p:nvSpPr>
          <p:cNvPr id="27651" name="Rectangle 3"/>
          <p:cNvSpPr>
            <a:spLocks noChangeArrowheads="1"/>
          </p:cNvSpPr>
          <p:nvPr/>
        </p:nvSpPr>
        <p:spPr bwMode="auto">
          <a:xfrm>
            <a:off x="914417" y="1931988"/>
            <a:ext cx="8455025" cy="218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6739" rIns="89879" bIns="46739"/>
          <a:lstStyle/>
          <a:p>
            <a:pPr hangingPunct="1">
              <a:lnSpc>
                <a:spcPct val="120000"/>
              </a:lnSpc>
              <a:tabLst>
                <a:tab pos="0" algn="l"/>
                <a:tab pos="456584" algn="l"/>
                <a:tab pos="913172" algn="l"/>
                <a:tab pos="1369754" algn="l"/>
                <a:tab pos="1826339" algn="l"/>
                <a:tab pos="2282922" algn="l"/>
                <a:tab pos="2739508" algn="l"/>
                <a:tab pos="3196095" algn="l"/>
                <a:tab pos="3652678" algn="l"/>
                <a:tab pos="4109263" algn="l"/>
                <a:tab pos="4565845" algn="l"/>
                <a:tab pos="5022431" algn="l"/>
                <a:tab pos="5479016" algn="l"/>
                <a:tab pos="5935602" algn="l"/>
                <a:tab pos="6392182" algn="l"/>
                <a:tab pos="6848772" algn="l"/>
                <a:tab pos="7305361" algn="l"/>
                <a:tab pos="7761940" algn="l"/>
                <a:tab pos="8218525" algn="l"/>
                <a:tab pos="8675109" algn="l"/>
                <a:tab pos="9131696" algn="l"/>
              </a:tabLst>
              <a:defRPr/>
            </a:pPr>
            <a:r>
              <a:rPr lang="en-US" sz="3000" dirty="0">
                <a:solidFill>
                  <a:srgbClr val="FFFFFF"/>
                </a:solidFill>
                <a:cs typeface="Arial Unicode MS" charset="0"/>
              </a:rPr>
              <a:t>There is no template or “ready-made” solution! We need to </a:t>
            </a:r>
            <a:r>
              <a:rPr lang="en-US" sz="3000" b="1" dirty="0">
                <a:solidFill>
                  <a:srgbClr val="FFFF00"/>
                </a:solidFill>
                <a:cs typeface="Arial Unicode MS" charset="0"/>
              </a:rPr>
              <a:t>experiment with – and – test  </a:t>
            </a:r>
            <a:r>
              <a:rPr lang="en-US" sz="3000" dirty="0">
                <a:solidFill>
                  <a:srgbClr val="FFFFFF"/>
                </a:solidFill>
                <a:cs typeface="Arial Unicode MS" charset="0"/>
              </a:rPr>
              <a:t>different strategies.</a:t>
            </a:r>
          </a:p>
        </p:txBody>
      </p:sp>
      <p:sp>
        <p:nvSpPr>
          <p:cNvPr id="27652" name="Rectangle 4"/>
          <p:cNvSpPr>
            <a:spLocks noChangeArrowheads="1"/>
          </p:cNvSpPr>
          <p:nvPr/>
        </p:nvSpPr>
        <p:spPr bwMode="auto">
          <a:xfrm>
            <a:off x="914417" y="4033856"/>
            <a:ext cx="8226425" cy="287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6739" rIns="89879" bIns="46739"/>
          <a:lstStyle/>
          <a:p>
            <a:pPr hangingPunct="1">
              <a:lnSpc>
                <a:spcPct val="120000"/>
              </a:lnSpc>
              <a:tabLst>
                <a:tab pos="0" algn="l"/>
                <a:tab pos="41220" algn="l"/>
                <a:tab pos="954387" algn="l"/>
                <a:tab pos="1867558" algn="l"/>
                <a:tab pos="2780726" algn="l"/>
                <a:tab pos="3693895" algn="l"/>
                <a:tab pos="4607067" algn="l"/>
                <a:tab pos="5520239" algn="l"/>
                <a:tab pos="6431822" algn="l"/>
                <a:tab pos="7344990" algn="l"/>
                <a:tab pos="8258157" algn="l"/>
                <a:tab pos="9171327" algn="l"/>
                <a:tab pos="9174501" algn="l"/>
                <a:tab pos="9631086" algn="l"/>
                <a:tab pos="9634257" algn="l"/>
                <a:tab pos="9637426" algn="l"/>
                <a:tab pos="9640598" algn="l"/>
                <a:tab pos="9643771" algn="l"/>
                <a:tab pos="9646937" algn="l"/>
                <a:tab pos="9650109" algn="l"/>
                <a:tab pos="9653279" algn="l"/>
                <a:tab pos="9656448" algn="l"/>
                <a:tab pos="9659620" algn="l"/>
                <a:tab pos="9662791" algn="l"/>
                <a:tab pos="9665962" algn="l"/>
                <a:tab pos="10035351" algn="l"/>
                <a:tab pos="10491934" algn="l"/>
                <a:tab pos="10913644" algn="l"/>
              </a:tabLst>
              <a:defRPr/>
            </a:pPr>
            <a:r>
              <a:rPr lang="en-US" sz="3000" dirty="0">
                <a:solidFill>
                  <a:srgbClr val="FFFFFF"/>
                </a:solidFill>
                <a:cs typeface="Arial Unicode MS" charset="0"/>
              </a:rPr>
              <a:t>	Making progress means that we link our understanding of </a:t>
            </a:r>
            <a:r>
              <a:rPr lang="en-US" sz="3000" dirty="0" smtClean="0">
                <a:solidFill>
                  <a:srgbClr val="FFFFFF"/>
                </a:solidFill>
                <a:cs typeface="Arial Unicode MS" charset="0"/>
              </a:rPr>
              <a:t>ecological changes </a:t>
            </a:r>
            <a:r>
              <a:rPr lang="en-US" sz="3000" dirty="0">
                <a:solidFill>
                  <a:srgbClr val="FFFFFF"/>
                </a:solidFill>
                <a:cs typeface="Arial Unicode MS" charset="0"/>
              </a:rPr>
              <a:t>with our </a:t>
            </a:r>
            <a:r>
              <a:rPr lang="en-US" sz="3000" b="1" dirty="0">
                <a:solidFill>
                  <a:srgbClr val="FFFF00"/>
                </a:solidFill>
                <a:cs typeface="Arial Unicode MS" charset="0"/>
              </a:rPr>
              <a:t>understanding of our </a:t>
            </a:r>
            <a:r>
              <a:rPr lang="en-US" sz="3000" b="1" dirty="0" smtClean="0">
                <a:solidFill>
                  <a:srgbClr val="FFFF00"/>
                </a:solidFill>
                <a:cs typeface="Arial Unicode MS" charset="0"/>
              </a:rPr>
              <a:t>audience(s) </a:t>
            </a:r>
            <a:r>
              <a:rPr lang="en-US" sz="3000" dirty="0">
                <a:solidFill>
                  <a:srgbClr val="FFFFFF"/>
                </a:solidFill>
                <a:cs typeface="Arial Unicode MS" charset="0"/>
              </a:rPr>
              <a:t>and develop meaningful messages to engage them in climate dialogue and action.</a:t>
            </a:r>
          </a:p>
        </p:txBody>
      </p:sp>
    </p:spTree>
  </p:cSld>
  <p:clrMapOvr>
    <a:masterClrMapping/>
  </p:clrMapOvr>
  <p:transition xmlns:p14="http://schemas.microsoft.com/office/powerpoint/2010/main">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fill="hold" nodeType="clickEffect">
                                  <p:stCondLst>
                                    <p:cond delay="0"/>
                                  </p:stCondLst>
                                  <p:childTnLst>
                                    <p:set>
                                      <p:cBhvr additive="repl">
                                        <p:cTn id="6" dur="1" fill="hold">
                                          <p:stCondLst>
                                            <p:cond delay="0"/>
                                          </p:stCondLst>
                                        </p:cTn>
                                        <p:tgtEl>
                                          <p:spTgt spid="27651"/>
                                        </p:tgtEl>
                                        <p:attrNameLst>
                                          <p:attrName>style.visibility</p:attrName>
                                        </p:attrNameLst>
                                      </p:cBhvr>
                                      <p:to>
                                        <p:strVal val="visible"/>
                                      </p:to>
                                    </p:set>
                                    <p:animScale>
                                      <p:cBhvr additive="repl">
                                        <p:cTn id="7" dur="1000" decel="50000" fill="hold">
                                          <p:stCondLst>
                                            <p:cond delay="0"/>
                                          </p:stCondLst>
                                        </p:cTn>
                                        <p:tgtEl>
                                          <p:spTgt spid="27651"/>
                                        </p:tgtEl>
                                      </p:cBhvr>
                                      <p:from x="250000" y="250000"/>
                                      <p:to x="100000" y="100000"/>
                                    </p:animScale>
                                    <p:animMotion origin="layout" path="M -0.46736 0.92887  C -0.37517 0.88508  -0.02552 0.75279  0.0908 0.66613  C  0.20747 0.57948  0.21649 0.50394  0.23177 0.40825  C 0.24705 0.31256  0.22118 0.15964   0.18264 0.09152  C 0.1441 0.02341  0.03802 0.0  0.0 0.0">
                                      <p:cBhvr additive="repl">
                                        <p:cTn id="8" dur="1000" decel="50000" fill="hold">
                                          <p:stCondLst>
                                            <p:cond delay="0"/>
                                          </p:stCondLst>
                                        </p:cTn>
                                        <p:tgtEl>
                                          <p:spTgt spid="27651"/>
                                        </p:tgtEl>
                                      </p:cBhvr>
                                    </p:animMotion>
                                    <p:animEffect transition="in" filter="fade">
                                      <p:cBhvr additive="repl">
                                        <p:cTn id="9" dur="1000"/>
                                        <p:tgtEl>
                                          <p:spTgt spid="276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fill="hold" nodeType="clickEffect">
                                  <p:stCondLst>
                                    <p:cond delay="0"/>
                                  </p:stCondLst>
                                  <p:childTnLst>
                                    <p:set>
                                      <p:cBhvr additive="repl">
                                        <p:cTn id="13" dur="1" fill="hold">
                                          <p:stCondLst>
                                            <p:cond delay="0"/>
                                          </p:stCondLst>
                                        </p:cTn>
                                        <p:tgtEl>
                                          <p:spTgt spid="27652"/>
                                        </p:tgtEl>
                                        <p:attrNameLst>
                                          <p:attrName>style.visibility</p:attrName>
                                        </p:attrNameLst>
                                      </p:cBhvr>
                                      <p:to>
                                        <p:strVal val="visible"/>
                                      </p:to>
                                    </p:set>
                                    <p:animScale>
                                      <p:cBhvr additive="repl">
                                        <p:cTn id="14" dur="1000" decel="50000" fill="hold">
                                          <p:stCondLst>
                                            <p:cond delay="0"/>
                                          </p:stCondLst>
                                        </p:cTn>
                                        <p:tgtEl>
                                          <p:spTgt spid="27652"/>
                                        </p:tgtEl>
                                      </p:cBhvr>
                                      <p:from x="250000" y="250000"/>
                                      <p:to x="100000" y="100000"/>
                                    </p:animScale>
                                    <p:animMotion origin="layout" path="M -0.46736 0.92887  C -0.37517 0.88508  -0.02552 0.75279  0.0908 0.66613  C  0.20747 0.57948  0.21649 0.50394  0.23177 0.40825  C 0.24705 0.31256  0.22118 0.15964   0.18264 0.09152  C 0.1441 0.02341  0.03802 0.0  0.0 0.0">
                                      <p:cBhvr additive="repl">
                                        <p:cTn id="15" dur="1000" decel="50000" fill="hold">
                                          <p:stCondLst>
                                            <p:cond delay="0"/>
                                          </p:stCondLst>
                                        </p:cTn>
                                        <p:tgtEl>
                                          <p:spTgt spid="27652"/>
                                        </p:tgtEl>
                                      </p:cBhvr>
                                    </p:animMotion>
                                    <p:animEffect transition="in" filter="fade">
                                      <p:cBhvr additive="repl">
                                        <p:cTn id="16"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294331"/>
            <a:ext cx="10075862" cy="623887"/>
          </a:xfrm>
        </p:spPr>
        <p:txBody>
          <a:bodyPr/>
          <a:lstStyle/>
          <a:p>
            <a:pPr algn="ctr"/>
            <a:r>
              <a:rPr lang="en-US" sz="3200" dirty="0" smtClean="0"/>
              <a:t>Special Thanks to the CCEP Research Team! </a:t>
            </a:r>
            <a:endParaRPr lang="en-US" sz="3200" dirty="0"/>
          </a:p>
        </p:txBody>
      </p:sp>
      <p:pic>
        <p:nvPicPr>
          <p:cNvPr id="5" name="Picture Placeholder 4" descr="IMG_0960.JPG"/>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a:xfrm>
            <a:off x="3132931" y="6169025"/>
            <a:ext cx="4876800" cy="889000"/>
          </a:xfrm>
        </p:spPr>
        <p:txBody>
          <a:bodyPr/>
          <a:lstStyle/>
          <a:p>
            <a:r>
              <a:rPr lang="en-US" sz="1800" dirty="0" smtClean="0"/>
              <a:t>This project is funded by a grant from the National Science Foundation, award number </a:t>
            </a:r>
            <a:r>
              <a:rPr lang="en-US" sz="1800" dirty="0"/>
              <a:t>DBI-1059654 </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3731" y="5915025"/>
            <a:ext cx="1265589" cy="1266825"/>
          </a:xfrm>
          <a:prstGeom prst="rect">
            <a:avLst/>
          </a:prstGeom>
        </p:spPr>
      </p:pic>
    </p:spTree>
    <p:extLst>
      <p:ext uri="{BB962C8B-B14F-4D97-AF65-F5344CB8AC3E}">
        <p14:creationId xmlns:p14="http://schemas.microsoft.com/office/powerpoint/2010/main" val="32263133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0074276"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18652085"/>
      </p:ext>
    </p:extLst>
  </p:cSld>
  <p:clrMapOvr>
    <a:masterClrMapping/>
  </p:clrMapOvr>
  <p:transition xmlns:p14="http://schemas.microsoft.com/office/powerpoint/2010/main" spd="slow">
    <p:wipe dir="r"/>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
          <p:cNvSpPr>
            <a:spLocks noChangeArrowheads="1"/>
          </p:cNvSpPr>
          <p:nvPr/>
        </p:nvSpPr>
        <p:spPr bwMode="auto">
          <a:xfrm>
            <a:off x="0" y="0"/>
            <a:ext cx="10075863" cy="7562850"/>
          </a:xfrm>
          <a:prstGeom prst="roundRect">
            <a:avLst>
              <a:gd name="adj" fmla="val 19"/>
            </a:avLst>
          </a:prstGeom>
          <a:solidFill>
            <a:srgbClr val="000000"/>
          </a:solidFill>
          <a:ln w="9360">
            <a:solidFill>
              <a:srgbClr val="000000"/>
            </a:solidFill>
            <a:round/>
            <a:headEnd/>
            <a:tailEnd/>
          </a:ln>
        </p:spPr>
        <p:txBody>
          <a:bodyPr wrap="none" lIns="91422" tIns="45712" rIns="91422" bIns="45712" anchor="ctr"/>
          <a:lstStyle/>
          <a:p>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435" y="411336"/>
            <a:ext cx="4341348" cy="672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71635" y="1646930"/>
            <a:ext cx="5926512" cy="391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82971856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143" y="2028843"/>
            <a:ext cx="6650037" cy="4975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339" y="495300"/>
            <a:ext cx="2743200"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3" name="Text Box 3"/>
          <p:cNvSpPr txBox="1">
            <a:spLocks noChangeArrowheads="1"/>
          </p:cNvSpPr>
          <p:nvPr/>
        </p:nvSpPr>
        <p:spPr bwMode="auto">
          <a:xfrm>
            <a:off x="3589338" y="581025"/>
            <a:ext cx="6019800" cy="900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6739" rIns="89879" bIns="46739">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defRPr/>
            </a:pPr>
            <a:r>
              <a:rPr lang="en-US" sz="2800" dirty="0">
                <a:solidFill>
                  <a:srgbClr val="92D050"/>
                </a:solidFill>
              </a:rPr>
              <a:t>Glacier Basin Campground at </a:t>
            </a:r>
            <a:endParaRPr lang="en-US" sz="2800" dirty="0" smtClean="0">
              <a:solidFill>
                <a:srgbClr val="92D050"/>
              </a:solidFill>
            </a:endParaRPr>
          </a:p>
          <a:p>
            <a:pPr algn="ctr">
              <a:defRPr/>
            </a:pPr>
            <a:r>
              <a:rPr lang="en-US" sz="2800" dirty="0" smtClean="0">
                <a:solidFill>
                  <a:srgbClr val="92D050"/>
                </a:solidFill>
              </a:rPr>
              <a:t>Rocky Mountain National Park</a:t>
            </a:r>
            <a:endParaRPr lang="en-US" sz="2800" dirty="0">
              <a:solidFill>
                <a:srgbClr val="92D050"/>
              </a:solidFill>
            </a:endParaRPr>
          </a:p>
        </p:txBody>
      </p:sp>
    </p:spTree>
    <p:extLst>
      <p:ext uri="{BB962C8B-B14F-4D97-AF65-F5344CB8AC3E}">
        <p14:creationId xmlns:p14="http://schemas.microsoft.com/office/powerpoint/2010/main" val="13311814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1000" fill="hold"/>
                                        <p:tgtEl>
                                          <p:spTgt spid="25602"/>
                                        </p:tgtEl>
                                        <p:attrNameLst>
                                          <p:attrName>ppt_w</p:attrName>
                                        </p:attrNameLst>
                                      </p:cBhvr>
                                      <p:tavLst>
                                        <p:tav tm="0">
                                          <p:val>
                                            <p:fltVal val="0"/>
                                          </p:val>
                                        </p:tav>
                                        <p:tav tm="100000">
                                          <p:val>
                                            <p:strVal val="#ppt_w"/>
                                          </p:val>
                                        </p:tav>
                                      </p:tavLst>
                                    </p:anim>
                                    <p:anim calcmode="lin" valueType="num">
                                      <p:cBhvr>
                                        <p:cTn id="8" dur="1000" fill="hold"/>
                                        <p:tgtEl>
                                          <p:spTgt spid="25602"/>
                                        </p:tgtEl>
                                        <p:attrNameLst>
                                          <p:attrName>ppt_h</p:attrName>
                                        </p:attrNameLst>
                                      </p:cBhvr>
                                      <p:tavLst>
                                        <p:tav tm="0">
                                          <p:val>
                                            <p:fltVal val="0"/>
                                          </p:val>
                                        </p:tav>
                                        <p:tav tm="100000">
                                          <p:val>
                                            <p:strVal val="#ppt_h"/>
                                          </p:val>
                                        </p:tav>
                                      </p:tavLst>
                                    </p:anim>
                                    <p:animEffect transition="in" filter="fade">
                                      <p:cBhvr>
                                        <p:cTn id="9" dur="1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3589338" y="581025"/>
            <a:ext cx="6019800" cy="900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79" tIns="46739" rIns="89879" bIns="46739">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defRPr/>
            </a:pPr>
            <a:r>
              <a:rPr lang="en-US" sz="2800" dirty="0">
                <a:solidFill>
                  <a:srgbClr val="92D050"/>
                </a:solidFill>
              </a:rPr>
              <a:t>Glacier Basin Campground at </a:t>
            </a:r>
            <a:endParaRPr lang="en-US" sz="2800" dirty="0" smtClean="0">
              <a:solidFill>
                <a:srgbClr val="92D050"/>
              </a:solidFill>
            </a:endParaRPr>
          </a:p>
          <a:p>
            <a:pPr algn="ctr">
              <a:defRPr/>
            </a:pPr>
            <a:r>
              <a:rPr lang="en-US" sz="2800" dirty="0" smtClean="0">
                <a:solidFill>
                  <a:srgbClr val="92D050"/>
                </a:solidFill>
              </a:rPr>
              <a:t>Rocky Mountain National Park</a:t>
            </a:r>
            <a:endParaRPr lang="en-US" sz="2800" dirty="0">
              <a:solidFill>
                <a:srgbClr val="92D050"/>
              </a:solidFill>
            </a:endParaRPr>
          </a:p>
        </p:txBody>
      </p:sp>
      <p:pic>
        <p:nvPicPr>
          <p:cNvPr id="5" name="Picture 4" descr="032-Campin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71131" y="1724025"/>
            <a:ext cx="5257800" cy="5288518"/>
          </a:xfrm>
          <a:prstGeom prst="rect">
            <a:avLst/>
          </a:prstGeom>
        </p:spPr>
      </p:pic>
    </p:spTree>
    <p:extLst>
      <p:ext uri="{BB962C8B-B14F-4D97-AF65-F5344CB8AC3E}">
        <p14:creationId xmlns:p14="http://schemas.microsoft.com/office/powerpoint/2010/main" val="31183685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1"/>
          <p:cNvSpPr>
            <a:spLocks noChangeArrowheads="1"/>
          </p:cNvSpPr>
          <p:nvPr/>
        </p:nvSpPr>
        <p:spPr bwMode="auto">
          <a:xfrm>
            <a:off x="0" y="18"/>
            <a:ext cx="10077450" cy="7561263"/>
          </a:xfrm>
          <a:prstGeom prst="roundRect">
            <a:avLst>
              <a:gd name="adj" fmla="val 19"/>
            </a:avLst>
          </a:prstGeom>
          <a:solidFill>
            <a:srgbClr val="00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308" tIns="45658" rIns="91308" bIns="45658" anchor="ctr"/>
          <a:lstStyle/>
          <a:p>
            <a:pPr>
              <a:defRPr/>
            </a:pPr>
            <a:endParaRPr lang="en-US" dirty="0">
              <a:solidFill>
                <a:srgbClr val="FFFFFF"/>
              </a:solidFill>
              <a:cs typeface="Arial Unicode MS" charset="0"/>
            </a:endParaRPr>
          </a:p>
        </p:txBody>
      </p:sp>
      <p:sp>
        <p:nvSpPr>
          <p:cNvPr id="2" name="Title 1"/>
          <p:cNvSpPr>
            <a:spLocks noGrp="1"/>
          </p:cNvSpPr>
          <p:nvPr>
            <p:ph type="title"/>
          </p:nvPr>
        </p:nvSpPr>
        <p:spPr/>
        <p:txBody>
          <a:bodyPr>
            <a:normAutofit fontScale="90000"/>
          </a:bodyPr>
          <a:lstStyle/>
          <a:p>
            <a:pPr algn="ctr"/>
            <a:r>
              <a:rPr lang="en-US" sz="3600" dirty="0">
                <a:solidFill>
                  <a:srgbClr val="FFFFFF"/>
                </a:solidFill>
                <a:latin typeface="Arial"/>
                <a:cs typeface="Arial"/>
              </a:rPr>
              <a:t>Place-based Climate Change Engagement </a:t>
            </a:r>
            <a:br>
              <a:rPr lang="en-US" sz="3600" dirty="0">
                <a:solidFill>
                  <a:srgbClr val="FFFFFF"/>
                </a:solidFill>
                <a:latin typeface="Arial"/>
                <a:cs typeface="Arial"/>
              </a:rPr>
            </a:br>
            <a:r>
              <a:rPr lang="en-US" sz="4400" dirty="0">
                <a:solidFill>
                  <a:srgbClr val="FFFFFF"/>
                </a:solidFill>
                <a:latin typeface="Arial"/>
                <a:cs typeface="Arial"/>
              </a:rPr>
              <a:t>Theoretical Framework</a:t>
            </a:r>
          </a:p>
        </p:txBody>
      </p:sp>
      <p:grpSp>
        <p:nvGrpSpPr>
          <p:cNvPr id="10" name="Group 9"/>
          <p:cNvGrpSpPr/>
          <p:nvPr/>
        </p:nvGrpSpPr>
        <p:grpSpPr>
          <a:xfrm>
            <a:off x="1042366" y="2005873"/>
            <a:ext cx="7796933" cy="1143002"/>
            <a:chOff x="161132" y="2028825"/>
            <a:chExt cx="7796933" cy="1143000"/>
          </a:xfrm>
          <a:solidFill>
            <a:schemeClr val="accent5">
              <a:lumMod val="50000"/>
            </a:schemeClr>
          </a:solidFill>
        </p:grpSpPr>
        <p:sp>
          <p:nvSpPr>
            <p:cNvPr id="9" name="Rounded Rectangle 8"/>
            <p:cNvSpPr/>
            <p:nvPr/>
          </p:nvSpPr>
          <p:spPr bwMode="auto">
            <a:xfrm>
              <a:off x="161132" y="2028825"/>
              <a:ext cx="7796933" cy="1143000"/>
            </a:xfrm>
            <a:prstGeom prst="roundRect">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162"/>
              <a:endParaRPr lang="en-US" sz="2200">
                <a:solidFill>
                  <a:srgbClr val="FFFFFF"/>
                </a:solidFill>
                <a:cs typeface="Arial Unicode MS" charset="0"/>
              </a:endParaRPr>
            </a:p>
          </p:txBody>
        </p:sp>
        <p:sp>
          <p:nvSpPr>
            <p:cNvPr id="3" name="TextBox 2"/>
            <p:cNvSpPr txBox="1"/>
            <p:nvPr/>
          </p:nvSpPr>
          <p:spPr>
            <a:xfrm>
              <a:off x="389731" y="2256242"/>
              <a:ext cx="1600200" cy="725993"/>
            </a:xfrm>
            <a:prstGeom prst="rect">
              <a:avLst/>
            </a:prstGeom>
            <a:noFill/>
            <a:ln>
              <a:noFill/>
            </a:ln>
          </p:spPr>
          <p:txBody>
            <a:bodyPr wrap="square" rtlCol="0">
              <a:spAutoFit/>
            </a:bodyPr>
            <a:lstStyle/>
            <a:p>
              <a:pPr algn="ctr"/>
              <a:r>
                <a:rPr lang="en-US" sz="2200" dirty="0">
                  <a:solidFill>
                    <a:srgbClr val="FFFFFF"/>
                  </a:solidFill>
                </a:rPr>
                <a:t>Place Attachment</a:t>
              </a:r>
            </a:p>
          </p:txBody>
        </p:sp>
        <p:sp>
          <p:nvSpPr>
            <p:cNvPr id="5" name="TextBox 4"/>
            <p:cNvSpPr txBox="1"/>
            <p:nvPr/>
          </p:nvSpPr>
          <p:spPr>
            <a:xfrm>
              <a:off x="2294731" y="2257425"/>
              <a:ext cx="1781855" cy="725993"/>
            </a:xfrm>
            <a:prstGeom prst="rect">
              <a:avLst/>
            </a:prstGeom>
            <a:noFill/>
            <a:ln>
              <a:noFill/>
            </a:ln>
          </p:spPr>
          <p:txBody>
            <a:bodyPr wrap="square" rtlCol="0">
              <a:spAutoFit/>
            </a:bodyPr>
            <a:lstStyle/>
            <a:p>
              <a:pPr algn="ctr"/>
              <a:r>
                <a:rPr lang="en-US" sz="2200" dirty="0">
                  <a:solidFill>
                    <a:srgbClr val="FFFFFF"/>
                  </a:solidFill>
                </a:rPr>
                <a:t>Place-based Learning</a:t>
              </a:r>
            </a:p>
          </p:txBody>
        </p:sp>
        <p:sp>
          <p:nvSpPr>
            <p:cNvPr id="6" name="TextBox 5"/>
            <p:cNvSpPr txBox="1"/>
            <p:nvPr/>
          </p:nvSpPr>
          <p:spPr>
            <a:xfrm>
              <a:off x="4352131" y="2257425"/>
              <a:ext cx="1929531" cy="725993"/>
            </a:xfrm>
            <a:prstGeom prst="rect">
              <a:avLst/>
            </a:prstGeom>
            <a:noFill/>
            <a:ln>
              <a:noFill/>
            </a:ln>
          </p:spPr>
          <p:txBody>
            <a:bodyPr wrap="square" rtlCol="0">
              <a:spAutoFit/>
            </a:bodyPr>
            <a:lstStyle/>
            <a:p>
              <a:pPr algn="ctr"/>
              <a:r>
                <a:rPr lang="en-US" sz="2200" dirty="0">
                  <a:solidFill>
                    <a:srgbClr val="FFFFFF"/>
                  </a:solidFill>
                </a:rPr>
                <a:t>Free Choice Learning</a:t>
              </a:r>
            </a:p>
          </p:txBody>
        </p:sp>
        <p:sp>
          <p:nvSpPr>
            <p:cNvPr id="8" name="TextBox 7"/>
            <p:cNvSpPr txBox="1"/>
            <p:nvPr/>
          </p:nvSpPr>
          <p:spPr>
            <a:xfrm>
              <a:off x="6281662" y="2028825"/>
              <a:ext cx="1676401" cy="1040847"/>
            </a:xfrm>
            <a:prstGeom prst="rect">
              <a:avLst/>
            </a:prstGeom>
            <a:noFill/>
            <a:ln>
              <a:noFill/>
            </a:ln>
          </p:spPr>
          <p:txBody>
            <a:bodyPr wrap="square" rtlCol="0">
              <a:spAutoFit/>
            </a:bodyPr>
            <a:lstStyle/>
            <a:p>
              <a:pPr algn="ctr"/>
              <a:r>
                <a:rPr lang="en-US" sz="2200" dirty="0">
                  <a:solidFill>
                    <a:srgbClr val="FFFFFF"/>
                  </a:solidFill>
                </a:rPr>
                <a:t>Norm Activation Theory</a:t>
              </a:r>
            </a:p>
          </p:txBody>
        </p:sp>
      </p:grpSp>
      <p:grpSp>
        <p:nvGrpSpPr>
          <p:cNvPr id="22" name="Group 21"/>
          <p:cNvGrpSpPr/>
          <p:nvPr/>
        </p:nvGrpSpPr>
        <p:grpSpPr>
          <a:xfrm>
            <a:off x="1608932" y="3171826"/>
            <a:ext cx="6629400" cy="1524000"/>
            <a:chOff x="1685131" y="3324225"/>
            <a:chExt cx="6629400" cy="1524000"/>
          </a:xfrm>
        </p:grpSpPr>
        <p:sp>
          <p:nvSpPr>
            <p:cNvPr id="4" name="Trapezoid 3"/>
            <p:cNvSpPr/>
            <p:nvPr/>
          </p:nvSpPr>
          <p:spPr bwMode="auto">
            <a:xfrm flipV="1">
              <a:off x="1685131" y="3324225"/>
              <a:ext cx="6629400" cy="1524000"/>
            </a:xfrm>
            <a:prstGeom prst="trapezoid">
              <a:avLst>
                <a:gd name="adj" fmla="val 63356"/>
              </a:avLst>
            </a:prstGeom>
            <a:solidFill>
              <a:schemeClr val="accent4">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162"/>
              <a:endParaRPr lang="en-US">
                <a:solidFill>
                  <a:srgbClr val="FFFFFF"/>
                </a:solidFill>
                <a:cs typeface="Arial Unicode MS" charset="0"/>
              </a:endParaRPr>
            </a:p>
          </p:txBody>
        </p:sp>
        <p:sp>
          <p:nvSpPr>
            <p:cNvPr id="11" name="TextBox 10"/>
            <p:cNvSpPr txBox="1"/>
            <p:nvPr/>
          </p:nvSpPr>
          <p:spPr>
            <a:xfrm>
              <a:off x="2523331" y="3476624"/>
              <a:ext cx="1371600" cy="1040849"/>
            </a:xfrm>
            <a:prstGeom prst="rect">
              <a:avLst/>
            </a:prstGeom>
            <a:noFill/>
          </p:spPr>
          <p:txBody>
            <a:bodyPr wrap="square" rtlCol="0">
              <a:spAutoFit/>
            </a:bodyPr>
            <a:lstStyle/>
            <a:p>
              <a:pPr algn="ctr"/>
              <a:r>
                <a:rPr lang="en-US" sz="2200" dirty="0">
                  <a:solidFill>
                    <a:srgbClr val="FFFFFF"/>
                  </a:solidFill>
                </a:rPr>
                <a:t>Situated in </a:t>
              </a:r>
            </a:p>
            <a:p>
              <a:pPr algn="ctr"/>
              <a:r>
                <a:rPr lang="en-US" sz="2200" dirty="0">
                  <a:solidFill>
                    <a:srgbClr val="FFFFFF"/>
                  </a:solidFill>
                </a:rPr>
                <a:t>Place</a:t>
              </a:r>
            </a:p>
          </p:txBody>
        </p:sp>
        <p:sp>
          <p:nvSpPr>
            <p:cNvPr id="12" name="TextBox 11"/>
            <p:cNvSpPr txBox="1"/>
            <p:nvPr/>
          </p:nvSpPr>
          <p:spPr>
            <a:xfrm>
              <a:off x="4199731" y="3476624"/>
              <a:ext cx="1600200" cy="1040849"/>
            </a:xfrm>
            <a:prstGeom prst="rect">
              <a:avLst/>
            </a:prstGeom>
            <a:noFill/>
          </p:spPr>
          <p:txBody>
            <a:bodyPr wrap="square" rtlCol="0">
              <a:spAutoFit/>
            </a:bodyPr>
            <a:lstStyle/>
            <a:p>
              <a:pPr algn="ctr"/>
              <a:r>
                <a:rPr lang="en-US" sz="2200" dirty="0">
                  <a:solidFill>
                    <a:srgbClr val="FFFFFF"/>
                  </a:solidFill>
                </a:rPr>
                <a:t>Situated in Cultural Context</a:t>
              </a:r>
            </a:p>
          </p:txBody>
        </p:sp>
        <p:sp>
          <p:nvSpPr>
            <p:cNvPr id="13" name="TextBox 12"/>
            <p:cNvSpPr txBox="1"/>
            <p:nvPr/>
          </p:nvSpPr>
          <p:spPr>
            <a:xfrm>
              <a:off x="6180931" y="3476624"/>
              <a:ext cx="1600200" cy="1040849"/>
            </a:xfrm>
            <a:prstGeom prst="rect">
              <a:avLst/>
            </a:prstGeom>
            <a:noFill/>
          </p:spPr>
          <p:txBody>
            <a:bodyPr wrap="square" rtlCol="0">
              <a:spAutoFit/>
            </a:bodyPr>
            <a:lstStyle/>
            <a:p>
              <a:pPr algn="ctr"/>
              <a:r>
                <a:rPr lang="en-US" sz="2200" dirty="0">
                  <a:solidFill>
                    <a:srgbClr val="FFFFFF"/>
                  </a:solidFill>
                </a:rPr>
                <a:t>Empowers a Specific Action</a:t>
              </a:r>
            </a:p>
          </p:txBody>
        </p:sp>
        <p:sp>
          <p:nvSpPr>
            <p:cNvPr id="20" name="Plus 19"/>
            <p:cNvSpPr/>
            <p:nvPr/>
          </p:nvSpPr>
          <p:spPr bwMode="auto">
            <a:xfrm>
              <a:off x="3742531" y="3857625"/>
              <a:ext cx="457200" cy="457200"/>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162"/>
              <a:endParaRPr lang="en-US">
                <a:solidFill>
                  <a:srgbClr val="FFFFFF"/>
                </a:solidFill>
                <a:cs typeface="Arial Unicode MS" charset="0"/>
              </a:endParaRPr>
            </a:p>
          </p:txBody>
        </p:sp>
        <p:sp>
          <p:nvSpPr>
            <p:cNvPr id="21" name="Plus 20"/>
            <p:cNvSpPr/>
            <p:nvPr/>
          </p:nvSpPr>
          <p:spPr bwMode="auto">
            <a:xfrm>
              <a:off x="5723731" y="3857625"/>
              <a:ext cx="457200" cy="457200"/>
            </a:xfrm>
            <a:prstGeom prst="mathPlus">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457162"/>
              <a:endParaRPr lang="en-US">
                <a:solidFill>
                  <a:srgbClr val="FFFFFF"/>
                </a:solidFill>
                <a:cs typeface="Arial Unicode MS" charset="0"/>
              </a:endParaRPr>
            </a:p>
          </p:txBody>
        </p:sp>
      </p:grpSp>
      <p:sp>
        <p:nvSpPr>
          <p:cNvPr id="7" name="TextBox 6"/>
          <p:cNvSpPr txBox="1"/>
          <p:nvPr/>
        </p:nvSpPr>
        <p:spPr>
          <a:xfrm>
            <a:off x="0" y="5686425"/>
            <a:ext cx="10075863" cy="1244443"/>
          </a:xfrm>
          <a:prstGeom prst="rect">
            <a:avLst/>
          </a:prstGeom>
          <a:noFill/>
        </p:spPr>
        <p:txBody>
          <a:bodyPr wrap="square" rtlCol="0">
            <a:spAutoFit/>
          </a:bodyPr>
          <a:lstStyle/>
          <a:p>
            <a:pPr algn="ctr"/>
            <a:r>
              <a:rPr lang="en-US" sz="4000" i="1" dirty="0" smtClean="0"/>
              <a:t>So, how does this help the audience “get” climate change?</a:t>
            </a:r>
            <a:endParaRPr lang="en-US" sz="4000" i="1" dirty="0"/>
          </a:p>
        </p:txBody>
      </p:sp>
    </p:spTree>
    <p:extLst>
      <p:ext uri="{BB962C8B-B14F-4D97-AF65-F5344CB8AC3E}">
        <p14:creationId xmlns:p14="http://schemas.microsoft.com/office/powerpoint/2010/main" val="22425834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Tw Cen MT"/>
      <a:ea typeface="ＭＳ Ｐゴシック"/>
      <a:cs typeface="Arial Unicode MS"/>
    </a:majorFont>
    <a:minorFont>
      <a:latin typeface="Tw Cen MT"/>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38491</TotalTime>
  <Words>1320</Words>
  <Application>Microsoft Macintosh PowerPoint</Application>
  <PresentationFormat>Custom</PresentationFormat>
  <Paragraphs>302</Paragraphs>
  <Slides>44</Slides>
  <Notes>35</Notes>
  <HiddenSlides>1</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44</vt:i4>
      </vt:variant>
    </vt:vector>
  </HeadingPairs>
  <TitlesOfParts>
    <vt:vector size="53" baseType="lpstr">
      <vt:lpstr>Office Theme</vt:lpstr>
      <vt:lpstr>1_Office Theme</vt:lpstr>
      <vt:lpstr>2_Office Theme</vt:lpstr>
      <vt:lpstr>3_Office Theme</vt:lpstr>
      <vt:lpstr>4_Office Theme</vt:lpstr>
      <vt:lpstr>5_Office Theme</vt:lpstr>
      <vt:lpstr>6_Office Theme</vt:lpstr>
      <vt:lpstr>7_Office Theme</vt:lpstr>
      <vt:lpstr>Document</vt:lpstr>
      <vt:lpstr>PowerPoint Presentation</vt:lpstr>
      <vt:lpstr>In the next 50 minutes…</vt:lpstr>
      <vt:lpstr>PowerPoint Presentation</vt:lpstr>
      <vt:lpstr>PowerPoint Presentation</vt:lpstr>
      <vt:lpstr>PowerPoint Presentation</vt:lpstr>
      <vt:lpstr>PowerPoint Presentation</vt:lpstr>
      <vt:lpstr>PowerPoint Presentation</vt:lpstr>
      <vt:lpstr>PowerPoint Presentation</vt:lpstr>
      <vt:lpstr>Place-based Climate Change Engagement  Theoretical Framework</vt:lpstr>
      <vt:lpstr>PowerPoint Presentation</vt:lpstr>
      <vt:lpstr>PowerPoint Presentation</vt:lpstr>
      <vt:lpstr>Pilot Sites/Areas</vt:lpstr>
      <vt:lpstr>CCEP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CCEP Sites</vt:lpstr>
      <vt:lpstr>PowerPoint Presentation</vt:lpstr>
      <vt:lpstr>PowerPoint Presentation</vt:lpstr>
      <vt:lpstr>Audience Segmentation in Parks &amp; Refuges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Place-based Climate Change Engagement  Theoretical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Thanks to the CCEP Research Team!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CCEP</dc:creator>
  <cp:lastModifiedBy>jessica thompson</cp:lastModifiedBy>
  <cp:revision>241</cp:revision>
  <cp:lastPrinted>2011-07-31T22:54:02Z</cp:lastPrinted>
  <dcterms:created xsi:type="dcterms:W3CDTF">2010-11-03T04:02:10Z</dcterms:created>
  <dcterms:modified xsi:type="dcterms:W3CDTF">2012-03-03T06:25:40Z</dcterms:modified>
</cp:coreProperties>
</file>