
<file path=[Content_Types].xml><?xml version="1.0" encoding="utf-8"?>
<Types xmlns="http://schemas.openxmlformats.org/package/2006/content-types">
  <Default Extension="xml" ContentType="application/xml"/>
  <Default Extension="jpeg" ContentType="image/jpeg"/>
  <Default Extension="tiff" ContentType="image/tiff"/>
  <Default Extension="rels" ContentType="application/vnd.openxmlformats-package.relationships+xml"/>
  <Default Extension="xlsx" ContentType="application/vnd.openxmlformats-officedocument.spreadsheetml.shee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drawings/drawing1.xml" ContentType="application/vnd.openxmlformats-officedocument.drawingml.chartshapes+xml"/>
  <Override PartName="/ppt/charts/chart3.xml" ContentType="application/vnd.openxmlformats-officedocument.drawingml.chart+xml"/>
  <Override PartName="/ppt/theme/themeOverride2.xml" ContentType="application/vnd.openxmlformats-officedocument.themeOverride+xml"/>
  <Override PartName="/ppt/charts/chart4.xml" ContentType="application/vnd.openxmlformats-officedocument.drawingml.chart+xml"/>
  <Override PartName="/ppt/charts/chart5.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6.xml" ContentType="application/vnd.openxmlformats-officedocument.drawingml.chart+xml"/>
  <Override PartName="/ppt/drawings/drawing2.xml" ContentType="application/vnd.openxmlformats-officedocument.drawingml.chartshapes+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sldIdLst>
    <p:sldId id="280" r:id="rId2"/>
    <p:sldId id="352" r:id="rId3"/>
    <p:sldId id="256" r:id="rId4"/>
    <p:sldId id="343" r:id="rId5"/>
    <p:sldId id="342" r:id="rId6"/>
    <p:sldId id="345" r:id="rId7"/>
    <p:sldId id="306" r:id="rId8"/>
    <p:sldId id="290" r:id="rId9"/>
    <p:sldId id="346" r:id="rId10"/>
    <p:sldId id="297" r:id="rId11"/>
    <p:sldId id="349" r:id="rId12"/>
    <p:sldId id="351" r:id="rId13"/>
    <p:sldId id="350" r:id="rId14"/>
    <p:sldId id="300" r:id="rId15"/>
    <p:sldId id="307" r:id="rId16"/>
    <p:sldId id="308" r:id="rId17"/>
    <p:sldId id="309" r:id="rId18"/>
    <p:sldId id="320" r:id="rId19"/>
    <p:sldId id="289" r:id="rId20"/>
    <p:sldId id="310" r:id="rId21"/>
    <p:sldId id="311" r:id="rId22"/>
    <p:sldId id="312" r:id="rId23"/>
    <p:sldId id="313" r:id="rId24"/>
    <p:sldId id="314" r:id="rId25"/>
    <p:sldId id="353" r:id="rId26"/>
    <p:sldId id="317" r:id="rId27"/>
    <p:sldId id="354" r:id="rId28"/>
    <p:sldId id="355" r:id="rId29"/>
    <p:sldId id="321" r:id="rId30"/>
    <p:sldId id="327" r:id="rId31"/>
    <p:sldId id="356" r:id="rId32"/>
    <p:sldId id="357" r:id="rId33"/>
    <p:sldId id="331" r:id="rId34"/>
    <p:sldId id="332" r:id="rId35"/>
    <p:sldId id="337" r:id="rId36"/>
    <p:sldId id="336" r:id="rId37"/>
    <p:sldId id="338" r:id="rId38"/>
    <p:sldId id="339" r:id="rId39"/>
    <p:sldId id="358" r:id="rId40"/>
    <p:sldId id="329" r:id="rId41"/>
    <p:sldId id="257" r:id="rId42"/>
    <p:sldId id="326" r:id="rId43"/>
    <p:sldId id="278" r:id="rId44"/>
    <p:sldId id="341"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7" autoAdjust="0"/>
    <p:restoredTop sz="94660"/>
  </p:normalViewPr>
  <p:slideViewPr>
    <p:cSldViewPr snapToGrid="0" snapToObjects="1">
      <p:cViewPr>
        <p:scale>
          <a:sx n="100" d="100"/>
          <a:sy n="100" d="100"/>
        </p:scale>
        <p:origin x="-1760" y="-54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printerSettings" Target="printerSettings/printerSettings1.bin"/><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package" Target="../embeddings/Microsoft_Excel_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Sheet10.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 Id="rId2"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package" Target="../embeddings/Microsoft_Excel_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Sheet6.xlsx"/><Relationship Id="rId2" Type="http://schemas.openxmlformats.org/officeDocument/2006/relationships/chartUserShapes" Target="../drawings/drawing2.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Sheet9.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tx>
            <c:strRef>
              <c:f>Sheet1!$B$1</c:f>
              <c:strCache>
                <c:ptCount val="1"/>
                <c:pt idx="0">
                  <c:v>Scientific community</c:v>
                </c:pt>
              </c:strCache>
            </c:strRef>
          </c:tx>
          <c:marker>
            <c:symbol val="none"/>
          </c:marker>
          <c:cat>
            <c:numRef>
              <c:f>Sheet1!$A$2:$A$7</c:f>
              <c:numCache>
                <c:formatCode>General</c:formatCode>
                <c:ptCount val="6"/>
                <c:pt idx="0">
                  <c:v>1973.0</c:v>
                </c:pt>
                <c:pt idx="1">
                  <c:v>1980.0</c:v>
                </c:pt>
                <c:pt idx="2">
                  <c:v>1990.0</c:v>
                </c:pt>
                <c:pt idx="3">
                  <c:v>2000.0</c:v>
                </c:pt>
                <c:pt idx="4">
                  <c:v>2008.0</c:v>
                </c:pt>
                <c:pt idx="5">
                  <c:v>2010.0</c:v>
                </c:pt>
              </c:numCache>
            </c:numRef>
          </c:cat>
          <c:val>
            <c:numRef>
              <c:f>Sheet1!$B$2:$B$7</c:f>
              <c:numCache>
                <c:formatCode>0%</c:formatCode>
                <c:ptCount val="6"/>
                <c:pt idx="0">
                  <c:v>0.37</c:v>
                </c:pt>
                <c:pt idx="1">
                  <c:v>0.41</c:v>
                </c:pt>
                <c:pt idx="2">
                  <c:v>0.38</c:v>
                </c:pt>
                <c:pt idx="3">
                  <c:v>0.41</c:v>
                </c:pt>
                <c:pt idx="4">
                  <c:v>0.39</c:v>
                </c:pt>
                <c:pt idx="5">
                  <c:v>0.39</c:v>
                </c:pt>
              </c:numCache>
            </c:numRef>
          </c:val>
          <c:smooth val="0"/>
        </c:ser>
        <c:ser>
          <c:idx val="1"/>
          <c:order val="1"/>
          <c:tx>
            <c:strRef>
              <c:f>Sheet1!$C$1</c:f>
              <c:strCache>
                <c:ptCount val="1"/>
                <c:pt idx="0">
                  <c:v>Congress</c:v>
                </c:pt>
              </c:strCache>
            </c:strRef>
          </c:tx>
          <c:marker>
            <c:symbol val="none"/>
          </c:marker>
          <c:cat>
            <c:numRef>
              <c:f>Sheet1!$A$2:$A$7</c:f>
              <c:numCache>
                <c:formatCode>General</c:formatCode>
                <c:ptCount val="6"/>
                <c:pt idx="0">
                  <c:v>1973.0</c:v>
                </c:pt>
                <c:pt idx="1">
                  <c:v>1980.0</c:v>
                </c:pt>
                <c:pt idx="2">
                  <c:v>1990.0</c:v>
                </c:pt>
                <c:pt idx="3">
                  <c:v>2000.0</c:v>
                </c:pt>
                <c:pt idx="4">
                  <c:v>2008.0</c:v>
                </c:pt>
                <c:pt idx="5">
                  <c:v>2010.0</c:v>
                </c:pt>
              </c:numCache>
            </c:numRef>
          </c:cat>
          <c:val>
            <c:numRef>
              <c:f>Sheet1!$C$2:$C$7</c:f>
              <c:numCache>
                <c:formatCode>0%</c:formatCode>
                <c:ptCount val="6"/>
                <c:pt idx="0">
                  <c:v>0.23</c:v>
                </c:pt>
                <c:pt idx="1">
                  <c:v>0.09</c:v>
                </c:pt>
                <c:pt idx="2">
                  <c:v>0.16</c:v>
                </c:pt>
                <c:pt idx="3">
                  <c:v>0.13</c:v>
                </c:pt>
                <c:pt idx="4">
                  <c:v>0.1</c:v>
                </c:pt>
                <c:pt idx="5">
                  <c:v>0.1</c:v>
                </c:pt>
              </c:numCache>
            </c:numRef>
          </c:val>
          <c:smooth val="0"/>
        </c:ser>
        <c:ser>
          <c:idx val="2"/>
          <c:order val="2"/>
          <c:tx>
            <c:strRef>
              <c:f>Sheet1!$D$1</c:f>
              <c:strCache>
                <c:ptCount val="1"/>
                <c:pt idx="0">
                  <c:v>Mean: All Institutions</c:v>
                </c:pt>
              </c:strCache>
            </c:strRef>
          </c:tx>
          <c:marker>
            <c:symbol val="none"/>
          </c:marker>
          <c:cat>
            <c:numRef>
              <c:f>Sheet1!$A$2:$A$7</c:f>
              <c:numCache>
                <c:formatCode>General</c:formatCode>
                <c:ptCount val="6"/>
                <c:pt idx="0">
                  <c:v>1973.0</c:v>
                </c:pt>
                <c:pt idx="1">
                  <c:v>1980.0</c:v>
                </c:pt>
                <c:pt idx="2">
                  <c:v>1990.0</c:v>
                </c:pt>
                <c:pt idx="3">
                  <c:v>2000.0</c:v>
                </c:pt>
                <c:pt idx="4">
                  <c:v>2008.0</c:v>
                </c:pt>
                <c:pt idx="5">
                  <c:v>2010.0</c:v>
                </c:pt>
              </c:numCache>
            </c:numRef>
          </c:cat>
          <c:val>
            <c:numRef>
              <c:f>Sheet1!$D$2:$D$7</c:f>
              <c:numCache>
                <c:formatCode>0%</c:formatCode>
                <c:ptCount val="6"/>
                <c:pt idx="0">
                  <c:v>0.3</c:v>
                </c:pt>
                <c:pt idx="1">
                  <c:v>0.26</c:v>
                </c:pt>
                <c:pt idx="2">
                  <c:v>0.25</c:v>
                </c:pt>
                <c:pt idx="3">
                  <c:v>0.25</c:v>
                </c:pt>
                <c:pt idx="4">
                  <c:v>0.23</c:v>
                </c:pt>
              </c:numCache>
            </c:numRef>
          </c:val>
          <c:smooth val="0"/>
        </c:ser>
        <c:ser>
          <c:idx val="3"/>
          <c:order val="3"/>
          <c:tx>
            <c:strRef>
              <c:f>Sheet1!$E$1</c:f>
              <c:strCache>
                <c:ptCount val="1"/>
                <c:pt idx="0">
                  <c:v>Military</c:v>
                </c:pt>
              </c:strCache>
            </c:strRef>
          </c:tx>
          <c:marker>
            <c:symbol val="none"/>
          </c:marker>
          <c:cat>
            <c:numRef>
              <c:f>Sheet1!$A$2:$A$7</c:f>
              <c:numCache>
                <c:formatCode>General</c:formatCode>
                <c:ptCount val="6"/>
                <c:pt idx="0">
                  <c:v>1973.0</c:v>
                </c:pt>
                <c:pt idx="1">
                  <c:v>1980.0</c:v>
                </c:pt>
                <c:pt idx="2">
                  <c:v>1990.0</c:v>
                </c:pt>
                <c:pt idx="3">
                  <c:v>2000.0</c:v>
                </c:pt>
                <c:pt idx="4">
                  <c:v>2008.0</c:v>
                </c:pt>
                <c:pt idx="5">
                  <c:v>2010.0</c:v>
                </c:pt>
              </c:numCache>
            </c:numRef>
          </c:cat>
          <c:val>
            <c:numRef>
              <c:f>Sheet1!$E$2:$E$7</c:f>
              <c:numCache>
                <c:formatCode>0%</c:formatCode>
                <c:ptCount val="6"/>
                <c:pt idx="0">
                  <c:v>0.32</c:v>
                </c:pt>
                <c:pt idx="1">
                  <c:v>0.28</c:v>
                </c:pt>
                <c:pt idx="2">
                  <c:v>0.33</c:v>
                </c:pt>
                <c:pt idx="3">
                  <c:v>0.4</c:v>
                </c:pt>
                <c:pt idx="4">
                  <c:v>0.51</c:v>
                </c:pt>
                <c:pt idx="5">
                  <c:v>0.52</c:v>
                </c:pt>
              </c:numCache>
            </c:numRef>
          </c:val>
          <c:smooth val="0"/>
        </c:ser>
        <c:dLbls>
          <c:showLegendKey val="0"/>
          <c:showVal val="0"/>
          <c:showCatName val="0"/>
          <c:showSerName val="0"/>
          <c:showPercent val="0"/>
          <c:showBubbleSize val="0"/>
        </c:dLbls>
        <c:marker val="1"/>
        <c:smooth val="0"/>
        <c:axId val="2037076648"/>
        <c:axId val="2037079880"/>
      </c:lineChart>
      <c:catAx>
        <c:axId val="2037076648"/>
        <c:scaling>
          <c:orientation val="minMax"/>
        </c:scaling>
        <c:delete val="0"/>
        <c:axPos val="b"/>
        <c:numFmt formatCode="General" sourceLinked="1"/>
        <c:majorTickMark val="out"/>
        <c:minorTickMark val="none"/>
        <c:tickLblPos val="nextTo"/>
        <c:crossAx val="2037079880"/>
        <c:crosses val="autoZero"/>
        <c:auto val="1"/>
        <c:lblAlgn val="ctr"/>
        <c:lblOffset val="100"/>
        <c:noMultiLvlLbl val="0"/>
      </c:catAx>
      <c:valAx>
        <c:axId val="2037079880"/>
        <c:scaling>
          <c:orientation val="minMax"/>
        </c:scaling>
        <c:delete val="0"/>
        <c:axPos val="l"/>
        <c:majorGridlines/>
        <c:numFmt formatCode="0%" sourceLinked="1"/>
        <c:majorTickMark val="out"/>
        <c:minorTickMark val="none"/>
        <c:tickLblPos val="nextTo"/>
        <c:crossAx val="2037076648"/>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view3D>
      <c:rotX val="15"/>
      <c:rotY val="20"/>
      <c:rAngAx val="1"/>
    </c:view3D>
    <c:floor>
      <c:thickness val="0"/>
    </c:floor>
    <c:sideWall>
      <c:thickness val="0"/>
    </c:sideWall>
    <c:backWall>
      <c:thickness val="0"/>
    </c:backWall>
    <c:plotArea>
      <c:layout/>
      <c:bar3DChart>
        <c:barDir val="bar"/>
        <c:grouping val="clustered"/>
        <c:varyColors val="0"/>
        <c:ser>
          <c:idx val="0"/>
          <c:order val="0"/>
          <c:tx>
            <c:strRef>
              <c:f>Sheet1!$B$1</c:f>
              <c:strCache>
                <c:ptCount val="1"/>
                <c:pt idx="0">
                  <c:v>Trust</c:v>
                </c:pt>
              </c:strCache>
            </c:strRef>
          </c:tx>
          <c:invertIfNegative val="0"/>
          <c:cat>
            <c:strRef>
              <c:f>Sheet1!$A$2:$A$10</c:f>
              <c:strCache>
                <c:ptCount val="9"/>
                <c:pt idx="0">
                  <c:v>NOAA</c:v>
                </c:pt>
                <c:pt idx="1">
                  <c:v>State climatologists</c:v>
                </c:pt>
                <c:pt idx="2">
                  <c:v>Other weathercasters</c:v>
                </c:pt>
                <c:pt idx="3">
                  <c:v>Climate scientists</c:v>
                </c:pt>
                <c:pt idx="4">
                  <c:v>Science journals</c:v>
                </c:pt>
                <c:pt idx="5">
                  <c:v>IPCC</c:v>
                </c:pt>
                <c:pt idx="6">
                  <c:v>News media</c:v>
                </c:pt>
                <c:pt idx="7">
                  <c:v>Religious leaders</c:v>
                </c:pt>
                <c:pt idx="8">
                  <c:v>Political leaders</c:v>
                </c:pt>
              </c:strCache>
            </c:strRef>
          </c:cat>
          <c:val>
            <c:numRef>
              <c:f>Sheet1!$B$2:$B$10</c:f>
              <c:numCache>
                <c:formatCode>0%</c:formatCode>
                <c:ptCount val="9"/>
                <c:pt idx="0">
                  <c:v>0.83</c:v>
                </c:pt>
                <c:pt idx="1">
                  <c:v>0.85</c:v>
                </c:pt>
                <c:pt idx="2">
                  <c:v>0.53</c:v>
                </c:pt>
                <c:pt idx="3">
                  <c:v>0.73</c:v>
                </c:pt>
                <c:pt idx="4">
                  <c:v>0.8</c:v>
                </c:pt>
                <c:pt idx="5">
                  <c:v>0.44</c:v>
                </c:pt>
                <c:pt idx="6">
                  <c:v>0.18</c:v>
                </c:pt>
                <c:pt idx="7">
                  <c:v>0.11</c:v>
                </c:pt>
                <c:pt idx="8">
                  <c:v>0.04</c:v>
                </c:pt>
              </c:numCache>
            </c:numRef>
          </c:val>
        </c:ser>
        <c:dLbls>
          <c:showLegendKey val="0"/>
          <c:showVal val="0"/>
          <c:showCatName val="0"/>
          <c:showSerName val="0"/>
          <c:showPercent val="0"/>
          <c:showBubbleSize val="0"/>
        </c:dLbls>
        <c:gapWidth val="150"/>
        <c:shape val="box"/>
        <c:axId val="2103655544"/>
        <c:axId val="2103463208"/>
        <c:axId val="0"/>
      </c:bar3DChart>
      <c:catAx>
        <c:axId val="2103655544"/>
        <c:scaling>
          <c:orientation val="minMax"/>
        </c:scaling>
        <c:delete val="0"/>
        <c:axPos val="l"/>
        <c:majorTickMark val="out"/>
        <c:minorTickMark val="none"/>
        <c:tickLblPos val="nextTo"/>
        <c:crossAx val="2103463208"/>
        <c:crosses val="autoZero"/>
        <c:auto val="1"/>
        <c:lblAlgn val="ctr"/>
        <c:lblOffset val="100"/>
        <c:noMultiLvlLbl val="0"/>
      </c:catAx>
      <c:valAx>
        <c:axId val="2103463208"/>
        <c:scaling>
          <c:orientation val="minMax"/>
        </c:scaling>
        <c:delete val="0"/>
        <c:axPos val="b"/>
        <c:majorGridlines/>
        <c:numFmt formatCode="0%" sourceLinked="1"/>
        <c:majorTickMark val="out"/>
        <c:minorTickMark val="none"/>
        <c:tickLblPos val="nextTo"/>
        <c:crossAx val="2103655544"/>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view3D>
      <c:rotX val="15"/>
      <c:rotY val="20"/>
      <c:rAngAx val="1"/>
    </c:view3D>
    <c:floor>
      <c:thickness val="0"/>
    </c:floor>
    <c:sideWall>
      <c:thickness val="0"/>
    </c:sideWall>
    <c:backWall>
      <c:thickness val="0"/>
    </c:backWall>
    <c:plotArea>
      <c:layout/>
      <c:bar3DChart>
        <c:barDir val="bar"/>
        <c:grouping val="clustered"/>
        <c:varyColors val="0"/>
        <c:ser>
          <c:idx val="0"/>
          <c:order val="0"/>
          <c:tx>
            <c:strRef>
              <c:f>Sheet1!$B$1</c:f>
              <c:strCache>
                <c:ptCount val="1"/>
                <c:pt idx="0">
                  <c:v>Trust</c:v>
                </c:pt>
              </c:strCache>
            </c:strRef>
          </c:tx>
          <c:invertIfNegative val="0"/>
          <c:cat>
            <c:strRef>
              <c:f>Sheet1!$A$2:$A$10</c:f>
              <c:strCache>
                <c:ptCount val="8"/>
                <c:pt idx="0">
                  <c:v>Scientists</c:v>
                </c:pt>
                <c:pt idx="1">
                  <c:v>TV weathercasters</c:v>
                </c:pt>
                <c:pt idx="2">
                  <c:v>News media</c:v>
                </c:pt>
                <c:pt idx="3">
                  <c:v>Religious leaders</c:v>
                </c:pt>
                <c:pt idx="4">
                  <c:v>Barack Obama</c:v>
                </c:pt>
                <c:pt idx="5">
                  <c:v>Al Gore</c:v>
                </c:pt>
                <c:pt idx="6">
                  <c:v>Sarah Palin</c:v>
                </c:pt>
                <c:pt idx="7">
                  <c:v>Arnold Schwarzenegger</c:v>
                </c:pt>
              </c:strCache>
            </c:strRef>
          </c:cat>
          <c:val>
            <c:numRef>
              <c:f>Sheet1!$B$2:$B$10</c:f>
              <c:numCache>
                <c:formatCode>0%</c:formatCode>
                <c:ptCount val="9"/>
                <c:pt idx="0">
                  <c:v>0.81</c:v>
                </c:pt>
                <c:pt idx="1">
                  <c:v>0.61</c:v>
                </c:pt>
                <c:pt idx="2">
                  <c:v>0.45</c:v>
                </c:pt>
                <c:pt idx="3">
                  <c:v>0.42</c:v>
                </c:pt>
                <c:pt idx="4">
                  <c:v>0.51</c:v>
                </c:pt>
                <c:pt idx="5">
                  <c:v>0.47</c:v>
                </c:pt>
                <c:pt idx="6">
                  <c:v>0.36</c:v>
                </c:pt>
                <c:pt idx="7">
                  <c:v>0.35</c:v>
                </c:pt>
              </c:numCache>
            </c:numRef>
          </c:val>
        </c:ser>
        <c:dLbls>
          <c:showLegendKey val="0"/>
          <c:showVal val="0"/>
          <c:showCatName val="0"/>
          <c:showSerName val="0"/>
          <c:showPercent val="0"/>
          <c:showBubbleSize val="0"/>
        </c:dLbls>
        <c:gapWidth val="150"/>
        <c:shape val="box"/>
        <c:axId val="2114253512"/>
        <c:axId val="2114250552"/>
        <c:axId val="0"/>
      </c:bar3DChart>
      <c:catAx>
        <c:axId val="2114253512"/>
        <c:scaling>
          <c:orientation val="minMax"/>
        </c:scaling>
        <c:delete val="0"/>
        <c:axPos val="l"/>
        <c:majorTickMark val="out"/>
        <c:minorTickMark val="none"/>
        <c:tickLblPos val="nextTo"/>
        <c:crossAx val="2114250552"/>
        <c:crosses val="autoZero"/>
        <c:auto val="1"/>
        <c:lblAlgn val="ctr"/>
        <c:lblOffset val="100"/>
        <c:noMultiLvlLbl val="0"/>
      </c:catAx>
      <c:valAx>
        <c:axId val="2114250552"/>
        <c:scaling>
          <c:orientation val="minMax"/>
        </c:scaling>
        <c:delete val="0"/>
        <c:axPos val="b"/>
        <c:majorGridlines/>
        <c:numFmt formatCode="0%" sourceLinked="1"/>
        <c:majorTickMark val="out"/>
        <c:minorTickMark val="none"/>
        <c:tickLblPos val="nextTo"/>
        <c:crossAx val="2114253512"/>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barChart>
        <c:barDir val="bar"/>
        <c:grouping val="stacked"/>
        <c:varyColors val="0"/>
        <c:ser>
          <c:idx val="0"/>
          <c:order val="0"/>
          <c:tx>
            <c:strRef>
              <c:f>Sheet1!$B$1</c:f>
              <c:strCache>
                <c:ptCount val="1"/>
                <c:pt idx="0">
                  <c:v>Strongly trust</c:v>
                </c:pt>
              </c:strCache>
            </c:strRef>
          </c:tx>
          <c:invertIfNegative val="0"/>
          <c:cat>
            <c:strRef>
              <c:f>Sheet1!$A$2:$A$11</c:f>
              <c:strCache>
                <c:ptCount val="10"/>
                <c:pt idx="0">
                  <c:v>Scientists</c:v>
                </c:pt>
                <c:pt idx="1">
                  <c:v>NOAA</c:v>
                </c:pt>
                <c:pt idx="2">
                  <c:v>EPA</c:v>
                </c:pt>
                <c:pt idx="3">
                  <c:v>CDC</c:v>
                </c:pt>
                <c:pt idx="4">
                  <c:v>Nat Park Service</c:v>
                </c:pt>
                <c:pt idx="5">
                  <c:v>Dept of Energy</c:v>
                </c:pt>
                <c:pt idx="6">
                  <c:v>Pres Obama</c:v>
                </c:pt>
                <c:pt idx="7">
                  <c:v>TV Weathercasters</c:v>
                </c:pt>
                <c:pt idx="8">
                  <c:v>News media</c:v>
                </c:pt>
                <c:pt idx="9">
                  <c:v>Your Congressman</c:v>
                </c:pt>
              </c:strCache>
            </c:strRef>
          </c:cat>
          <c:val>
            <c:numRef>
              <c:f>Sheet1!$B$2:$B$11</c:f>
              <c:numCache>
                <c:formatCode>0%</c:formatCode>
                <c:ptCount val="10"/>
                <c:pt idx="0">
                  <c:v>0.21</c:v>
                </c:pt>
                <c:pt idx="1">
                  <c:v>0.22</c:v>
                </c:pt>
                <c:pt idx="2">
                  <c:v>0.15</c:v>
                </c:pt>
                <c:pt idx="3">
                  <c:v>0.14</c:v>
                </c:pt>
                <c:pt idx="4">
                  <c:v>0.12</c:v>
                </c:pt>
                <c:pt idx="5">
                  <c:v>0.11</c:v>
                </c:pt>
                <c:pt idx="6">
                  <c:v>0.11</c:v>
                </c:pt>
                <c:pt idx="7">
                  <c:v>0.05</c:v>
                </c:pt>
                <c:pt idx="8">
                  <c:v>0.04</c:v>
                </c:pt>
                <c:pt idx="9">
                  <c:v>0.02</c:v>
                </c:pt>
              </c:numCache>
            </c:numRef>
          </c:val>
        </c:ser>
        <c:ser>
          <c:idx val="1"/>
          <c:order val="1"/>
          <c:tx>
            <c:strRef>
              <c:f>Sheet1!$C$1</c:f>
              <c:strCache>
                <c:ptCount val="1"/>
                <c:pt idx="0">
                  <c:v>Somewhat trust</c:v>
                </c:pt>
              </c:strCache>
            </c:strRef>
          </c:tx>
          <c:invertIfNegative val="0"/>
          <c:cat>
            <c:strRef>
              <c:f>Sheet1!$A$2:$A$11</c:f>
              <c:strCache>
                <c:ptCount val="10"/>
                <c:pt idx="0">
                  <c:v>Scientists</c:v>
                </c:pt>
                <c:pt idx="1">
                  <c:v>NOAA</c:v>
                </c:pt>
                <c:pt idx="2">
                  <c:v>EPA</c:v>
                </c:pt>
                <c:pt idx="3">
                  <c:v>CDC</c:v>
                </c:pt>
                <c:pt idx="4">
                  <c:v>Nat Park Service</c:v>
                </c:pt>
                <c:pt idx="5">
                  <c:v>Dept of Energy</c:v>
                </c:pt>
                <c:pt idx="6">
                  <c:v>Pres Obama</c:v>
                </c:pt>
                <c:pt idx="7">
                  <c:v>TV Weathercasters</c:v>
                </c:pt>
                <c:pt idx="8">
                  <c:v>News media</c:v>
                </c:pt>
                <c:pt idx="9">
                  <c:v>Your Congressman</c:v>
                </c:pt>
              </c:strCache>
            </c:strRef>
          </c:cat>
          <c:val>
            <c:numRef>
              <c:f>Sheet1!$C$2:$C$11</c:f>
              <c:numCache>
                <c:formatCode>0%</c:formatCode>
                <c:ptCount val="10"/>
                <c:pt idx="0">
                  <c:v>0.55</c:v>
                </c:pt>
                <c:pt idx="1">
                  <c:v>0.54</c:v>
                </c:pt>
                <c:pt idx="2">
                  <c:v>0.47</c:v>
                </c:pt>
                <c:pt idx="3">
                  <c:v>0.55</c:v>
                </c:pt>
                <c:pt idx="4">
                  <c:v>0.61</c:v>
                </c:pt>
                <c:pt idx="5">
                  <c:v>0.48</c:v>
                </c:pt>
                <c:pt idx="6">
                  <c:v>0.35</c:v>
                </c:pt>
                <c:pt idx="7">
                  <c:v>0.47</c:v>
                </c:pt>
                <c:pt idx="8">
                  <c:v>0.34</c:v>
                </c:pt>
                <c:pt idx="9">
                  <c:v>0.34</c:v>
                </c:pt>
              </c:numCache>
            </c:numRef>
          </c:val>
        </c:ser>
        <c:dLbls>
          <c:showLegendKey val="0"/>
          <c:showVal val="0"/>
          <c:showCatName val="0"/>
          <c:showSerName val="0"/>
          <c:showPercent val="0"/>
          <c:showBubbleSize val="0"/>
        </c:dLbls>
        <c:gapWidth val="150"/>
        <c:overlap val="100"/>
        <c:axId val="2114189928"/>
        <c:axId val="2114186936"/>
      </c:barChart>
      <c:catAx>
        <c:axId val="2114189928"/>
        <c:scaling>
          <c:orientation val="minMax"/>
        </c:scaling>
        <c:delete val="0"/>
        <c:axPos val="l"/>
        <c:majorTickMark val="out"/>
        <c:minorTickMark val="none"/>
        <c:tickLblPos val="nextTo"/>
        <c:crossAx val="2114186936"/>
        <c:crosses val="autoZero"/>
        <c:auto val="1"/>
        <c:lblAlgn val="ctr"/>
        <c:lblOffset val="100"/>
        <c:noMultiLvlLbl val="0"/>
      </c:catAx>
      <c:valAx>
        <c:axId val="2114186936"/>
        <c:scaling>
          <c:orientation val="minMax"/>
          <c:max val="1.0"/>
        </c:scaling>
        <c:delete val="0"/>
        <c:axPos val="b"/>
        <c:majorGridlines/>
        <c:numFmt formatCode="0%" sourceLinked="1"/>
        <c:majorTickMark val="out"/>
        <c:minorTickMark val="none"/>
        <c:tickLblPos val="nextTo"/>
        <c:crossAx val="2114189928"/>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stacked"/>
        <c:varyColors val="0"/>
        <c:ser>
          <c:idx val="0"/>
          <c:order val="0"/>
          <c:tx>
            <c:strRef>
              <c:f>Sheet1!$B$1</c:f>
              <c:strCache>
                <c:ptCount val="1"/>
                <c:pt idx="0">
                  <c:v>Often</c:v>
                </c:pt>
              </c:strCache>
            </c:strRef>
          </c:tx>
          <c:invertIfNegative val="0"/>
          <c:cat>
            <c:strRef>
              <c:f>Sheet1!$A$2:$A$5</c:f>
              <c:strCache>
                <c:ptCount val="4"/>
                <c:pt idx="0">
                  <c:v>Local TV news</c:v>
                </c:pt>
                <c:pt idx="1">
                  <c:v>Network news</c:v>
                </c:pt>
                <c:pt idx="2">
                  <c:v>Primetime drama</c:v>
                </c:pt>
                <c:pt idx="3">
                  <c:v>Weather Channel</c:v>
                </c:pt>
              </c:strCache>
            </c:strRef>
          </c:cat>
          <c:val>
            <c:numRef>
              <c:f>Sheet1!$B$2:$B$5</c:f>
              <c:numCache>
                <c:formatCode>General</c:formatCode>
                <c:ptCount val="4"/>
                <c:pt idx="0">
                  <c:v>44.0</c:v>
                </c:pt>
                <c:pt idx="1">
                  <c:v>26.0</c:v>
                </c:pt>
                <c:pt idx="2">
                  <c:v>21.0</c:v>
                </c:pt>
                <c:pt idx="3">
                  <c:v>17.0</c:v>
                </c:pt>
              </c:numCache>
            </c:numRef>
          </c:val>
        </c:ser>
        <c:ser>
          <c:idx val="1"/>
          <c:order val="1"/>
          <c:tx>
            <c:strRef>
              <c:f>Sheet1!$C$1</c:f>
              <c:strCache>
                <c:ptCount val="1"/>
                <c:pt idx="0">
                  <c:v>Sometimes</c:v>
                </c:pt>
              </c:strCache>
            </c:strRef>
          </c:tx>
          <c:invertIfNegative val="0"/>
          <c:cat>
            <c:strRef>
              <c:f>Sheet1!$A$2:$A$5</c:f>
              <c:strCache>
                <c:ptCount val="4"/>
                <c:pt idx="0">
                  <c:v>Local TV news</c:v>
                </c:pt>
                <c:pt idx="1">
                  <c:v>Network news</c:v>
                </c:pt>
                <c:pt idx="2">
                  <c:v>Primetime drama</c:v>
                </c:pt>
                <c:pt idx="3">
                  <c:v>Weather Channel</c:v>
                </c:pt>
              </c:strCache>
            </c:strRef>
          </c:cat>
          <c:val>
            <c:numRef>
              <c:f>Sheet1!$C$2:$C$5</c:f>
              <c:numCache>
                <c:formatCode>General</c:formatCode>
                <c:ptCount val="4"/>
                <c:pt idx="0">
                  <c:v>31.0</c:v>
                </c:pt>
                <c:pt idx="1">
                  <c:v>29.0</c:v>
                </c:pt>
                <c:pt idx="2">
                  <c:v>32.0</c:v>
                </c:pt>
                <c:pt idx="3">
                  <c:v>30.0</c:v>
                </c:pt>
              </c:numCache>
            </c:numRef>
          </c:val>
        </c:ser>
        <c:dLbls>
          <c:showLegendKey val="0"/>
          <c:showVal val="0"/>
          <c:showCatName val="0"/>
          <c:showSerName val="0"/>
          <c:showPercent val="0"/>
          <c:showBubbleSize val="0"/>
        </c:dLbls>
        <c:gapWidth val="150"/>
        <c:overlap val="100"/>
        <c:axId val="2116693864"/>
        <c:axId val="2116696584"/>
      </c:barChart>
      <c:catAx>
        <c:axId val="2116693864"/>
        <c:scaling>
          <c:orientation val="minMax"/>
        </c:scaling>
        <c:delete val="0"/>
        <c:axPos val="b"/>
        <c:majorTickMark val="out"/>
        <c:minorTickMark val="none"/>
        <c:tickLblPos val="nextTo"/>
        <c:crossAx val="2116696584"/>
        <c:crosses val="autoZero"/>
        <c:auto val="1"/>
        <c:lblAlgn val="ctr"/>
        <c:lblOffset val="100"/>
        <c:noMultiLvlLbl val="0"/>
      </c:catAx>
      <c:valAx>
        <c:axId val="2116696584"/>
        <c:scaling>
          <c:orientation val="minMax"/>
        </c:scaling>
        <c:delete val="0"/>
        <c:axPos val="l"/>
        <c:majorGridlines/>
        <c:numFmt formatCode="General" sourceLinked="1"/>
        <c:majorTickMark val="out"/>
        <c:minorTickMark val="none"/>
        <c:tickLblPos val="nextTo"/>
        <c:crossAx val="2116693864"/>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stacked"/>
        <c:varyColors val="0"/>
        <c:ser>
          <c:idx val="0"/>
          <c:order val="0"/>
          <c:tx>
            <c:strRef>
              <c:f>Sheet1!$B$1</c:f>
              <c:strCache>
                <c:ptCount val="1"/>
                <c:pt idx="0">
                  <c:v>Very closely</c:v>
                </c:pt>
              </c:strCache>
            </c:strRef>
          </c:tx>
          <c:invertIfNegative val="0"/>
          <c:cat>
            <c:strRef>
              <c:f>Sheet1!$A$2:$A$4</c:f>
              <c:strCache>
                <c:ptCount val="3"/>
                <c:pt idx="0">
                  <c:v>Local weather</c:v>
                </c:pt>
                <c:pt idx="1">
                  <c:v>National politics</c:v>
                </c:pt>
                <c:pt idx="2">
                  <c:v>Sports</c:v>
                </c:pt>
              </c:strCache>
            </c:strRef>
          </c:cat>
          <c:val>
            <c:numRef>
              <c:f>Sheet1!$B$2:$B$4</c:f>
              <c:numCache>
                <c:formatCode>General</c:formatCode>
                <c:ptCount val="3"/>
                <c:pt idx="0">
                  <c:v>30.0</c:v>
                </c:pt>
                <c:pt idx="1">
                  <c:v>21.0</c:v>
                </c:pt>
                <c:pt idx="2">
                  <c:v>13.0</c:v>
                </c:pt>
              </c:numCache>
            </c:numRef>
          </c:val>
        </c:ser>
        <c:ser>
          <c:idx val="1"/>
          <c:order val="1"/>
          <c:tx>
            <c:strRef>
              <c:f>Sheet1!$C$1</c:f>
              <c:strCache>
                <c:ptCount val="1"/>
                <c:pt idx="0">
                  <c:v>Somewhat closely</c:v>
                </c:pt>
              </c:strCache>
            </c:strRef>
          </c:tx>
          <c:invertIfNegative val="0"/>
          <c:cat>
            <c:strRef>
              <c:f>Sheet1!$A$2:$A$4</c:f>
              <c:strCache>
                <c:ptCount val="3"/>
                <c:pt idx="0">
                  <c:v>Local weather</c:v>
                </c:pt>
                <c:pt idx="1">
                  <c:v>National politics</c:v>
                </c:pt>
                <c:pt idx="2">
                  <c:v>Sports</c:v>
                </c:pt>
              </c:strCache>
            </c:strRef>
          </c:cat>
          <c:val>
            <c:numRef>
              <c:f>Sheet1!$C$2:$C$4</c:f>
              <c:numCache>
                <c:formatCode>General</c:formatCode>
                <c:ptCount val="3"/>
                <c:pt idx="0">
                  <c:v>40.0</c:v>
                </c:pt>
                <c:pt idx="1">
                  <c:v>32.0</c:v>
                </c:pt>
                <c:pt idx="2">
                  <c:v>20.0</c:v>
                </c:pt>
              </c:numCache>
            </c:numRef>
          </c:val>
        </c:ser>
        <c:dLbls>
          <c:showLegendKey val="0"/>
          <c:showVal val="0"/>
          <c:showCatName val="0"/>
          <c:showSerName val="0"/>
          <c:showPercent val="0"/>
          <c:showBubbleSize val="0"/>
        </c:dLbls>
        <c:gapWidth val="150"/>
        <c:overlap val="100"/>
        <c:axId val="2114210472"/>
        <c:axId val="2114180824"/>
      </c:barChart>
      <c:catAx>
        <c:axId val="2114210472"/>
        <c:scaling>
          <c:orientation val="minMax"/>
        </c:scaling>
        <c:delete val="0"/>
        <c:axPos val="b"/>
        <c:majorTickMark val="out"/>
        <c:minorTickMark val="none"/>
        <c:tickLblPos val="nextTo"/>
        <c:crossAx val="2114180824"/>
        <c:crosses val="autoZero"/>
        <c:auto val="1"/>
        <c:lblAlgn val="ctr"/>
        <c:lblOffset val="100"/>
        <c:noMultiLvlLbl val="0"/>
      </c:catAx>
      <c:valAx>
        <c:axId val="2114180824"/>
        <c:scaling>
          <c:orientation val="minMax"/>
        </c:scaling>
        <c:delete val="0"/>
        <c:axPos val="l"/>
        <c:majorGridlines/>
        <c:numFmt formatCode="General" sourceLinked="1"/>
        <c:majorTickMark val="out"/>
        <c:minorTickMark val="none"/>
        <c:tickLblPos val="nextTo"/>
        <c:crossAx val="2114210472"/>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layout/>
      <c:overlay val="0"/>
    </c:title>
    <c:autoTitleDeleted val="0"/>
    <c:plotArea>
      <c:layout/>
      <c:pieChart>
        <c:varyColors val="1"/>
        <c:ser>
          <c:idx val="0"/>
          <c:order val="0"/>
          <c:tx>
            <c:strRef>
              <c:f>Sheet1!$B$1</c:f>
              <c:strCache>
                <c:ptCount val="1"/>
                <c:pt idx="0">
                  <c:v>Interest</c:v>
                </c:pt>
              </c:strCache>
            </c:strRef>
          </c:tx>
          <c:cat>
            <c:strRef>
              <c:f>Sheet1!$A$2:$A$3</c:f>
              <c:strCache>
                <c:ptCount val="2"/>
                <c:pt idx="0">
                  <c:v>Yes</c:v>
                </c:pt>
                <c:pt idx="1">
                  <c:v>No</c:v>
                </c:pt>
              </c:strCache>
            </c:strRef>
          </c:cat>
          <c:val>
            <c:numRef>
              <c:f>Sheet1!$B$2:$B$3</c:f>
              <c:numCache>
                <c:formatCode>General</c:formatCode>
                <c:ptCount val="2"/>
                <c:pt idx="0">
                  <c:v>66.0</c:v>
                </c:pt>
                <c:pt idx="1">
                  <c:v>34.0</c:v>
                </c:pt>
              </c:numCache>
            </c:numRef>
          </c:val>
        </c:ser>
        <c:dLbls>
          <c:showLegendKey val="0"/>
          <c:showVal val="0"/>
          <c:showCatName val="0"/>
          <c:showSerName val="0"/>
          <c:showPercent val="0"/>
          <c:showBubbleSize val="0"/>
          <c:showLeaderLines val="1"/>
        </c:dLbls>
        <c:firstSliceAng val="0"/>
      </c:pieChart>
    </c:plotArea>
    <c:legend>
      <c:legendPos val="r"/>
      <c:layout/>
      <c:overlay val="0"/>
    </c:legend>
    <c:plotVisOnly val="1"/>
    <c:dispBlanksAs val="gap"/>
    <c:showDLblsOverMax val="0"/>
  </c:chart>
  <c:txPr>
    <a:bodyPr/>
    <a:lstStyle/>
    <a:p>
      <a:pPr>
        <a:defRPr sz="1800"/>
      </a:pPr>
      <a:endParaRPr lang="en-US"/>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layout/>
      <c:overlay val="0"/>
    </c:title>
    <c:autoTitleDeleted val="0"/>
    <c:plotArea>
      <c:layout/>
      <c:barChart>
        <c:barDir val="col"/>
        <c:grouping val="stacked"/>
        <c:varyColors val="0"/>
        <c:ser>
          <c:idx val="0"/>
          <c:order val="0"/>
          <c:tx>
            <c:strRef>
              <c:f>Sheet1!$B$1</c:f>
              <c:strCache>
                <c:ptCount val="1"/>
                <c:pt idx="0">
                  <c:v>% appropriate</c:v>
                </c:pt>
              </c:strCache>
            </c:strRef>
          </c:tx>
          <c:invertIfNegative val="0"/>
          <c:cat>
            <c:strRef>
              <c:f>Sheet1!$A$2:$A$4</c:f>
              <c:strCache>
                <c:ptCount val="3"/>
                <c:pt idx="0">
                  <c:v>On-air</c:v>
                </c:pt>
                <c:pt idx="1">
                  <c:v>On-line</c:v>
                </c:pt>
                <c:pt idx="2">
                  <c:v>Community events</c:v>
                </c:pt>
              </c:strCache>
            </c:strRef>
          </c:cat>
          <c:val>
            <c:numRef>
              <c:f>Sheet1!$B$2:$B$4</c:f>
              <c:numCache>
                <c:formatCode>General</c:formatCode>
                <c:ptCount val="3"/>
                <c:pt idx="0">
                  <c:v>62.0</c:v>
                </c:pt>
                <c:pt idx="1">
                  <c:v>72.0</c:v>
                </c:pt>
                <c:pt idx="2">
                  <c:v>81.0</c:v>
                </c:pt>
              </c:numCache>
            </c:numRef>
          </c:val>
        </c:ser>
        <c:dLbls>
          <c:showLegendKey val="0"/>
          <c:showVal val="0"/>
          <c:showCatName val="0"/>
          <c:showSerName val="0"/>
          <c:showPercent val="0"/>
          <c:showBubbleSize val="0"/>
        </c:dLbls>
        <c:gapWidth val="150"/>
        <c:overlap val="100"/>
        <c:axId val="2116272744"/>
        <c:axId val="2116275688"/>
      </c:barChart>
      <c:catAx>
        <c:axId val="2116272744"/>
        <c:scaling>
          <c:orientation val="minMax"/>
        </c:scaling>
        <c:delete val="0"/>
        <c:axPos val="b"/>
        <c:majorTickMark val="out"/>
        <c:minorTickMark val="none"/>
        <c:tickLblPos val="nextTo"/>
        <c:crossAx val="2116275688"/>
        <c:crosses val="autoZero"/>
        <c:auto val="1"/>
        <c:lblAlgn val="ctr"/>
        <c:lblOffset val="100"/>
        <c:noMultiLvlLbl val="0"/>
      </c:catAx>
      <c:valAx>
        <c:axId val="2116275688"/>
        <c:scaling>
          <c:orientation val="minMax"/>
        </c:scaling>
        <c:delete val="0"/>
        <c:axPos val="l"/>
        <c:majorGridlines/>
        <c:numFmt formatCode="General" sourceLinked="1"/>
        <c:majorTickMark val="out"/>
        <c:minorTickMark val="none"/>
        <c:tickLblPos val="nextTo"/>
        <c:crossAx val="2116272744"/>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layout/>
      <c:overlay val="0"/>
    </c:title>
    <c:autoTitleDeleted val="0"/>
    <c:plotArea>
      <c:layout/>
      <c:barChart>
        <c:barDir val="col"/>
        <c:grouping val="stacked"/>
        <c:varyColors val="0"/>
        <c:ser>
          <c:idx val="0"/>
          <c:order val="0"/>
          <c:tx>
            <c:strRef>
              <c:f>Sheet1!$B$1</c:f>
              <c:strCache>
                <c:ptCount val="1"/>
                <c:pt idx="0">
                  <c:v>Interested</c:v>
                </c:pt>
              </c:strCache>
            </c:strRef>
          </c:tx>
          <c:invertIfNegative val="0"/>
          <c:cat>
            <c:strRef>
              <c:f>Sheet1!$A$2:$A$6</c:f>
              <c:strCache>
                <c:ptCount val="5"/>
                <c:pt idx="0">
                  <c:v>Extreme precip &amp; flooding</c:v>
                </c:pt>
                <c:pt idx="1">
                  <c:v>Drought</c:v>
                </c:pt>
                <c:pt idx="2">
                  <c:v>Extreme heat</c:v>
                </c:pt>
                <c:pt idx="3">
                  <c:v>Air quality</c:v>
                </c:pt>
                <c:pt idx="4">
                  <c:v>Impact on crops, livestock, wildlife</c:v>
                </c:pt>
              </c:strCache>
            </c:strRef>
          </c:cat>
          <c:val>
            <c:numRef>
              <c:f>Sheet1!$B$2:$B$6</c:f>
              <c:numCache>
                <c:formatCode>General</c:formatCode>
                <c:ptCount val="5"/>
                <c:pt idx="0">
                  <c:v>50.0</c:v>
                </c:pt>
                <c:pt idx="1">
                  <c:v>48.0</c:v>
                </c:pt>
                <c:pt idx="2">
                  <c:v>46.0</c:v>
                </c:pt>
                <c:pt idx="3">
                  <c:v>39.0</c:v>
                </c:pt>
                <c:pt idx="4">
                  <c:v>38.0</c:v>
                </c:pt>
              </c:numCache>
            </c:numRef>
          </c:val>
        </c:ser>
        <c:dLbls>
          <c:showLegendKey val="0"/>
          <c:showVal val="0"/>
          <c:showCatName val="0"/>
          <c:showSerName val="0"/>
          <c:showPercent val="0"/>
          <c:showBubbleSize val="0"/>
        </c:dLbls>
        <c:gapWidth val="150"/>
        <c:overlap val="100"/>
        <c:axId val="2103253784"/>
        <c:axId val="2036755576"/>
      </c:barChart>
      <c:catAx>
        <c:axId val="2103253784"/>
        <c:scaling>
          <c:orientation val="minMax"/>
        </c:scaling>
        <c:delete val="0"/>
        <c:axPos val="b"/>
        <c:majorTickMark val="out"/>
        <c:minorTickMark val="none"/>
        <c:tickLblPos val="nextTo"/>
        <c:crossAx val="2036755576"/>
        <c:crosses val="autoZero"/>
        <c:auto val="1"/>
        <c:lblAlgn val="ctr"/>
        <c:lblOffset val="100"/>
        <c:noMultiLvlLbl val="0"/>
      </c:catAx>
      <c:valAx>
        <c:axId val="2036755576"/>
        <c:scaling>
          <c:orientation val="minMax"/>
        </c:scaling>
        <c:delete val="0"/>
        <c:axPos val="l"/>
        <c:majorGridlines/>
        <c:numFmt formatCode="General" sourceLinked="1"/>
        <c:majorTickMark val="out"/>
        <c:minorTickMark val="none"/>
        <c:tickLblPos val="nextTo"/>
        <c:crossAx val="2103253784"/>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layout/>
      <c:overlay val="0"/>
    </c:title>
    <c:autoTitleDeleted val="0"/>
    <c:plotArea>
      <c:layout/>
      <c:barChart>
        <c:barDir val="col"/>
        <c:grouping val="stacked"/>
        <c:varyColors val="0"/>
        <c:ser>
          <c:idx val="0"/>
          <c:order val="0"/>
          <c:tx>
            <c:strRef>
              <c:f>Sheet1!$B$1</c:f>
              <c:strCache>
                <c:ptCount val="1"/>
                <c:pt idx="0">
                  <c:v>Very helpful</c:v>
                </c:pt>
              </c:strCache>
            </c:strRef>
          </c:tx>
          <c:invertIfNegative val="0"/>
          <c:cat>
            <c:strRef>
              <c:f>Sheet1!$A$2:$A$5</c:f>
              <c:strCache>
                <c:ptCount val="4"/>
                <c:pt idx="0">
                  <c:v>Access to HQ graphics</c:v>
                </c:pt>
                <c:pt idx="1">
                  <c:v>Access to experts for interviews</c:v>
                </c:pt>
                <c:pt idx="2">
                  <c:v>Access to PPTs</c:v>
                </c:pt>
                <c:pt idx="3">
                  <c:v>Access to journals</c:v>
                </c:pt>
              </c:strCache>
            </c:strRef>
          </c:cat>
          <c:val>
            <c:numRef>
              <c:f>Sheet1!$B$2:$B$5</c:f>
              <c:numCache>
                <c:formatCode>General</c:formatCode>
                <c:ptCount val="4"/>
                <c:pt idx="0">
                  <c:v>75.0</c:v>
                </c:pt>
                <c:pt idx="1">
                  <c:v>56.0</c:v>
                </c:pt>
                <c:pt idx="2">
                  <c:v>61.0</c:v>
                </c:pt>
                <c:pt idx="3">
                  <c:v>47.0</c:v>
                </c:pt>
              </c:numCache>
            </c:numRef>
          </c:val>
        </c:ser>
        <c:dLbls>
          <c:showLegendKey val="0"/>
          <c:showVal val="0"/>
          <c:showCatName val="0"/>
          <c:showSerName val="0"/>
          <c:showPercent val="0"/>
          <c:showBubbleSize val="0"/>
        </c:dLbls>
        <c:gapWidth val="150"/>
        <c:overlap val="100"/>
        <c:axId val="2117351800"/>
        <c:axId val="2117354744"/>
      </c:barChart>
      <c:catAx>
        <c:axId val="2117351800"/>
        <c:scaling>
          <c:orientation val="minMax"/>
        </c:scaling>
        <c:delete val="0"/>
        <c:axPos val="b"/>
        <c:majorTickMark val="out"/>
        <c:minorTickMark val="none"/>
        <c:tickLblPos val="nextTo"/>
        <c:crossAx val="2117354744"/>
        <c:crosses val="autoZero"/>
        <c:auto val="1"/>
        <c:lblAlgn val="ctr"/>
        <c:lblOffset val="100"/>
        <c:noMultiLvlLbl val="0"/>
      </c:catAx>
      <c:valAx>
        <c:axId val="2117354744"/>
        <c:scaling>
          <c:orientation val="minMax"/>
        </c:scaling>
        <c:delete val="0"/>
        <c:axPos val="l"/>
        <c:majorGridlines/>
        <c:numFmt formatCode="General" sourceLinked="1"/>
        <c:majorTickMark val="out"/>
        <c:minorTickMark val="none"/>
        <c:tickLblPos val="nextTo"/>
        <c:crossAx val="2117351800"/>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0.59196</cdr:x>
      <cdr:y>0.62296</cdr:y>
    </cdr:from>
    <cdr:to>
      <cdr:x>0.62963</cdr:x>
      <cdr:y>0.65664</cdr:y>
    </cdr:to>
    <cdr:sp macro="" textlink="">
      <cdr:nvSpPr>
        <cdr:cNvPr id="2" name="TextBox 1"/>
        <cdr:cNvSpPr txBox="1"/>
      </cdr:nvSpPr>
      <cdr:spPr>
        <a:xfrm xmlns:a="http://schemas.openxmlformats.org/drawingml/2006/main">
          <a:off x="4871631" y="2819511"/>
          <a:ext cx="309969" cy="1524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0.53704</cdr:x>
      <cdr:y>0.41529</cdr:y>
    </cdr:from>
    <cdr:to>
      <cdr:x>0.64815</cdr:x>
      <cdr:y>0.61733</cdr:y>
    </cdr:to>
    <cdr:sp macro="" textlink="">
      <cdr:nvSpPr>
        <cdr:cNvPr id="2" name="TextBox 1"/>
        <cdr:cNvSpPr txBox="1"/>
      </cdr:nvSpPr>
      <cdr:spPr>
        <a:xfrm xmlns:a="http://schemas.openxmlformats.org/drawingml/2006/main">
          <a:off x="4419600" y="1879600"/>
          <a:ext cx="914400" cy="9144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1800" dirty="0" smtClean="0"/>
            <a:t>66%</a:t>
          </a:r>
          <a:endParaRPr lang="en-US" sz="18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E6E0D7D-9F25-7F46-B1CD-DD3D3934419C}" type="datetimeFigureOut">
              <a:rPr lang="en-US" smtClean="0"/>
              <a:pPr/>
              <a:t>2/28/12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040403D-1A96-0A4F-BE6C-3E4F3F13E043}" type="slidenum">
              <a:rPr lang="en-US" smtClean="0"/>
              <a:pPr/>
              <a:t>‹#›</a:t>
            </a:fld>
            <a:endParaRPr lang="en-US"/>
          </a:p>
        </p:txBody>
      </p:sp>
    </p:spTree>
    <p:extLst>
      <p:ext uri="{BB962C8B-B14F-4D97-AF65-F5344CB8AC3E}">
        <p14:creationId xmlns:p14="http://schemas.microsoft.com/office/powerpoint/2010/main" val="18737492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ln/>
        </p:spPr>
        <p:txBody>
          <a:bodyPr/>
          <a:lstStyle/>
          <a:p>
            <a:pPr eaLnBrk="1" hangingPunct="1">
              <a:spcBef>
                <a:spcPct val="0"/>
              </a:spcBef>
            </a:pPr>
            <a:endParaRPr lang="en-US"/>
          </a:p>
        </p:txBody>
      </p:sp>
      <p:sp>
        <p:nvSpPr>
          <p:cNvPr id="18436" name="Slide Number Placeholder 3"/>
          <p:cNvSpPr>
            <a:spLocks noGrp="1"/>
          </p:cNvSpPr>
          <p:nvPr>
            <p:ph type="sldNum" sz="quarter" idx="5"/>
          </p:nvPr>
        </p:nvSpPr>
        <p:spPr>
          <a:noFill/>
        </p:spPr>
        <p:txBody>
          <a:bodyPr/>
          <a:lstStyle/>
          <a:p>
            <a:fld id="{BB61A968-0F16-E544-8CF3-134ABFEECB84}" type="slidenum">
              <a:rPr lang="en-US"/>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69435E8-A794-4ADB-8F35-2C39EFBF6C03}" type="slidenum">
              <a:rPr lang="en-US" smtClean="0"/>
              <a:pPr/>
              <a:t>23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69435E8-A794-4ADB-8F35-2C39EFBF6C03}" type="slidenum">
              <a:rPr lang="en-US" smtClean="0"/>
              <a:pPr/>
              <a:t>24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p:spPr>
        <p:txBody>
          <a:bodyPr/>
          <a:lstStyle/>
          <a:p>
            <a:pPr eaLnBrk="1" hangingPunct="1">
              <a:spcBef>
                <a:spcPct val="0"/>
              </a:spcBef>
            </a:pPr>
            <a:endParaRPr lang="en-US"/>
          </a:p>
        </p:txBody>
      </p:sp>
      <p:sp>
        <p:nvSpPr>
          <p:cNvPr id="22532" name="Slide Number Placeholder 3"/>
          <p:cNvSpPr>
            <a:spLocks noGrp="1"/>
          </p:cNvSpPr>
          <p:nvPr>
            <p:ph type="sldNum" sz="quarter" idx="5"/>
          </p:nvPr>
        </p:nvSpPr>
        <p:spPr>
          <a:noFill/>
        </p:spPr>
        <p:txBody>
          <a:bodyPr/>
          <a:lstStyle/>
          <a:p>
            <a:fld id="{5266B13B-E35A-FF4E-8CCF-3AAD216CA4C9}" type="slidenum">
              <a:rPr lang="en-US"/>
              <a:pPr/>
              <a:t>43</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p:spPr>
        <p:txBody>
          <a:bodyPr/>
          <a:lstStyle/>
          <a:p>
            <a:pPr eaLnBrk="1" hangingPunct="1">
              <a:spcBef>
                <a:spcPct val="0"/>
              </a:spcBef>
            </a:pPr>
            <a:endParaRPr lang="en-US"/>
          </a:p>
        </p:txBody>
      </p:sp>
      <p:sp>
        <p:nvSpPr>
          <p:cNvPr id="87044" name="Slide Number Placeholder 3"/>
          <p:cNvSpPr>
            <a:spLocks noGrp="1"/>
          </p:cNvSpPr>
          <p:nvPr>
            <p:ph type="sldNum" sz="quarter" idx="5"/>
          </p:nvPr>
        </p:nvSpPr>
        <p:spPr>
          <a:noFill/>
        </p:spPr>
        <p:txBody>
          <a:bodyPr/>
          <a:lstStyle/>
          <a:p>
            <a:fld id="{D7B0D61D-8E58-AD4C-9281-03C26F5806A0}" type="slidenum">
              <a:rPr lang="en-US"/>
              <a:pPr/>
              <a:t>44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185D3D7-C4F3-E747-9B8D-93340FF12033}" type="datetimeFigureOut">
              <a:rPr lang="en-US" smtClean="0"/>
              <a:pPr/>
              <a:t>2/28/12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6A6C6A-32A6-994D-ABC4-F857D1076C0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85D3D7-C4F3-E747-9B8D-93340FF12033}" type="datetimeFigureOut">
              <a:rPr lang="en-US" smtClean="0"/>
              <a:pPr/>
              <a:t>2/28/12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6A6C6A-32A6-994D-ABC4-F857D1076C0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85D3D7-C4F3-E747-9B8D-93340FF12033}" type="datetimeFigureOut">
              <a:rPr lang="en-US" smtClean="0"/>
              <a:pPr/>
              <a:t>2/28/12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6A6C6A-32A6-994D-ABC4-F857D1076C0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85D3D7-C4F3-E747-9B8D-93340FF12033}" type="datetimeFigureOut">
              <a:rPr lang="en-US" smtClean="0"/>
              <a:pPr/>
              <a:t>2/28/12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6A6C6A-32A6-994D-ABC4-F857D1076C0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185D3D7-C4F3-E747-9B8D-93340FF12033}" type="datetimeFigureOut">
              <a:rPr lang="en-US" smtClean="0"/>
              <a:pPr/>
              <a:t>2/28/12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6A6C6A-32A6-994D-ABC4-F857D1076C0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185D3D7-C4F3-E747-9B8D-93340FF12033}" type="datetimeFigureOut">
              <a:rPr lang="en-US" smtClean="0"/>
              <a:pPr/>
              <a:t>2/28/12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6A6C6A-32A6-994D-ABC4-F857D1076C0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185D3D7-C4F3-E747-9B8D-93340FF12033}" type="datetimeFigureOut">
              <a:rPr lang="en-US" smtClean="0"/>
              <a:pPr/>
              <a:t>2/28/12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6A6C6A-32A6-994D-ABC4-F857D1076C0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185D3D7-C4F3-E747-9B8D-93340FF12033}" type="datetimeFigureOut">
              <a:rPr lang="en-US" smtClean="0"/>
              <a:pPr/>
              <a:t>2/28/12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6A6C6A-32A6-994D-ABC4-F857D1076C0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85D3D7-C4F3-E747-9B8D-93340FF12033}" type="datetimeFigureOut">
              <a:rPr lang="en-US" smtClean="0"/>
              <a:pPr/>
              <a:t>2/28/12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6A6C6A-32A6-994D-ABC4-F857D1076C0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185D3D7-C4F3-E747-9B8D-93340FF12033}" type="datetimeFigureOut">
              <a:rPr lang="en-US" smtClean="0"/>
              <a:pPr/>
              <a:t>2/28/12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6A6C6A-32A6-994D-ABC4-F857D1076C0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185D3D7-C4F3-E747-9B8D-93340FF12033}" type="datetimeFigureOut">
              <a:rPr lang="en-US" smtClean="0"/>
              <a:pPr/>
              <a:t>2/28/12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6A6C6A-32A6-994D-ABC4-F857D1076C0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85D3D7-C4F3-E747-9B8D-93340FF12033}" type="datetimeFigureOut">
              <a:rPr lang="en-US" smtClean="0"/>
              <a:pPr/>
              <a:t>2/28/12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6A6C6A-32A6-994D-ABC4-F857D1076C0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hyperlink" Target="http://www.davidsuzuki.org/"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 Id="rId3"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9.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9.png"/><Relationship Id="rId1" Type="http://schemas.microsoft.com/office/2007/relationships/media" Target="file://localhost/Users/edmaibach/Desktop/WLTX%20spots/wltx-extreme-heat-CORRECTED.mov" TargetMode="External"/><Relationship Id="rId2" Type="http://schemas.openxmlformats.org/officeDocument/2006/relationships/video" Target="file://localhost/Users/edmaibach/Desktop/WLTX%20spots/wltx-extreme-heat-CORRECTED.mov"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image" Target="../media/image3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nsf.gov/pubs/2010/nsf10542/nsf10542.htm%23toc" TargetMode="External"/><Relationship Id="rId3" Type="http://schemas.openxmlformats.org/officeDocument/2006/relationships/image" Target="../media/image3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0.xml"/></Relationships>
</file>

<file path=ppt/slides/_rels/slide42.xml.rels><?xml version="1.0" encoding="UTF-8" standalone="yes"?>
<Relationships xmlns="http://schemas.openxmlformats.org/package/2006/relationships"><Relationship Id="rId11" Type="http://schemas.openxmlformats.org/officeDocument/2006/relationships/image" Target="../media/image43.png"/><Relationship Id="rId12" Type="http://schemas.openxmlformats.org/officeDocument/2006/relationships/image" Target="../media/image44.tiff"/><Relationship Id="rId13"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image" Target="../media/image34.png"/><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7" Type="http://schemas.openxmlformats.org/officeDocument/2006/relationships/image" Target="../media/image39.png"/><Relationship Id="rId8" Type="http://schemas.openxmlformats.org/officeDocument/2006/relationships/image" Target="../media/image40.png"/><Relationship Id="rId9" Type="http://schemas.openxmlformats.org/officeDocument/2006/relationships/image" Target="../media/image41.png"/><Relationship Id="rId10" Type="http://schemas.openxmlformats.org/officeDocument/2006/relationships/image" Target="../media/image42.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8.jpeg"/><Relationship Id="rId7" Type="http://schemas.openxmlformats.org/officeDocument/2006/relationships/image" Target="../media/image49.png"/><Relationship Id="rId1" Type="http://schemas.openxmlformats.org/officeDocument/2006/relationships/tags" Target="../tags/tag1.xml"/><Relationship Id="rId2"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http://climatechange.gmu.edu" TargetMode="External"/><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a:grpSpLocks/>
          </p:cNvGrpSpPr>
          <p:nvPr/>
        </p:nvGrpSpPr>
        <p:grpSpPr bwMode="auto">
          <a:xfrm>
            <a:off x="228600" y="-7938"/>
            <a:ext cx="7543800" cy="1836738"/>
            <a:chOff x="609600" y="5181600"/>
            <a:chExt cx="8467530" cy="2057400"/>
          </a:xfrm>
        </p:grpSpPr>
        <p:pic>
          <p:nvPicPr>
            <p:cNvPr id="17416" name="Picture 9" descr="4C_Logo_EPS.eps"/>
            <p:cNvPicPr>
              <a:picLocks noChangeAspect="1"/>
            </p:cNvPicPr>
            <p:nvPr/>
          </p:nvPicPr>
          <p:blipFill>
            <a:blip r:embed="rId3"/>
            <a:srcRect l="27475" t="4546" r="1550" b="9091"/>
            <a:stretch>
              <a:fillRect/>
            </a:stretch>
          </p:blipFill>
          <p:spPr bwMode="auto">
            <a:xfrm>
              <a:off x="2363508" y="5181600"/>
              <a:ext cx="6713622" cy="2057400"/>
            </a:xfrm>
            <a:prstGeom prst="rect">
              <a:avLst/>
            </a:prstGeom>
            <a:noFill/>
            <a:ln w="0">
              <a:solidFill>
                <a:schemeClr val="bg1"/>
              </a:solidFill>
              <a:miter lim="800000"/>
              <a:headEnd/>
              <a:tailEnd/>
            </a:ln>
          </p:spPr>
        </p:pic>
        <p:pic>
          <p:nvPicPr>
            <p:cNvPr id="17417" name="Picture 9" descr="4C_Logo_EPS.eps"/>
            <p:cNvPicPr>
              <a:picLocks noChangeAspect="1"/>
            </p:cNvPicPr>
            <p:nvPr/>
          </p:nvPicPr>
          <p:blipFill>
            <a:blip r:embed="rId4"/>
            <a:srcRect l="1144" t="14102" r="78693" b="9091"/>
            <a:stretch>
              <a:fillRect/>
            </a:stretch>
          </p:blipFill>
          <p:spPr bwMode="auto">
            <a:xfrm>
              <a:off x="609600" y="5189483"/>
              <a:ext cx="1981200" cy="1900745"/>
            </a:xfrm>
            <a:prstGeom prst="rect">
              <a:avLst/>
            </a:prstGeom>
            <a:noFill/>
            <a:ln w="0">
              <a:solidFill>
                <a:schemeClr val="bg1"/>
              </a:solidFill>
              <a:miter lim="800000"/>
              <a:headEnd/>
              <a:tailEnd/>
            </a:ln>
          </p:spPr>
        </p:pic>
      </p:grpSp>
      <p:sp>
        <p:nvSpPr>
          <p:cNvPr id="17411" name="TextBox 14"/>
          <p:cNvSpPr txBox="1">
            <a:spLocks noChangeArrowheads="1"/>
          </p:cNvSpPr>
          <p:nvPr/>
        </p:nvSpPr>
        <p:spPr bwMode="auto">
          <a:xfrm>
            <a:off x="609600" y="3696356"/>
            <a:ext cx="8077200" cy="861774"/>
          </a:xfrm>
          <a:prstGeom prst="rect">
            <a:avLst/>
          </a:prstGeom>
          <a:noFill/>
          <a:ln w="9525">
            <a:noFill/>
            <a:miter lim="800000"/>
            <a:headEnd/>
            <a:tailEnd/>
          </a:ln>
        </p:spPr>
        <p:txBody>
          <a:bodyPr>
            <a:prstTxWarp prst="textNoShape">
              <a:avLst/>
            </a:prstTxWarp>
            <a:spAutoFit/>
          </a:bodyPr>
          <a:lstStyle/>
          <a:p>
            <a:r>
              <a:rPr lang="en-US" sz="2500" b="1" dirty="0" smtClean="0"/>
              <a:t>Presentation to the Climate Literacy Network</a:t>
            </a:r>
          </a:p>
          <a:p>
            <a:r>
              <a:rPr lang="en-US" sz="2500" dirty="0" smtClean="0">
                <a:solidFill>
                  <a:srgbClr val="7F7F7F"/>
                </a:solidFill>
              </a:rPr>
              <a:t>February 28, 2012</a:t>
            </a:r>
          </a:p>
        </p:txBody>
      </p:sp>
      <p:sp>
        <p:nvSpPr>
          <p:cNvPr id="2052" name="Title 1"/>
          <p:cNvSpPr>
            <a:spLocks noGrp="1"/>
          </p:cNvSpPr>
          <p:nvPr>
            <p:ph type="ctrTitle"/>
          </p:nvPr>
        </p:nvSpPr>
        <p:spPr>
          <a:xfrm>
            <a:off x="0" y="1905000"/>
            <a:ext cx="9144000" cy="1371600"/>
          </a:xfrm>
        </p:spPr>
        <p:txBody>
          <a:bodyPr rtlCol="0">
            <a:normAutofit/>
          </a:bodyPr>
          <a:lstStyle/>
          <a:p>
            <a:pPr eaLnBrk="1" fontAlgn="auto" hangingPunct="1">
              <a:spcAft>
                <a:spcPts val="0"/>
              </a:spcAft>
              <a:defRPr/>
            </a:pPr>
            <a:r>
              <a:rPr lang="en-US" sz="2800" b="1" dirty="0" smtClean="0">
                <a:solidFill>
                  <a:schemeClr val="accent5">
                    <a:lumMod val="75000"/>
                  </a:schemeClr>
                </a:solidFill>
                <a:ea typeface="+mj-ea"/>
                <a:cs typeface="+mj-cs"/>
              </a:rPr>
              <a:t>TV Meteorologists as Climate Educators</a:t>
            </a:r>
          </a:p>
        </p:txBody>
      </p:sp>
      <p:sp>
        <p:nvSpPr>
          <p:cNvPr id="17413" name="Rectangle 5"/>
          <p:cNvSpPr>
            <a:spLocks noChangeArrowheads="1"/>
          </p:cNvSpPr>
          <p:nvPr/>
        </p:nvSpPr>
        <p:spPr bwMode="auto">
          <a:xfrm>
            <a:off x="609600" y="4991100"/>
            <a:ext cx="8001000" cy="1031051"/>
          </a:xfrm>
          <a:prstGeom prst="rect">
            <a:avLst/>
          </a:prstGeom>
          <a:noFill/>
          <a:ln w="9525">
            <a:noFill/>
            <a:miter lim="800000"/>
            <a:headEnd/>
            <a:tailEnd/>
          </a:ln>
        </p:spPr>
        <p:txBody>
          <a:bodyPr>
            <a:prstTxWarp prst="textNoShape">
              <a:avLst/>
            </a:prstTxWarp>
            <a:spAutoFit/>
          </a:bodyPr>
          <a:lstStyle/>
          <a:p>
            <a:pPr algn="r"/>
            <a:r>
              <a:rPr lang="en-US" dirty="0">
                <a:solidFill>
                  <a:srgbClr val="444255"/>
                </a:solidFill>
                <a:latin typeface="Calibri" charset="0"/>
                <a:ea typeface="Helvetica" charset="0"/>
                <a:cs typeface="Helvetica" charset="0"/>
              </a:rPr>
              <a:t>Edward </a:t>
            </a:r>
            <a:r>
              <a:rPr lang="en-US" dirty="0" smtClean="0">
                <a:solidFill>
                  <a:srgbClr val="444255"/>
                </a:solidFill>
                <a:latin typeface="Calibri" charset="0"/>
                <a:ea typeface="Helvetica" charset="0"/>
                <a:cs typeface="Helvetica" charset="0"/>
              </a:rPr>
              <a:t>Maibach, MPH, PhD</a:t>
            </a:r>
          </a:p>
          <a:p>
            <a:pPr algn="r"/>
            <a:endParaRPr lang="en-US" dirty="0" smtClean="0">
              <a:solidFill>
                <a:srgbClr val="444255"/>
              </a:solidFill>
              <a:latin typeface="Calibri" charset="0"/>
              <a:ea typeface="Helvetica" charset="0"/>
              <a:cs typeface="Helvetica" charset="0"/>
            </a:endParaRPr>
          </a:p>
          <a:p>
            <a:pPr algn="r"/>
            <a:endParaRPr lang="en-US" sz="2500" dirty="0">
              <a:solidFill>
                <a:srgbClr val="444255"/>
              </a:solidFill>
              <a:latin typeface="Calibri" charset="0"/>
              <a:ea typeface="Helvetica" charset="0"/>
              <a:cs typeface="Helvetica" charset="0"/>
            </a:endParaRPr>
          </a:p>
        </p:txBody>
      </p:sp>
      <p:sp>
        <p:nvSpPr>
          <p:cNvPr id="10" name="Rectangle 9"/>
          <p:cNvSpPr/>
          <p:nvPr/>
        </p:nvSpPr>
        <p:spPr>
          <a:xfrm flipV="1">
            <a:off x="0" y="6553200"/>
            <a:ext cx="9144000" cy="304800"/>
          </a:xfrm>
          <a:prstGeom prst="rect">
            <a:avLst/>
          </a:prstGeom>
          <a:gradFill flip="none" rotWithShape="1">
            <a:gsLst>
              <a:gs pos="0">
                <a:schemeClr val="accent1">
                  <a:lumMod val="90000"/>
                  <a:shade val="30000"/>
                  <a:satMod val="115000"/>
                </a:schemeClr>
              </a:gs>
              <a:gs pos="50000">
                <a:schemeClr val="accent1">
                  <a:lumMod val="90000"/>
                  <a:shade val="67500"/>
                  <a:satMod val="115000"/>
                </a:schemeClr>
              </a:gs>
              <a:gs pos="100000">
                <a:schemeClr val="accent1">
                  <a:lumMod val="90000"/>
                  <a:shade val="100000"/>
                  <a:satMod val="115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6130143"/>
          </a:xfrm>
        </p:spPr>
        <p:txBody>
          <a:bodyPr>
            <a:normAutofit fontScale="90000"/>
          </a:bodyPr>
          <a:lstStyle/>
          <a:p>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Who is Canada’s most trusted person?</a:t>
            </a:r>
            <a:br>
              <a:rPr lang="en-US" dirty="0" smtClean="0"/>
            </a:br>
            <a:r>
              <a:rPr lang="en-US" dirty="0" smtClean="0"/>
              <a:t/>
            </a:r>
            <a:br>
              <a:rPr lang="en-US" dirty="0" smtClean="0"/>
            </a:br>
            <a:r>
              <a:rPr lang="en-US" dirty="0" smtClean="0"/>
              <a:t/>
            </a:r>
            <a:br>
              <a:rPr lang="en-US" dirty="0" smtClean="0"/>
            </a:br>
            <a:r>
              <a:rPr lang="en-US" dirty="0" smtClean="0"/>
              <a:t>Hint: He’s a scientist </a:t>
            </a:r>
            <a:br>
              <a:rPr lang="en-US" dirty="0" smtClean="0"/>
            </a:br>
            <a:r>
              <a:rPr lang="en-US" dirty="0" smtClean="0"/>
              <a:t>(not a hockey player)</a:t>
            </a:r>
            <a:r>
              <a:rPr lang="en-US" dirty="0" smtClean="0"/>
              <a:t/>
            </a:r>
            <a:br>
              <a:rPr lang="en-US" dirty="0" smtClean="0"/>
            </a:br>
            <a:r>
              <a:rPr lang="en-US" dirty="0" smtClean="0"/>
              <a:t/>
            </a:r>
            <a:br>
              <a:rPr lang="en-US" dirty="0" smtClean="0"/>
            </a:br>
            <a:r>
              <a:rPr lang="en-US" dirty="0" smtClean="0"/>
              <a:t>							</a:t>
            </a:r>
            <a:endParaRPr lang="en-US" sz="2000" dirty="0"/>
          </a:p>
        </p:txBody>
      </p:sp>
      <p:sp>
        <p:nvSpPr>
          <p:cNvPr id="3" name="Rectangle 2"/>
          <p:cNvSpPr/>
          <p:nvPr/>
        </p:nvSpPr>
        <p:spPr>
          <a:xfrm flipV="1">
            <a:off x="0" y="-152400"/>
            <a:ext cx="9144000" cy="304800"/>
          </a:xfrm>
          <a:prstGeom prst="rect">
            <a:avLst/>
          </a:prstGeom>
          <a:gradFill flip="none" rotWithShape="1">
            <a:gsLst>
              <a:gs pos="0">
                <a:schemeClr val="accent1">
                  <a:lumMod val="90000"/>
                  <a:shade val="30000"/>
                  <a:satMod val="115000"/>
                </a:schemeClr>
              </a:gs>
              <a:gs pos="50000">
                <a:schemeClr val="accent1">
                  <a:lumMod val="90000"/>
                  <a:shade val="67500"/>
                  <a:satMod val="115000"/>
                </a:schemeClr>
              </a:gs>
              <a:gs pos="100000">
                <a:schemeClr val="accent1">
                  <a:lumMod val="90000"/>
                  <a:shade val="100000"/>
                  <a:satMod val="115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65599" y="434222"/>
            <a:ext cx="4768083" cy="4062651"/>
          </a:xfrm>
          <a:prstGeom prst="rect">
            <a:avLst/>
          </a:prstGeom>
        </p:spPr>
        <p:txBody>
          <a:bodyPr wrap="square">
            <a:spAutoFit/>
          </a:bodyPr>
          <a:lstStyle/>
          <a:p>
            <a:r>
              <a:rPr lang="en-US" sz="2000" dirty="0"/>
              <a:t>The long-time host of "The Nature of Things" and Chair of the </a:t>
            </a:r>
            <a:r>
              <a:rPr lang="en-US" sz="2000" dirty="0">
                <a:hlinkClick r:id="rId2"/>
              </a:rPr>
              <a:t>David Suzuki Foundation</a:t>
            </a:r>
            <a:r>
              <a:rPr lang="en-US" sz="2000" dirty="0"/>
              <a:t>, this eco champion has reached out to millions all across the globe, telling people about the danger the environment faces and we can make a differences with small changes</a:t>
            </a:r>
            <a:r>
              <a:rPr lang="en-US" sz="2000" dirty="0" smtClean="0"/>
              <a:t>.</a:t>
            </a:r>
          </a:p>
          <a:p>
            <a:endParaRPr lang="en-US" sz="2000" dirty="0"/>
          </a:p>
          <a:p>
            <a:r>
              <a:rPr lang="en-US" sz="2000" dirty="0"/>
              <a:t>Honest, compassionate, and communicating a clear message, it's easy to see why Canadians voted him the Most Trusted for the </a:t>
            </a:r>
            <a:r>
              <a:rPr lang="en-US" sz="2000" dirty="0" smtClean="0"/>
              <a:t>third </a:t>
            </a:r>
            <a:r>
              <a:rPr lang="en-US" sz="2000" dirty="0"/>
              <a:t>year in a row.</a:t>
            </a:r>
          </a:p>
          <a:p>
            <a:r>
              <a:rPr lang="en-US" dirty="0" smtClean="0"/>
              <a:t> </a:t>
            </a:r>
            <a:endParaRPr lang="en-US" dirty="0"/>
          </a:p>
        </p:txBody>
      </p:sp>
      <p:sp>
        <p:nvSpPr>
          <p:cNvPr id="4" name="Rectangle 3"/>
          <p:cNvSpPr/>
          <p:nvPr/>
        </p:nvSpPr>
        <p:spPr>
          <a:xfrm>
            <a:off x="184535" y="5112426"/>
            <a:ext cx="5657465" cy="1323439"/>
          </a:xfrm>
          <a:prstGeom prst="rect">
            <a:avLst/>
          </a:prstGeom>
        </p:spPr>
        <p:txBody>
          <a:bodyPr wrap="square">
            <a:spAutoFit/>
          </a:bodyPr>
          <a:lstStyle/>
          <a:p>
            <a:r>
              <a:rPr lang="en-US" sz="2000" dirty="0" smtClean="0"/>
              <a:t>“</a:t>
            </a:r>
            <a:r>
              <a:rPr lang="en-US" sz="2000" dirty="0" smtClean="0">
                <a:solidFill>
                  <a:srgbClr val="0000FF"/>
                </a:solidFill>
              </a:rPr>
              <a:t>He knows how to reach out and explain things so the common man understands</a:t>
            </a:r>
            <a:r>
              <a:rPr lang="en-US" sz="2000" dirty="0" smtClean="0"/>
              <a:t>,” says 59-year-old respondent Jacqueline Fitzpatrick of Thunder Bay, summarizing the general take on her No. 1 pick.</a:t>
            </a:r>
            <a:endParaRPr lang="en-US" sz="2000" dirty="0"/>
          </a:p>
        </p:txBody>
      </p:sp>
      <p:sp>
        <p:nvSpPr>
          <p:cNvPr id="5" name="Rectangle 4"/>
          <p:cNvSpPr/>
          <p:nvPr/>
        </p:nvSpPr>
        <p:spPr>
          <a:xfrm flipV="1">
            <a:off x="0" y="-152400"/>
            <a:ext cx="9144000" cy="304800"/>
          </a:xfrm>
          <a:prstGeom prst="rect">
            <a:avLst/>
          </a:prstGeom>
          <a:gradFill flip="none" rotWithShape="1">
            <a:gsLst>
              <a:gs pos="0">
                <a:schemeClr val="accent1">
                  <a:lumMod val="90000"/>
                  <a:shade val="30000"/>
                  <a:satMod val="115000"/>
                </a:schemeClr>
              </a:gs>
              <a:gs pos="50000">
                <a:schemeClr val="accent1">
                  <a:lumMod val="90000"/>
                  <a:shade val="67500"/>
                  <a:satMod val="115000"/>
                </a:schemeClr>
              </a:gs>
              <a:gs pos="100000">
                <a:schemeClr val="accent1">
                  <a:lumMod val="90000"/>
                  <a:shade val="100000"/>
                  <a:satMod val="115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6" name="Picture 5" descr="Screen shot 2010-06-02 at 10.03.00 AM.png"/>
          <p:cNvPicPr>
            <a:picLocks noChangeAspect="1"/>
          </p:cNvPicPr>
          <p:nvPr/>
        </p:nvPicPr>
        <p:blipFill>
          <a:blip r:embed="rId3"/>
          <a:srcRect l="63018" t="10169" r="2173" b="73220"/>
          <a:stretch>
            <a:fillRect/>
          </a:stretch>
        </p:blipFill>
        <p:spPr>
          <a:xfrm>
            <a:off x="5562600" y="5353957"/>
            <a:ext cx="3182885" cy="1081908"/>
          </a:xfrm>
          <a:prstGeom prst="rect">
            <a:avLst/>
          </a:prstGeom>
        </p:spPr>
      </p:pic>
      <p:pic>
        <p:nvPicPr>
          <p:cNvPr id="7" name="Picture 6"/>
          <p:cNvPicPr>
            <a:picLocks noChangeAspect="1"/>
          </p:cNvPicPr>
          <p:nvPr/>
        </p:nvPicPr>
        <p:blipFill>
          <a:blip r:embed="rId4"/>
          <a:stretch>
            <a:fillRect/>
          </a:stretch>
        </p:blipFill>
        <p:spPr>
          <a:xfrm>
            <a:off x="0" y="533400"/>
            <a:ext cx="4094606" cy="409460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Only one of these scientists suffered a loss of trust as a result of “</a:t>
            </a:r>
            <a:r>
              <a:rPr lang="en-US" sz="3200" dirty="0" err="1" smtClean="0"/>
              <a:t>Climategate</a:t>
            </a:r>
            <a:r>
              <a:rPr lang="en-US" sz="3200" dirty="0" smtClean="0"/>
              <a:t>.”</a:t>
            </a:r>
            <a:endParaRPr lang="en-US" sz="3200" dirty="0"/>
          </a:p>
        </p:txBody>
      </p:sp>
      <p:pic>
        <p:nvPicPr>
          <p:cNvPr id="4" name="Picture 3"/>
          <p:cNvPicPr>
            <a:picLocks noChangeAspect="1"/>
          </p:cNvPicPr>
          <p:nvPr/>
        </p:nvPicPr>
        <p:blipFill>
          <a:blip r:embed="rId2"/>
          <a:stretch>
            <a:fillRect/>
          </a:stretch>
        </p:blipFill>
        <p:spPr>
          <a:xfrm>
            <a:off x="863149" y="1685191"/>
            <a:ext cx="2794451" cy="4779109"/>
          </a:xfrm>
          <a:prstGeom prst="rect">
            <a:avLst/>
          </a:prstGeom>
        </p:spPr>
      </p:pic>
      <p:sp>
        <p:nvSpPr>
          <p:cNvPr id="6" name="Rectangle 5"/>
          <p:cNvSpPr/>
          <p:nvPr/>
        </p:nvSpPr>
        <p:spPr>
          <a:xfrm flipV="1">
            <a:off x="0" y="-152400"/>
            <a:ext cx="9144000" cy="304800"/>
          </a:xfrm>
          <a:prstGeom prst="rect">
            <a:avLst/>
          </a:prstGeom>
          <a:gradFill flip="none" rotWithShape="1">
            <a:gsLst>
              <a:gs pos="0">
                <a:schemeClr val="accent1">
                  <a:lumMod val="90000"/>
                  <a:shade val="30000"/>
                  <a:satMod val="115000"/>
                </a:schemeClr>
              </a:gs>
              <a:gs pos="50000">
                <a:schemeClr val="accent1">
                  <a:lumMod val="90000"/>
                  <a:shade val="67500"/>
                  <a:satMod val="115000"/>
                </a:schemeClr>
              </a:gs>
              <a:gs pos="100000">
                <a:schemeClr val="accent1">
                  <a:lumMod val="90000"/>
                  <a:shade val="100000"/>
                  <a:satMod val="115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 name="Picture 6"/>
          <p:cNvPicPr>
            <a:picLocks noChangeAspect="1"/>
          </p:cNvPicPr>
          <p:nvPr/>
        </p:nvPicPr>
        <p:blipFill>
          <a:blip r:embed="rId3"/>
          <a:stretch>
            <a:fillRect/>
          </a:stretch>
        </p:blipFill>
        <p:spPr>
          <a:xfrm>
            <a:off x="4745891" y="2078890"/>
            <a:ext cx="4067909" cy="4067909"/>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9400" y="217111"/>
            <a:ext cx="8661400" cy="6475789"/>
          </a:xfrm>
        </p:spPr>
        <p:txBody>
          <a:bodyPr anchor="t">
            <a:normAutofit/>
          </a:bodyPr>
          <a:lstStyle/>
          <a:p>
            <a:pPr algn="l"/>
            <a:r>
              <a:rPr lang="en-US" sz="3556" b="1" dirty="0" smtClean="0"/>
              <a:t>What’s going on here?</a:t>
            </a:r>
            <a:r>
              <a:rPr lang="en-US" sz="3200" dirty="0" smtClean="0"/>
              <a:t/>
            </a:r>
            <a:br>
              <a:rPr lang="en-US" sz="3200" dirty="0" smtClean="0"/>
            </a:br>
            <a:r>
              <a:rPr lang="en-US" sz="3200" dirty="0" smtClean="0"/>
              <a:t/>
            </a:r>
            <a:br>
              <a:rPr lang="en-US" sz="3200" dirty="0" smtClean="0"/>
            </a:br>
            <a:r>
              <a:rPr lang="en-US" sz="3200" dirty="0" smtClean="0"/>
              <a:t>	Familiarity </a:t>
            </a:r>
            <a:r>
              <a:rPr lang="en-US" sz="3200" dirty="0" smtClean="0">
                <a:latin typeface="Wingdings"/>
                <a:ea typeface="Wingdings"/>
                <a:cs typeface="Wingdings"/>
              </a:rPr>
              <a:t></a:t>
            </a:r>
            <a:r>
              <a:rPr lang="en-US" sz="3200" dirty="0" smtClean="0"/>
              <a:t> Liking</a:t>
            </a:r>
            <a:br>
              <a:rPr lang="en-US" sz="3200" dirty="0" smtClean="0"/>
            </a:br>
            <a:r>
              <a:rPr lang="en-US" sz="3200" dirty="0" smtClean="0"/>
              <a:t/>
            </a:r>
            <a:br>
              <a:rPr lang="en-US" sz="3200" dirty="0" smtClean="0"/>
            </a:br>
            <a:r>
              <a:rPr lang="en-US" sz="3200" dirty="0" smtClean="0"/>
              <a:t>						</a:t>
            </a:r>
            <a:r>
              <a:rPr lang="en-US" sz="3200" dirty="0"/>
              <a:t> </a:t>
            </a:r>
            <a:r>
              <a:rPr lang="en-US" sz="3200" dirty="0" smtClean="0"/>
              <a:t>Liking </a:t>
            </a:r>
            <a:r>
              <a:rPr lang="en-US" sz="3200" dirty="0" smtClean="0">
                <a:latin typeface="Wingdings"/>
                <a:ea typeface="Wingdings"/>
                <a:cs typeface="Wingdings"/>
              </a:rPr>
              <a:t></a:t>
            </a:r>
            <a:r>
              <a:rPr lang="en-US" sz="3200" dirty="0" smtClean="0"/>
              <a:t> Trust</a:t>
            </a:r>
            <a:br>
              <a:rPr lang="en-US" sz="3200" dirty="0" smtClean="0"/>
            </a:br>
            <a:r>
              <a:rPr lang="en-US" sz="3200" dirty="0" smtClean="0"/>
              <a:t/>
            </a:r>
            <a:br>
              <a:rPr lang="en-US" sz="3200" dirty="0" smtClean="0"/>
            </a:br>
            <a:r>
              <a:rPr lang="en-US" sz="3200" dirty="0" smtClean="0"/>
              <a:t> QED: Familiarity 	</a:t>
            </a:r>
            <a:r>
              <a:rPr lang="en-US" sz="3200" dirty="0" smtClean="0">
                <a:latin typeface="Wingdings"/>
                <a:ea typeface="Wingdings"/>
                <a:cs typeface="Wingdings"/>
              </a:rPr>
              <a:t></a:t>
            </a:r>
            <a:r>
              <a:rPr lang="en-US" sz="3200" dirty="0" smtClean="0"/>
              <a:t> 	   Trust</a:t>
            </a:r>
            <a:r>
              <a:rPr lang="en-US" sz="3200" dirty="0" smtClean="0">
                <a:solidFill>
                  <a:srgbClr val="0000FF"/>
                </a:solidFill>
              </a:rPr>
              <a:t/>
            </a:r>
            <a:br>
              <a:rPr lang="en-US" sz="3200" dirty="0" smtClean="0">
                <a:solidFill>
                  <a:srgbClr val="0000FF"/>
                </a:solidFill>
              </a:rPr>
            </a:br>
            <a:r>
              <a:rPr lang="en-US" sz="3200" dirty="0" smtClean="0">
                <a:solidFill>
                  <a:srgbClr val="0000FF"/>
                </a:solidFill>
              </a:rPr>
              <a:t/>
            </a:r>
            <a:br>
              <a:rPr lang="en-US" sz="3200" dirty="0" smtClean="0">
                <a:solidFill>
                  <a:srgbClr val="0000FF"/>
                </a:solidFill>
              </a:rPr>
            </a:br>
            <a:r>
              <a:rPr lang="en-US" sz="3200" dirty="0" smtClean="0">
                <a:solidFill>
                  <a:srgbClr val="0000FF"/>
                </a:solidFill>
              </a:rPr>
              <a:t/>
            </a:r>
            <a:br>
              <a:rPr lang="en-US" sz="3200" dirty="0" smtClean="0">
                <a:solidFill>
                  <a:srgbClr val="0000FF"/>
                </a:solidFill>
              </a:rPr>
            </a:br>
            <a:r>
              <a:rPr lang="en-US" sz="3200" dirty="0" smtClean="0">
                <a:solidFill>
                  <a:srgbClr val="0000FF"/>
                </a:solidFill>
              </a:rPr>
              <a:t/>
            </a:r>
            <a:br>
              <a:rPr lang="en-US" sz="3200" dirty="0" smtClean="0">
                <a:solidFill>
                  <a:srgbClr val="0000FF"/>
                </a:solidFill>
              </a:rPr>
            </a:br>
            <a:r>
              <a:rPr lang="en-US" sz="3200" dirty="0" smtClean="0">
                <a:solidFill>
                  <a:srgbClr val="0000FF"/>
                </a:solidFill>
              </a:rPr>
              <a:t>						David is familiar, liked and trusted.  </a:t>
            </a:r>
            <a:endParaRPr lang="en-US" sz="3200" dirty="0"/>
          </a:p>
        </p:txBody>
      </p:sp>
      <p:sp>
        <p:nvSpPr>
          <p:cNvPr id="3" name="Rectangle 2"/>
          <p:cNvSpPr/>
          <p:nvPr/>
        </p:nvSpPr>
        <p:spPr>
          <a:xfrm flipV="1">
            <a:off x="0" y="-152400"/>
            <a:ext cx="9144000" cy="304800"/>
          </a:xfrm>
          <a:prstGeom prst="rect">
            <a:avLst/>
          </a:prstGeom>
          <a:gradFill flip="none" rotWithShape="1">
            <a:gsLst>
              <a:gs pos="0">
                <a:schemeClr val="accent1">
                  <a:lumMod val="90000"/>
                  <a:shade val="30000"/>
                  <a:satMod val="115000"/>
                </a:schemeClr>
              </a:gs>
              <a:gs pos="50000">
                <a:schemeClr val="accent1">
                  <a:lumMod val="90000"/>
                  <a:shade val="67500"/>
                  <a:satMod val="115000"/>
                </a:schemeClr>
              </a:gs>
              <a:gs pos="100000">
                <a:schemeClr val="accent1">
                  <a:lumMod val="90000"/>
                  <a:shade val="100000"/>
                  <a:satMod val="115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6" name="Picture 5"/>
          <p:cNvPicPr>
            <a:picLocks noChangeAspect="1"/>
          </p:cNvPicPr>
          <p:nvPr/>
        </p:nvPicPr>
        <p:blipFill>
          <a:blip r:embed="rId2"/>
          <a:stretch>
            <a:fillRect/>
          </a:stretch>
        </p:blipFill>
        <p:spPr>
          <a:xfrm>
            <a:off x="6057900" y="1249806"/>
            <a:ext cx="3086100" cy="30861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8000" y="217111"/>
            <a:ext cx="7087659" cy="6463089"/>
          </a:xfrm>
        </p:spPr>
        <p:txBody>
          <a:bodyPr anchor="t">
            <a:normAutofit fontScale="90000"/>
          </a:bodyPr>
          <a:lstStyle/>
          <a:p>
            <a:pPr algn="l"/>
            <a:r>
              <a:rPr lang="en-US" sz="3200" dirty="0" smtClean="0"/>
              <a:t>				</a:t>
            </a:r>
            <a:br>
              <a:rPr lang="en-US" sz="3200" dirty="0" smtClean="0"/>
            </a:br>
            <a:r>
              <a:rPr lang="en-US" sz="3200" dirty="0" smtClean="0"/>
              <a:t>Proximity </a:t>
            </a:r>
            <a:r>
              <a:rPr lang="en-US" sz="3200" dirty="0" smtClean="0">
                <a:latin typeface="Wingdings"/>
                <a:ea typeface="Wingdings"/>
                <a:cs typeface="Wingdings"/>
              </a:rPr>
              <a:t></a:t>
            </a:r>
            <a:r>
              <a:rPr lang="en-US" sz="3200" dirty="0" smtClean="0"/>
              <a:t> Familiarity</a:t>
            </a:r>
            <a:br>
              <a:rPr lang="en-US" sz="3200" dirty="0" smtClean="0"/>
            </a:br>
            <a:r>
              <a:rPr lang="en-US" sz="3200" dirty="0" smtClean="0"/>
              <a:t/>
            </a:r>
            <a:br>
              <a:rPr lang="en-US" sz="3200" dirty="0" smtClean="0"/>
            </a:br>
            <a:r>
              <a:rPr lang="en-US" sz="3200" dirty="0" smtClean="0"/>
              <a:t>					Familiarity </a:t>
            </a:r>
            <a:r>
              <a:rPr lang="en-US" sz="3200" dirty="0" smtClean="0">
                <a:latin typeface="Wingdings"/>
                <a:ea typeface="Wingdings"/>
                <a:cs typeface="Wingdings"/>
              </a:rPr>
              <a:t></a:t>
            </a:r>
            <a:r>
              <a:rPr lang="en-US" sz="3200" dirty="0" smtClean="0"/>
              <a:t> Liking</a:t>
            </a:r>
            <a:br>
              <a:rPr lang="en-US" sz="3200" dirty="0" smtClean="0"/>
            </a:br>
            <a:r>
              <a:rPr lang="en-US" sz="3200" dirty="0" smtClean="0"/>
              <a:t/>
            </a:r>
            <a:br>
              <a:rPr lang="en-US" sz="3200" dirty="0" smtClean="0"/>
            </a:br>
            <a:r>
              <a:rPr lang="en-US" sz="3200" dirty="0" smtClean="0"/>
              <a:t>										 Liking </a:t>
            </a:r>
            <a:r>
              <a:rPr lang="en-US" sz="3200" dirty="0" smtClean="0">
                <a:latin typeface="Wingdings"/>
                <a:ea typeface="Wingdings"/>
                <a:cs typeface="Wingdings"/>
              </a:rPr>
              <a:t></a:t>
            </a:r>
            <a:r>
              <a:rPr lang="en-US" sz="3200" dirty="0" smtClean="0"/>
              <a:t> Trust</a:t>
            </a:r>
            <a:br>
              <a:rPr lang="en-US" sz="3200" dirty="0" smtClean="0"/>
            </a:br>
            <a:r>
              <a:rPr lang="en-US" sz="3200" dirty="0" smtClean="0"/>
              <a:t/>
            </a:r>
            <a:br>
              <a:rPr lang="en-US" sz="3200" dirty="0" smtClean="0"/>
            </a:br>
            <a:r>
              <a:rPr lang="en-US" sz="3200" dirty="0" smtClean="0">
                <a:solidFill>
                  <a:srgbClr val="0000FF"/>
                </a:solidFill>
              </a:rPr>
              <a:t/>
            </a:r>
            <a:br>
              <a:rPr lang="en-US" sz="3200" dirty="0" smtClean="0">
                <a:solidFill>
                  <a:srgbClr val="0000FF"/>
                </a:solidFill>
              </a:rPr>
            </a:br>
            <a:r>
              <a:rPr lang="en-US" sz="3200" dirty="0" smtClean="0">
                <a:solidFill>
                  <a:srgbClr val="0000FF"/>
                </a:solidFill>
              </a:rPr>
              <a:t/>
            </a:r>
            <a:br>
              <a:rPr lang="en-US" sz="3200" dirty="0" smtClean="0">
                <a:solidFill>
                  <a:srgbClr val="0000FF"/>
                </a:solidFill>
              </a:rPr>
            </a:br>
            <a:r>
              <a:rPr lang="en-US" sz="3200" dirty="0" smtClean="0">
                <a:solidFill>
                  <a:srgbClr val="0000FF"/>
                </a:solidFill>
              </a:rPr>
              <a:t>TV weathercasters are seen as being close,    familiar, likable and trusted.  Moreover, </a:t>
            </a:r>
            <a:r>
              <a:rPr lang="en-US" sz="3200" dirty="0" smtClean="0">
                <a:solidFill>
                  <a:srgbClr val="0000FF"/>
                </a:solidFill>
              </a:rPr>
              <a:t>American adults</a:t>
            </a:r>
            <a:r>
              <a:rPr lang="en-US" sz="3200" dirty="0" smtClean="0">
                <a:solidFill>
                  <a:srgbClr val="0000FF"/>
                </a:solidFill>
              </a:rPr>
              <a:t> </a:t>
            </a:r>
            <a:r>
              <a:rPr lang="en-US" sz="3200" dirty="0" smtClean="0">
                <a:solidFill>
                  <a:srgbClr val="0000FF"/>
                </a:solidFill>
              </a:rPr>
              <a:t>listen to them with remarkable </a:t>
            </a:r>
            <a:r>
              <a:rPr lang="en-US" sz="3200" u="sng" dirty="0" smtClean="0">
                <a:solidFill>
                  <a:srgbClr val="0000FF"/>
                </a:solidFill>
              </a:rPr>
              <a:t>frequency</a:t>
            </a:r>
            <a:r>
              <a:rPr lang="en-US" sz="3200" dirty="0" smtClean="0">
                <a:solidFill>
                  <a:srgbClr val="0000FF"/>
                </a:solidFill>
              </a:rPr>
              <a:t>.</a:t>
            </a:r>
            <a:r>
              <a:rPr lang="en-US" sz="3200" dirty="0" smtClean="0"/>
              <a:t/>
            </a:r>
            <a:br>
              <a:rPr lang="en-US" sz="3200" dirty="0" smtClean="0"/>
            </a:br>
            <a:endParaRPr lang="en-US" sz="3200" dirty="0"/>
          </a:p>
        </p:txBody>
      </p:sp>
      <p:sp>
        <p:nvSpPr>
          <p:cNvPr id="3" name="Rectangle 2"/>
          <p:cNvSpPr/>
          <p:nvPr/>
        </p:nvSpPr>
        <p:spPr>
          <a:xfrm flipV="1">
            <a:off x="0" y="-152400"/>
            <a:ext cx="9144000" cy="304800"/>
          </a:xfrm>
          <a:prstGeom prst="rect">
            <a:avLst/>
          </a:prstGeom>
          <a:gradFill flip="none" rotWithShape="1">
            <a:gsLst>
              <a:gs pos="0">
                <a:schemeClr val="accent1">
                  <a:lumMod val="90000"/>
                  <a:shade val="30000"/>
                  <a:satMod val="115000"/>
                </a:schemeClr>
              </a:gs>
              <a:gs pos="50000">
                <a:schemeClr val="accent1">
                  <a:lumMod val="90000"/>
                  <a:shade val="67500"/>
                  <a:satMod val="115000"/>
                </a:schemeClr>
              </a:gs>
              <a:gs pos="100000">
                <a:schemeClr val="accent1">
                  <a:lumMod val="90000"/>
                  <a:shade val="100000"/>
                  <a:satMod val="115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4" name="Picture 3"/>
          <p:cNvPicPr>
            <a:picLocks noChangeAspect="1"/>
          </p:cNvPicPr>
          <p:nvPr/>
        </p:nvPicPr>
        <p:blipFill>
          <a:blip r:embed="rId2"/>
          <a:stretch>
            <a:fillRect/>
          </a:stretch>
        </p:blipFill>
        <p:spPr>
          <a:xfrm>
            <a:off x="7595659" y="4445000"/>
            <a:ext cx="1548341" cy="2413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How often do you watch or listen to the following shows?</a:t>
            </a:r>
            <a:endParaRPr lang="en-US" sz="3200" dirty="0"/>
          </a:p>
        </p:txBody>
      </p:sp>
      <p:graphicFrame>
        <p:nvGraphicFramePr>
          <p:cNvPr id="4" name="Content Placeholder 3"/>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5029200" y="6477000"/>
            <a:ext cx="3527115" cy="369332"/>
          </a:xfrm>
          <a:prstGeom prst="rect">
            <a:avLst/>
          </a:prstGeom>
          <a:noFill/>
        </p:spPr>
        <p:txBody>
          <a:bodyPr wrap="none" rtlCol="0">
            <a:spAutoFit/>
          </a:bodyPr>
          <a:lstStyle/>
          <a:p>
            <a:r>
              <a:rPr lang="en-US" dirty="0" smtClean="0"/>
              <a:t>Source: Yale &amp; George Mason, 2009</a:t>
            </a:r>
            <a:endParaRPr lang="en-US" dirty="0"/>
          </a:p>
        </p:txBody>
      </p:sp>
      <p:sp>
        <p:nvSpPr>
          <p:cNvPr id="6" name="Rectangle 5"/>
          <p:cNvSpPr/>
          <p:nvPr/>
        </p:nvSpPr>
        <p:spPr>
          <a:xfrm flipV="1">
            <a:off x="0" y="-152400"/>
            <a:ext cx="9144000" cy="304800"/>
          </a:xfrm>
          <a:prstGeom prst="rect">
            <a:avLst/>
          </a:prstGeom>
          <a:gradFill flip="none" rotWithShape="1">
            <a:gsLst>
              <a:gs pos="0">
                <a:schemeClr val="accent1">
                  <a:lumMod val="90000"/>
                  <a:shade val="30000"/>
                  <a:satMod val="115000"/>
                </a:schemeClr>
              </a:gs>
              <a:gs pos="50000">
                <a:schemeClr val="accent1">
                  <a:lumMod val="90000"/>
                  <a:shade val="67500"/>
                  <a:satMod val="115000"/>
                </a:schemeClr>
              </a:gs>
              <a:gs pos="100000">
                <a:schemeClr val="accent1">
                  <a:lumMod val="90000"/>
                  <a:shade val="100000"/>
                  <a:satMod val="115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How closely do you follow news </a:t>
            </a:r>
            <a:br>
              <a:rPr lang="en-US" sz="3200" dirty="0" smtClean="0"/>
            </a:br>
            <a:r>
              <a:rPr lang="en-US" sz="3200" dirty="0" smtClean="0"/>
              <a:t>about each of the following?</a:t>
            </a:r>
            <a:endParaRPr lang="en-US" sz="3200" dirty="0"/>
          </a:p>
        </p:txBody>
      </p:sp>
      <p:graphicFrame>
        <p:nvGraphicFramePr>
          <p:cNvPr id="4" name="Content Placeholder 3"/>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p:cNvSpPr/>
          <p:nvPr/>
        </p:nvSpPr>
        <p:spPr>
          <a:xfrm>
            <a:off x="5159685" y="6324600"/>
            <a:ext cx="3527115" cy="369332"/>
          </a:xfrm>
          <a:prstGeom prst="rect">
            <a:avLst/>
          </a:prstGeom>
        </p:spPr>
        <p:txBody>
          <a:bodyPr wrap="none">
            <a:spAutoFit/>
          </a:bodyPr>
          <a:lstStyle/>
          <a:p>
            <a:r>
              <a:rPr lang="en-US" dirty="0" smtClean="0"/>
              <a:t>Source: Yale &amp; George Mason, 2009</a:t>
            </a:r>
            <a:endParaRPr lang="en-US" dirty="0"/>
          </a:p>
        </p:txBody>
      </p:sp>
      <p:sp>
        <p:nvSpPr>
          <p:cNvPr id="6" name="Rectangle 5"/>
          <p:cNvSpPr/>
          <p:nvPr/>
        </p:nvSpPr>
        <p:spPr>
          <a:xfrm flipV="1">
            <a:off x="0" y="-152400"/>
            <a:ext cx="9144000" cy="304800"/>
          </a:xfrm>
          <a:prstGeom prst="rect">
            <a:avLst/>
          </a:prstGeom>
          <a:gradFill flip="none" rotWithShape="1">
            <a:gsLst>
              <a:gs pos="0">
                <a:schemeClr val="accent1">
                  <a:lumMod val="90000"/>
                  <a:shade val="30000"/>
                  <a:satMod val="115000"/>
                </a:schemeClr>
              </a:gs>
              <a:gs pos="50000">
                <a:schemeClr val="accent1">
                  <a:lumMod val="90000"/>
                  <a:shade val="67500"/>
                  <a:satMod val="115000"/>
                </a:schemeClr>
              </a:gs>
              <a:gs pos="100000">
                <a:schemeClr val="accent1">
                  <a:lumMod val="90000"/>
                  <a:shade val="100000"/>
                  <a:satMod val="115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6900"/>
            <a:ext cx="8229600" cy="1130300"/>
          </a:xfrm>
        </p:spPr>
        <p:txBody>
          <a:bodyPr>
            <a:normAutofit fontScale="90000"/>
          </a:bodyPr>
          <a:lstStyle/>
          <a:p>
            <a:r>
              <a:rPr lang="en-US" sz="3556" b="1" dirty="0" smtClean="0"/>
              <a:t>Most Americans Rely on Local TV News </a:t>
            </a:r>
            <a:br>
              <a:rPr lang="en-US" sz="3556" b="1" dirty="0" smtClean="0"/>
            </a:br>
            <a:r>
              <a:rPr lang="en-US" sz="3556" b="1" dirty="0" smtClean="0"/>
              <a:t>for Weather Reports</a:t>
            </a:r>
            <a:r>
              <a:rPr lang="en-US" dirty="0" smtClean="0"/>
              <a:t/>
            </a:r>
            <a:br>
              <a:rPr lang="en-US" dirty="0" smtClean="0"/>
            </a:br>
            <a:endParaRPr lang="en-US" dirty="0"/>
          </a:p>
        </p:txBody>
      </p:sp>
      <p:sp>
        <p:nvSpPr>
          <p:cNvPr id="3" name="Content Placeholder 2"/>
          <p:cNvSpPr>
            <a:spLocks noGrp="1"/>
          </p:cNvSpPr>
          <p:nvPr>
            <p:ph idx="1"/>
          </p:nvPr>
        </p:nvSpPr>
        <p:spPr>
          <a:xfrm>
            <a:off x="457200" y="1417638"/>
            <a:ext cx="8229600" cy="5440362"/>
          </a:xfrm>
        </p:spPr>
        <p:txBody>
          <a:bodyPr>
            <a:normAutofit fontScale="92500" lnSpcReduction="10000"/>
          </a:bodyPr>
          <a:lstStyle/>
          <a:p>
            <a:pPr>
              <a:buNone/>
            </a:pPr>
            <a:r>
              <a:rPr lang="en-US" dirty="0" smtClean="0"/>
              <a:t> </a:t>
            </a:r>
          </a:p>
          <a:p>
            <a:r>
              <a:rPr lang="en-US" dirty="0" smtClean="0"/>
              <a:t>A December 2010 national telephone survey found that </a:t>
            </a:r>
            <a:r>
              <a:rPr lang="en-US" u="sng" dirty="0" smtClean="0">
                <a:solidFill>
                  <a:srgbClr val="0000FF"/>
                </a:solidFill>
              </a:rPr>
              <a:t>54% of Americans watch local TV news for most of their weather information</a:t>
            </a:r>
            <a:r>
              <a:rPr lang="en-US" dirty="0" smtClean="0"/>
              <a:t>, </a:t>
            </a:r>
            <a:r>
              <a:rPr lang="en-US" u="sng" dirty="0" smtClean="0">
                <a:solidFill>
                  <a:srgbClr val="0000FF"/>
                </a:solidFill>
              </a:rPr>
              <a:t>while 19% tune in to cable TV</a:t>
            </a:r>
            <a:r>
              <a:rPr lang="en-US" dirty="0" smtClean="0"/>
              <a:t>. Twenty percent (20%) rely on the Internet for most of their weather news. Five percent (5%) listen to the radio, and two percent (2%) get the bulk of their weather news from newspapers. </a:t>
            </a:r>
          </a:p>
          <a:p>
            <a:pPr>
              <a:buNone/>
            </a:pPr>
            <a:endParaRPr lang="en-US" dirty="0" smtClean="0"/>
          </a:p>
          <a:p>
            <a:pPr>
              <a:buNone/>
            </a:pPr>
            <a:r>
              <a:rPr lang="en-US" sz="2118" dirty="0" smtClean="0"/>
              <a:t>The Rasmussen Reports survey of 1,000 Adults was conducted on December 30, 2010. The margin of sampling error is +/- 3 percentage points with a 95% level of confidence.  </a:t>
            </a:r>
            <a:endParaRPr lang="en-US" sz="2118" dirty="0"/>
          </a:p>
        </p:txBody>
      </p:sp>
      <p:sp>
        <p:nvSpPr>
          <p:cNvPr id="4" name="Rectangle 3"/>
          <p:cNvSpPr/>
          <p:nvPr/>
        </p:nvSpPr>
        <p:spPr>
          <a:xfrm flipV="1">
            <a:off x="0" y="0"/>
            <a:ext cx="9144000" cy="304800"/>
          </a:xfrm>
          <a:prstGeom prst="rect">
            <a:avLst/>
          </a:prstGeom>
          <a:gradFill flip="none" rotWithShape="1">
            <a:gsLst>
              <a:gs pos="0">
                <a:schemeClr val="accent1">
                  <a:lumMod val="90000"/>
                  <a:shade val="30000"/>
                  <a:satMod val="115000"/>
                </a:schemeClr>
              </a:gs>
              <a:gs pos="50000">
                <a:schemeClr val="accent1">
                  <a:lumMod val="90000"/>
                  <a:shade val="67500"/>
                  <a:satMod val="115000"/>
                </a:schemeClr>
              </a:gs>
              <a:gs pos="100000">
                <a:schemeClr val="accent1">
                  <a:lumMod val="90000"/>
                  <a:shade val="100000"/>
                  <a:satMod val="115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381000"/>
            <a:ext cx="8610600" cy="1981200"/>
          </a:xfrm>
        </p:spPr>
        <p:txBody>
          <a:bodyPr>
            <a:normAutofit/>
          </a:bodyPr>
          <a:lstStyle/>
          <a:p>
            <a:r>
              <a:rPr lang="en-US" sz="3200" b="1" dirty="0" smtClean="0"/>
              <a:t>Premise </a:t>
            </a:r>
            <a:r>
              <a:rPr lang="en-US" sz="3200" b="1" dirty="0" smtClean="0"/>
              <a:t>#1</a:t>
            </a:r>
            <a:r>
              <a:rPr lang="en-US" sz="3200" dirty="0" smtClean="0"/>
              <a:t>: Because of their trust and access,</a:t>
            </a:r>
            <a:br>
              <a:rPr lang="en-US" sz="3200" dirty="0" smtClean="0"/>
            </a:br>
            <a:r>
              <a:rPr lang="en-US" sz="3200" dirty="0" smtClean="0"/>
              <a:t>TV weathercasters have an unrivaled opportunity to educate the public about climate change  </a:t>
            </a:r>
            <a:endParaRPr lang="en-US" sz="3200" dirty="0"/>
          </a:p>
        </p:txBody>
      </p:sp>
      <p:sp>
        <p:nvSpPr>
          <p:cNvPr id="5" name="Rectangle 4"/>
          <p:cNvSpPr/>
          <p:nvPr/>
        </p:nvSpPr>
        <p:spPr>
          <a:xfrm flipV="1">
            <a:off x="0" y="0"/>
            <a:ext cx="9144000" cy="304800"/>
          </a:xfrm>
          <a:prstGeom prst="rect">
            <a:avLst/>
          </a:prstGeom>
          <a:gradFill flip="none" rotWithShape="1">
            <a:gsLst>
              <a:gs pos="0">
                <a:schemeClr val="accent1">
                  <a:lumMod val="90000"/>
                  <a:shade val="30000"/>
                  <a:satMod val="115000"/>
                </a:schemeClr>
              </a:gs>
              <a:gs pos="50000">
                <a:schemeClr val="accent1">
                  <a:lumMod val="90000"/>
                  <a:shade val="67500"/>
                  <a:satMod val="115000"/>
                </a:schemeClr>
              </a:gs>
              <a:gs pos="100000">
                <a:schemeClr val="accent1">
                  <a:lumMod val="90000"/>
                  <a:shade val="100000"/>
                  <a:satMod val="115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3" name="Picture 2"/>
          <p:cNvPicPr>
            <a:picLocks noChangeAspect="1"/>
          </p:cNvPicPr>
          <p:nvPr/>
        </p:nvPicPr>
        <p:blipFill rotWithShape="1">
          <a:blip r:embed="rId2"/>
          <a:srcRect b="11179"/>
          <a:stretch/>
        </p:blipFill>
        <p:spPr>
          <a:xfrm>
            <a:off x="0" y="2552700"/>
            <a:ext cx="4597267" cy="3035300"/>
          </a:xfrm>
          <a:prstGeom prst="rect">
            <a:avLst/>
          </a:prstGeom>
        </p:spPr>
      </p:pic>
      <p:pic>
        <p:nvPicPr>
          <p:cNvPr id="9" name="Picture 8"/>
          <p:cNvPicPr>
            <a:picLocks noChangeAspect="1"/>
          </p:cNvPicPr>
          <p:nvPr/>
        </p:nvPicPr>
        <p:blipFill>
          <a:blip r:embed="rId3"/>
          <a:stretch>
            <a:fillRect/>
          </a:stretch>
        </p:blipFill>
        <p:spPr>
          <a:xfrm>
            <a:off x="4597266" y="2552700"/>
            <a:ext cx="4561243" cy="30353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546100"/>
            <a:ext cx="8509000" cy="2081589"/>
          </a:xfrm>
        </p:spPr>
        <p:txBody>
          <a:bodyPr>
            <a:normAutofit/>
          </a:bodyPr>
          <a:lstStyle/>
          <a:p>
            <a:r>
              <a:rPr lang="en-US" sz="3200" b="1" dirty="0" smtClean="0"/>
              <a:t>Premise </a:t>
            </a:r>
            <a:r>
              <a:rPr lang="en-US" sz="3200" b="1" dirty="0" smtClean="0"/>
              <a:t>#2</a:t>
            </a:r>
            <a:r>
              <a:rPr lang="en-US" sz="3200" dirty="0" smtClean="0"/>
              <a:t>. </a:t>
            </a:r>
            <a:r>
              <a:rPr lang="en-US" sz="3200" dirty="0" smtClean="0"/>
              <a:t> Weathercasters can use extreme weather events to help </a:t>
            </a:r>
            <a:r>
              <a:rPr lang="en-US" sz="3200" dirty="0" smtClean="0"/>
              <a:t>viewers understand the abstraction of climate change in a concrete and personally experienced manner. </a:t>
            </a:r>
            <a:endParaRPr lang="en-US" sz="3200" dirty="0"/>
          </a:p>
        </p:txBody>
      </p:sp>
      <p:sp>
        <p:nvSpPr>
          <p:cNvPr id="4" name="Rectangle 3"/>
          <p:cNvSpPr/>
          <p:nvPr/>
        </p:nvSpPr>
        <p:spPr>
          <a:xfrm flipV="1">
            <a:off x="0" y="0"/>
            <a:ext cx="9144000" cy="304800"/>
          </a:xfrm>
          <a:prstGeom prst="rect">
            <a:avLst/>
          </a:prstGeom>
          <a:gradFill flip="none" rotWithShape="1">
            <a:gsLst>
              <a:gs pos="0">
                <a:schemeClr val="accent1">
                  <a:lumMod val="90000"/>
                  <a:shade val="30000"/>
                  <a:satMod val="115000"/>
                </a:schemeClr>
              </a:gs>
              <a:gs pos="50000">
                <a:schemeClr val="accent1">
                  <a:lumMod val="90000"/>
                  <a:shade val="67500"/>
                  <a:satMod val="115000"/>
                </a:schemeClr>
              </a:gs>
              <a:gs pos="100000">
                <a:schemeClr val="accent1">
                  <a:lumMod val="90000"/>
                  <a:shade val="100000"/>
                  <a:satMod val="115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5" name="Picture 4"/>
          <p:cNvPicPr>
            <a:picLocks noChangeAspect="1"/>
          </p:cNvPicPr>
          <p:nvPr/>
        </p:nvPicPr>
        <p:blipFill>
          <a:blip r:embed="rId2"/>
          <a:stretch>
            <a:fillRect/>
          </a:stretch>
        </p:blipFill>
        <p:spPr>
          <a:xfrm>
            <a:off x="1612900" y="2844800"/>
            <a:ext cx="5715000" cy="38481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5462"/>
          </a:xfrm>
        </p:spPr>
        <p:txBody>
          <a:bodyPr>
            <a:normAutofit/>
          </a:bodyPr>
          <a:lstStyle/>
          <a:p>
            <a:r>
              <a:rPr lang="en-US" sz="2400" dirty="0" smtClean="0"/>
              <a:t>Abstract</a:t>
            </a:r>
            <a:endParaRPr lang="en-US" sz="2400" dirty="0"/>
          </a:p>
        </p:txBody>
      </p:sp>
      <p:sp>
        <p:nvSpPr>
          <p:cNvPr id="3" name="Content Placeholder 2"/>
          <p:cNvSpPr>
            <a:spLocks noGrp="1"/>
          </p:cNvSpPr>
          <p:nvPr>
            <p:ph idx="1"/>
          </p:nvPr>
        </p:nvSpPr>
        <p:spPr>
          <a:xfrm>
            <a:off x="254000" y="901700"/>
            <a:ext cx="8559800" cy="5956300"/>
          </a:xfrm>
        </p:spPr>
        <p:txBody>
          <a:bodyPr>
            <a:normAutofit fontScale="47500" lnSpcReduction="20000"/>
          </a:bodyPr>
          <a:lstStyle/>
          <a:p>
            <a:r>
              <a:rPr lang="en-US" sz="4400" dirty="0"/>
              <a:t>Surveys indicate that TV weathercasters are among America’s the most trusted sources of climate change information – second only to scientists and government climate science agencies. Unlike most scientists, TV weathercasters have unparalleled educational access to American adults: a large majority of adults watch local TV news, especially the local weather, and TV is cited by most adults as their #1 source of weather information.  Moreover, TV weathercasters’ educational access is both timely (it can occur precisely when people are open to learning – e.g., when extreme weather events such as heat waves, heavy downpours and snowstorms, floods and droughts create an educational opportunity), and it is likely to be seen as relevant by viewers (it can focus on concrete local and regional manifestations of climatic conditions, rather than on more distant manifestations).  Furthermore, TV weathercasters often have the opportunity to repeat their educational content in a variety of media channels (TV, radio, newspapers, station websites, and personal blogs), and through face-to-face education (at school and community events), thereby greatly increasing the odds of audience learning. In this talk, I will present what we have learned through two NSF-funded grants in which we have had the opportunity to work with America's weathercasters and explore their interests in educating their viewers about climate and climate change.</a:t>
            </a:r>
          </a:p>
          <a:p>
            <a:endParaRPr lang="en-US" dirty="0"/>
          </a:p>
        </p:txBody>
      </p:sp>
      <p:sp>
        <p:nvSpPr>
          <p:cNvPr id="4" name="Rectangle 3"/>
          <p:cNvSpPr/>
          <p:nvPr/>
        </p:nvSpPr>
        <p:spPr>
          <a:xfrm flipV="1">
            <a:off x="0" y="0"/>
            <a:ext cx="9144000" cy="304800"/>
          </a:xfrm>
          <a:prstGeom prst="rect">
            <a:avLst/>
          </a:prstGeom>
          <a:gradFill flip="none" rotWithShape="1">
            <a:gsLst>
              <a:gs pos="0">
                <a:schemeClr val="accent1">
                  <a:lumMod val="90000"/>
                  <a:shade val="30000"/>
                  <a:satMod val="115000"/>
                </a:schemeClr>
              </a:gs>
              <a:gs pos="50000">
                <a:schemeClr val="accent1">
                  <a:lumMod val="90000"/>
                  <a:shade val="67500"/>
                  <a:satMod val="115000"/>
                </a:schemeClr>
              </a:gs>
              <a:gs pos="100000">
                <a:schemeClr val="accent1">
                  <a:lumMod val="90000"/>
                  <a:shade val="100000"/>
                  <a:satMod val="115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21614633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400" y="274638"/>
            <a:ext cx="8585200" cy="1300162"/>
          </a:xfrm>
        </p:spPr>
        <p:txBody>
          <a:bodyPr>
            <a:normAutofit fontScale="90000"/>
          </a:bodyPr>
          <a:lstStyle/>
          <a:p>
            <a:r>
              <a:rPr lang="en-US" sz="3200" dirty="0" smtClean="0">
                <a:solidFill>
                  <a:srgbClr val="0000FF"/>
                </a:solidFill>
              </a:rPr>
              <a:t/>
            </a:r>
            <a:br>
              <a:rPr lang="en-US" sz="3200" dirty="0" smtClean="0">
                <a:solidFill>
                  <a:srgbClr val="0000FF"/>
                </a:solidFill>
              </a:rPr>
            </a:br>
            <a:r>
              <a:rPr lang="en-US" sz="3200" dirty="0" smtClean="0"/>
              <a:t/>
            </a:r>
            <a:br>
              <a:rPr lang="en-US" sz="3200" dirty="0" smtClean="0"/>
            </a:br>
            <a:r>
              <a:rPr lang="en-US" sz="3200" dirty="0" smtClean="0"/>
              <a:t> Abstract             vs.            Concrete</a:t>
            </a:r>
            <a:endParaRPr lang="en-US" sz="3200" dirty="0"/>
          </a:p>
        </p:txBody>
      </p:sp>
      <p:pic>
        <p:nvPicPr>
          <p:cNvPr id="5" name="Picture 4"/>
          <p:cNvPicPr>
            <a:picLocks noChangeAspect="1"/>
          </p:cNvPicPr>
          <p:nvPr/>
        </p:nvPicPr>
        <p:blipFill>
          <a:blip r:embed="rId2"/>
          <a:srcRect l="4286" b="5192"/>
          <a:stretch>
            <a:fillRect/>
          </a:stretch>
        </p:blipFill>
        <p:spPr>
          <a:xfrm>
            <a:off x="628767" y="1765078"/>
            <a:ext cx="3831807" cy="4699222"/>
          </a:xfrm>
          <a:prstGeom prst="rect">
            <a:avLst/>
          </a:prstGeom>
        </p:spPr>
      </p:pic>
      <p:pic>
        <p:nvPicPr>
          <p:cNvPr id="6" name="Picture 5"/>
          <p:cNvPicPr>
            <a:picLocks noChangeAspect="1"/>
          </p:cNvPicPr>
          <p:nvPr/>
        </p:nvPicPr>
        <p:blipFill>
          <a:blip r:embed="rId3"/>
          <a:stretch>
            <a:fillRect/>
          </a:stretch>
        </p:blipFill>
        <p:spPr>
          <a:xfrm>
            <a:off x="4960746" y="1765078"/>
            <a:ext cx="3595794" cy="4781328"/>
          </a:xfrm>
          <a:prstGeom prst="rect">
            <a:avLst/>
          </a:prstGeom>
        </p:spPr>
      </p:pic>
      <p:sp>
        <p:nvSpPr>
          <p:cNvPr id="7" name="Rectangle 6"/>
          <p:cNvSpPr/>
          <p:nvPr/>
        </p:nvSpPr>
        <p:spPr>
          <a:xfrm flipV="1">
            <a:off x="0" y="0"/>
            <a:ext cx="9144000" cy="304800"/>
          </a:xfrm>
          <a:prstGeom prst="rect">
            <a:avLst/>
          </a:prstGeom>
          <a:gradFill flip="none" rotWithShape="1">
            <a:gsLst>
              <a:gs pos="0">
                <a:schemeClr val="accent1">
                  <a:lumMod val="90000"/>
                  <a:shade val="30000"/>
                  <a:satMod val="115000"/>
                </a:schemeClr>
              </a:gs>
              <a:gs pos="50000">
                <a:schemeClr val="accent1">
                  <a:lumMod val="90000"/>
                  <a:shade val="67500"/>
                  <a:satMod val="115000"/>
                </a:schemeClr>
              </a:gs>
              <a:gs pos="100000">
                <a:schemeClr val="accent1">
                  <a:lumMod val="90000"/>
                  <a:shade val="100000"/>
                  <a:satMod val="115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444500" y="38100"/>
            <a:ext cx="8255000" cy="6781800"/>
          </a:xfrm>
          <a:prstGeom prst="rect">
            <a:avLst/>
          </a:prstGeom>
        </p:spPr>
      </p:pic>
      <p:pic>
        <p:nvPicPr>
          <p:cNvPr id="5" name="Picture 4"/>
          <p:cNvPicPr>
            <a:picLocks noChangeAspect="1"/>
          </p:cNvPicPr>
          <p:nvPr/>
        </p:nvPicPr>
        <p:blipFill>
          <a:blip r:embed="rId2"/>
          <a:srcRect t="6742"/>
          <a:stretch>
            <a:fillRect/>
          </a:stretch>
        </p:blipFill>
        <p:spPr>
          <a:xfrm>
            <a:off x="596900" y="647654"/>
            <a:ext cx="8255000" cy="6324646"/>
          </a:xfrm>
          <a:prstGeom prst="rect">
            <a:avLst/>
          </a:prstGeom>
        </p:spPr>
      </p:pic>
      <p:sp>
        <p:nvSpPr>
          <p:cNvPr id="6" name="TextBox 5"/>
          <p:cNvSpPr txBox="1"/>
          <p:nvPr/>
        </p:nvSpPr>
        <p:spPr>
          <a:xfrm>
            <a:off x="1219200" y="0"/>
            <a:ext cx="5245100" cy="646331"/>
          </a:xfrm>
          <a:prstGeom prst="rect">
            <a:avLst/>
          </a:prstGeom>
          <a:noFill/>
        </p:spPr>
        <p:txBody>
          <a:bodyPr wrap="square" rtlCol="0">
            <a:spAutoFit/>
          </a:bodyPr>
          <a:lstStyle/>
          <a:p>
            <a:pPr algn="ctr"/>
            <a:r>
              <a:rPr lang="en-US" sz="3600" b="1" dirty="0" smtClean="0">
                <a:solidFill>
                  <a:srgbClr val="FF0000"/>
                </a:solidFill>
              </a:rPr>
              <a:t>Abstract </a:t>
            </a:r>
            <a:endParaRPr lang="en-US" sz="3600" b="1"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1981200" y="0"/>
            <a:ext cx="5791200" cy="646331"/>
          </a:xfrm>
          <a:prstGeom prst="rect">
            <a:avLst/>
          </a:prstGeom>
          <a:noFill/>
        </p:spPr>
        <p:txBody>
          <a:bodyPr wrap="square" rtlCol="0">
            <a:spAutoFit/>
          </a:bodyPr>
          <a:lstStyle/>
          <a:p>
            <a:pPr algn="ctr"/>
            <a:r>
              <a:rPr lang="en-US" sz="3600" b="1" dirty="0" smtClean="0">
                <a:solidFill>
                  <a:srgbClr val="FF0000"/>
                </a:solidFill>
              </a:rPr>
              <a:t>Concrete</a:t>
            </a:r>
            <a:endParaRPr lang="en-US" sz="3600" b="1"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905000" y="2133600"/>
            <a:ext cx="2133600" cy="1981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667000" y="4419600"/>
            <a:ext cx="3962400" cy="381000"/>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514350" indent="-514350" algn="ctr">
              <a:defRPr/>
            </a:pPr>
            <a:r>
              <a:rPr lang="en-US" sz="3400" b="1" dirty="0" smtClean="0">
                <a:solidFill>
                  <a:schemeClr val="tx1">
                    <a:lumMod val="65000"/>
                    <a:lumOff val="35000"/>
                  </a:schemeClr>
                </a:solidFill>
                <a:latin typeface="Calibri" pitchFamily="34" charset="0"/>
                <a:cs typeface="Arial" charset="0"/>
              </a:rPr>
              <a:t>Processing of risk</a:t>
            </a:r>
          </a:p>
          <a:p>
            <a:pPr marL="514350" indent="-514350">
              <a:buFont typeface="+mj-lt"/>
              <a:buAutoNum type="arabicPeriod"/>
              <a:defRPr/>
            </a:pPr>
            <a:endParaRPr lang="en-US" sz="1600" dirty="0" smtClean="0">
              <a:solidFill>
                <a:schemeClr val="accent3">
                  <a:lumMod val="50000"/>
                </a:schemeClr>
              </a:solidFill>
              <a:latin typeface="Calibri" pitchFamily="34" charset="0"/>
              <a:cs typeface="Arial" charset="0"/>
            </a:endParaRPr>
          </a:p>
          <a:p>
            <a:endParaRPr lang="en-US" sz="1200" baseline="0" dirty="0">
              <a:solidFill>
                <a:sysClr val="windowText" lastClr="000000"/>
              </a:solidFill>
            </a:endParaRPr>
          </a:p>
          <a:p>
            <a:endParaRPr lang="en-US" sz="1200" dirty="0">
              <a:solidFill>
                <a:sysClr val="windowText" lastClr="000000"/>
              </a:solidFill>
            </a:endParaRPr>
          </a:p>
        </p:txBody>
      </p:sp>
      <p:sp>
        <p:nvSpPr>
          <p:cNvPr id="6" name="TextBox 5"/>
          <p:cNvSpPr txBox="1"/>
          <p:nvPr/>
        </p:nvSpPr>
        <p:spPr>
          <a:xfrm>
            <a:off x="5105400" y="5981700"/>
            <a:ext cx="4038600" cy="381000"/>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514350" indent="-514350">
              <a:defRPr/>
            </a:pPr>
            <a:r>
              <a:rPr lang="en-US" sz="1400" dirty="0" smtClean="0">
                <a:solidFill>
                  <a:schemeClr val="tx1">
                    <a:lumMod val="65000"/>
                    <a:lumOff val="35000"/>
                  </a:schemeClr>
                </a:solidFill>
                <a:latin typeface="Calibri" pitchFamily="34" charset="0"/>
                <a:cs typeface="Arial" charset="0"/>
              </a:rPr>
              <a:t>Source: </a:t>
            </a:r>
            <a:r>
              <a:rPr lang="en-US" sz="1400" dirty="0" err="1" smtClean="0">
                <a:solidFill>
                  <a:schemeClr val="tx1">
                    <a:lumMod val="65000"/>
                    <a:lumOff val="35000"/>
                  </a:schemeClr>
                </a:solidFill>
                <a:latin typeface="Calibri" pitchFamily="34" charset="0"/>
                <a:cs typeface="Arial" charset="0"/>
              </a:rPr>
              <a:t>Slovic</a:t>
            </a:r>
            <a:r>
              <a:rPr lang="en-US" sz="1400" dirty="0" smtClean="0">
                <a:solidFill>
                  <a:schemeClr val="tx1">
                    <a:lumMod val="65000"/>
                    <a:lumOff val="35000"/>
                  </a:schemeClr>
                </a:solidFill>
                <a:latin typeface="Calibri" pitchFamily="34" charset="0"/>
                <a:cs typeface="Arial" charset="0"/>
              </a:rPr>
              <a:t>, </a:t>
            </a:r>
            <a:r>
              <a:rPr lang="en-US" sz="1400" dirty="0" err="1" smtClean="0">
                <a:solidFill>
                  <a:schemeClr val="tx1">
                    <a:lumMod val="65000"/>
                    <a:lumOff val="35000"/>
                  </a:schemeClr>
                </a:solidFill>
                <a:latin typeface="Calibri" pitchFamily="34" charset="0"/>
                <a:cs typeface="Arial" charset="0"/>
              </a:rPr>
              <a:t>Finucane</a:t>
            </a:r>
            <a:r>
              <a:rPr lang="en-US" sz="1400" dirty="0" smtClean="0">
                <a:solidFill>
                  <a:schemeClr val="tx1">
                    <a:lumMod val="65000"/>
                    <a:lumOff val="35000"/>
                  </a:schemeClr>
                </a:solidFill>
                <a:latin typeface="Calibri" pitchFamily="34" charset="0"/>
                <a:cs typeface="Arial" charset="0"/>
              </a:rPr>
              <a:t>, Peters, &amp; McGregor, 2004</a:t>
            </a:r>
            <a:endParaRPr lang="en-US" sz="1400" dirty="0" smtClean="0">
              <a:solidFill>
                <a:schemeClr val="accent3">
                  <a:lumMod val="50000"/>
                </a:schemeClr>
              </a:solidFill>
              <a:latin typeface="Calibri" pitchFamily="34" charset="0"/>
              <a:cs typeface="Arial" charset="0"/>
            </a:endParaRPr>
          </a:p>
          <a:p>
            <a:endParaRPr lang="en-US" sz="1200" baseline="0" dirty="0">
              <a:solidFill>
                <a:sysClr val="windowText" lastClr="000000"/>
              </a:solidFill>
            </a:endParaRPr>
          </a:p>
          <a:p>
            <a:endParaRPr lang="en-US" sz="1200" dirty="0">
              <a:solidFill>
                <a:sysClr val="windowText" lastClr="000000"/>
              </a:solidFill>
            </a:endParaRPr>
          </a:p>
        </p:txBody>
      </p:sp>
      <p:sp>
        <p:nvSpPr>
          <p:cNvPr id="7" name="Oval 6"/>
          <p:cNvSpPr/>
          <p:nvPr/>
        </p:nvSpPr>
        <p:spPr>
          <a:xfrm>
            <a:off x="5105400" y="2133600"/>
            <a:ext cx="2133600" cy="1981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209800" y="2743200"/>
            <a:ext cx="1600200" cy="381000"/>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514350" indent="-514350" algn="ctr">
              <a:defRPr/>
            </a:pPr>
            <a:r>
              <a:rPr lang="en-US" sz="1800" b="1" i="1" dirty="0" smtClean="0">
                <a:solidFill>
                  <a:schemeClr val="tx1">
                    <a:lumMod val="65000"/>
                    <a:lumOff val="35000"/>
                  </a:schemeClr>
                </a:solidFill>
                <a:latin typeface="Calibri" pitchFamily="34" charset="0"/>
                <a:cs typeface="Arial" charset="0"/>
              </a:rPr>
              <a:t>Experiential</a:t>
            </a:r>
          </a:p>
          <a:p>
            <a:pPr marL="514350" indent="-514350" algn="ctr">
              <a:defRPr/>
            </a:pPr>
            <a:r>
              <a:rPr lang="en-US" sz="1800" b="1" i="1" dirty="0" smtClean="0">
                <a:solidFill>
                  <a:schemeClr val="tx1">
                    <a:lumMod val="65000"/>
                    <a:lumOff val="35000"/>
                  </a:schemeClr>
                </a:solidFill>
                <a:latin typeface="Calibri" pitchFamily="34" charset="0"/>
                <a:cs typeface="Arial" charset="0"/>
              </a:rPr>
              <a:t>system</a:t>
            </a:r>
          </a:p>
          <a:p>
            <a:pPr marL="514350" indent="-514350">
              <a:buFont typeface="+mj-lt"/>
              <a:buAutoNum type="arabicPeriod"/>
              <a:defRPr/>
            </a:pPr>
            <a:endParaRPr lang="en-US" sz="1600" dirty="0" smtClean="0">
              <a:solidFill>
                <a:schemeClr val="accent3">
                  <a:lumMod val="50000"/>
                </a:schemeClr>
              </a:solidFill>
              <a:latin typeface="Calibri" pitchFamily="34" charset="0"/>
              <a:cs typeface="Arial" charset="0"/>
            </a:endParaRPr>
          </a:p>
          <a:p>
            <a:endParaRPr lang="en-US" sz="1200" baseline="0" dirty="0">
              <a:solidFill>
                <a:sysClr val="windowText" lastClr="000000"/>
              </a:solidFill>
            </a:endParaRPr>
          </a:p>
          <a:p>
            <a:endParaRPr lang="en-US" sz="1200" dirty="0">
              <a:solidFill>
                <a:sysClr val="windowText" lastClr="000000"/>
              </a:solidFill>
            </a:endParaRPr>
          </a:p>
        </p:txBody>
      </p:sp>
      <p:sp>
        <p:nvSpPr>
          <p:cNvPr id="9" name="TextBox 8"/>
          <p:cNvSpPr txBox="1"/>
          <p:nvPr/>
        </p:nvSpPr>
        <p:spPr>
          <a:xfrm>
            <a:off x="5334000" y="2667000"/>
            <a:ext cx="1600200" cy="381000"/>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514350" indent="-514350" algn="ctr">
              <a:defRPr/>
            </a:pPr>
            <a:r>
              <a:rPr lang="en-US" sz="1800" b="1" i="1" dirty="0" smtClean="0">
                <a:solidFill>
                  <a:schemeClr val="tx1">
                    <a:lumMod val="65000"/>
                    <a:lumOff val="35000"/>
                  </a:schemeClr>
                </a:solidFill>
                <a:latin typeface="Calibri" pitchFamily="34" charset="0"/>
                <a:cs typeface="Arial" charset="0"/>
              </a:rPr>
              <a:t>Analytic</a:t>
            </a:r>
          </a:p>
          <a:p>
            <a:pPr marL="514350" indent="-514350" algn="ctr">
              <a:defRPr/>
            </a:pPr>
            <a:r>
              <a:rPr lang="en-US" sz="1800" b="1" i="1" dirty="0" smtClean="0">
                <a:solidFill>
                  <a:schemeClr val="tx1">
                    <a:lumMod val="65000"/>
                    <a:lumOff val="35000"/>
                  </a:schemeClr>
                </a:solidFill>
                <a:latin typeface="Calibri" pitchFamily="34" charset="0"/>
                <a:cs typeface="Arial" charset="0"/>
              </a:rPr>
              <a:t>system</a:t>
            </a:r>
          </a:p>
          <a:p>
            <a:pPr marL="514350" indent="-514350">
              <a:buFont typeface="+mj-lt"/>
              <a:buAutoNum type="arabicPeriod"/>
              <a:defRPr/>
            </a:pPr>
            <a:endParaRPr lang="en-US" sz="1600" dirty="0" smtClean="0">
              <a:solidFill>
                <a:schemeClr val="accent3">
                  <a:lumMod val="50000"/>
                </a:schemeClr>
              </a:solidFill>
              <a:latin typeface="Calibri" pitchFamily="34" charset="0"/>
              <a:cs typeface="Arial" charset="0"/>
            </a:endParaRPr>
          </a:p>
          <a:p>
            <a:endParaRPr lang="en-US" sz="1200" baseline="0" dirty="0">
              <a:solidFill>
                <a:sysClr val="windowText" lastClr="000000"/>
              </a:solidFill>
            </a:endParaRPr>
          </a:p>
          <a:p>
            <a:endParaRPr lang="en-US" sz="1200" dirty="0">
              <a:solidFill>
                <a:sysClr val="windowText" lastClr="000000"/>
              </a:solidFill>
            </a:endParaRPr>
          </a:p>
        </p:txBody>
      </p:sp>
      <p:sp>
        <p:nvSpPr>
          <p:cNvPr id="10" name="Curved Right Arrow 9"/>
          <p:cNvSpPr/>
          <p:nvPr/>
        </p:nvSpPr>
        <p:spPr>
          <a:xfrm>
            <a:off x="0" y="2895600"/>
            <a:ext cx="1981200" cy="18288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Left-Right Arrow 12"/>
          <p:cNvSpPr/>
          <p:nvPr/>
        </p:nvSpPr>
        <p:spPr>
          <a:xfrm>
            <a:off x="4038600" y="2819400"/>
            <a:ext cx="1066800" cy="4572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urved Right Arrow 16"/>
          <p:cNvSpPr/>
          <p:nvPr/>
        </p:nvSpPr>
        <p:spPr>
          <a:xfrm flipH="1">
            <a:off x="7162800" y="2895600"/>
            <a:ext cx="1981200" cy="18288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p:cNvSpPr txBox="1"/>
          <p:nvPr/>
        </p:nvSpPr>
        <p:spPr>
          <a:xfrm>
            <a:off x="4800600" y="3429000"/>
            <a:ext cx="2819400" cy="381000"/>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514350" indent="-514350" algn="ctr">
              <a:defRPr/>
            </a:pPr>
            <a:r>
              <a:rPr lang="en-US" sz="1200" b="1" dirty="0" smtClean="0">
                <a:solidFill>
                  <a:schemeClr val="tx1">
                    <a:lumMod val="65000"/>
                    <a:lumOff val="35000"/>
                  </a:schemeClr>
                </a:solidFill>
                <a:latin typeface="Calibri" pitchFamily="34" charset="0"/>
                <a:cs typeface="Arial" charset="0"/>
              </a:rPr>
              <a:t>requires logic and evidence</a:t>
            </a:r>
          </a:p>
          <a:p>
            <a:pPr marL="514350" indent="-514350">
              <a:buFont typeface="+mj-lt"/>
              <a:buAutoNum type="arabicPeriod"/>
              <a:defRPr/>
            </a:pPr>
            <a:endParaRPr lang="en-US" sz="1600" dirty="0" smtClean="0">
              <a:solidFill>
                <a:schemeClr val="accent3">
                  <a:lumMod val="50000"/>
                </a:schemeClr>
              </a:solidFill>
              <a:latin typeface="Calibri" pitchFamily="34" charset="0"/>
              <a:cs typeface="Arial" charset="0"/>
            </a:endParaRPr>
          </a:p>
          <a:p>
            <a:endParaRPr lang="en-US" sz="1200" baseline="0" dirty="0">
              <a:solidFill>
                <a:sysClr val="windowText" lastClr="000000"/>
              </a:solidFill>
            </a:endParaRPr>
          </a:p>
          <a:p>
            <a:endParaRPr lang="en-US" sz="1200" dirty="0">
              <a:solidFill>
                <a:sysClr val="windowText" lastClr="000000"/>
              </a:solidFill>
            </a:endParaRPr>
          </a:p>
        </p:txBody>
      </p:sp>
      <p:sp>
        <p:nvSpPr>
          <p:cNvPr id="19" name="TextBox 18"/>
          <p:cNvSpPr txBox="1"/>
          <p:nvPr/>
        </p:nvSpPr>
        <p:spPr>
          <a:xfrm>
            <a:off x="1600200" y="3429000"/>
            <a:ext cx="2819400" cy="381000"/>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514350" indent="-514350" algn="ctr">
              <a:defRPr/>
            </a:pPr>
            <a:r>
              <a:rPr lang="en-US" sz="1200" b="1" dirty="0" smtClean="0">
                <a:solidFill>
                  <a:schemeClr val="tx1">
                    <a:lumMod val="65000"/>
                    <a:lumOff val="35000"/>
                  </a:schemeClr>
                </a:solidFill>
                <a:latin typeface="Calibri" pitchFamily="34" charset="0"/>
                <a:cs typeface="Arial" charset="0"/>
              </a:rPr>
              <a:t>“experiencing is believing”</a:t>
            </a:r>
          </a:p>
          <a:p>
            <a:pPr marL="514350" indent="-514350">
              <a:buFont typeface="+mj-lt"/>
              <a:buAutoNum type="arabicPeriod"/>
              <a:defRPr/>
            </a:pPr>
            <a:endParaRPr lang="en-US" sz="1600" dirty="0" smtClean="0">
              <a:solidFill>
                <a:schemeClr val="accent3">
                  <a:lumMod val="50000"/>
                </a:schemeClr>
              </a:solidFill>
              <a:latin typeface="Calibri" pitchFamily="34" charset="0"/>
              <a:cs typeface="Arial" charset="0"/>
            </a:endParaRPr>
          </a:p>
          <a:p>
            <a:endParaRPr lang="en-US" sz="1200" baseline="0" dirty="0">
              <a:solidFill>
                <a:sysClr val="windowText" lastClr="000000"/>
              </a:solidFill>
            </a:endParaRPr>
          </a:p>
          <a:p>
            <a:endParaRPr lang="en-US" sz="1200" dirty="0">
              <a:solidFill>
                <a:sysClr val="windowText" lastClr="000000"/>
              </a:solidFill>
            </a:endParaRPr>
          </a:p>
        </p:txBody>
      </p:sp>
      <p:sp>
        <p:nvSpPr>
          <p:cNvPr id="22" name="TextBox 21"/>
          <p:cNvSpPr txBox="1"/>
          <p:nvPr/>
        </p:nvSpPr>
        <p:spPr>
          <a:xfrm>
            <a:off x="4876800" y="1371600"/>
            <a:ext cx="1524000" cy="615553"/>
          </a:xfrm>
          <a:prstGeom prst="rect">
            <a:avLst/>
          </a:prstGeom>
          <a:noFill/>
        </p:spPr>
        <p:txBody>
          <a:bodyPr wrap="square" rtlCol="0">
            <a:spAutoFit/>
          </a:bodyPr>
          <a:lstStyle/>
          <a:p>
            <a:r>
              <a:rPr lang="en-US" sz="3400" b="1" dirty="0" smtClean="0">
                <a:latin typeface="Courier New"/>
                <a:cs typeface="Courier New"/>
              </a:rPr>
              <a:t>words</a:t>
            </a:r>
            <a:endParaRPr lang="en-US" sz="3400" b="1" dirty="0"/>
          </a:p>
        </p:txBody>
      </p:sp>
      <p:sp>
        <p:nvSpPr>
          <p:cNvPr id="23" name="TextBox 22"/>
          <p:cNvSpPr txBox="1"/>
          <p:nvPr/>
        </p:nvSpPr>
        <p:spPr>
          <a:xfrm>
            <a:off x="5638800" y="838200"/>
            <a:ext cx="2895600" cy="615553"/>
          </a:xfrm>
          <a:prstGeom prst="rect">
            <a:avLst/>
          </a:prstGeom>
          <a:noFill/>
        </p:spPr>
        <p:txBody>
          <a:bodyPr wrap="square" rtlCol="0">
            <a:spAutoFit/>
          </a:bodyPr>
          <a:lstStyle/>
          <a:p>
            <a:r>
              <a:rPr lang="en-US" sz="3400" b="1" dirty="0" smtClean="0">
                <a:latin typeface="Courier New"/>
                <a:cs typeface="Courier New"/>
              </a:rPr>
              <a:t>percents%</a:t>
            </a:r>
            <a:endParaRPr lang="en-US" sz="3400" b="1" dirty="0"/>
          </a:p>
        </p:txBody>
      </p:sp>
      <p:sp>
        <p:nvSpPr>
          <p:cNvPr id="25" name="TextBox 24"/>
          <p:cNvSpPr txBox="1"/>
          <p:nvPr/>
        </p:nvSpPr>
        <p:spPr>
          <a:xfrm>
            <a:off x="6324600" y="1529953"/>
            <a:ext cx="2819400" cy="615553"/>
          </a:xfrm>
          <a:prstGeom prst="rect">
            <a:avLst/>
          </a:prstGeom>
          <a:noFill/>
        </p:spPr>
        <p:txBody>
          <a:bodyPr wrap="square" rtlCol="0">
            <a:spAutoFit/>
          </a:bodyPr>
          <a:lstStyle/>
          <a:p>
            <a:r>
              <a:rPr lang="en-US" sz="3400" b="1" dirty="0" smtClean="0">
                <a:latin typeface="Courier New"/>
                <a:cs typeface="Courier New"/>
              </a:rPr>
              <a:t>&lt;= logic</a:t>
            </a:r>
            <a:endParaRPr lang="en-US" sz="3400" b="1" dirty="0"/>
          </a:p>
        </p:txBody>
      </p:sp>
      <p:pic>
        <p:nvPicPr>
          <p:cNvPr id="27" name="Picture 2"/>
          <p:cNvPicPr>
            <a:picLocks noChangeAspect="1" noChangeArrowheads="1"/>
          </p:cNvPicPr>
          <p:nvPr/>
        </p:nvPicPr>
        <p:blipFill>
          <a:blip r:embed="rId3"/>
          <a:stretch>
            <a:fillRect/>
          </a:stretch>
        </p:blipFill>
        <p:spPr bwMode="auto">
          <a:xfrm flipH="1">
            <a:off x="729243" y="762000"/>
            <a:ext cx="1818112" cy="1361802"/>
          </a:xfrm>
          <a:prstGeom prst="roundRect">
            <a:avLst>
              <a:gd name="adj" fmla="val 8594"/>
            </a:avLst>
          </a:prstGeom>
          <a:solidFill>
            <a:srgbClr val="FFFFFF">
              <a:shade val="85000"/>
            </a:srgbClr>
          </a:solidFill>
          <a:ln>
            <a:noFill/>
          </a:ln>
          <a:effectLst/>
        </p:spPr>
      </p:pic>
      <p:sp>
        <p:nvSpPr>
          <p:cNvPr id="28" name="Rectangle 27"/>
          <p:cNvSpPr>
            <a:spLocks/>
          </p:cNvSpPr>
          <p:nvPr/>
        </p:nvSpPr>
        <p:spPr>
          <a:xfrm flipV="1">
            <a:off x="0" y="6553200"/>
            <a:ext cx="9171432" cy="320040"/>
          </a:xfrm>
          <a:prstGeom prst="rect">
            <a:avLst/>
          </a:prstGeom>
          <a:gradFill flip="none" rotWithShape="1">
            <a:gsLst>
              <a:gs pos="0">
                <a:schemeClr val="accent1">
                  <a:lumMod val="90000"/>
                  <a:shade val="30000"/>
                  <a:satMod val="115000"/>
                </a:schemeClr>
              </a:gs>
              <a:gs pos="50000">
                <a:schemeClr val="accent1">
                  <a:lumMod val="90000"/>
                  <a:shade val="67500"/>
                  <a:satMod val="115000"/>
                </a:schemeClr>
              </a:gs>
              <a:gs pos="100000">
                <a:schemeClr val="accent1">
                  <a:lumMod val="90000"/>
                  <a:shade val="100000"/>
                  <a:satMod val="115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Rectangle 19"/>
          <p:cNvSpPr/>
          <p:nvPr/>
        </p:nvSpPr>
        <p:spPr>
          <a:xfrm>
            <a:off x="457200" y="0"/>
            <a:ext cx="8432800" cy="584776"/>
          </a:xfrm>
          <a:prstGeom prst="rect">
            <a:avLst/>
          </a:prstGeom>
        </p:spPr>
        <p:txBody>
          <a:bodyPr wrap="square">
            <a:spAutoFit/>
          </a:bodyPr>
          <a:lstStyle/>
          <a:p>
            <a:r>
              <a:rPr lang="en-US" sz="3200" b="1" dirty="0" smtClean="0">
                <a:solidFill>
                  <a:srgbClr val="31859C"/>
                </a:solidFill>
              </a:rPr>
              <a:t>Our brains process risk information in  two ways</a:t>
            </a:r>
            <a:endParaRPr lang="en-US" sz="3200" b="1" dirty="0">
              <a:solidFill>
                <a:srgbClr val="31859C"/>
              </a:solidFill>
            </a:endParaRP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057400" y="152400"/>
            <a:ext cx="2895600" cy="268877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667000" y="5181600"/>
            <a:ext cx="3962400" cy="381000"/>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514350" indent="-514350" algn="ctr">
              <a:defRPr/>
            </a:pPr>
            <a:r>
              <a:rPr lang="en-US" sz="3400" b="1" dirty="0" smtClean="0">
                <a:solidFill>
                  <a:schemeClr val="tx1">
                    <a:lumMod val="65000"/>
                    <a:lumOff val="35000"/>
                  </a:schemeClr>
                </a:solidFill>
                <a:latin typeface="Calibri" pitchFamily="34" charset="0"/>
                <a:cs typeface="Arial" charset="0"/>
              </a:rPr>
              <a:t>Processing of risk</a:t>
            </a:r>
          </a:p>
          <a:p>
            <a:pPr marL="514350" indent="-514350">
              <a:buFont typeface="+mj-lt"/>
              <a:buAutoNum type="arabicPeriod"/>
              <a:defRPr/>
            </a:pPr>
            <a:endParaRPr lang="en-US" sz="1600" dirty="0" smtClean="0">
              <a:solidFill>
                <a:schemeClr val="accent3">
                  <a:lumMod val="50000"/>
                </a:schemeClr>
              </a:solidFill>
              <a:latin typeface="Calibri" pitchFamily="34" charset="0"/>
              <a:cs typeface="Arial" charset="0"/>
            </a:endParaRPr>
          </a:p>
          <a:p>
            <a:endParaRPr lang="en-US" sz="1200" baseline="0" dirty="0">
              <a:solidFill>
                <a:sysClr val="windowText" lastClr="000000"/>
              </a:solidFill>
            </a:endParaRPr>
          </a:p>
          <a:p>
            <a:endParaRPr lang="en-US" sz="1200" dirty="0">
              <a:solidFill>
                <a:sysClr val="windowText" lastClr="000000"/>
              </a:solidFill>
            </a:endParaRPr>
          </a:p>
        </p:txBody>
      </p:sp>
      <p:sp>
        <p:nvSpPr>
          <p:cNvPr id="6" name="TextBox 5"/>
          <p:cNvSpPr txBox="1"/>
          <p:nvPr/>
        </p:nvSpPr>
        <p:spPr>
          <a:xfrm>
            <a:off x="5105400" y="5981700"/>
            <a:ext cx="4038600" cy="381000"/>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514350" indent="-514350">
              <a:defRPr/>
            </a:pPr>
            <a:r>
              <a:rPr lang="en-US" sz="1400" dirty="0" smtClean="0">
                <a:solidFill>
                  <a:schemeClr val="tx1">
                    <a:lumMod val="65000"/>
                    <a:lumOff val="35000"/>
                  </a:schemeClr>
                </a:solidFill>
                <a:latin typeface="Calibri" pitchFamily="34" charset="0"/>
                <a:cs typeface="Arial" charset="0"/>
              </a:rPr>
              <a:t>Source: </a:t>
            </a:r>
            <a:r>
              <a:rPr lang="en-US" sz="1400" dirty="0" err="1" smtClean="0">
                <a:solidFill>
                  <a:schemeClr val="tx1">
                    <a:lumMod val="65000"/>
                    <a:lumOff val="35000"/>
                  </a:schemeClr>
                </a:solidFill>
                <a:latin typeface="Calibri" pitchFamily="34" charset="0"/>
                <a:cs typeface="Arial" charset="0"/>
              </a:rPr>
              <a:t>Slovic</a:t>
            </a:r>
            <a:r>
              <a:rPr lang="en-US" sz="1400" dirty="0" smtClean="0">
                <a:solidFill>
                  <a:schemeClr val="tx1">
                    <a:lumMod val="65000"/>
                    <a:lumOff val="35000"/>
                  </a:schemeClr>
                </a:solidFill>
                <a:latin typeface="Calibri" pitchFamily="34" charset="0"/>
                <a:cs typeface="Arial" charset="0"/>
              </a:rPr>
              <a:t>, </a:t>
            </a:r>
            <a:r>
              <a:rPr lang="en-US" sz="1400" dirty="0" err="1" smtClean="0">
                <a:solidFill>
                  <a:schemeClr val="tx1">
                    <a:lumMod val="65000"/>
                    <a:lumOff val="35000"/>
                  </a:schemeClr>
                </a:solidFill>
                <a:latin typeface="Calibri" pitchFamily="34" charset="0"/>
                <a:cs typeface="Arial" charset="0"/>
              </a:rPr>
              <a:t>Finucane</a:t>
            </a:r>
            <a:r>
              <a:rPr lang="en-US" sz="1400" dirty="0" smtClean="0">
                <a:solidFill>
                  <a:schemeClr val="tx1">
                    <a:lumMod val="65000"/>
                    <a:lumOff val="35000"/>
                  </a:schemeClr>
                </a:solidFill>
                <a:latin typeface="Calibri" pitchFamily="34" charset="0"/>
                <a:cs typeface="Arial" charset="0"/>
              </a:rPr>
              <a:t>, Peters, &amp; McGregor, 2004</a:t>
            </a:r>
            <a:endParaRPr lang="en-US" sz="1400" dirty="0" smtClean="0">
              <a:solidFill>
                <a:schemeClr val="accent3">
                  <a:lumMod val="50000"/>
                </a:schemeClr>
              </a:solidFill>
              <a:latin typeface="Calibri" pitchFamily="34" charset="0"/>
              <a:cs typeface="Arial" charset="0"/>
            </a:endParaRPr>
          </a:p>
          <a:p>
            <a:endParaRPr lang="en-US" sz="1200" baseline="0" dirty="0">
              <a:solidFill>
                <a:sysClr val="windowText" lastClr="000000"/>
              </a:solidFill>
            </a:endParaRPr>
          </a:p>
          <a:p>
            <a:endParaRPr lang="en-US" sz="1200" dirty="0">
              <a:solidFill>
                <a:sysClr val="windowText" lastClr="000000"/>
              </a:solidFill>
            </a:endParaRPr>
          </a:p>
        </p:txBody>
      </p:sp>
      <p:sp>
        <p:nvSpPr>
          <p:cNvPr id="7" name="Oval 6"/>
          <p:cNvSpPr/>
          <p:nvPr/>
        </p:nvSpPr>
        <p:spPr>
          <a:xfrm>
            <a:off x="6875584" y="44053"/>
            <a:ext cx="1887415" cy="1752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362200" y="1068407"/>
            <a:ext cx="2171700" cy="517071"/>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514350" indent="-514350" algn="ctr">
              <a:defRPr/>
            </a:pPr>
            <a:r>
              <a:rPr lang="en-US" sz="2400" b="1" i="1" dirty="0" smtClean="0">
                <a:solidFill>
                  <a:schemeClr val="tx1">
                    <a:lumMod val="65000"/>
                    <a:lumOff val="35000"/>
                  </a:schemeClr>
                </a:solidFill>
                <a:latin typeface="Calibri" pitchFamily="34" charset="0"/>
                <a:cs typeface="Arial" charset="0"/>
              </a:rPr>
              <a:t>Experiential</a:t>
            </a:r>
          </a:p>
          <a:p>
            <a:pPr marL="514350" indent="-514350" algn="ctr">
              <a:defRPr/>
            </a:pPr>
            <a:r>
              <a:rPr lang="en-US" sz="2400" b="1" i="1" dirty="0" smtClean="0">
                <a:solidFill>
                  <a:schemeClr val="tx1">
                    <a:lumMod val="65000"/>
                    <a:lumOff val="35000"/>
                  </a:schemeClr>
                </a:solidFill>
                <a:latin typeface="Calibri" pitchFamily="34" charset="0"/>
                <a:cs typeface="Arial" charset="0"/>
              </a:rPr>
              <a:t>system</a:t>
            </a:r>
          </a:p>
          <a:p>
            <a:pPr marL="514350" indent="-514350">
              <a:buFont typeface="+mj-lt"/>
              <a:buAutoNum type="arabicPeriod"/>
              <a:defRPr/>
            </a:pPr>
            <a:endParaRPr lang="en-US" sz="2400" dirty="0" smtClean="0">
              <a:solidFill>
                <a:schemeClr val="accent3">
                  <a:lumMod val="50000"/>
                </a:schemeClr>
              </a:solidFill>
              <a:latin typeface="Calibri" pitchFamily="34" charset="0"/>
              <a:cs typeface="Arial" charset="0"/>
            </a:endParaRPr>
          </a:p>
          <a:p>
            <a:endParaRPr lang="en-US" sz="2400" baseline="0" dirty="0">
              <a:solidFill>
                <a:sysClr val="windowText" lastClr="000000"/>
              </a:solidFill>
            </a:endParaRPr>
          </a:p>
          <a:p>
            <a:endParaRPr lang="en-US" sz="2400" dirty="0">
              <a:solidFill>
                <a:sysClr val="windowText" lastClr="000000"/>
              </a:solidFill>
            </a:endParaRPr>
          </a:p>
        </p:txBody>
      </p:sp>
      <p:sp>
        <p:nvSpPr>
          <p:cNvPr id="10" name="Curved Right Arrow 9"/>
          <p:cNvSpPr/>
          <p:nvPr/>
        </p:nvSpPr>
        <p:spPr>
          <a:xfrm rot="20667803">
            <a:off x="369314" y="2016399"/>
            <a:ext cx="2292490" cy="477722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TextBox 18"/>
          <p:cNvSpPr txBox="1"/>
          <p:nvPr/>
        </p:nvSpPr>
        <p:spPr>
          <a:xfrm>
            <a:off x="2133600" y="1906607"/>
            <a:ext cx="2819400" cy="381000"/>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514350" indent="-514350" algn="ctr">
              <a:defRPr/>
            </a:pPr>
            <a:r>
              <a:rPr lang="en-US" sz="1800" b="1" dirty="0" smtClean="0">
                <a:solidFill>
                  <a:schemeClr val="tx1">
                    <a:lumMod val="65000"/>
                    <a:lumOff val="35000"/>
                  </a:schemeClr>
                </a:solidFill>
                <a:latin typeface="Calibri" pitchFamily="34" charset="0"/>
                <a:cs typeface="Arial" charset="0"/>
              </a:rPr>
              <a:t>“experiencing is believing”</a:t>
            </a:r>
          </a:p>
          <a:p>
            <a:pPr marL="514350" indent="-514350">
              <a:buFont typeface="+mj-lt"/>
              <a:buAutoNum type="arabicPeriod"/>
              <a:defRPr/>
            </a:pPr>
            <a:endParaRPr lang="en-US" sz="1600" dirty="0" smtClean="0">
              <a:solidFill>
                <a:schemeClr val="accent3">
                  <a:lumMod val="50000"/>
                </a:schemeClr>
              </a:solidFill>
              <a:latin typeface="Calibri" pitchFamily="34" charset="0"/>
              <a:cs typeface="Arial" charset="0"/>
            </a:endParaRPr>
          </a:p>
          <a:p>
            <a:endParaRPr lang="en-US" sz="1200" baseline="0" dirty="0">
              <a:solidFill>
                <a:sysClr val="windowText" lastClr="000000"/>
              </a:solidFill>
            </a:endParaRPr>
          </a:p>
          <a:p>
            <a:endParaRPr lang="en-US" sz="1200" dirty="0">
              <a:solidFill>
                <a:sysClr val="windowText" lastClr="000000"/>
              </a:solidFill>
            </a:endParaRPr>
          </a:p>
        </p:txBody>
      </p:sp>
      <p:pic>
        <p:nvPicPr>
          <p:cNvPr id="3074" name="Picture 2"/>
          <p:cNvPicPr>
            <a:picLocks noChangeAspect="1" noChangeArrowheads="1"/>
          </p:cNvPicPr>
          <p:nvPr/>
        </p:nvPicPr>
        <p:blipFill>
          <a:blip r:embed="rId3"/>
          <a:stretch>
            <a:fillRect/>
          </a:stretch>
        </p:blipFill>
        <p:spPr bwMode="auto">
          <a:xfrm flipH="1">
            <a:off x="3200400" y="2955663"/>
            <a:ext cx="2971800" cy="2225937"/>
          </a:xfrm>
          <a:prstGeom prst="roundRect">
            <a:avLst>
              <a:gd name="adj" fmla="val 8594"/>
            </a:avLst>
          </a:prstGeom>
          <a:solidFill>
            <a:srgbClr val="FFFFFF">
              <a:shade val="85000"/>
            </a:srgbClr>
          </a:solidFill>
          <a:ln>
            <a:noFill/>
          </a:ln>
          <a:effectLst/>
        </p:spPr>
      </p:pic>
      <p:sp>
        <p:nvSpPr>
          <p:cNvPr id="9" name="TextBox 8"/>
          <p:cNvSpPr txBox="1"/>
          <p:nvPr/>
        </p:nvSpPr>
        <p:spPr>
          <a:xfrm>
            <a:off x="6705600" y="457200"/>
            <a:ext cx="2286000" cy="381000"/>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514350" indent="-514350" algn="ctr">
              <a:defRPr/>
            </a:pPr>
            <a:r>
              <a:rPr lang="en-US" b="1" i="1" dirty="0" smtClean="0">
                <a:solidFill>
                  <a:schemeClr val="tx1">
                    <a:lumMod val="65000"/>
                    <a:lumOff val="35000"/>
                  </a:schemeClr>
                </a:solidFill>
                <a:latin typeface="Calibri" pitchFamily="34" charset="0"/>
                <a:cs typeface="Arial" charset="0"/>
              </a:rPr>
              <a:t>Analytic system</a:t>
            </a:r>
          </a:p>
          <a:p>
            <a:pPr marL="514350" indent="-514350">
              <a:buFont typeface="+mj-lt"/>
              <a:buAutoNum type="arabicPeriod"/>
              <a:defRPr/>
            </a:pPr>
            <a:endParaRPr lang="en-US" dirty="0" smtClean="0">
              <a:solidFill>
                <a:schemeClr val="accent3">
                  <a:lumMod val="50000"/>
                </a:schemeClr>
              </a:solidFill>
              <a:latin typeface="Calibri" pitchFamily="34" charset="0"/>
              <a:cs typeface="Arial" charset="0"/>
            </a:endParaRPr>
          </a:p>
          <a:p>
            <a:endParaRPr lang="en-US" baseline="0" dirty="0">
              <a:solidFill>
                <a:sysClr val="windowText" lastClr="000000"/>
              </a:solidFill>
            </a:endParaRPr>
          </a:p>
          <a:p>
            <a:endParaRPr lang="en-US" dirty="0">
              <a:solidFill>
                <a:sysClr val="windowText" lastClr="000000"/>
              </a:solidFill>
            </a:endParaRPr>
          </a:p>
        </p:txBody>
      </p:sp>
      <p:sp>
        <p:nvSpPr>
          <p:cNvPr id="13" name="Left-Right Arrow 12"/>
          <p:cNvSpPr/>
          <p:nvPr/>
        </p:nvSpPr>
        <p:spPr>
          <a:xfrm rot="20612647">
            <a:off x="5408551" y="1412289"/>
            <a:ext cx="1070099" cy="237663"/>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urved Right Arrow 16"/>
          <p:cNvSpPr/>
          <p:nvPr/>
        </p:nvSpPr>
        <p:spPr>
          <a:xfrm rot="1206083" flipH="1">
            <a:off x="7011079" y="1989556"/>
            <a:ext cx="1925897" cy="4532457"/>
          </a:xfrm>
          <a:prstGeom prst="curvedRightArrow">
            <a:avLst>
              <a:gd name="adj1" fmla="val 4754"/>
              <a:gd name="adj2" fmla="val 13802"/>
              <a:gd name="adj3" fmla="val 89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p:cNvSpPr txBox="1"/>
          <p:nvPr/>
        </p:nvSpPr>
        <p:spPr>
          <a:xfrm>
            <a:off x="6400800" y="914400"/>
            <a:ext cx="2819400" cy="381000"/>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514350" indent="-514350" algn="ctr">
              <a:defRPr/>
            </a:pPr>
            <a:r>
              <a:rPr lang="en-US" sz="1000" b="1" dirty="0" smtClean="0">
                <a:solidFill>
                  <a:schemeClr val="tx1">
                    <a:lumMod val="65000"/>
                    <a:lumOff val="35000"/>
                  </a:schemeClr>
                </a:solidFill>
                <a:latin typeface="Calibri" pitchFamily="34" charset="0"/>
                <a:cs typeface="Arial" charset="0"/>
              </a:rPr>
              <a:t>requires logic and evidence</a:t>
            </a:r>
          </a:p>
          <a:p>
            <a:pPr marL="514350" indent="-514350">
              <a:buFont typeface="+mj-lt"/>
              <a:buAutoNum type="arabicPeriod"/>
              <a:defRPr/>
            </a:pPr>
            <a:endParaRPr lang="en-US" sz="1600" dirty="0" smtClean="0">
              <a:solidFill>
                <a:schemeClr val="accent3">
                  <a:lumMod val="50000"/>
                </a:schemeClr>
              </a:solidFill>
              <a:latin typeface="Calibri" pitchFamily="34" charset="0"/>
              <a:cs typeface="Arial" charset="0"/>
            </a:endParaRPr>
          </a:p>
          <a:p>
            <a:endParaRPr lang="en-US" sz="1200" baseline="0" dirty="0">
              <a:solidFill>
                <a:sysClr val="windowText" lastClr="000000"/>
              </a:solidFill>
            </a:endParaRPr>
          </a:p>
          <a:p>
            <a:endParaRPr lang="en-US" sz="1200" dirty="0">
              <a:solidFill>
                <a:sysClr val="windowText" lastClr="000000"/>
              </a:solidFill>
            </a:endParaRPr>
          </a:p>
        </p:txBody>
      </p:sp>
      <p:sp>
        <p:nvSpPr>
          <p:cNvPr id="22" name="TextBox 21"/>
          <p:cNvSpPr txBox="1"/>
          <p:nvPr/>
        </p:nvSpPr>
        <p:spPr>
          <a:xfrm>
            <a:off x="5676900" y="426660"/>
            <a:ext cx="1524000" cy="276999"/>
          </a:xfrm>
          <a:prstGeom prst="rect">
            <a:avLst/>
          </a:prstGeom>
          <a:noFill/>
        </p:spPr>
        <p:txBody>
          <a:bodyPr wrap="square" rtlCol="0">
            <a:spAutoFit/>
          </a:bodyPr>
          <a:lstStyle/>
          <a:p>
            <a:r>
              <a:rPr lang="en-US" sz="1200" b="1" dirty="0" smtClean="0">
                <a:latin typeface="Courier New"/>
                <a:cs typeface="Courier New"/>
              </a:rPr>
              <a:t>words</a:t>
            </a:r>
            <a:endParaRPr lang="en-US" sz="1200" b="1" dirty="0"/>
          </a:p>
        </p:txBody>
      </p:sp>
      <p:sp>
        <p:nvSpPr>
          <p:cNvPr id="23" name="TextBox 22"/>
          <p:cNvSpPr txBox="1"/>
          <p:nvPr/>
        </p:nvSpPr>
        <p:spPr>
          <a:xfrm>
            <a:off x="6019800" y="152400"/>
            <a:ext cx="2895600" cy="276999"/>
          </a:xfrm>
          <a:prstGeom prst="rect">
            <a:avLst/>
          </a:prstGeom>
          <a:noFill/>
        </p:spPr>
        <p:txBody>
          <a:bodyPr wrap="square" rtlCol="0">
            <a:spAutoFit/>
          </a:bodyPr>
          <a:lstStyle/>
          <a:p>
            <a:r>
              <a:rPr lang="en-US" sz="1200" b="1" dirty="0" smtClean="0">
                <a:latin typeface="Courier New"/>
                <a:cs typeface="Courier New"/>
              </a:rPr>
              <a:t>percents%</a:t>
            </a:r>
            <a:endParaRPr lang="en-US" sz="1200" b="1" dirty="0"/>
          </a:p>
        </p:txBody>
      </p:sp>
      <p:sp>
        <p:nvSpPr>
          <p:cNvPr id="25" name="TextBox 24"/>
          <p:cNvSpPr txBox="1"/>
          <p:nvPr/>
        </p:nvSpPr>
        <p:spPr>
          <a:xfrm>
            <a:off x="5943600" y="713601"/>
            <a:ext cx="2819400" cy="276999"/>
          </a:xfrm>
          <a:prstGeom prst="rect">
            <a:avLst/>
          </a:prstGeom>
          <a:noFill/>
        </p:spPr>
        <p:txBody>
          <a:bodyPr wrap="square" rtlCol="0">
            <a:spAutoFit/>
          </a:bodyPr>
          <a:lstStyle/>
          <a:p>
            <a:r>
              <a:rPr lang="en-US" sz="1200" b="1" dirty="0" smtClean="0">
                <a:latin typeface="Courier New"/>
                <a:cs typeface="Courier New"/>
              </a:rPr>
              <a:t>&lt;= logic</a:t>
            </a:r>
            <a:endParaRPr lang="en-US" sz="1200" b="1" dirty="0"/>
          </a:p>
        </p:txBody>
      </p:sp>
      <p:sp>
        <p:nvSpPr>
          <p:cNvPr id="26" name="Rectangle 25"/>
          <p:cNvSpPr>
            <a:spLocks/>
          </p:cNvSpPr>
          <p:nvPr/>
        </p:nvSpPr>
        <p:spPr>
          <a:xfrm flipV="1">
            <a:off x="0" y="6553200"/>
            <a:ext cx="9171432" cy="320040"/>
          </a:xfrm>
          <a:prstGeom prst="rect">
            <a:avLst/>
          </a:prstGeom>
          <a:gradFill flip="none" rotWithShape="1">
            <a:gsLst>
              <a:gs pos="0">
                <a:schemeClr val="accent1">
                  <a:lumMod val="90000"/>
                  <a:shade val="30000"/>
                  <a:satMod val="115000"/>
                </a:schemeClr>
              </a:gs>
              <a:gs pos="50000">
                <a:schemeClr val="accent1">
                  <a:lumMod val="90000"/>
                  <a:shade val="67500"/>
                  <a:satMod val="115000"/>
                </a:schemeClr>
              </a:gs>
              <a:gs pos="100000">
                <a:schemeClr val="accent1">
                  <a:lumMod val="90000"/>
                  <a:shade val="100000"/>
                  <a:satMod val="115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4624917" cy="6858000"/>
          </a:xfrm>
          <a:prstGeom prst="rect">
            <a:avLst/>
          </a:prstGeom>
        </p:spPr>
      </p:pic>
      <p:pic>
        <p:nvPicPr>
          <p:cNvPr id="3" name="Picture 2"/>
          <p:cNvPicPr>
            <a:picLocks noChangeAspect="1"/>
          </p:cNvPicPr>
          <p:nvPr/>
        </p:nvPicPr>
        <p:blipFill rotWithShape="1">
          <a:blip r:embed="rId3"/>
          <a:srcRect l="7599"/>
          <a:stretch/>
        </p:blipFill>
        <p:spPr>
          <a:xfrm>
            <a:off x="4624917" y="0"/>
            <a:ext cx="4925483" cy="6858000"/>
          </a:xfrm>
          <a:prstGeom prst="rect">
            <a:avLst/>
          </a:prstGeom>
        </p:spPr>
      </p:pic>
    </p:spTree>
    <p:extLst>
      <p:ext uri="{BB962C8B-B14F-4D97-AF65-F5344CB8AC3E}">
        <p14:creationId xmlns:p14="http://schemas.microsoft.com/office/powerpoint/2010/main" val="39278035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 name="Picture 4"/>
          <p:cNvPicPr>
            <a:picLocks noChangeAspect="1"/>
          </p:cNvPicPr>
          <p:nvPr/>
        </p:nvPicPr>
        <p:blipFill>
          <a:blip r:embed="rId2"/>
          <a:stretch>
            <a:fillRect/>
          </a:stretch>
        </p:blipFill>
        <p:spPr>
          <a:xfrm>
            <a:off x="4694645" y="3362325"/>
            <a:ext cx="4699000" cy="3524250"/>
          </a:xfrm>
          <a:prstGeom prst="rect">
            <a:avLst/>
          </a:prstGeom>
        </p:spPr>
      </p:pic>
      <p:pic>
        <p:nvPicPr>
          <p:cNvPr id="7" name="Picture 6"/>
          <p:cNvPicPr>
            <a:picLocks noChangeAspect="1"/>
          </p:cNvPicPr>
          <p:nvPr/>
        </p:nvPicPr>
        <p:blipFill>
          <a:blip r:embed="rId3"/>
          <a:stretch>
            <a:fillRect/>
          </a:stretch>
        </p:blipFill>
        <p:spPr>
          <a:xfrm>
            <a:off x="4694645" y="-161925"/>
            <a:ext cx="4886960" cy="3524250"/>
          </a:xfrm>
          <a:prstGeom prst="rect">
            <a:avLst/>
          </a:prstGeom>
        </p:spPr>
      </p:pic>
      <p:pic>
        <p:nvPicPr>
          <p:cNvPr id="8" name="Picture 7"/>
          <p:cNvPicPr>
            <a:picLocks noChangeAspect="1"/>
          </p:cNvPicPr>
          <p:nvPr/>
        </p:nvPicPr>
        <p:blipFill>
          <a:blip r:embed="rId4"/>
          <a:srcRect r="3600"/>
          <a:stretch>
            <a:fillRect/>
          </a:stretch>
        </p:blipFill>
        <p:spPr>
          <a:xfrm>
            <a:off x="0" y="-226036"/>
            <a:ext cx="4694645" cy="3652472"/>
          </a:xfrm>
          <a:prstGeom prst="rect">
            <a:avLst/>
          </a:prstGeom>
        </p:spPr>
      </p:pic>
      <p:pic>
        <p:nvPicPr>
          <p:cNvPr id="9" name="Picture 8"/>
          <p:cNvPicPr>
            <a:picLocks noChangeAspect="1"/>
          </p:cNvPicPr>
          <p:nvPr/>
        </p:nvPicPr>
        <p:blipFill>
          <a:blip r:embed="rId5"/>
          <a:stretch>
            <a:fillRect/>
          </a:stretch>
        </p:blipFill>
        <p:spPr>
          <a:xfrm>
            <a:off x="-893355" y="3362325"/>
            <a:ext cx="5588000" cy="37719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140164"/>
          </a:xfrm>
        </p:spPr>
        <p:txBody>
          <a:bodyPr>
            <a:normAutofit/>
          </a:bodyPr>
          <a:lstStyle/>
          <a:p>
            <a:r>
              <a:rPr lang="en-US" sz="3200" dirty="0" smtClean="0"/>
              <a:t>Weathercasters can provide context to </a:t>
            </a:r>
            <a:br>
              <a:rPr lang="en-US" sz="3200" dirty="0" smtClean="0"/>
            </a:br>
            <a:r>
              <a:rPr lang="en-US" sz="3200" dirty="0" smtClean="0"/>
              <a:t>extreme weather events, by explaining them as </a:t>
            </a:r>
            <a:r>
              <a:rPr lang="en-US" sz="3200" b="1" dirty="0" smtClean="0"/>
              <a:t>a manifestation of an observed trend</a:t>
            </a:r>
            <a:endParaRPr lang="en-US" sz="3200" b="1" dirty="0"/>
          </a:p>
        </p:txBody>
      </p:sp>
      <p:pic>
        <p:nvPicPr>
          <p:cNvPr id="5" name="Picture 4"/>
          <p:cNvPicPr>
            <a:picLocks noChangeAspect="1"/>
          </p:cNvPicPr>
          <p:nvPr/>
        </p:nvPicPr>
        <p:blipFill>
          <a:blip r:embed="rId2"/>
          <a:stretch>
            <a:fillRect/>
          </a:stretch>
        </p:blipFill>
        <p:spPr>
          <a:xfrm>
            <a:off x="985204" y="2414802"/>
            <a:ext cx="7015796" cy="3698660"/>
          </a:xfrm>
          <a:prstGeom prst="rect">
            <a:avLst/>
          </a:prstGeom>
        </p:spPr>
      </p:pic>
      <p:sp>
        <p:nvSpPr>
          <p:cNvPr id="6" name="Rectangle 5"/>
          <p:cNvSpPr>
            <a:spLocks/>
          </p:cNvSpPr>
          <p:nvPr/>
        </p:nvSpPr>
        <p:spPr>
          <a:xfrm flipV="1">
            <a:off x="0" y="0"/>
            <a:ext cx="9171432" cy="320040"/>
          </a:xfrm>
          <a:prstGeom prst="rect">
            <a:avLst/>
          </a:prstGeom>
          <a:gradFill flip="none" rotWithShape="1">
            <a:gsLst>
              <a:gs pos="0">
                <a:schemeClr val="accent1">
                  <a:lumMod val="90000"/>
                  <a:shade val="30000"/>
                  <a:satMod val="115000"/>
                </a:schemeClr>
              </a:gs>
              <a:gs pos="50000">
                <a:schemeClr val="accent1">
                  <a:lumMod val="90000"/>
                  <a:shade val="67500"/>
                  <a:satMod val="115000"/>
                </a:schemeClr>
              </a:gs>
              <a:gs pos="100000">
                <a:schemeClr val="accent1">
                  <a:lumMod val="90000"/>
                  <a:shade val="100000"/>
                  <a:satMod val="115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36000" cy="1668462"/>
          </a:xfrm>
        </p:spPr>
        <p:txBody>
          <a:bodyPr>
            <a:normAutofit/>
          </a:bodyPr>
          <a:lstStyle/>
          <a:p>
            <a:r>
              <a:rPr lang="en-US" sz="3200" dirty="0" smtClean="0"/>
              <a:t>Weathercasters can also provide context to extreme weather by explaining it as </a:t>
            </a:r>
            <a:r>
              <a:rPr lang="en-US" sz="3200" b="1" dirty="0" smtClean="0"/>
              <a:t>a harbinger of conditions projected to become more frequent</a:t>
            </a:r>
            <a:endParaRPr lang="en-US" sz="3200" b="1" dirty="0"/>
          </a:p>
        </p:txBody>
      </p:sp>
      <p:pic>
        <p:nvPicPr>
          <p:cNvPr id="5" name="Picture 4"/>
          <p:cNvPicPr>
            <a:picLocks noChangeAspect="1"/>
          </p:cNvPicPr>
          <p:nvPr/>
        </p:nvPicPr>
        <p:blipFill>
          <a:blip r:embed="rId2"/>
          <a:stretch>
            <a:fillRect/>
          </a:stretch>
        </p:blipFill>
        <p:spPr>
          <a:xfrm>
            <a:off x="405101" y="2247900"/>
            <a:ext cx="8459499" cy="6129338"/>
          </a:xfrm>
          <a:prstGeom prst="rect">
            <a:avLst/>
          </a:prstGeom>
        </p:spPr>
      </p:pic>
      <p:sp>
        <p:nvSpPr>
          <p:cNvPr id="6" name="Rectangle 5"/>
          <p:cNvSpPr>
            <a:spLocks/>
          </p:cNvSpPr>
          <p:nvPr/>
        </p:nvSpPr>
        <p:spPr>
          <a:xfrm flipV="1">
            <a:off x="0" y="0"/>
            <a:ext cx="9171432" cy="320040"/>
          </a:xfrm>
          <a:prstGeom prst="rect">
            <a:avLst/>
          </a:prstGeom>
          <a:gradFill flip="none" rotWithShape="1">
            <a:gsLst>
              <a:gs pos="0">
                <a:schemeClr val="accent1">
                  <a:lumMod val="90000"/>
                  <a:shade val="30000"/>
                  <a:satMod val="115000"/>
                </a:schemeClr>
              </a:gs>
              <a:gs pos="50000">
                <a:schemeClr val="accent1">
                  <a:lumMod val="90000"/>
                  <a:shade val="67500"/>
                  <a:satMod val="115000"/>
                </a:schemeClr>
              </a:gs>
              <a:gs pos="100000">
                <a:schemeClr val="accent1">
                  <a:lumMod val="90000"/>
                  <a:shade val="100000"/>
                  <a:satMod val="115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9900"/>
            <a:ext cx="8229600" cy="1968500"/>
          </a:xfrm>
        </p:spPr>
        <p:txBody>
          <a:bodyPr>
            <a:normAutofit fontScale="90000"/>
          </a:bodyPr>
          <a:lstStyle/>
          <a:p>
            <a:r>
              <a:rPr lang="en-US" sz="3200" b="1" dirty="0" smtClean="0"/>
              <a:t>Premise </a:t>
            </a:r>
            <a:r>
              <a:rPr lang="en-US" sz="3200" b="1" dirty="0" smtClean="0"/>
              <a:t>#3</a:t>
            </a:r>
            <a:r>
              <a:rPr lang="en-US" sz="3200" dirty="0" smtClean="0"/>
              <a:t>. There are large numbers of weathercasters across America who welcome the opportunity to educate their viewers about climate change, </a:t>
            </a:r>
            <a:r>
              <a:rPr lang="en-US" sz="3200" dirty="0" smtClean="0"/>
              <a:t>but they require </a:t>
            </a:r>
            <a:r>
              <a:rPr lang="en-US" sz="3200" dirty="0" smtClean="0"/>
              <a:t>some assistance </a:t>
            </a:r>
            <a:endParaRPr lang="en-US" sz="3200" dirty="0"/>
          </a:p>
        </p:txBody>
      </p:sp>
      <p:pic>
        <p:nvPicPr>
          <p:cNvPr id="4" name="Picture 3"/>
          <p:cNvPicPr>
            <a:picLocks noChangeAspect="1"/>
          </p:cNvPicPr>
          <p:nvPr/>
        </p:nvPicPr>
        <p:blipFill>
          <a:blip r:embed="rId2"/>
          <a:stretch>
            <a:fillRect/>
          </a:stretch>
        </p:blipFill>
        <p:spPr>
          <a:xfrm>
            <a:off x="5289550" y="2705100"/>
            <a:ext cx="1841500" cy="2667000"/>
          </a:xfrm>
          <a:prstGeom prst="rect">
            <a:avLst/>
          </a:prstGeom>
        </p:spPr>
      </p:pic>
      <p:pic>
        <p:nvPicPr>
          <p:cNvPr id="5" name="Picture 4"/>
          <p:cNvPicPr>
            <a:picLocks noChangeAspect="1"/>
          </p:cNvPicPr>
          <p:nvPr/>
        </p:nvPicPr>
        <p:blipFill>
          <a:blip r:embed="rId3"/>
          <a:stretch>
            <a:fillRect/>
          </a:stretch>
        </p:blipFill>
        <p:spPr>
          <a:xfrm>
            <a:off x="2260600" y="2705100"/>
            <a:ext cx="1941286" cy="2717800"/>
          </a:xfrm>
          <a:prstGeom prst="rect">
            <a:avLst/>
          </a:prstGeom>
        </p:spPr>
      </p:pic>
      <p:sp>
        <p:nvSpPr>
          <p:cNvPr id="6" name="Rectangle 5"/>
          <p:cNvSpPr/>
          <p:nvPr/>
        </p:nvSpPr>
        <p:spPr>
          <a:xfrm flipV="1">
            <a:off x="0" y="0"/>
            <a:ext cx="9144000" cy="304800"/>
          </a:xfrm>
          <a:prstGeom prst="rect">
            <a:avLst/>
          </a:prstGeom>
          <a:gradFill flip="none" rotWithShape="1">
            <a:gsLst>
              <a:gs pos="0">
                <a:schemeClr val="accent1">
                  <a:lumMod val="90000"/>
                  <a:shade val="30000"/>
                  <a:satMod val="115000"/>
                </a:schemeClr>
              </a:gs>
              <a:gs pos="50000">
                <a:schemeClr val="accent1">
                  <a:lumMod val="90000"/>
                  <a:shade val="67500"/>
                  <a:satMod val="115000"/>
                </a:schemeClr>
              </a:gs>
              <a:gs pos="100000">
                <a:schemeClr val="accent1">
                  <a:lumMod val="90000"/>
                  <a:shade val="100000"/>
                  <a:satMod val="115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8000" y="217111"/>
            <a:ext cx="7772400" cy="5637589"/>
          </a:xfrm>
        </p:spPr>
        <p:txBody>
          <a:bodyPr>
            <a:normAutofit/>
          </a:bodyPr>
          <a:lstStyle/>
          <a:p>
            <a:r>
              <a:rPr lang="en-US" sz="3200" b="1" dirty="0" smtClean="0">
                <a:solidFill>
                  <a:srgbClr val="31859C"/>
                </a:solidFill>
              </a:rPr>
              <a:t>TRUST</a:t>
            </a:r>
            <a:r>
              <a:rPr lang="en-US" sz="3200" dirty="0" smtClean="0"/>
              <a:t/>
            </a:r>
            <a:br>
              <a:rPr lang="en-US" sz="3200" dirty="0" smtClean="0"/>
            </a:br>
            <a:r>
              <a:rPr lang="en-US" sz="3200" dirty="0" smtClean="0"/>
              <a:t/>
            </a:r>
            <a:br>
              <a:rPr lang="en-US" sz="3200" dirty="0" smtClean="0"/>
            </a:br>
            <a:r>
              <a:rPr lang="en-US" sz="3200" dirty="0" smtClean="0"/>
              <a:t>Public trust in most institutions is </a:t>
            </a:r>
            <a:br>
              <a:rPr lang="en-US" sz="3200" dirty="0" smtClean="0"/>
            </a:br>
            <a:r>
              <a:rPr lang="en-US" sz="3200" dirty="0" smtClean="0"/>
              <a:t>at an all-time low </a:t>
            </a:r>
            <a:br>
              <a:rPr lang="en-US" sz="3200" dirty="0" smtClean="0"/>
            </a:br>
            <a:r>
              <a:rPr lang="en-US" sz="3200" dirty="0" smtClean="0"/>
              <a:t>(although trust in scientists remains high).</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Education can only occur when there is trust. </a:t>
            </a:r>
            <a:br>
              <a:rPr lang="en-US" sz="3200" dirty="0" smtClean="0"/>
            </a:br>
            <a:endParaRPr lang="en-US" sz="3200" dirty="0"/>
          </a:p>
        </p:txBody>
      </p:sp>
      <p:sp>
        <p:nvSpPr>
          <p:cNvPr id="4" name="Rectangle 3"/>
          <p:cNvSpPr/>
          <p:nvPr/>
        </p:nvSpPr>
        <p:spPr>
          <a:xfrm flipV="1">
            <a:off x="0" y="0"/>
            <a:ext cx="9144000" cy="304800"/>
          </a:xfrm>
          <a:prstGeom prst="rect">
            <a:avLst/>
          </a:prstGeom>
          <a:gradFill flip="none" rotWithShape="1">
            <a:gsLst>
              <a:gs pos="0">
                <a:schemeClr val="accent1">
                  <a:lumMod val="90000"/>
                  <a:shade val="30000"/>
                  <a:satMod val="115000"/>
                </a:schemeClr>
              </a:gs>
              <a:gs pos="50000">
                <a:schemeClr val="accent1">
                  <a:lumMod val="90000"/>
                  <a:shade val="67500"/>
                  <a:satMod val="115000"/>
                </a:schemeClr>
              </a:gs>
              <a:gs pos="100000">
                <a:schemeClr val="accent1">
                  <a:lumMod val="90000"/>
                  <a:shade val="100000"/>
                  <a:satMod val="115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2057399"/>
          </a:xfrm>
        </p:spPr>
        <p:txBody>
          <a:bodyPr>
            <a:normAutofit fontScale="90000"/>
          </a:bodyPr>
          <a:lstStyle/>
          <a:p>
            <a:r>
              <a:rPr lang="en-US" sz="3556" dirty="0" smtClean="0"/>
              <a:t>NSF grant (DRL-0917566): </a:t>
            </a:r>
            <a:br>
              <a:rPr lang="en-US" sz="3556" dirty="0" smtClean="0"/>
            </a:br>
            <a:r>
              <a:rPr lang="en-US" sz="3556" dirty="0" smtClean="0"/>
              <a:t>Enabling TV meteorologists to provide viewers with climate change-related science education based on ISE “best practices.”</a:t>
            </a:r>
            <a:r>
              <a:rPr lang="en-US" sz="3556" b="1" dirty="0" smtClean="0"/>
              <a:t> </a:t>
            </a:r>
            <a:endParaRPr lang="en-US" sz="3556" dirty="0"/>
          </a:p>
        </p:txBody>
      </p:sp>
      <p:sp>
        <p:nvSpPr>
          <p:cNvPr id="3" name="Content Placeholder 2"/>
          <p:cNvSpPr>
            <a:spLocks noGrp="1"/>
          </p:cNvSpPr>
          <p:nvPr>
            <p:ph idx="1"/>
          </p:nvPr>
        </p:nvSpPr>
        <p:spPr>
          <a:xfrm>
            <a:off x="457200" y="2590800"/>
            <a:ext cx="8229600" cy="4051300"/>
          </a:xfrm>
        </p:spPr>
        <p:txBody>
          <a:bodyPr/>
          <a:lstStyle/>
          <a:p>
            <a:pPr marL="514350" indent="-514350">
              <a:buFont typeface="+mj-lt"/>
              <a:buAutoNum type="arabicPeriod"/>
            </a:pPr>
            <a:r>
              <a:rPr lang="en-US" dirty="0" smtClean="0"/>
              <a:t> In-depth interviews with “early adopters” (</a:t>
            </a:r>
            <a:r>
              <a:rPr lang="en-US" dirty="0" err="1" smtClean="0"/>
              <a:t>n</a:t>
            </a:r>
            <a:r>
              <a:rPr lang="en-US" dirty="0" smtClean="0"/>
              <a:t>=17)</a:t>
            </a:r>
          </a:p>
          <a:p>
            <a:pPr marL="514350" indent="-514350">
              <a:buFont typeface="+mj-lt"/>
              <a:buAutoNum type="arabicPeriod"/>
            </a:pPr>
            <a:r>
              <a:rPr lang="en-US" dirty="0" smtClean="0"/>
              <a:t>National survey of TV weathercasters (and news directors) – January &amp; February, 2010</a:t>
            </a:r>
          </a:p>
          <a:p>
            <a:pPr marL="514350" indent="-514350">
              <a:buFont typeface="+mj-lt"/>
              <a:buAutoNum type="arabicPeriod"/>
            </a:pPr>
            <a:r>
              <a:rPr lang="en-US" dirty="0" smtClean="0"/>
              <a:t>Pilot-test of broadcast-ready climate change educational materials	 at WLTX, Columbia, SC	</a:t>
            </a:r>
            <a:endParaRPr lang="en-US" dirty="0"/>
          </a:p>
        </p:txBody>
      </p:sp>
      <p:sp>
        <p:nvSpPr>
          <p:cNvPr id="4" name="Rectangle 3"/>
          <p:cNvSpPr/>
          <p:nvPr/>
        </p:nvSpPr>
        <p:spPr>
          <a:xfrm flipV="1">
            <a:off x="0" y="0"/>
            <a:ext cx="9144000" cy="304800"/>
          </a:xfrm>
          <a:prstGeom prst="rect">
            <a:avLst/>
          </a:prstGeom>
          <a:gradFill flip="none" rotWithShape="1">
            <a:gsLst>
              <a:gs pos="0">
                <a:schemeClr val="accent1">
                  <a:lumMod val="90000"/>
                  <a:shade val="30000"/>
                  <a:satMod val="115000"/>
                </a:schemeClr>
              </a:gs>
              <a:gs pos="50000">
                <a:schemeClr val="accent1">
                  <a:lumMod val="90000"/>
                  <a:shade val="67500"/>
                  <a:satMod val="115000"/>
                </a:schemeClr>
              </a:gs>
              <a:gs pos="100000">
                <a:schemeClr val="accent1">
                  <a:lumMod val="90000"/>
                  <a:shade val="100000"/>
                  <a:satMod val="115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Shot 2012-02-28 at 10.09.17 AM.png"/>
          <p:cNvPicPr>
            <a:picLocks noGrp="1" noChangeAspect="1"/>
          </p:cNvPicPr>
          <p:nvPr>
            <p:ph idx="1"/>
          </p:nvPr>
        </p:nvPicPr>
        <p:blipFill rotWithShape="1">
          <a:blip r:embed="rId2">
            <a:extLst>
              <a:ext uri="{28A0092B-C50C-407E-A947-70E740481C1C}">
                <a14:useLocalDpi xmlns:a14="http://schemas.microsoft.com/office/drawing/2010/main" val="0"/>
              </a:ext>
            </a:extLst>
          </a:blip>
          <a:srcRect l="-153" r="-342"/>
          <a:stretch/>
        </p:blipFill>
        <p:spPr>
          <a:xfrm>
            <a:off x="0" y="274638"/>
            <a:ext cx="9143999" cy="6068329"/>
          </a:xfrm>
        </p:spPr>
      </p:pic>
    </p:spTree>
    <p:extLst>
      <p:ext uri="{BB962C8B-B14F-4D97-AF65-F5344CB8AC3E}">
        <p14:creationId xmlns:p14="http://schemas.microsoft.com/office/powerpoint/2010/main" val="1522253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Shot 2012-02-28 at 10.12.17 AM.png"/>
          <p:cNvPicPr>
            <a:picLocks noGrp="1" noChangeAspect="1"/>
          </p:cNvPicPr>
          <p:nvPr>
            <p:ph idx="1"/>
          </p:nvPr>
        </p:nvPicPr>
        <p:blipFill rotWithShape="1">
          <a:blip r:embed="rId2">
            <a:extLst>
              <a:ext uri="{28A0092B-C50C-407E-A947-70E740481C1C}">
                <a14:useLocalDpi xmlns:a14="http://schemas.microsoft.com/office/drawing/2010/main" val="0"/>
              </a:ext>
            </a:extLst>
          </a:blip>
          <a:srcRect l="-398" r="-223"/>
          <a:stretch/>
        </p:blipFill>
        <p:spPr>
          <a:xfrm>
            <a:off x="1" y="394034"/>
            <a:ext cx="9152106" cy="5732130"/>
          </a:xfrm>
        </p:spPr>
      </p:pic>
    </p:spTree>
    <p:extLst>
      <p:ext uri="{BB962C8B-B14F-4D97-AF65-F5344CB8AC3E}">
        <p14:creationId xmlns:p14="http://schemas.microsoft.com/office/powerpoint/2010/main" val="40566352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Are you interested in reporting on </a:t>
            </a:r>
            <a:br>
              <a:rPr lang="en-US" sz="3200" dirty="0" smtClean="0"/>
            </a:br>
            <a:r>
              <a:rPr lang="en-US" sz="3200" dirty="0" smtClean="0"/>
              <a:t>climate change?</a:t>
            </a:r>
            <a:endParaRPr lang="en-US" sz="3200" dirty="0"/>
          </a:p>
        </p:txBody>
      </p:sp>
      <p:graphicFrame>
        <p:nvGraphicFramePr>
          <p:cNvPr id="4" name="Content Placeholder 3"/>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p:cNvSpPr/>
          <p:nvPr/>
        </p:nvSpPr>
        <p:spPr>
          <a:xfrm flipV="1">
            <a:off x="0" y="0"/>
            <a:ext cx="9144000" cy="304800"/>
          </a:xfrm>
          <a:prstGeom prst="rect">
            <a:avLst/>
          </a:prstGeom>
          <a:gradFill flip="none" rotWithShape="1">
            <a:gsLst>
              <a:gs pos="0">
                <a:schemeClr val="accent1">
                  <a:lumMod val="90000"/>
                  <a:shade val="30000"/>
                  <a:satMod val="115000"/>
                </a:schemeClr>
              </a:gs>
              <a:gs pos="50000">
                <a:schemeClr val="accent1">
                  <a:lumMod val="90000"/>
                  <a:shade val="67500"/>
                  <a:satMod val="115000"/>
                </a:schemeClr>
              </a:gs>
              <a:gs pos="100000">
                <a:schemeClr val="accent1">
                  <a:lumMod val="90000"/>
                  <a:shade val="100000"/>
                  <a:satMod val="115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TextBox 5"/>
          <p:cNvSpPr txBox="1"/>
          <p:nvPr/>
        </p:nvSpPr>
        <p:spPr>
          <a:xfrm>
            <a:off x="3048000" y="3479800"/>
            <a:ext cx="583663" cy="369332"/>
          </a:xfrm>
          <a:prstGeom prst="rect">
            <a:avLst/>
          </a:prstGeom>
          <a:noFill/>
        </p:spPr>
        <p:txBody>
          <a:bodyPr wrap="none" rtlCol="0">
            <a:spAutoFit/>
          </a:bodyPr>
          <a:lstStyle/>
          <a:p>
            <a:r>
              <a:rPr lang="en-US" dirty="0" smtClean="0"/>
              <a:t>34%</a:t>
            </a:r>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It is appropriate for me to discuss </a:t>
            </a:r>
            <a:br>
              <a:rPr lang="en-US" sz="3200" dirty="0" smtClean="0"/>
            </a:br>
            <a:r>
              <a:rPr lang="en-US" sz="3200" dirty="0" smtClean="0"/>
              <a:t>the science of climate change…</a:t>
            </a:r>
            <a:endParaRPr lang="en-US" sz="3200" dirty="0"/>
          </a:p>
        </p:txBody>
      </p:sp>
      <p:graphicFrame>
        <p:nvGraphicFramePr>
          <p:cNvPr id="6" name="Content Placeholder 5"/>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p:cNvSpPr/>
          <p:nvPr/>
        </p:nvSpPr>
        <p:spPr>
          <a:xfrm flipV="1">
            <a:off x="0" y="0"/>
            <a:ext cx="9144000" cy="304800"/>
          </a:xfrm>
          <a:prstGeom prst="rect">
            <a:avLst/>
          </a:prstGeom>
          <a:gradFill flip="none" rotWithShape="1">
            <a:gsLst>
              <a:gs pos="0">
                <a:schemeClr val="accent1">
                  <a:lumMod val="90000"/>
                  <a:shade val="30000"/>
                  <a:satMod val="115000"/>
                </a:schemeClr>
              </a:gs>
              <a:gs pos="50000">
                <a:schemeClr val="accent1">
                  <a:lumMod val="90000"/>
                  <a:shade val="67500"/>
                  <a:satMod val="115000"/>
                </a:schemeClr>
              </a:gs>
              <a:gs pos="100000">
                <a:schemeClr val="accent1">
                  <a:lumMod val="90000"/>
                  <a:shade val="100000"/>
                  <a:satMod val="115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What local climate change stories </a:t>
            </a:r>
            <a:br>
              <a:rPr lang="en-US" sz="3200" dirty="0" smtClean="0"/>
            </a:br>
            <a:r>
              <a:rPr lang="en-US" sz="3200" dirty="0" smtClean="0"/>
              <a:t>would you like to report?</a:t>
            </a:r>
            <a:endParaRPr lang="en-US" sz="3200" dirty="0"/>
          </a:p>
        </p:txBody>
      </p:sp>
      <p:graphicFrame>
        <p:nvGraphicFramePr>
          <p:cNvPr id="4" name="Content Placeholder 3"/>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p:cNvSpPr/>
          <p:nvPr/>
        </p:nvSpPr>
        <p:spPr>
          <a:xfrm flipV="1">
            <a:off x="0" y="0"/>
            <a:ext cx="9144000" cy="304800"/>
          </a:xfrm>
          <a:prstGeom prst="rect">
            <a:avLst/>
          </a:prstGeom>
          <a:gradFill flip="none" rotWithShape="1">
            <a:gsLst>
              <a:gs pos="0">
                <a:schemeClr val="accent1">
                  <a:lumMod val="90000"/>
                  <a:shade val="30000"/>
                  <a:satMod val="115000"/>
                </a:schemeClr>
              </a:gs>
              <a:gs pos="50000">
                <a:schemeClr val="accent1">
                  <a:lumMod val="90000"/>
                  <a:shade val="67500"/>
                  <a:satMod val="115000"/>
                </a:schemeClr>
              </a:gs>
              <a:gs pos="100000">
                <a:schemeClr val="accent1">
                  <a:lumMod val="90000"/>
                  <a:shade val="100000"/>
                  <a:satMod val="115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p:spPr>
        <p:txBody>
          <a:bodyPr>
            <a:normAutofit fontScale="90000"/>
          </a:bodyPr>
          <a:lstStyle/>
          <a:p>
            <a:r>
              <a:rPr lang="en-US" sz="3200" dirty="0" smtClean="0"/>
              <a:t>How helpful would the following be in increasing your ability to report on climate change?</a:t>
            </a:r>
            <a:endParaRPr lang="en-US" sz="3200" dirty="0"/>
          </a:p>
        </p:txBody>
      </p:sp>
      <p:graphicFrame>
        <p:nvGraphicFramePr>
          <p:cNvPr id="5" name="Content Placeholder 4"/>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p:cNvSpPr/>
          <p:nvPr/>
        </p:nvSpPr>
        <p:spPr>
          <a:xfrm flipV="1">
            <a:off x="0" y="0"/>
            <a:ext cx="9144000" cy="304800"/>
          </a:xfrm>
          <a:prstGeom prst="rect">
            <a:avLst/>
          </a:prstGeom>
          <a:gradFill flip="none" rotWithShape="1">
            <a:gsLst>
              <a:gs pos="0">
                <a:schemeClr val="accent1">
                  <a:lumMod val="90000"/>
                  <a:shade val="30000"/>
                  <a:satMod val="115000"/>
                </a:schemeClr>
              </a:gs>
              <a:gs pos="50000">
                <a:schemeClr val="accent1">
                  <a:lumMod val="90000"/>
                  <a:shade val="67500"/>
                  <a:satMod val="115000"/>
                </a:schemeClr>
              </a:gs>
              <a:gs pos="100000">
                <a:schemeClr val="accent1">
                  <a:lumMod val="90000"/>
                  <a:shade val="100000"/>
                  <a:satMod val="115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wltx-extreme-heat-CORRECTED.mov">
            <a:hlinkClick r:id="" action="ppaction://media"/>
          </p:cNvPr>
          <p:cNvPicPr>
            <a:picLocks noGrp="1"/>
          </p:cNvPicPr>
          <p:nvPr>
            <p:ph idx="1"/>
            <a:videoFile r:link="rId2"/>
            <p:extLst>
              <p:ext uri="{DAA4B4D4-6D71-4841-9C94-3DE7FCFB9230}">
                <p14:media xmlns:p14="http://schemas.microsoft.com/office/powerpoint/2010/main" r:link="rId1"/>
              </p:ext>
            </p:extLst>
          </p:nvPr>
        </p:nvPicPr>
        <p:blipFill>
          <a:blip r:embed="rId4"/>
          <a:stretch>
            <a:fillRect/>
          </a:stretch>
        </p:blipFill>
        <p:spPr>
          <a:xfrm>
            <a:off x="828277" y="977900"/>
            <a:ext cx="7722395" cy="5148263"/>
          </a:xfrm>
        </p:spPr>
      </p:pic>
      <p:sp>
        <p:nvSpPr>
          <p:cNvPr id="3" name="TextBox 2"/>
          <p:cNvSpPr txBox="1"/>
          <p:nvPr/>
        </p:nvSpPr>
        <p:spPr>
          <a:xfrm>
            <a:off x="5867400" y="6292334"/>
            <a:ext cx="2044149" cy="369332"/>
          </a:xfrm>
          <a:prstGeom prst="rect">
            <a:avLst/>
          </a:prstGeom>
          <a:noFill/>
        </p:spPr>
        <p:txBody>
          <a:bodyPr wrap="none" rtlCol="0">
            <a:spAutoFit/>
          </a:bodyPr>
          <a:lstStyle/>
          <a:p>
            <a:r>
              <a:rPr lang="en-US" dirty="0" smtClean="0"/>
              <a:t>WLTX, Columbia, SC</a:t>
            </a:r>
            <a:endParaRPr lang="en-US" dirty="0"/>
          </a:p>
        </p:txBody>
      </p:sp>
      <p:sp>
        <p:nvSpPr>
          <p:cNvPr id="5" name="Rectangle 4"/>
          <p:cNvSpPr>
            <a:spLocks/>
          </p:cNvSpPr>
          <p:nvPr/>
        </p:nvSpPr>
        <p:spPr>
          <a:xfrm flipV="1">
            <a:off x="0" y="0"/>
            <a:ext cx="9171432" cy="320040"/>
          </a:xfrm>
          <a:prstGeom prst="rect">
            <a:avLst/>
          </a:prstGeom>
          <a:gradFill flip="none" rotWithShape="1">
            <a:gsLst>
              <a:gs pos="0">
                <a:schemeClr val="accent1">
                  <a:lumMod val="90000"/>
                  <a:shade val="30000"/>
                  <a:satMod val="115000"/>
                </a:schemeClr>
              </a:gs>
              <a:gs pos="50000">
                <a:schemeClr val="accent1">
                  <a:lumMod val="90000"/>
                  <a:shade val="67500"/>
                  <a:satMod val="115000"/>
                </a:schemeClr>
              </a:gs>
              <a:gs pos="100000">
                <a:schemeClr val="accent1">
                  <a:lumMod val="90000"/>
                  <a:shade val="100000"/>
                  <a:satMod val="115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00765" y="6216134"/>
            <a:ext cx="5186035" cy="369332"/>
          </a:xfrm>
          <a:prstGeom prst="rect">
            <a:avLst/>
          </a:prstGeom>
          <a:noFill/>
        </p:spPr>
        <p:txBody>
          <a:bodyPr wrap="none" rtlCol="0">
            <a:spAutoFit/>
          </a:bodyPr>
          <a:lstStyle/>
          <a:p>
            <a:r>
              <a:rPr lang="en-US" dirty="0" smtClean="0"/>
              <a:t>Jim Gandy, Senior Meteorologist, WLTX, Columbia, SC </a:t>
            </a:r>
            <a:endParaRPr lang="en-US" dirty="0"/>
          </a:p>
        </p:txBody>
      </p:sp>
      <p:sp>
        <p:nvSpPr>
          <p:cNvPr id="6" name="Rectangle 5"/>
          <p:cNvSpPr>
            <a:spLocks/>
          </p:cNvSpPr>
          <p:nvPr/>
        </p:nvSpPr>
        <p:spPr>
          <a:xfrm flipV="1">
            <a:off x="0" y="0"/>
            <a:ext cx="9171432" cy="320040"/>
          </a:xfrm>
          <a:prstGeom prst="rect">
            <a:avLst/>
          </a:prstGeom>
          <a:gradFill flip="none" rotWithShape="1">
            <a:gsLst>
              <a:gs pos="0">
                <a:schemeClr val="accent1">
                  <a:lumMod val="90000"/>
                  <a:shade val="30000"/>
                  <a:satMod val="115000"/>
                </a:schemeClr>
              </a:gs>
              <a:gs pos="50000">
                <a:schemeClr val="accent1">
                  <a:lumMod val="90000"/>
                  <a:shade val="67500"/>
                  <a:satMod val="115000"/>
                </a:schemeClr>
              </a:gs>
              <a:gs pos="100000">
                <a:schemeClr val="accent1">
                  <a:lumMod val="90000"/>
                  <a:shade val="100000"/>
                  <a:satMod val="115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8" name="Content Placeholder 7" descr="Screen Shot 2012-02-28 at 10.17.46 AM.png"/>
          <p:cNvPicPr>
            <a:picLocks noGrp="1" noChangeAspect="1"/>
          </p:cNvPicPr>
          <p:nvPr>
            <p:ph idx="1"/>
          </p:nvPr>
        </p:nvPicPr>
        <p:blipFill rotWithShape="1">
          <a:blip r:embed="rId2">
            <a:extLst>
              <a:ext uri="{28A0092B-C50C-407E-A947-70E740481C1C}">
                <a14:useLocalDpi xmlns:a14="http://schemas.microsoft.com/office/drawing/2010/main" val="0"/>
              </a:ext>
            </a:extLst>
          </a:blip>
          <a:srcRect l="9260" t="42243" r="30709" b="18966"/>
          <a:stretch/>
        </p:blipFill>
        <p:spPr>
          <a:xfrm>
            <a:off x="114545" y="520701"/>
            <a:ext cx="5228083" cy="2768600"/>
          </a:xfrm>
        </p:spPr>
      </p:pic>
      <p:pic>
        <p:nvPicPr>
          <p:cNvPr id="9" name="Picture 8" descr="Screen Shot 2012-02-28 at 10.18.13 AM.png"/>
          <p:cNvPicPr>
            <a:picLocks noChangeAspect="1"/>
          </p:cNvPicPr>
          <p:nvPr/>
        </p:nvPicPr>
        <p:blipFill rotWithShape="1">
          <a:blip r:embed="rId3">
            <a:extLst>
              <a:ext uri="{28A0092B-C50C-407E-A947-70E740481C1C}">
                <a14:useLocalDpi xmlns:a14="http://schemas.microsoft.com/office/drawing/2010/main" val="0"/>
              </a:ext>
            </a:extLst>
          </a:blip>
          <a:srcRect l="8787" t="41298" r="30959" b="20369"/>
          <a:stretch/>
        </p:blipFill>
        <p:spPr>
          <a:xfrm>
            <a:off x="3810000" y="3467100"/>
            <a:ext cx="4876800" cy="26289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Shot 2012-02-28 at 10.19.06 AM.png"/>
          <p:cNvPicPr>
            <a:picLocks noGrp="1" noChangeAspect="1"/>
          </p:cNvPicPr>
          <p:nvPr>
            <p:ph idx="1"/>
          </p:nvPr>
        </p:nvPicPr>
        <p:blipFill rotWithShape="1">
          <a:blip r:embed="rId2">
            <a:extLst>
              <a:ext uri="{28A0092B-C50C-407E-A947-70E740481C1C}">
                <a14:useLocalDpi xmlns:a14="http://schemas.microsoft.com/office/drawing/2010/main" val="0"/>
              </a:ext>
            </a:extLst>
          </a:blip>
          <a:srcRect l="-1395" r="-435"/>
          <a:stretch/>
        </p:blipFill>
        <p:spPr>
          <a:xfrm>
            <a:off x="723900" y="18451"/>
            <a:ext cx="8092198" cy="6801551"/>
          </a:xfrm>
        </p:spPr>
      </p:pic>
    </p:spTree>
    <p:extLst>
      <p:ext uri="{BB962C8B-B14F-4D97-AF65-F5344CB8AC3E}">
        <p14:creationId xmlns:p14="http://schemas.microsoft.com/office/powerpoint/2010/main" val="4332709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Confidence in People Running Various Institutions</a:t>
            </a:r>
            <a:r>
              <a:rPr lang="en-US" sz="2800" dirty="0" smtClean="0"/>
              <a:t/>
            </a:r>
            <a:br>
              <a:rPr lang="en-US" sz="2800" dirty="0" smtClean="0"/>
            </a:br>
            <a:r>
              <a:rPr lang="en-US" sz="2800" dirty="0" smtClean="0"/>
              <a:t>(“A great deal of confidence”)</a:t>
            </a:r>
            <a:endParaRPr lang="en-US" sz="28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44806307"/>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927100" y="6477000"/>
            <a:ext cx="6478907" cy="369332"/>
          </a:xfrm>
          <a:prstGeom prst="rect">
            <a:avLst/>
          </a:prstGeom>
          <a:noFill/>
        </p:spPr>
        <p:txBody>
          <a:bodyPr wrap="none" rtlCol="0">
            <a:spAutoFit/>
          </a:bodyPr>
          <a:lstStyle/>
          <a:p>
            <a:r>
              <a:rPr lang="en-US" dirty="0" smtClean="0"/>
              <a:t>Source:  General Social Science Survey, NORC, University of Chicago.</a:t>
            </a:r>
            <a:endParaRPr lang="en-US" dirty="0"/>
          </a:p>
        </p:txBody>
      </p:sp>
      <p:sp>
        <p:nvSpPr>
          <p:cNvPr id="6" name="Rectangle 5"/>
          <p:cNvSpPr/>
          <p:nvPr/>
        </p:nvSpPr>
        <p:spPr>
          <a:xfrm flipV="1">
            <a:off x="0" y="0"/>
            <a:ext cx="9144000" cy="304800"/>
          </a:xfrm>
          <a:prstGeom prst="rect">
            <a:avLst/>
          </a:prstGeom>
          <a:gradFill flip="none" rotWithShape="1">
            <a:gsLst>
              <a:gs pos="0">
                <a:schemeClr val="accent1">
                  <a:lumMod val="90000"/>
                  <a:shade val="30000"/>
                  <a:satMod val="115000"/>
                </a:schemeClr>
              </a:gs>
              <a:gs pos="50000">
                <a:schemeClr val="accent1">
                  <a:lumMod val="90000"/>
                  <a:shade val="67500"/>
                  <a:satMod val="115000"/>
                </a:schemeClr>
              </a:gs>
              <a:gs pos="100000">
                <a:schemeClr val="accent1">
                  <a:lumMod val="90000"/>
                  <a:shade val="100000"/>
                  <a:satMod val="115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556" b="1" dirty="0" smtClean="0"/>
              <a:t>Climate Change Education Partnership (CCEP) Program, Phase I (CCEP-I) </a:t>
            </a:r>
            <a:r>
              <a:rPr lang="en-US" b="1" dirty="0" smtClean="0"/>
              <a:t/>
            </a:r>
            <a:br>
              <a:rPr lang="en-US" b="1" dirty="0" smtClean="0"/>
            </a:br>
            <a:endParaRPr lang="en-US" dirty="0"/>
          </a:p>
        </p:txBody>
      </p:sp>
      <p:sp>
        <p:nvSpPr>
          <p:cNvPr id="3" name="Content Placeholder 2"/>
          <p:cNvSpPr>
            <a:spLocks noGrp="1"/>
          </p:cNvSpPr>
          <p:nvPr>
            <p:ph idx="1"/>
          </p:nvPr>
        </p:nvSpPr>
        <p:spPr>
          <a:xfrm>
            <a:off x="4711700" y="1600200"/>
            <a:ext cx="3975100" cy="4525963"/>
          </a:xfrm>
        </p:spPr>
        <p:txBody>
          <a:bodyPr>
            <a:normAutofit fontScale="70000" lnSpcReduction="20000"/>
          </a:bodyPr>
          <a:lstStyle/>
          <a:p>
            <a:pPr>
              <a:buNone/>
            </a:pPr>
            <a:r>
              <a:rPr lang="en-US" dirty="0" smtClean="0"/>
              <a:t/>
            </a:r>
            <a:br>
              <a:rPr lang="en-US" dirty="0" smtClean="0"/>
            </a:br>
            <a:r>
              <a:rPr lang="en-US" b="1" dirty="0" smtClean="0">
                <a:hlinkClick r:id="rId2"/>
              </a:rPr>
              <a:t>Program Solicitation</a:t>
            </a:r>
            <a:r>
              <a:rPr lang="en-US" b="1" dirty="0" smtClean="0"/>
              <a:t> </a:t>
            </a:r>
            <a:br>
              <a:rPr lang="en-US" b="1" dirty="0" smtClean="0"/>
            </a:br>
            <a:r>
              <a:rPr lang="en-US" b="1" dirty="0" smtClean="0"/>
              <a:t>NSF 10-542</a:t>
            </a:r>
          </a:p>
          <a:p>
            <a:pPr>
              <a:buNone/>
            </a:pPr>
            <a:endParaRPr lang="en-US" b="1" dirty="0" smtClean="0"/>
          </a:p>
          <a:p>
            <a:r>
              <a:rPr lang="en-US" b="1" dirty="0" smtClean="0"/>
              <a:t>National Science Foundation</a:t>
            </a:r>
            <a:r>
              <a:rPr lang="en-US" dirty="0" smtClean="0"/>
              <a:t/>
            </a:r>
            <a:br>
              <a:rPr lang="en-US" dirty="0" smtClean="0"/>
            </a:br>
            <a:r>
              <a:rPr lang="en-US" dirty="0" smtClean="0"/>
              <a:t/>
            </a:r>
            <a:br>
              <a:rPr lang="en-US" dirty="0" smtClean="0"/>
            </a:br>
            <a:r>
              <a:rPr lang="en-US" dirty="0" smtClean="0"/>
              <a:t>Directorate for Education &amp; Human Resources</a:t>
            </a:r>
            <a:br>
              <a:rPr lang="en-US" dirty="0" smtClean="0"/>
            </a:br>
            <a:r>
              <a:rPr lang="en-US" dirty="0" smtClean="0"/>
              <a:t/>
            </a:r>
            <a:br>
              <a:rPr lang="en-US" dirty="0" smtClean="0"/>
            </a:br>
            <a:r>
              <a:rPr lang="en-US" dirty="0" smtClean="0"/>
              <a:t>Directorate for Geosciences</a:t>
            </a:r>
            <a:br>
              <a:rPr lang="en-US" dirty="0" smtClean="0"/>
            </a:br>
            <a:r>
              <a:rPr lang="en-US" dirty="0" smtClean="0"/>
              <a:t/>
            </a:r>
            <a:br>
              <a:rPr lang="en-US" dirty="0" smtClean="0"/>
            </a:br>
            <a:r>
              <a:rPr lang="en-US" dirty="0" smtClean="0"/>
              <a:t>Directorate for Biological Sciences</a:t>
            </a:r>
            <a:br>
              <a:rPr lang="en-US" dirty="0" smtClean="0"/>
            </a:br>
            <a:r>
              <a:rPr lang="en-US" dirty="0" smtClean="0"/>
              <a:t/>
            </a:r>
            <a:br>
              <a:rPr lang="en-US" dirty="0" smtClean="0"/>
            </a:br>
            <a:r>
              <a:rPr lang="en-US" dirty="0" smtClean="0"/>
              <a:t>Office of Polar Programs</a:t>
            </a:r>
          </a:p>
          <a:p>
            <a:endParaRPr lang="en-US" dirty="0"/>
          </a:p>
        </p:txBody>
      </p:sp>
      <p:pic>
        <p:nvPicPr>
          <p:cNvPr id="4" name="Picture 3"/>
          <p:cNvPicPr>
            <a:picLocks noChangeAspect="1"/>
          </p:cNvPicPr>
          <p:nvPr/>
        </p:nvPicPr>
        <p:blipFill>
          <a:blip r:embed="rId3"/>
          <a:stretch>
            <a:fillRect/>
          </a:stretch>
        </p:blipFill>
        <p:spPr>
          <a:xfrm>
            <a:off x="457200" y="1600200"/>
            <a:ext cx="4013200" cy="401320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13523"/>
          </a:xfrm>
        </p:spPr>
        <p:txBody>
          <a:bodyPr>
            <a:normAutofit/>
          </a:bodyPr>
          <a:lstStyle/>
          <a:p>
            <a:r>
              <a:rPr lang="en-US" sz="2800" b="1" dirty="0" smtClean="0"/>
              <a:t>Trust in Sources of Information about Climate Change: </a:t>
            </a:r>
            <a:r>
              <a:rPr lang="en-US" sz="2800" dirty="0" smtClean="0"/>
              <a:t/>
            </a:r>
            <a:br>
              <a:rPr lang="en-US" sz="2800" dirty="0" smtClean="0"/>
            </a:br>
            <a:r>
              <a:rPr lang="en-US" sz="2800" i="1" dirty="0" smtClean="0"/>
              <a:t>Local TV Weathercasters</a:t>
            </a:r>
            <a:endParaRPr lang="en-US" sz="2800" i="1" dirty="0"/>
          </a:p>
        </p:txBody>
      </p:sp>
      <p:graphicFrame>
        <p:nvGraphicFramePr>
          <p:cNvPr id="4" name="Content Placeholder 3"/>
          <p:cNvGraphicFramePr>
            <a:graphicFrameLocks noGrp="1"/>
          </p:cNvGraphicFramePr>
          <p:nvPr>
            <p:ph idx="1"/>
          </p:nvPr>
        </p:nvGraphicFramePr>
        <p:xfrm>
          <a:off x="457200" y="1313523"/>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457200" y="6126163"/>
            <a:ext cx="8686800" cy="584776"/>
          </a:xfrm>
          <a:prstGeom prst="rect">
            <a:avLst/>
          </a:prstGeom>
          <a:noFill/>
        </p:spPr>
        <p:txBody>
          <a:bodyPr wrap="square" rtlCol="0">
            <a:spAutoFit/>
          </a:bodyPr>
          <a:lstStyle/>
          <a:p>
            <a:r>
              <a:rPr lang="en-US" sz="1400" dirty="0" smtClean="0"/>
              <a:t>Source:  </a:t>
            </a:r>
            <a:r>
              <a:rPr lang="en-US" sz="1400" baseline="0" dirty="0" smtClean="0"/>
              <a:t>Maibach, E., Wilson, K &amp; Witte, J. (2010) </a:t>
            </a:r>
            <a:r>
              <a:rPr lang="en-US" sz="1400" i="1" baseline="0" dirty="0" smtClean="0"/>
              <a:t>A National Survey of Television</a:t>
            </a:r>
            <a:r>
              <a:rPr lang="en-US" sz="1400" i="1" dirty="0" smtClean="0"/>
              <a:t> </a:t>
            </a:r>
            <a:r>
              <a:rPr lang="en-US" sz="1400" i="1" baseline="0" dirty="0" smtClean="0"/>
              <a:t>Meteorologists about Climate Change: Preliminary Findings. George Mason University. </a:t>
            </a:r>
            <a:r>
              <a:rPr lang="en-US" sz="1400" baseline="0" dirty="0" smtClean="0"/>
              <a:t>Fairfax, VA: Center for Climate Change Communication</a:t>
            </a:r>
            <a:r>
              <a:rPr lang="en-US" baseline="0" dirty="0" smtClean="0"/>
              <a:t>.</a:t>
            </a:r>
            <a:endParaRPr lang="en-US" dirty="0"/>
          </a:p>
        </p:txBody>
      </p:sp>
      <p:sp>
        <p:nvSpPr>
          <p:cNvPr id="6" name="Rectangle 5"/>
          <p:cNvSpPr/>
          <p:nvPr/>
        </p:nvSpPr>
        <p:spPr>
          <a:xfrm flipV="1">
            <a:off x="0" y="0"/>
            <a:ext cx="9144000" cy="304800"/>
          </a:xfrm>
          <a:prstGeom prst="rect">
            <a:avLst/>
          </a:prstGeom>
          <a:gradFill flip="none" rotWithShape="1">
            <a:gsLst>
              <a:gs pos="0">
                <a:schemeClr val="accent1">
                  <a:lumMod val="90000"/>
                  <a:shade val="30000"/>
                  <a:satMod val="115000"/>
                </a:schemeClr>
              </a:gs>
              <a:gs pos="50000">
                <a:schemeClr val="accent1">
                  <a:lumMod val="90000"/>
                  <a:shade val="67500"/>
                  <a:satMod val="115000"/>
                </a:schemeClr>
              </a:gs>
              <a:gs pos="100000">
                <a:schemeClr val="accent1">
                  <a:lumMod val="90000"/>
                  <a:shade val="100000"/>
                  <a:satMod val="115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14350" y="2590800"/>
            <a:ext cx="2070100" cy="2070100"/>
          </a:xfrm>
          <a:prstGeom prst="rect">
            <a:avLst/>
          </a:prstGeom>
        </p:spPr>
      </p:pic>
      <p:pic>
        <p:nvPicPr>
          <p:cNvPr id="6" name="Picture 5"/>
          <p:cNvPicPr>
            <a:picLocks noChangeAspect="1"/>
          </p:cNvPicPr>
          <p:nvPr/>
        </p:nvPicPr>
        <p:blipFill>
          <a:blip r:embed="rId3"/>
          <a:stretch>
            <a:fillRect/>
          </a:stretch>
        </p:blipFill>
        <p:spPr>
          <a:xfrm>
            <a:off x="539750" y="450850"/>
            <a:ext cx="2025650" cy="2025650"/>
          </a:xfrm>
          <a:prstGeom prst="rect">
            <a:avLst/>
          </a:prstGeom>
        </p:spPr>
      </p:pic>
      <p:pic>
        <p:nvPicPr>
          <p:cNvPr id="7" name="Picture 6"/>
          <p:cNvPicPr>
            <a:picLocks noChangeAspect="1"/>
          </p:cNvPicPr>
          <p:nvPr/>
        </p:nvPicPr>
        <p:blipFill>
          <a:blip r:embed="rId4"/>
          <a:stretch>
            <a:fillRect/>
          </a:stretch>
        </p:blipFill>
        <p:spPr>
          <a:xfrm>
            <a:off x="2945976" y="304800"/>
            <a:ext cx="2387600" cy="2387600"/>
          </a:xfrm>
          <a:prstGeom prst="rect">
            <a:avLst/>
          </a:prstGeom>
        </p:spPr>
      </p:pic>
      <p:pic>
        <p:nvPicPr>
          <p:cNvPr id="8" name="Picture 7"/>
          <p:cNvPicPr>
            <a:picLocks noChangeAspect="1"/>
          </p:cNvPicPr>
          <p:nvPr/>
        </p:nvPicPr>
        <p:blipFill>
          <a:blip r:embed="rId5"/>
          <a:stretch>
            <a:fillRect/>
          </a:stretch>
        </p:blipFill>
        <p:spPr>
          <a:xfrm>
            <a:off x="6604000" y="1739900"/>
            <a:ext cx="2540000" cy="952500"/>
          </a:xfrm>
          <a:prstGeom prst="rect">
            <a:avLst/>
          </a:prstGeom>
        </p:spPr>
      </p:pic>
      <p:pic>
        <p:nvPicPr>
          <p:cNvPr id="9" name="Picture 8"/>
          <p:cNvPicPr>
            <a:picLocks noChangeAspect="1"/>
          </p:cNvPicPr>
          <p:nvPr/>
        </p:nvPicPr>
        <p:blipFill>
          <a:blip r:embed="rId6"/>
          <a:stretch>
            <a:fillRect/>
          </a:stretch>
        </p:blipFill>
        <p:spPr>
          <a:xfrm>
            <a:off x="6699250" y="525357"/>
            <a:ext cx="2330450" cy="964324"/>
          </a:xfrm>
          <a:prstGeom prst="rect">
            <a:avLst/>
          </a:prstGeom>
        </p:spPr>
      </p:pic>
      <p:pic>
        <p:nvPicPr>
          <p:cNvPr id="11" name="Picture 10"/>
          <p:cNvPicPr>
            <a:picLocks noChangeAspect="1"/>
          </p:cNvPicPr>
          <p:nvPr/>
        </p:nvPicPr>
        <p:blipFill>
          <a:blip r:embed="rId7"/>
          <a:stretch>
            <a:fillRect/>
          </a:stretch>
        </p:blipFill>
        <p:spPr>
          <a:xfrm>
            <a:off x="3251200" y="5004716"/>
            <a:ext cx="1714695" cy="1710909"/>
          </a:xfrm>
          <a:prstGeom prst="rect">
            <a:avLst/>
          </a:prstGeom>
        </p:spPr>
      </p:pic>
      <p:sp>
        <p:nvSpPr>
          <p:cNvPr id="13" name="Rectangle 12"/>
          <p:cNvSpPr/>
          <p:nvPr/>
        </p:nvSpPr>
        <p:spPr>
          <a:xfrm flipV="1">
            <a:off x="0" y="0"/>
            <a:ext cx="9144000" cy="304800"/>
          </a:xfrm>
          <a:prstGeom prst="rect">
            <a:avLst/>
          </a:prstGeom>
          <a:gradFill flip="none" rotWithShape="1">
            <a:gsLst>
              <a:gs pos="0">
                <a:schemeClr val="accent1">
                  <a:lumMod val="90000"/>
                  <a:shade val="30000"/>
                  <a:satMod val="115000"/>
                </a:schemeClr>
              </a:gs>
              <a:gs pos="50000">
                <a:schemeClr val="accent1">
                  <a:lumMod val="90000"/>
                  <a:shade val="67500"/>
                  <a:satMod val="115000"/>
                </a:schemeClr>
              </a:gs>
              <a:gs pos="100000">
                <a:schemeClr val="accent1">
                  <a:lumMod val="90000"/>
                  <a:shade val="100000"/>
                  <a:satMod val="115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4" name="Picture 13"/>
          <p:cNvPicPr>
            <a:picLocks noChangeAspect="1"/>
          </p:cNvPicPr>
          <p:nvPr/>
        </p:nvPicPr>
        <p:blipFill>
          <a:blip r:embed="rId8"/>
          <a:stretch>
            <a:fillRect/>
          </a:stretch>
        </p:blipFill>
        <p:spPr>
          <a:xfrm>
            <a:off x="7289376" y="2989898"/>
            <a:ext cx="1181146" cy="1124901"/>
          </a:xfrm>
          <a:prstGeom prst="rect">
            <a:avLst/>
          </a:prstGeom>
        </p:spPr>
      </p:pic>
      <p:pic>
        <p:nvPicPr>
          <p:cNvPr id="15" name="Picture 14"/>
          <p:cNvPicPr>
            <a:picLocks noChangeAspect="1"/>
          </p:cNvPicPr>
          <p:nvPr/>
        </p:nvPicPr>
        <p:blipFill>
          <a:blip r:embed="rId9"/>
          <a:stretch>
            <a:fillRect/>
          </a:stretch>
        </p:blipFill>
        <p:spPr>
          <a:xfrm>
            <a:off x="2945976" y="2701533"/>
            <a:ext cx="2540000" cy="2188883"/>
          </a:xfrm>
          <a:prstGeom prst="rect">
            <a:avLst/>
          </a:prstGeom>
        </p:spPr>
      </p:pic>
      <p:pic>
        <p:nvPicPr>
          <p:cNvPr id="16" name="Picture 15"/>
          <p:cNvPicPr>
            <a:picLocks noChangeAspect="1"/>
          </p:cNvPicPr>
          <p:nvPr/>
        </p:nvPicPr>
        <p:blipFill>
          <a:blip r:embed="rId10"/>
          <a:stretch>
            <a:fillRect/>
          </a:stretch>
        </p:blipFill>
        <p:spPr>
          <a:xfrm>
            <a:off x="463550" y="4762500"/>
            <a:ext cx="2101850" cy="2101850"/>
          </a:xfrm>
          <a:prstGeom prst="rect">
            <a:avLst/>
          </a:prstGeom>
        </p:spPr>
      </p:pic>
      <p:pic>
        <p:nvPicPr>
          <p:cNvPr id="17" name="Picture 16" descr="Screen Shot 2012-01-08 at 6.19.52 PM.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74224" y="4357366"/>
            <a:ext cx="2869776" cy="607068"/>
          </a:xfrm>
          <a:prstGeom prst="rect">
            <a:avLst/>
          </a:prstGeom>
        </p:spPr>
      </p:pic>
      <p:pic>
        <p:nvPicPr>
          <p:cNvPr id="18" name="Picture 17" descr="Yale climatechange-logo(1).tiff"/>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286546" y="5168712"/>
            <a:ext cx="2870200" cy="748966"/>
          </a:xfrm>
          <a:prstGeom prst="rect">
            <a:avLst/>
          </a:prstGeom>
        </p:spPr>
      </p:pic>
      <p:pic>
        <p:nvPicPr>
          <p:cNvPr id="19" name="Picture 18" descr="4C Logo_preferred.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159500" y="6107262"/>
            <a:ext cx="3022600" cy="757088"/>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Content Placeholder 4" descr="Snapshot 2008-11-17 20-46-49.tiff"/>
          <p:cNvPicPr>
            <a:picLocks noChangeAspect="1"/>
          </p:cNvPicPr>
          <p:nvPr/>
        </p:nvPicPr>
        <p:blipFill>
          <a:blip r:embed="rId4"/>
          <a:srcRect l="-19453" t="15067" r="-19453" b="41139"/>
          <a:stretch>
            <a:fillRect/>
          </a:stretch>
        </p:blipFill>
        <p:spPr bwMode="auto">
          <a:xfrm>
            <a:off x="-685800" y="0"/>
            <a:ext cx="10439400" cy="2514600"/>
          </a:xfrm>
          <a:prstGeom prst="rect">
            <a:avLst/>
          </a:prstGeom>
          <a:noFill/>
          <a:ln w="9525">
            <a:noFill/>
            <a:miter lim="800000"/>
            <a:headEnd/>
            <a:tailEnd/>
          </a:ln>
        </p:spPr>
      </p:pic>
      <p:pic>
        <p:nvPicPr>
          <p:cNvPr id="21507" name="Picture 3"/>
          <p:cNvPicPr>
            <a:picLocks noChangeAspect="1" noChangeArrowheads="1"/>
          </p:cNvPicPr>
          <p:nvPr/>
        </p:nvPicPr>
        <p:blipFill>
          <a:blip r:embed="rId5"/>
          <a:srcRect/>
          <a:stretch>
            <a:fillRect/>
          </a:stretch>
        </p:blipFill>
        <p:spPr bwMode="auto">
          <a:xfrm rot="-1147978">
            <a:off x="550863" y="2425700"/>
            <a:ext cx="4094162" cy="5445125"/>
          </a:xfrm>
          <a:prstGeom prst="rect">
            <a:avLst/>
          </a:prstGeom>
          <a:noFill/>
          <a:ln w="9525">
            <a:noFill/>
            <a:miter lim="800000"/>
            <a:headEnd/>
            <a:tailEnd/>
          </a:ln>
        </p:spPr>
      </p:pic>
      <p:pic>
        <p:nvPicPr>
          <p:cNvPr id="21508" name="Picture 2"/>
          <p:cNvPicPr>
            <a:picLocks noChangeAspect="1" noChangeArrowheads="1"/>
          </p:cNvPicPr>
          <p:nvPr/>
        </p:nvPicPr>
        <p:blipFill>
          <a:blip r:embed="rId6"/>
          <a:srcRect/>
          <a:stretch>
            <a:fillRect/>
          </a:stretch>
        </p:blipFill>
        <p:spPr bwMode="auto">
          <a:xfrm rot="750460">
            <a:off x="4973638" y="2381250"/>
            <a:ext cx="4303712" cy="5592763"/>
          </a:xfrm>
          <a:prstGeom prst="rect">
            <a:avLst/>
          </a:prstGeom>
          <a:noFill/>
          <a:ln w="9525">
            <a:noFill/>
            <a:miter lim="800000"/>
            <a:headEnd/>
            <a:tailEnd/>
          </a:ln>
        </p:spPr>
      </p:pic>
      <p:pic>
        <p:nvPicPr>
          <p:cNvPr id="21509" name="Picture 2"/>
          <p:cNvPicPr>
            <a:picLocks noChangeAspect="1" noChangeArrowheads="1"/>
          </p:cNvPicPr>
          <p:nvPr/>
        </p:nvPicPr>
        <p:blipFill>
          <a:blip r:embed="rId7"/>
          <a:srcRect/>
          <a:stretch>
            <a:fillRect/>
          </a:stretch>
        </p:blipFill>
        <p:spPr bwMode="auto">
          <a:xfrm>
            <a:off x="2371725" y="1905000"/>
            <a:ext cx="4333875" cy="58293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ubtitle 2"/>
          <p:cNvSpPr txBox="1">
            <a:spLocks/>
          </p:cNvSpPr>
          <p:nvPr/>
        </p:nvSpPr>
        <p:spPr bwMode="auto">
          <a:xfrm>
            <a:off x="0" y="1943100"/>
            <a:ext cx="9144000" cy="4000500"/>
          </a:xfrm>
          <a:prstGeom prst="rect">
            <a:avLst/>
          </a:prstGeom>
          <a:noFill/>
          <a:ln w="9525">
            <a:noFill/>
            <a:miter lim="800000"/>
            <a:headEnd/>
            <a:tailEnd/>
          </a:ln>
        </p:spPr>
        <p:txBody>
          <a:bodyPr>
            <a:prstTxWarp prst="textNoShape">
              <a:avLst/>
            </a:prstTxWarp>
          </a:bodyPr>
          <a:lstStyle/>
          <a:p>
            <a:pPr algn="ctr">
              <a:spcBef>
                <a:spcPct val="20000"/>
              </a:spcBef>
              <a:buFont typeface="Arial" charset="0"/>
              <a:buNone/>
            </a:pPr>
            <a:r>
              <a:rPr lang="en-US" sz="3200" dirty="0" smtClean="0">
                <a:solidFill>
                  <a:srgbClr val="444255"/>
                </a:solidFill>
                <a:latin typeface="Calibri" charset="0"/>
              </a:rPr>
              <a:t> </a:t>
            </a:r>
            <a:r>
              <a:rPr lang="en-US" sz="2800" dirty="0" smtClean="0">
                <a:solidFill>
                  <a:srgbClr val="444255"/>
                </a:solidFill>
                <a:latin typeface="Calibri" charset="0"/>
              </a:rPr>
              <a:t>All 4C reports </a:t>
            </a:r>
            <a:r>
              <a:rPr lang="en-US" sz="2800" dirty="0">
                <a:solidFill>
                  <a:srgbClr val="444255"/>
                </a:solidFill>
                <a:latin typeface="Calibri" charset="0"/>
              </a:rPr>
              <a:t>can be downloaded at: </a:t>
            </a:r>
            <a:r>
              <a:rPr lang="en-US" sz="2800" dirty="0" smtClean="0">
                <a:solidFill>
                  <a:srgbClr val="444255"/>
                </a:solidFill>
                <a:latin typeface="Calibri" charset="0"/>
                <a:hlinkClick r:id="rId3"/>
              </a:rPr>
              <a:t>climatechange.gmu.edu</a:t>
            </a:r>
            <a:endParaRPr lang="en-US" sz="2800" dirty="0" smtClean="0">
              <a:solidFill>
                <a:srgbClr val="444255"/>
              </a:solidFill>
              <a:latin typeface="Calibri" charset="0"/>
            </a:endParaRPr>
          </a:p>
          <a:p>
            <a:pPr algn="ctr">
              <a:spcBef>
                <a:spcPct val="20000"/>
              </a:spcBef>
              <a:buFont typeface="Arial" charset="0"/>
              <a:buNone/>
            </a:pPr>
            <a:endParaRPr lang="en-US" sz="2800" dirty="0" smtClean="0">
              <a:solidFill>
                <a:srgbClr val="444255"/>
              </a:solidFill>
              <a:latin typeface="Calibri" charset="0"/>
            </a:endParaRPr>
          </a:p>
          <a:p>
            <a:pPr algn="ctr">
              <a:spcBef>
                <a:spcPct val="20000"/>
              </a:spcBef>
              <a:buFont typeface="Arial" charset="0"/>
              <a:buNone/>
            </a:pPr>
            <a:endParaRPr lang="en-US" sz="3200" dirty="0">
              <a:solidFill>
                <a:srgbClr val="444255"/>
              </a:solidFill>
              <a:latin typeface="Calibri" charset="0"/>
            </a:endParaRPr>
          </a:p>
          <a:p>
            <a:pPr algn="ctr">
              <a:spcBef>
                <a:spcPct val="20000"/>
              </a:spcBef>
              <a:buFont typeface="Arial" charset="0"/>
              <a:buNone/>
            </a:pPr>
            <a:r>
              <a:rPr lang="en-US" sz="3200" dirty="0">
                <a:solidFill>
                  <a:srgbClr val="444255"/>
                </a:solidFill>
                <a:latin typeface="Calibri" charset="0"/>
              </a:rPr>
              <a:t/>
            </a:r>
            <a:br>
              <a:rPr lang="en-US" sz="3200" dirty="0">
                <a:solidFill>
                  <a:srgbClr val="444255"/>
                </a:solidFill>
                <a:latin typeface="Calibri" charset="0"/>
              </a:rPr>
            </a:br>
            <a:r>
              <a:rPr lang="en-US" sz="3200" dirty="0">
                <a:solidFill>
                  <a:srgbClr val="444255"/>
                </a:solidFill>
                <a:latin typeface="Calibri" charset="0"/>
              </a:rPr>
              <a:t> </a:t>
            </a:r>
          </a:p>
          <a:p>
            <a:pPr algn="ctr">
              <a:spcBef>
                <a:spcPct val="20000"/>
              </a:spcBef>
              <a:buFont typeface="Arial" charset="0"/>
              <a:buNone/>
            </a:pPr>
            <a:endParaRPr lang="en-US" sz="3200" i="1" dirty="0">
              <a:latin typeface="Calibri" charset="0"/>
            </a:endParaRPr>
          </a:p>
        </p:txBody>
      </p:sp>
      <p:sp>
        <p:nvSpPr>
          <p:cNvPr id="11" name="Rectangle 10"/>
          <p:cNvSpPr/>
          <p:nvPr/>
        </p:nvSpPr>
        <p:spPr>
          <a:xfrm flipV="1">
            <a:off x="0" y="6248400"/>
            <a:ext cx="9144000" cy="304800"/>
          </a:xfrm>
          <a:prstGeom prst="rect">
            <a:avLst/>
          </a:prstGeom>
          <a:gradFill flip="none" rotWithShape="1">
            <a:gsLst>
              <a:gs pos="0">
                <a:schemeClr val="accent1">
                  <a:lumMod val="90000"/>
                  <a:shade val="30000"/>
                  <a:satMod val="115000"/>
                </a:schemeClr>
              </a:gs>
              <a:gs pos="50000">
                <a:schemeClr val="accent1">
                  <a:lumMod val="90000"/>
                  <a:shade val="67500"/>
                  <a:satMod val="115000"/>
                </a:schemeClr>
              </a:gs>
              <a:gs pos="100000">
                <a:schemeClr val="accent1">
                  <a:lumMod val="90000"/>
                  <a:shade val="100000"/>
                  <a:satMod val="115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Rectangle 12"/>
          <p:cNvSpPr/>
          <p:nvPr/>
        </p:nvSpPr>
        <p:spPr>
          <a:xfrm>
            <a:off x="0" y="5638800"/>
            <a:ext cx="9144000"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Rectangle 13"/>
          <p:cNvSpPr/>
          <p:nvPr/>
        </p:nvSpPr>
        <p:spPr>
          <a:xfrm flipV="1">
            <a:off x="0" y="5638800"/>
            <a:ext cx="9144000" cy="304800"/>
          </a:xfrm>
          <a:prstGeom prst="rect">
            <a:avLst/>
          </a:prstGeom>
          <a:gradFill flip="none" rotWithShape="1">
            <a:gsLst>
              <a:gs pos="0">
                <a:schemeClr val="accent1">
                  <a:lumMod val="90000"/>
                  <a:shade val="30000"/>
                  <a:satMod val="115000"/>
                </a:schemeClr>
              </a:gs>
              <a:gs pos="50000">
                <a:schemeClr val="accent1">
                  <a:lumMod val="90000"/>
                  <a:shade val="67500"/>
                  <a:satMod val="115000"/>
                </a:schemeClr>
              </a:gs>
              <a:gs pos="100000">
                <a:schemeClr val="accent1">
                  <a:lumMod val="90000"/>
                  <a:shade val="100000"/>
                  <a:satMod val="115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86022" name="Picture 9" descr="4C_Logo_EPS.eps"/>
          <p:cNvPicPr>
            <a:picLocks noChangeAspect="1"/>
          </p:cNvPicPr>
          <p:nvPr/>
        </p:nvPicPr>
        <p:blipFill>
          <a:blip r:embed="rId4"/>
          <a:srcRect l="1144" t="16296" r="77917" b="21030"/>
          <a:stretch>
            <a:fillRect/>
          </a:stretch>
        </p:blipFill>
        <p:spPr bwMode="auto">
          <a:xfrm>
            <a:off x="228600" y="5943600"/>
            <a:ext cx="1212850" cy="914400"/>
          </a:xfrm>
          <a:prstGeom prst="rect">
            <a:avLst/>
          </a:prstGeom>
          <a:noFill/>
          <a:ln w="0">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46089"/>
          </a:xfrm>
        </p:spPr>
        <p:txBody>
          <a:bodyPr>
            <a:normAutofit/>
          </a:bodyPr>
          <a:lstStyle/>
          <a:p>
            <a:r>
              <a:rPr lang="en-US" sz="2800" b="1" dirty="0" smtClean="0"/>
              <a:t>Trust in Sources of Information about Climate Change: </a:t>
            </a:r>
            <a:r>
              <a:rPr lang="en-US" sz="2800" i="1" dirty="0" smtClean="0"/>
              <a:t>General Public</a:t>
            </a:r>
            <a:endParaRPr lang="en-US" sz="2800" i="1" dirty="0"/>
          </a:p>
        </p:txBody>
      </p:sp>
      <p:graphicFrame>
        <p:nvGraphicFramePr>
          <p:cNvPr id="4" name="Content Placeholder 3"/>
          <p:cNvGraphicFramePr>
            <a:graphicFrameLocks noGrp="1"/>
          </p:cNvGraphicFramePr>
          <p:nvPr>
            <p:ph idx="1"/>
          </p:nvPr>
        </p:nvGraphicFramePr>
        <p:xfrm>
          <a:off x="457200" y="1346089"/>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64860" y="6119336"/>
            <a:ext cx="8814279" cy="738664"/>
          </a:xfrm>
          <a:prstGeom prst="rect">
            <a:avLst/>
          </a:prstGeom>
          <a:noFill/>
        </p:spPr>
        <p:txBody>
          <a:bodyPr wrap="square" rtlCol="0">
            <a:spAutoFit/>
          </a:bodyPr>
          <a:lstStyle/>
          <a:p>
            <a:r>
              <a:rPr lang="en-US" sz="1400" dirty="0" smtClean="0"/>
              <a:t>Source: </a:t>
            </a:r>
            <a:r>
              <a:rPr lang="en-US" sz="1400" dirty="0" err="1" smtClean="0"/>
              <a:t>Leiserowitz</a:t>
            </a:r>
            <a:r>
              <a:rPr lang="en-US" sz="1400" dirty="0" smtClean="0"/>
              <a:t>, A., Maibach, E., &amp; </a:t>
            </a:r>
            <a:r>
              <a:rPr lang="en-US" sz="1400" dirty="0" err="1" smtClean="0"/>
              <a:t>Roser-Renouf</a:t>
            </a:r>
            <a:r>
              <a:rPr lang="en-US" sz="1400" dirty="0" smtClean="0"/>
              <a:t>, C. (2010) </a:t>
            </a:r>
            <a:r>
              <a:rPr lang="en-US" sz="1400" i="1" dirty="0" smtClean="0"/>
              <a:t>Climate change in the American Mind: Americans’ global warming beliefs and attitudes in January &amp; June 2010. Yale University and George </a:t>
            </a:r>
            <a:r>
              <a:rPr lang="en-US" sz="1400" dirty="0" smtClean="0"/>
              <a:t>Mason University. New Haven, CT: Yale Project on Climate Change.</a:t>
            </a:r>
            <a:endParaRPr lang="en-US" sz="1400" dirty="0"/>
          </a:p>
        </p:txBody>
      </p:sp>
      <p:sp>
        <p:nvSpPr>
          <p:cNvPr id="6" name="Rectangle 5"/>
          <p:cNvSpPr/>
          <p:nvPr/>
        </p:nvSpPr>
        <p:spPr>
          <a:xfrm flipV="1">
            <a:off x="0" y="0"/>
            <a:ext cx="9144000" cy="304800"/>
          </a:xfrm>
          <a:prstGeom prst="rect">
            <a:avLst/>
          </a:prstGeom>
          <a:gradFill flip="none" rotWithShape="1">
            <a:gsLst>
              <a:gs pos="0">
                <a:schemeClr val="accent1">
                  <a:lumMod val="90000"/>
                  <a:shade val="30000"/>
                  <a:satMod val="115000"/>
                </a:schemeClr>
              </a:gs>
              <a:gs pos="50000">
                <a:schemeClr val="accent1">
                  <a:lumMod val="90000"/>
                  <a:shade val="67500"/>
                  <a:satMod val="115000"/>
                </a:schemeClr>
              </a:gs>
              <a:gs pos="100000">
                <a:schemeClr val="accent1">
                  <a:lumMod val="90000"/>
                  <a:shade val="100000"/>
                  <a:satMod val="115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Trust in Sources of Information about Climate Change: </a:t>
            </a:r>
            <a:r>
              <a:rPr lang="en-US" sz="2800" i="1" dirty="0"/>
              <a:t>General Public</a:t>
            </a:r>
            <a:endParaRPr lang="en-US" sz="28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38913240"/>
              </p:ext>
            </p:extLst>
          </p:nvPr>
        </p:nvGraphicFramePr>
        <p:xfrm>
          <a:off x="7493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p:cNvSpPr/>
          <p:nvPr/>
        </p:nvSpPr>
        <p:spPr>
          <a:xfrm>
            <a:off x="749300" y="6334780"/>
            <a:ext cx="8229600" cy="523220"/>
          </a:xfrm>
          <a:prstGeom prst="rect">
            <a:avLst/>
          </a:prstGeom>
        </p:spPr>
        <p:txBody>
          <a:bodyPr wrap="square">
            <a:spAutoFit/>
          </a:bodyPr>
          <a:lstStyle/>
          <a:p>
            <a:r>
              <a:rPr lang="en-US" sz="1400" dirty="0"/>
              <a:t>Source: </a:t>
            </a:r>
            <a:r>
              <a:rPr lang="en-US" sz="1400" dirty="0" err="1" smtClean="0"/>
              <a:t>Leiserowitz</a:t>
            </a:r>
            <a:r>
              <a:rPr lang="en-US" sz="1400" dirty="0" smtClean="0"/>
              <a:t> A, Maibach E, </a:t>
            </a:r>
            <a:r>
              <a:rPr lang="en-US" sz="1400" dirty="0" err="1"/>
              <a:t>Roser-Renouf</a:t>
            </a:r>
            <a:r>
              <a:rPr lang="en-US" sz="1400" dirty="0"/>
              <a:t>, </a:t>
            </a:r>
            <a:r>
              <a:rPr lang="en-US" sz="1400" dirty="0" smtClean="0"/>
              <a:t>C &amp; Smith N. </a:t>
            </a:r>
            <a:r>
              <a:rPr lang="en-US" sz="1400" dirty="0"/>
              <a:t>(</a:t>
            </a:r>
            <a:r>
              <a:rPr lang="en-US" sz="1400" dirty="0" smtClean="0"/>
              <a:t>2011) </a:t>
            </a:r>
            <a:r>
              <a:rPr lang="en-US" sz="1400" i="1" dirty="0"/>
              <a:t>Climate change in the American Mind: Americans’ global warming beliefs and attitudes in </a:t>
            </a:r>
            <a:r>
              <a:rPr lang="en-US" sz="1400" i="1" dirty="0" smtClean="0"/>
              <a:t>May 2011.</a:t>
            </a:r>
            <a:endParaRPr lang="en-US" sz="1400" dirty="0"/>
          </a:p>
        </p:txBody>
      </p:sp>
      <p:sp>
        <p:nvSpPr>
          <p:cNvPr id="6" name="Rectangle 5"/>
          <p:cNvSpPr/>
          <p:nvPr/>
        </p:nvSpPr>
        <p:spPr>
          <a:xfrm flipV="1">
            <a:off x="0" y="0"/>
            <a:ext cx="9144000" cy="304800"/>
          </a:xfrm>
          <a:prstGeom prst="rect">
            <a:avLst/>
          </a:prstGeom>
          <a:gradFill flip="none" rotWithShape="1">
            <a:gsLst>
              <a:gs pos="0">
                <a:schemeClr val="accent1">
                  <a:lumMod val="90000"/>
                  <a:shade val="30000"/>
                  <a:satMod val="115000"/>
                </a:schemeClr>
              </a:gs>
              <a:gs pos="50000">
                <a:schemeClr val="accent1">
                  <a:lumMod val="90000"/>
                  <a:shade val="67500"/>
                  <a:satMod val="115000"/>
                </a:schemeClr>
              </a:gs>
              <a:gs pos="100000">
                <a:schemeClr val="accent1">
                  <a:lumMod val="90000"/>
                  <a:shade val="100000"/>
                  <a:satMod val="115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288664277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5938" y="0"/>
            <a:ext cx="9159938" cy="686781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225349" y="1087227"/>
            <a:ext cx="3002031" cy="513411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90500"/>
            <a:ext cx="9144000" cy="6252362"/>
          </a:xfrm>
          <a:prstGeom prst="rect">
            <a:avLst/>
          </a:prstGeom>
        </p:spPr>
      </p:pic>
      <p:sp>
        <p:nvSpPr>
          <p:cNvPr id="3" name="Rectangle 2"/>
          <p:cNvSpPr/>
          <p:nvPr/>
        </p:nvSpPr>
        <p:spPr>
          <a:xfrm flipV="1">
            <a:off x="0" y="0"/>
            <a:ext cx="9144000" cy="304800"/>
          </a:xfrm>
          <a:prstGeom prst="rect">
            <a:avLst/>
          </a:prstGeom>
          <a:gradFill flip="none" rotWithShape="1">
            <a:gsLst>
              <a:gs pos="0">
                <a:schemeClr val="accent1">
                  <a:lumMod val="90000"/>
                  <a:shade val="30000"/>
                  <a:satMod val="115000"/>
                </a:schemeClr>
              </a:gs>
              <a:gs pos="50000">
                <a:schemeClr val="accent1">
                  <a:lumMod val="90000"/>
                  <a:shade val="67500"/>
                  <a:satMod val="115000"/>
                </a:schemeClr>
              </a:gs>
              <a:gs pos="100000">
                <a:schemeClr val="accent1">
                  <a:lumMod val="90000"/>
                  <a:shade val="100000"/>
                  <a:satMod val="115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Rectangle 1"/>
          <p:cNvSpPr/>
          <p:nvPr/>
        </p:nvSpPr>
        <p:spPr>
          <a:xfrm>
            <a:off x="1143000" y="6469535"/>
            <a:ext cx="9055100" cy="307777"/>
          </a:xfrm>
          <a:prstGeom prst="rect">
            <a:avLst/>
          </a:prstGeom>
        </p:spPr>
        <p:txBody>
          <a:bodyPr wrap="square">
            <a:spAutoFit/>
          </a:bodyPr>
          <a:lstStyle/>
          <a:p>
            <a:r>
              <a:rPr lang="en-US" sz="1400" dirty="0"/>
              <a:t>Source: </a:t>
            </a:r>
            <a:r>
              <a:rPr lang="en-US" sz="1400" dirty="0" err="1"/>
              <a:t>Leiserowitz</a:t>
            </a:r>
            <a:r>
              <a:rPr lang="en-US" sz="1400" dirty="0"/>
              <a:t> et al (in press) </a:t>
            </a:r>
            <a:r>
              <a:rPr lang="en-US" sz="1400" dirty="0" err="1"/>
              <a:t>Climategate</a:t>
            </a:r>
            <a:r>
              <a:rPr lang="en-US" sz="1400" dirty="0"/>
              <a:t>, public opinion &amp; the loss of trust. Amer. Behavioral Scientist. </a:t>
            </a:r>
          </a:p>
        </p:txBody>
      </p:sp>
    </p:spTree>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7|0.8|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3996</TotalTime>
  <Words>810</Words>
  <Application>Microsoft Macintosh PowerPoint</Application>
  <PresentationFormat>On-screen Show (4:3)</PresentationFormat>
  <Paragraphs>103</Paragraphs>
  <Slides>44</Slides>
  <Notes>5</Notes>
  <HiddenSlides>0</HiddenSlides>
  <MMClips>1</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 Theme</vt:lpstr>
      <vt:lpstr>TV Meteorologists as Climate Educators</vt:lpstr>
      <vt:lpstr>Abstract</vt:lpstr>
      <vt:lpstr>TRUST  Public trust in most institutions is  at an all-time low  (although trust in scientists remains high).   Education can only occur when there is trust.  </vt:lpstr>
      <vt:lpstr>Confidence in People Running Various Institutions (“A great deal of confidence”)</vt:lpstr>
      <vt:lpstr>Trust in Sources of Information about Climate Change: General Public</vt:lpstr>
      <vt:lpstr>Trust in Sources of Information about Climate Change: General Public</vt:lpstr>
      <vt:lpstr>PowerPoint Presentation</vt:lpstr>
      <vt:lpstr>PowerPoint Presentation</vt:lpstr>
      <vt:lpstr>PowerPoint Presentation</vt:lpstr>
      <vt:lpstr>    Who is Canada’s most trusted person?   Hint: He’s a scientist  (not a hockey player)         </vt:lpstr>
      <vt:lpstr>PowerPoint Presentation</vt:lpstr>
      <vt:lpstr>Only one of these scientists suffered a loss of trust as a result of “Climategate.”</vt:lpstr>
      <vt:lpstr>What’s going on here?   Familiarity  Liking         Liking  Trust   QED: Familiarity       Trust          David is familiar, liked and trusted.  </vt:lpstr>
      <vt:lpstr>     Proximity  Familiarity       Familiarity  Liking             Liking  Trust    TV weathercasters are seen as being close,    familiar, likable and trusted.  Moreover, American adults listen to them with remarkable frequency. </vt:lpstr>
      <vt:lpstr>How often do you watch or listen to the following shows?</vt:lpstr>
      <vt:lpstr>How closely do you follow news  about each of the following?</vt:lpstr>
      <vt:lpstr>Most Americans Rely on Local TV News  for Weather Reports </vt:lpstr>
      <vt:lpstr>Premise #1: Because of their trust and access, TV weathercasters have an unrivaled opportunity to educate the public about climate change  </vt:lpstr>
      <vt:lpstr>Premise #2.  Weathercasters can use extreme weather events to help viewers understand the abstraction of climate change in a concrete and personally experienced manner. </vt:lpstr>
      <vt:lpstr>   Abstract             vs.            Concrete</vt:lpstr>
      <vt:lpstr>PowerPoint Presentation</vt:lpstr>
      <vt:lpstr>PowerPoint Presentation</vt:lpstr>
      <vt:lpstr>PowerPoint Presentation</vt:lpstr>
      <vt:lpstr>PowerPoint Presentation</vt:lpstr>
      <vt:lpstr>PowerPoint Presentation</vt:lpstr>
      <vt:lpstr>PowerPoint Presentation</vt:lpstr>
      <vt:lpstr>Weathercasters can provide context to  extreme weather events, by explaining them as a manifestation of an observed trend</vt:lpstr>
      <vt:lpstr>Weathercasters can also provide context to extreme weather by explaining it as a harbinger of conditions projected to become more frequent</vt:lpstr>
      <vt:lpstr>Premise #3. There are large numbers of weathercasters across America who welcome the opportunity to educate their viewers about climate change, but they require some assistance </vt:lpstr>
      <vt:lpstr>NSF grant (DRL-0917566):  Enabling TV meteorologists to provide viewers with climate change-related science education based on ISE “best practices.” </vt:lpstr>
      <vt:lpstr>PowerPoint Presentation</vt:lpstr>
      <vt:lpstr>PowerPoint Presentation</vt:lpstr>
      <vt:lpstr>Are you interested in reporting on  climate change?</vt:lpstr>
      <vt:lpstr>It is appropriate for me to discuss  the science of climate change…</vt:lpstr>
      <vt:lpstr>What local climate change stories  would you like to report?</vt:lpstr>
      <vt:lpstr>How helpful would the following be in increasing your ability to report on climate change?</vt:lpstr>
      <vt:lpstr>PowerPoint Presentation</vt:lpstr>
      <vt:lpstr>PowerPoint Presentation</vt:lpstr>
      <vt:lpstr>PowerPoint Presentation</vt:lpstr>
      <vt:lpstr>Climate Change Education Partnership (CCEP) Program, Phase I (CCEP-I)  </vt:lpstr>
      <vt:lpstr>Trust in Sources of Information about Climate Change:  Local TV Weathercasters</vt:lpstr>
      <vt:lpstr>PowerPoint Presentation</vt:lpstr>
      <vt:lpstr>PowerPoint Presentation</vt:lpstr>
      <vt:lpstr>PowerPoint Presentation</vt:lpstr>
    </vt:vector>
  </TitlesOfParts>
  <Company>George Mason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Ed Maibach</dc:creator>
  <cp:lastModifiedBy>Ed Maibach</cp:lastModifiedBy>
  <cp:revision>81</cp:revision>
  <dcterms:created xsi:type="dcterms:W3CDTF">2011-01-24T14:37:42Z</dcterms:created>
  <dcterms:modified xsi:type="dcterms:W3CDTF">2012-02-28T15:56:23Z</dcterms:modified>
</cp:coreProperties>
</file>