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301" r:id="rId3"/>
    <p:sldId id="303" r:id="rId4"/>
    <p:sldId id="304" r:id="rId5"/>
    <p:sldId id="305" r:id="rId6"/>
    <p:sldId id="271" r:id="rId7"/>
    <p:sldId id="268" r:id="rId8"/>
    <p:sldId id="256" r:id="rId9"/>
    <p:sldId id="266" r:id="rId10"/>
    <p:sldId id="272" r:id="rId11"/>
    <p:sldId id="273" r:id="rId12"/>
    <p:sldId id="274" r:id="rId13"/>
    <p:sldId id="288" r:id="rId14"/>
    <p:sldId id="275" r:id="rId15"/>
    <p:sldId id="279" r:id="rId16"/>
    <p:sldId id="280" r:id="rId17"/>
    <p:sldId id="281" r:id="rId18"/>
    <p:sldId id="285" r:id="rId19"/>
    <p:sldId id="286" r:id="rId20"/>
    <p:sldId id="277" r:id="rId21"/>
    <p:sldId id="290" r:id="rId22"/>
    <p:sldId id="292" r:id="rId23"/>
    <p:sldId id="293" r:id="rId24"/>
    <p:sldId id="294" r:id="rId25"/>
    <p:sldId id="295" r:id="rId26"/>
    <p:sldId id="296" r:id="rId27"/>
    <p:sldId id="297" r:id="rId28"/>
    <p:sldId id="283" r:id="rId29"/>
    <p:sldId id="299"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429" autoAdjust="0"/>
  </p:normalViewPr>
  <p:slideViewPr>
    <p:cSldViewPr>
      <p:cViewPr varScale="1">
        <p:scale>
          <a:sx n="54" d="100"/>
          <a:sy n="54" d="100"/>
        </p:scale>
        <p:origin x="-1147"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IPY-EO%202010\ICSU%20Report\icsu%20report%20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IPY-EO%202010\ICSU%20Report\icsu%20report%20sta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IPY-EO%202010\ICSU%20Report\icsu%20report%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chart>
    <c:plotArea>
      <c:layout/>
      <c:barChart>
        <c:barDir val="col"/>
        <c:grouping val="clustered"/>
        <c:ser>
          <c:idx val="0"/>
          <c:order val="0"/>
          <c:cat>
            <c:strRef>
              <c:f>audiences!$B$2:$B$15</c:f>
              <c:strCache>
                <c:ptCount val="14"/>
                <c:pt idx="0">
                  <c:v>Secondary School</c:v>
                </c:pt>
                <c:pt idx="1">
                  <c:v>General public</c:v>
                </c:pt>
                <c:pt idx="2">
                  <c:v>University/college</c:v>
                </c:pt>
                <c:pt idx="3">
                  <c:v>Graduate students and Postdocs</c:v>
                </c:pt>
                <c:pt idx="4">
                  <c:v>Media</c:v>
                </c:pt>
                <c:pt idx="5">
                  <c:v>Primary School</c:v>
                </c:pt>
                <c:pt idx="6">
                  <c:v>Arctic communities</c:v>
                </c:pt>
                <c:pt idx="7">
                  <c:v>Community organisation</c:v>
                </c:pt>
                <c:pt idx="8">
                  <c:v>Government</c:v>
                </c:pt>
                <c:pt idx="9">
                  <c:v>Residents of polar areas</c:v>
                </c:pt>
                <c:pt idx="10">
                  <c:v>Indigenous groups</c:v>
                </c:pt>
                <c:pt idx="11">
                  <c:v>Youth groups</c:v>
                </c:pt>
                <c:pt idx="12">
                  <c:v>Other</c:v>
                </c:pt>
                <c:pt idx="13">
                  <c:v>early childhood</c:v>
                </c:pt>
              </c:strCache>
            </c:strRef>
          </c:cat>
          <c:val>
            <c:numRef>
              <c:f>audiences!$D$2:$D$15</c:f>
              <c:numCache>
                <c:formatCode>General</c:formatCode>
                <c:ptCount val="14"/>
                <c:pt idx="0">
                  <c:v>14.441416893732972</c:v>
                </c:pt>
                <c:pt idx="1">
                  <c:v>13.487738419618529</c:v>
                </c:pt>
                <c:pt idx="2">
                  <c:v>9.9455040871934628</c:v>
                </c:pt>
                <c:pt idx="3">
                  <c:v>9.6730245231607626</c:v>
                </c:pt>
                <c:pt idx="4">
                  <c:v>8.4468664850136239</c:v>
                </c:pt>
                <c:pt idx="5">
                  <c:v>7.3569482288828354</c:v>
                </c:pt>
                <c:pt idx="6">
                  <c:v>6.4032697547684094</c:v>
                </c:pt>
                <c:pt idx="7">
                  <c:v>6.2670299727520415</c:v>
                </c:pt>
                <c:pt idx="8">
                  <c:v>5.3133514986376023</c:v>
                </c:pt>
                <c:pt idx="9">
                  <c:v>5.0408719346049073</c:v>
                </c:pt>
                <c:pt idx="10">
                  <c:v>4.6321525885558472</c:v>
                </c:pt>
                <c:pt idx="11">
                  <c:v>4.495912806539498</c:v>
                </c:pt>
                <c:pt idx="12">
                  <c:v>2.7247956403269837</c:v>
                </c:pt>
                <c:pt idx="13">
                  <c:v>1.7711171662125393</c:v>
                </c:pt>
              </c:numCache>
            </c:numRef>
          </c:val>
        </c:ser>
        <c:axId val="104117760"/>
        <c:axId val="104119296"/>
      </c:barChart>
      <c:catAx>
        <c:axId val="104117760"/>
        <c:scaling>
          <c:orientation val="minMax"/>
        </c:scaling>
        <c:axPos val="b"/>
        <c:tickLblPos val="nextTo"/>
        <c:txPr>
          <a:bodyPr/>
          <a:lstStyle/>
          <a:p>
            <a:pPr>
              <a:defRPr sz="1400"/>
            </a:pPr>
            <a:endParaRPr lang="en-US"/>
          </a:p>
        </c:txPr>
        <c:crossAx val="104119296"/>
        <c:crosses val="autoZero"/>
        <c:auto val="1"/>
        <c:lblAlgn val="ctr"/>
        <c:lblOffset val="100"/>
      </c:catAx>
      <c:valAx>
        <c:axId val="104119296"/>
        <c:scaling>
          <c:orientation val="minMax"/>
        </c:scaling>
        <c:axPos val="l"/>
        <c:majorGridlines/>
        <c:numFmt formatCode="General" sourceLinked="1"/>
        <c:tickLblPos val="nextTo"/>
        <c:crossAx val="104117760"/>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CA"/>
  <c:chart>
    <c:autoTitleDeleted val="1"/>
    <c:plotArea>
      <c:layout/>
      <c:pieChart>
        <c:varyColors val="1"/>
        <c:ser>
          <c:idx val="0"/>
          <c:order val="0"/>
          <c:dLbls>
            <c:dLbl>
              <c:idx val="0"/>
              <c:layout>
                <c:manualLayout>
                  <c:x val="-0.21596372332898683"/>
                  <c:y val="-0.20384832938474184"/>
                </c:manualLayout>
              </c:layout>
              <c:tx>
                <c:rich>
                  <a:bodyPr/>
                  <a:lstStyle/>
                  <a:p>
                    <a:r>
                      <a:rPr lang="en-CA" sz="1400" dirty="0" smtClean="0"/>
                      <a:t>Projects</a:t>
                    </a:r>
                    <a:r>
                      <a:rPr lang="en-CA" sz="1400" baseline="0" dirty="0" smtClean="0"/>
                      <a:t> with </a:t>
                    </a:r>
                    <a:r>
                      <a:rPr lang="en-CA" sz="1400" dirty="0" smtClean="0"/>
                      <a:t>Communication </a:t>
                    </a:r>
                    <a:r>
                      <a:rPr lang="en-CA" sz="1400" dirty="0"/>
                      <a:t>personnel involved with project
71%</a:t>
                    </a:r>
                  </a:p>
                </c:rich>
              </c:tx>
              <c:showCatName val="1"/>
              <c:showPercent val="1"/>
            </c:dLbl>
            <c:dLbl>
              <c:idx val="1"/>
              <c:layout/>
              <c:tx>
                <c:rich>
                  <a:bodyPr/>
                  <a:lstStyle/>
                  <a:p>
                    <a:r>
                      <a:rPr lang="en-CA" sz="1400"/>
                      <a:t>No communication </a:t>
                    </a:r>
                    <a:r>
                      <a:rPr lang="en-CA" sz="1400" smtClean="0"/>
                      <a:t>personnel</a:t>
                    </a:r>
                    <a:r>
                      <a:rPr lang="en-CA" sz="1400"/>
                      <a:t>
29%</a:t>
                    </a:r>
                  </a:p>
                </c:rich>
              </c:tx>
              <c:showCatName val="1"/>
              <c:showPercent val="1"/>
            </c:dLbl>
            <c:txPr>
              <a:bodyPr/>
              <a:lstStyle/>
              <a:p>
                <a:pPr>
                  <a:defRPr sz="1400"/>
                </a:pPr>
                <a:endParaRPr lang="en-US"/>
              </a:p>
            </c:txPr>
            <c:showCatName val="1"/>
            <c:showPercent val="1"/>
            <c:showLeaderLines val="1"/>
          </c:dLbls>
          <c:cat>
            <c:strRef>
              <c:f>Sheet4!$E$4:$F$4</c:f>
              <c:strCache>
                <c:ptCount val="2"/>
                <c:pt idx="0">
                  <c:v>Communication personnel involved with project</c:v>
                </c:pt>
                <c:pt idx="1">
                  <c:v>No communication personnel employed</c:v>
                </c:pt>
              </c:strCache>
            </c:strRef>
          </c:cat>
          <c:val>
            <c:numRef>
              <c:f>Sheet4!$E$5:$F$5</c:f>
              <c:numCache>
                <c:formatCode>General</c:formatCode>
                <c:ptCount val="2"/>
                <c:pt idx="0">
                  <c:v>71</c:v>
                </c:pt>
                <c:pt idx="1">
                  <c:v>29</c:v>
                </c:pt>
              </c:numCache>
            </c:numRef>
          </c:val>
        </c:ser>
        <c:dLbls>
          <c:showCatName val="1"/>
          <c:showPercent val="1"/>
        </c:dLbls>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CA"/>
  <c:chart>
    <c:autoTitleDeleted val="1"/>
    <c:plotArea>
      <c:layout/>
      <c:pieChart>
        <c:varyColors val="1"/>
        <c:ser>
          <c:idx val="0"/>
          <c:order val="0"/>
          <c:dLbls>
            <c:dLbl>
              <c:idx val="1"/>
              <c:layout>
                <c:manualLayout>
                  <c:x val="0.18277916022257651"/>
                  <c:y val="-0.2418459699453552"/>
                </c:manualLayout>
              </c:layout>
              <c:showCatName val="1"/>
              <c:showPercent val="1"/>
            </c:dLbl>
            <c:txPr>
              <a:bodyPr/>
              <a:lstStyle/>
              <a:p>
                <a:pPr>
                  <a:defRPr sz="1400" b="1"/>
                </a:pPr>
                <a:endParaRPr lang="en-US"/>
              </a:p>
            </c:txPr>
            <c:showCatName val="1"/>
            <c:showPercent val="1"/>
            <c:showLeaderLines val="1"/>
          </c:dLbls>
          <c:cat>
            <c:strRef>
              <c:f>Sheet5!$D$2:$E$2</c:f>
              <c:strCache>
                <c:ptCount val="2"/>
                <c:pt idx="0">
                  <c:v>Conducted evaluation of outreach</c:v>
                </c:pt>
                <c:pt idx="1">
                  <c:v>No evaluation conducted</c:v>
                </c:pt>
              </c:strCache>
            </c:strRef>
          </c:cat>
          <c:val>
            <c:numRef>
              <c:f>Sheet5!$D$3:$E$3</c:f>
              <c:numCache>
                <c:formatCode>General</c:formatCode>
                <c:ptCount val="2"/>
                <c:pt idx="0">
                  <c:v>28</c:v>
                </c:pt>
                <c:pt idx="1">
                  <c:v>72</c:v>
                </c:pt>
              </c:numCache>
            </c:numRef>
          </c:val>
        </c:ser>
        <c:dLbls>
          <c:showCatName val="1"/>
          <c:showPercent val="1"/>
        </c:dLbls>
        <c:firstSliceAng val="0"/>
      </c:pieChart>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C0DC77-1E1D-47C6-9502-173E74743BDD}" type="datetimeFigureOut">
              <a:rPr lang="en-CA" smtClean="0"/>
              <a:pPr/>
              <a:t>21/02/2012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5EB12B-9752-43E5-95CF-BA2056C41BD6}"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EOC was prioritized</a:t>
            </a:r>
            <a:r>
              <a:rPr lang="en-CA" baseline="0" dirty="0" smtClean="0"/>
              <a:t> with its own committee that was tasked with ensuring EOC was a large part of IPY.</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6</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Another</a:t>
            </a:r>
            <a:r>
              <a:rPr lang="en-CA" baseline="0" dirty="0" smtClean="0"/>
              <a:t> primary reason for the success was the integration of communication experts.  Many projects employed people that had experience in EOC.  What made it successful was researchers and communication people working together to make relevant programmes.</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15</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IPY IPO was not only the main organizing body for several international programmes; it was also the central hub for many volunteers and networks. Many IPY EOC activities were organized and carried out by a large number of volunteers worldwide who donated time and resources. It was these volunteers who felt welcomed and connected to IPY, combined with the coordination from the IPY IPO, which allowed many outreach efforts to have such a wide audience. </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16</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Through open invitations to participate, use of accessible technology, innovative outreach methods and flexible timing, IPY EOC encouraged and energized many individuals and activities to take part in IPY, and to become important partners in the global IPY outreach efforts.</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17</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IPY EOC success required continued advocacy to promote and support EOC at all levels throughout the IPY.  And there are a number of</a:t>
            </a:r>
            <a:r>
              <a:rPr lang="en-US" sz="1200" kern="1200" baseline="0" dirty="0" smtClean="0">
                <a:solidFill>
                  <a:schemeClr val="tx1"/>
                </a:solidFill>
                <a:latin typeface="+mn-lt"/>
                <a:ea typeface="+mn-ea"/>
                <a:cs typeface="+mn-cs"/>
              </a:rPr>
              <a:t> people who were key in keeping it at the forefront of IPY.  Many you can see here, but there are countless people who worked to make IPY EOC successful throughout IPY.</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18</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Beyond control</a:t>
            </a:r>
            <a:r>
              <a:rPr lang="en-CA" baseline="0" dirty="0" smtClean="0"/>
              <a:t> and planning, we do need to recognize that polar issues were timely in 2007-2008.  Several events such as these two made the global press, drawing people into wanting to know about polar issues.</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19</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hopes of providing</a:t>
            </a:r>
            <a:r>
              <a:rPr lang="en-CA" baseline="0" dirty="0" smtClean="0"/>
              <a:t> a central place where everyone can find information on IPY outreach efforts we have created the IPY Outreach Catalogue.  It is currently housed on the APECS website.</a:t>
            </a:r>
          </a:p>
          <a:p>
            <a:endParaRPr lang="en-CA" baseline="0" dirty="0" smtClean="0"/>
          </a:p>
          <a:p>
            <a:r>
              <a:rPr lang="en-CA" baseline="0" dirty="0" smtClean="0"/>
              <a:t>You can search over 522 entries, making it a very useful tool.</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20</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By working</a:t>
            </a:r>
            <a:r>
              <a:rPr lang="en-CA" baseline="0" dirty="0" smtClean="0"/>
              <a:t> through hundreds of projects and talking to dozens of people there are several lesson learned that we can take away from IPY EOC.  And here is number 1.</a:t>
            </a:r>
          </a:p>
          <a:p>
            <a:endParaRPr lang="en-CA" baseline="0" dirty="0" smtClean="0"/>
          </a:p>
          <a:p>
            <a:r>
              <a:rPr lang="en-CA" baseline="0" dirty="0" smtClean="0"/>
              <a:t>Regardless of the pockets of mistrust and bad press about science, in general people what to be actively engaged.</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21</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22</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order to really capitalize on the energy</a:t>
            </a:r>
            <a:r>
              <a:rPr lang="en-CA" baseline="0" dirty="0" smtClean="0"/>
              <a:t> and momentum of short-lived science initiatives, longer lived organisations should house and maintain communication networks so that researchers, educators, media personnel and educators can continue to build on the relationships post special event.</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26</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Scienc</a:t>
            </a:r>
            <a:r>
              <a:rPr lang="en-CA" baseline="0" dirty="0" smtClean="0"/>
              <a:t>e EOC needs to take advantage of existing skills, infrastructure and audiences.  Many </a:t>
            </a:r>
            <a:r>
              <a:rPr lang="en-CA" baseline="0" dirty="0" err="1" smtClean="0"/>
              <a:t>parners</a:t>
            </a:r>
            <a:r>
              <a:rPr lang="en-CA" baseline="0" dirty="0" smtClean="0"/>
              <a:t> have these built in such as museums, science centres and galleries.  Some of the biggest and widest reaching IPY EOC activities utilized such relationships to spread the word about polar issues.</a:t>
            </a:r>
            <a:endParaRPr lang="en-CA" dirty="0" smtClean="0"/>
          </a:p>
          <a:p>
            <a:endParaRPr lang="en-CA" dirty="0" smtClean="0"/>
          </a:p>
          <a:p>
            <a:r>
              <a:rPr lang="en-CA" dirty="0" smtClean="0"/>
              <a:t>These</a:t>
            </a:r>
            <a:r>
              <a:rPr lang="en-CA" baseline="0" dirty="0" smtClean="0"/>
              <a:t> are just some of thee museums, science centers and galleries that partnered with IPY projects to create IPY EOC events.  We could going, but we just don’t have enough time to list all the partners.</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27</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Overall,</a:t>
            </a:r>
            <a:r>
              <a:rPr lang="en-CA" baseline="0" dirty="0" smtClean="0"/>
              <a:t> IPY had a full range of disciplines involved around the world, with EOC projects spanning a similar range of topics, locations and themes.</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7</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 IPY brought together over</a:t>
            </a:r>
            <a:r>
              <a:rPr lang="en-CA" baseline="0" dirty="0" smtClean="0"/>
              <a:t> a record number of nations and tens of thousands of people, making it a very valuable microcosm of science EOC info.  This was recognized by Jenny and Dave, who worked to put together a group of people to assess the lessons that could be learned from IPY EOC.</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8</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 measure success we went back to the original goals</a:t>
            </a:r>
            <a:r>
              <a:rPr lang="en-CA" baseline="0" dirty="0" smtClean="0"/>
              <a:t> of the IPY planning group.</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a:t>
            </a:r>
            <a:r>
              <a:rPr lang="en-CA" baseline="0" dirty="0" smtClean="0"/>
              <a:t> variety of audiences shows that IPY EOC reached many.  Number estimates of the projects reported suggest a minimum of 14 million reached, though a better estimate is more likely to be 20 million.</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11</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is a word cloud of</a:t>
            </a:r>
            <a:r>
              <a:rPr lang="en-CA" baseline="0" dirty="0" smtClean="0"/>
              <a:t> all of the 522 project titles currently in the IPY outreach catalogue.  The larger the word, the more it appeared in IPY outreach project names.</a:t>
            </a:r>
            <a:endParaRPr lang="en-CA" dirty="0" smtClean="0"/>
          </a:p>
          <a:p>
            <a:r>
              <a:rPr lang="en-CA" dirty="0" smtClean="0"/>
              <a:t>Of course IPY, Polar,</a:t>
            </a:r>
            <a:r>
              <a:rPr lang="en-CA" baseline="0" dirty="0" smtClean="0"/>
              <a:t> Arctic and Antarctica are all common, but the range of other words such as education, school sea, perspectives, earth and health and the lack of specialty terms such as </a:t>
            </a:r>
            <a:r>
              <a:rPr lang="en-US" sz="1200" kern="1200" dirty="0" smtClean="0">
                <a:solidFill>
                  <a:schemeClr val="tx1"/>
                </a:solidFill>
                <a:latin typeface="+mn-lt"/>
                <a:ea typeface="+mn-ea"/>
                <a:cs typeface="+mn-cs"/>
              </a:rPr>
              <a:t>glaciology, meteorology show </a:t>
            </a:r>
            <a:r>
              <a:rPr lang="en-CA" baseline="0" dirty="0" smtClean="0"/>
              <a:t>the diversity of programs.  </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12</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Knowing that IPY EOC was successful</a:t>
            </a:r>
            <a:r>
              <a:rPr lang="en-CA" baseline="0" dirty="0" smtClean="0"/>
              <a:t> on a global scale at reaching millions of people with key messages, what are the lessons that we can take from it.</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13</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Going to back to 2003, the IPY Planning</a:t>
            </a:r>
            <a:r>
              <a:rPr lang="en-CA" baseline="0" dirty="0" smtClean="0"/>
              <a:t> Group identified EOC as important.  Here we can see in the very first newsletter from the IPY IPO that EOC was integrated along the way.</a:t>
            </a:r>
            <a:endParaRPr lang="en-CA" dirty="0"/>
          </a:p>
        </p:txBody>
      </p:sp>
      <p:sp>
        <p:nvSpPr>
          <p:cNvPr id="4" name="Slide Number Placeholder 3"/>
          <p:cNvSpPr>
            <a:spLocks noGrp="1"/>
          </p:cNvSpPr>
          <p:nvPr>
            <p:ph type="sldNum" sz="quarter" idx="10"/>
          </p:nvPr>
        </p:nvSpPr>
        <p:spPr/>
        <p:txBody>
          <a:bodyPr/>
          <a:lstStyle/>
          <a:p>
            <a:fld id="{C05EB12B-9752-43E5-95CF-BA2056C41BD6}" type="slidenum">
              <a:rPr lang="en-CA" smtClean="0"/>
              <a:pPr/>
              <a:t>14</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A6A06-D6A0-42BC-A322-E0F00B370B10}" type="datetimeFigureOut">
              <a:rPr lang="en-CA" smtClean="0"/>
              <a:pPr/>
              <a:t>21/02/2012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90979AB-A6E4-417B-A6F7-4AAF29BC4340}"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A6A06-D6A0-42BC-A322-E0F00B370B10}" type="datetimeFigureOut">
              <a:rPr lang="en-CA" smtClean="0"/>
              <a:pPr/>
              <a:t>21/02/2012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979AB-A6E4-417B-A6F7-4AAF29BC4340}"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9.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3.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6512" y="-27384"/>
            <a:ext cx="9144000" cy="81944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79512" y="2708920"/>
            <a:ext cx="4514850" cy="2857500"/>
          </a:xfrm>
          <a:prstGeom prst="rect">
            <a:avLst/>
          </a:prstGeom>
          <a:noFill/>
          <a:ln w="9525">
            <a:noFill/>
            <a:miter lim="800000"/>
            <a:headEnd/>
            <a:tailEnd/>
          </a:ln>
        </p:spPr>
      </p:pic>
      <p:sp>
        <p:nvSpPr>
          <p:cNvPr id="6" name="Title 16"/>
          <p:cNvSpPr>
            <a:spLocks noGrp="1"/>
          </p:cNvSpPr>
          <p:nvPr>
            <p:ph type="title"/>
          </p:nvPr>
        </p:nvSpPr>
        <p:spPr>
          <a:xfrm>
            <a:off x="395536" y="980728"/>
            <a:ext cx="8435280" cy="1575048"/>
          </a:xfrm>
        </p:spPr>
        <p:txBody>
          <a:bodyPr>
            <a:normAutofit fontScale="90000"/>
          </a:bodyPr>
          <a:lstStyle/>
          <a:p>
            <a:r>
              <a:rPr lang="en-US" b="1" dirty="0" smtClean="0">
                <a:solidFill>
                  <a:schemeClr val="tx1">
                    <a:lumMod val="75000"/>
                    <a:lumOff val="25000"/>
                  </a:schemeClr>
                </a:solidFill>
                <a:latin typeface="Dotum" pitchFamily="34" charset="-127"/>
                <a:ea typeface="Dotum" pitchFamily="34" charset="-127"/>
              </a:rPr>
              <a:t>APECS activities and some communication lessons from IPY</a:t>
            </a:r>
            <a:endParaRPr lang="en-CA" b="1" dirty="0">
              <a:solidFill>
                <a:schemeClr val="tx1">
                  <a:lumMod val="75000"/>
                  <a:lumOff val="25000"/>
                </a:schemeClr>
              </a:solidFill>
              <a:latin typeface="Dotum" pitchFamily="34" charset="-127"/>
              <a:ea typeface="Dotum" pitchFamily="34" charset="-127"/>
            </a:endParaRPr>
          </a:p>
        </p:txBody>
      </p:sp>
      <p:pic>
        <p:nvPicPr>
          <p:cNvPr id="7" name="Picture 3"/>
          <p:cNvPicPr>
            <a:picLocks noChangeAspect="1" noChangeArrowheads="1"/>
          </p:cNvPicPr>
          <p:nvPr/>
        </p:nvPicPr>
        <p:blipFill>
          <a:blip r:embed="rId4" cstate="print"/>
          <a:srcRect/>
          <a:stretch>
            <a:fillRect/>
          </a:stretch>
        </p:blipFill>
        <p:spPr bwMode="auto">
          <a:xfrm>
            <a:off x="4572000" y="2910145"/>
            <a:ext cx="4392488" cy="1765079"/>
          </a:xfrm>
          <a:prstGeom prst="rect">
            <a:avLst/>
          </a:prstGeom>
          <a:noFill/>
          <a:ln w="9525">
            <a:noFill/>
            <a:miter lim="800000"/>
            <a:headEnd/>
            <a:tailEnd/>
          </a:ln>
        </p:spPr>
      </p:pic>
      <p:sp>
        <p:nvSpPr>
          <p:cNvPr id="8" name="Rectangle 7"/>
          <p:cNvSpPr/>
          <p:nvPr/>
        </p:nvSpPr>
        <p:spPr>
          <a:xfrm>
            <a:off x="3995936" y="4941168"/>
            <a:ext cx="5148064" cy="1569660"/>
          </a:xfrm>
          <a:prstGeom prst="rect">
            <a:avLst/>
          </a:prstGeom>
        </p:spPr>
        <p:txBody>
          <a:bodyPr wrap="square">
            <a:spAutoFit/>
          </a:bodyPr>
          <a:lstStyle/>
          <a:p>
            <a:pPr algn="r"/>
            <a:r>
              <a:rPr lang="en-CA" sz="2400" b="1" dirty="0" smtClean="0">
                <a:solidFill>
                  <a:schemeClr val="tx1">
                    <a:lumMod val="75000"/>
                    <a:lumOff val="25000"/>
                  </a:schemeClr>
                </a:solidFill>
                <a:latin typeface="Dotum" pitchFamily="34" charset="-127"/>
                <a:ea typeface="Dotum" pitchFamily="34" charset="-127"/>
              </a:rPr>
              <a:t>Jennifer Provencher </a:t>
            </a:r>
          </a:p>
          <a:p>
            <a:pPr algn="r"/>
            <a:r>
              <a:rPr lang="en-CA" sz="2400" b="1" dirty="0" smtClean="0">
                <a:solidFill>
                  <a:schemeClr val="tx1">
                    <a:lumMod val="75000"/>
                    <a:lumOff val="25000"/>
                  </a:schemeClr>
                </a:solidFill>
                <a:latin typeface="Dotum" pitchFamily="34" charset="-127"/>
                <a:ea typeface="Dotum" pitchFamily="34" charset="-127"/>
              </a:rPr>
              <a:t>APECS </a:t>
            </a:r>
            <a:r>
              <a:rPr lang="en-CA" sz="2400" b="1" dirty="0" err="1" smtClean="0">
                <a:solidFill>
                  <a:schemeClr val="tx1">
                    <a:lumMod val="75000"/>
                    <a:lumOff val="25000"/>
                  </a:schemeClr>
                </a:solidFill>
                <a:latin typeface="Dotum" pitchFamily="34" charset="-127"/>
                <a:ea typeface="Dotum" pitchFamily="34" charset="-127"/>
              </a:rPr>
              <a:t>ExCom</a:t>
            </a:r>
            <a:r>
              <a:rPr lang="en-CA" sz="2400" b="1" dirty="0" smtClean="0">
                <a:solidFill>
                  <a:schemeClr val="tx1">
                    <a:lumMod val="75000"/>
                    <a:lumOff val="25000"/>
                  </a:schemeClr>
                </a:solidFill>
                <a:latin typeface="Dotum" pitchFamily="34" charset="-127"/>
                <a:ea typeface="Dotum" pitchFamily="34" charset="-127"/>
              </a:rPr>
              <a:t> and PhD student Carleton University</a:t>
            </a:r>
          </a:p>
          <a:p>
            <a:pPr algn="r"/>
            <a:r>
              <a:rPr lang="en-CA" sz="2400" b="1" dirty="0" smtClean="0">
                <a:solidFill>
                  <a:schemeClr val="tx1">
                    <a:lumMod val="75000"/>
                    <a:lumOff val="25000"/>
                  </a:schemeClr>
                </a:solidFill>
                <a:latin typeface="Dotum" pitchFamily="34" charset="-127"/>
                <a:ea typeface="Dotum" pitchFamily="34" charset="-127"/>
              </a:rPr>
              <a:t>Ottawa, Canada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1">
                    <a:lumMod val="75000"/>
                    <a:lumOff val="25000"/>
                  </a:schemeClr>
                </a:solidFill>
                <a:latin typeface="Gulim" pitchFamily="34" charset="-127"/>
                <a:ea typeface="Gulim" pitchFamily="34" charset="-127"/>
              </a:rPr>
              <a:t>1. Global Scale</a:t>
            </a:r>
            <a:endParaRPr lang="en-CA" b="1" dirty="0">
              <a:solidFill>
                <a:schemeClr val="tx1">
                  <a:lumMod val="75000"/>
                  <a:lumOff val="25000"/>
                </a:schemeClr>
              </a:solidFill>
              <a:latin typeface="Gulim" pitchFamily="34" charset="-127"/>
              <a:ea typeface="Gulim" pitchFamily="34" charset="-127"/>
            </a:endParaRPr>
          </a:p>
        </p:txBody>
      </p:sp>
      <p:sp>
        <p:nvSpPr>
          <p:cNvPr id="5" name="TextBox 4"/>
          <p:cNvSpPr txBox="1"/>
          <p:nvPr/>
        </p:nvSpPr>
        <p:spPr>
          <a:xfrm>
            <a:off x="611560" y="5589240"/>
            <a:ext cx="7920880" cy="830997"/>
          </a:xfrm>
          <a:prstGeom prst="rect">
            <a:avLst/>
          </a:prstGeom>
          <a:noFill/>
        </p:spPr>
        <p:txBody>
          <a:bodyPr wrap="square" rtlCol="0">
            <a:spAutoFit/>
          </a:bodyPr>
          <a:lstStyle/>
          <a:p>
            <a:pPr algn="ctr"/>
            <a:r>
              <a:rPr lang="en-CA" sz="2400" b="1" dirty="0" smtClean="0">
                <a:solidFill>
                  <a:schemeClr val="tx1">
                    <a:lumMod val="75000"/>
                    <a:lumOff val="25000"/>
                  </a:schemeClr>
                </a:solidFill>
                <a:latin typeface="Gulim" pitchFamily="34" charset="-127"/>
                <a:ea typeface="Gulim" pitchFamily="34" charset="-127"/>
              </a:rPr>
              <a:t>IPY EOC projects reports indicate that more than 70 countries were involved</a:t>
            </a:r>
            <a:endParaRPr lang="en-CA" sz="2400" b="1" dirty="0">
              <a:solidFill>
                <a:schemeClr val="tx1">
                  <a:lumMod val="75000"/>
                  <a:lumOff val="25000"/>
                </a:schemeClr>
              </a:solidFill>
              <a:latin typeface="Gulim" pitchFamily="34" charset="-127"/>
              <a:ea typeface="Gulim" pitchFamily="34" charset="-127"/>
            </a:endParaRPr>
          </a:p>
        </p:txBody>
      </p:sp>
      <p:pic>
        <p:nvPicPr>
          <p:cNvPr id="1026" name="Picture 2"/>
          <p:cNvPicPr>
            <a:picLocks noChangeAspect="1" noChangeArrowheads="1"/>
          </p:cNvPicPr>
          <p:nvPr/>
        </p:nvPicPr>
        <p:blipFill>
          <a:blip r:embed="rId3" cstate="print"/>
          <a:srcRect/>
          <a:stretch>
            <a:fillRect/>
          </a:stretch>
        </p:blipFill>
        <p:spPr bwMode="auto">
          <a:xfrm>
            <a:off x="6804248" y="332656"/>
            <a:ext cx="864096" cy="864096"/>
          </a:xfrm>
          <a:prstGeom prst="rect">
            <a:avLst/>
          </a:prstGeom>
          <a:noFill/>
          <a:ln w="9525">
            <a:noFill/>
            <a:miter lim="800000"/>
            <a:headEnd/>
            <a:tailEnd/>
          </a:ln>
        </p:spPr>
      </p:pic>
      <p:pic>
        <p:nvPicPr>
          <p:cNvPr id="7" name="Picture 6" descr="blank world map eoc countries coloured.jpg"/>
          <p:cNvPicPr>
            <a:picLocks noChangeAspect="1"/>
          </p:cNvPicPr>
          <p:nvPr/>
        </p:nvPicPr>
        <p:blipFill>
          <a:blip r:embed="rId4" cstate="print"/>
          <a:stretch>
            <a:fillRect/>
          </a:stretch>
        </p:blipFill>
        <p:spPr>
          <a:xfrm>
            <a:off x="395536" y="1268760"/>
            <a:ext cx="8243696" cy="4176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1">
                    <a:lumMod val="75000"/>
                    <a:lumOff val="25000"/>
                  </a:schemeClr>
                </a:solidFill>
                <a:latin typeface="Dotum" pitchFamily="34" charset="-127"/>
                <a:ea typeface="Dotum" pitchFamily="34" charset="-127"/>
              </a:rPr>
              <a:t>2. Wide Audiences</a:t>
            </a:r>
            <a:endParaRPr lang="en-CA" b="1" dirty="0">
              <a:solidFill>
                <a:schemeClr val="tx1">
                  <a:lumMod val="75000"/>
                  <a:lumOff val="25000"/>
                </a:schemeClr>
              </a:solidFill>
              <a:latin typeface="Dotum" pitchFamily="34" charset="-127"/>
              <a:ea typeface="Dotum" pitchFamily="34" charset="-127"/>
            </a:endParaRP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a:blip r:embed="rId4" cstate="print"/>
          <a:srcRect/>
          <a:stretch>
            <a:fillRect/>
          </a:stretch>
        </p:blipFill>
        <p:spPr bwMode="auto">
          <a:xfrm>
            <a:off x="7092280" y="332656"/>
            <a:ext cx="864096" cy="864096"/>
          </a:xfrm>
          <a:prstGeom prst="rect">
            <a:avLst/>
          </a:prstGeom>
          <a:noFill/>
          <a:ln w="9525">
            <a:noFill/>
            <a:miter lim="800000"/>
            <a:headEnd/>
            <a:tailEnd/>
          </a:ln>
        </p:spPr>
      </p:pic>
      <p:sp>
        <p:nvSpPr>
          <p:cNvPr id="9" name="TextBox 8"/>
          <p:cNvSpPr txBox="1"/>
          <p:nvPr/>
        </p:nvSpPr>
        <p:spPr>
          <a:xfrm>
            <a:off x="755576" y="5949280"/>
            <a:ext cx="7920880" cy="461665"/>
          </a:xfrm>
          <a:prstGeom prst="rect">
            <a:avLst/>
          </a:prstGeom>
          <a:noFill/>
        </p:spPr>
        <p:txBody>
          <a:bodyPr wrap="square" rtlCol="0">
            <a:spAutoFit/>
          </a:bodyPr>
          <a:lstStyle/>
          <a:p>
            <a:pPr algn="ctr"/>
            <a:r>
              <a:rPr lang="en-CA" sz="2400" b="1" dirty="0" smtClean="0">
                <a:solidFill>
                  <a:schemeClr val="tx1">
                    <a:lumMod val="75000"/>
                    <a:lumOff val="25000"/>
                  </a:schemeClr>
                </a:solidFill>
                <a:latin typeface="Dotum" pitchFamily="34" charset="-127"/>
                <a:ea typeface="Dotum" pitchFamily="34" charset="-127"/>
              </a:rPr>
              <a:t>IPY EOC projects reached more than 14 million people</a:t>
            </a:r>
            <a:endParaRPr lang="en-CA" sz="2400" b="1" dirty="0">
              <a:solidFill>
                <a:schemeClr val="tx1">
                  <a:lumMod val="75000"/>
                  <a:lumOff val="25000"/>
                </a:schemeClr>
              </a:solidFill>
              <a:latin typeface="Dotum" pitchFamily="34" charset="-127"/>
              <a:ea typeface="Dotu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ll catalogue titles3.jpg"/>
          <p:cNvPicPr>
            <a:picLocks noChangeAspect="1"/>
          </p:cNvPicPr>
          <p:nvPr/>
        </p:nvPicPr>
        <p:blipFill>
          <a:blip r:embed="rId3" cstate="print"/>
          <a:stretch>
            <a:fillRect/>
          </a:stretch>
        </p:blipFill>
        <p:spPr>
          <a:xfrm>
            <a:off x="107504" y="1017278"/>
            <a:ext cx="8964488" cy="5796098"/>
          </a:xfrm>
          <a:prstGeom prst="rect">
            <a:avLst/>
          </a:prstGeom>
        </p:spPr>
      </p:pic>
      <p:sp>
        <p:nvSpPr>
          <p:cNvPr id="2" name="Title 1"/>
          <p:cNvSpPr>
            <a:spLocks noGrp="1"/>
          </p:cNvSpPr>
          <p:nvPr>
            <p:ph type="title"/>
          </p:nvPr>
        </p:nvSpPr>
        <p:spPr>
          <a:xfrm>
            <a:off x="457200" y="116632"/>
            <a:ext cx="8229600" cy="1143000"/>
          </a:xfrm>
        </p:spPr>
        <p:txBody>
          <a:bodyPr>
            <a:normAutofit/>
          </a:bodyPr>
          <a:lstStyle/>
          <a:p>
            <a:r>
              <a:rPr lang="en-CA" sz="3600" b="1" dirty="0" smtClean="0">
                <a:solidFill>
                  <a:schemeClr val="tx1">
                    <a:lumMod val="75000"/>
                    <a:lumOff val="25000"/>
                  </a:schemeClr>
                </a:solidFill>
                <a:latin typeface="Gulim" pitchFamily="34" charset="-127"/>
                <a:ea typeface="Gulim" pitchFamily="34" charset="-127"/>
              </a:rPr>
              <a:t>3. Important messages and themes</a:t>
            </a:r>
            <a:endParaRPr lang="en-CA" sz="3600" b="1" dirty="0">
              <a:solidFill>
                <a:schemeClr val="tx1">
                  <a:lumMod val="75000"/>
                  <a:lumOff val="25000"/>
                </a:schemeClr>
              </a:solidFill>
              <a:latin typeface="Gulim" pitchFamily="34" charset="-127"/>
              <a:ea typeface="Gulim" pitchFamily="34" charset="-127"/>
            </a:endParaRPr>
          </a:p>
        </p:txBody>
      </p:sp>
      <p:pic>
        <p:nvPicPr>
          <p:cNvPr id="5" name="Picture 2"/>
          <p:cNvPicPr>
            <a:picLocks noChangeAspect="1" noChangeArrowheads="1"/>
          </p:cNvPicPr>
          <p:nvPr/>
        </p:nvPicPr>
        <p:blipFill>
          <a:blip r:embed="rId4" cstate="print"/>
          <a:srcRect/>
          <a:stretch>
            <a:fillRect/>
          </a:stretch>
        </p:blipFill>
        <p:spPr bwMode="auto">
          <a:xfrm>
            <a:off x="8100392" y="1124744"/>
            <a:ext cx="864096" cy="8640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b="1" dirty="0" smtClean="0">
                <a:solidFill>
                  <a:schemeClr val="tx1">
                    <a:lumMod val="75000"/>
                    <a:lumOff val="25000"/>
                  </a:schemeClr>
                </a:solidFill>
                <a:latin typeface="Dotum" pitchFamily="34" charset="-127"/>
                <a:ea typeface="Dotum" pitchFamily="34" charset="-127"/>
              </a:rPr>
              <a:t>So IPY EOC was successful by its own goals.....but why?</a:t>
            </a:r>
            <a:endParaRPr lang="en-CA" sz="3600" b="1" dirty="0">
              <a:solidFill>
                <a:schemeClr val="tx1">
                  <a:lumMod val="75000"/>
                  <a:lumOff val="25000"/>
                </a:schemeClr>
              </a:solidFill>
              <a:latin typeface="Dotum" pitchFamily="34" charset="-127"/>
              <a:ea typeface="Dotum" pitchFamily="34" charset="-127"/>
            </a:endParaRPr>
          </a:p>
        </p:txBody>
      </p:sp>
      <p:pic>
        <p:nvPicPr>
          <p:cNvPr id="7170" name="Picture 2"/>
          <p:cNvPicPr>
            <a:picLocks noChangeAspect="1" noChangeArrowheads="1"/>
          </p:cNvPicPr>
          <p:nvPr/>
        </p:nvPicPr>
        <p:blipFill>
          <a:blip r:embed="rId3" cstate="print"/>
          <a:srcRect/>
          <a:stretch>
            <a:fillRect/>
          </a:stretch>
        </p:blipFill>
        <p:spPr bwMode="auto">
          <a:xfrm>
            <a:off x="323527" y="1556792"/>
            <a:ext cx="4017589" cy="2664296"/>
          </a:xfrm>
          <a:prstGeom prst="rect">
            <a:avLst/>
          </a:prstGeom>
          <a:noFill/>
          <a:ln w="9525">
            <a:noFill/>
            <a:miter lim="800000"/>
            <a:headEnd/>
            <a:tailEnd/>
          </a:ln>
        </p:spPr>
      </p:pic>
      <p:sp>
        <p:nvSpPr>
          <p:cNvPr id="5" name="TextBox 4"/>
          <p:cNvSpPr txBox="1"/>
          <p:nvPr/>
        </p:nvSpPr>
        <p:spPr>
          <a:xfrm>
            <a:off x="6516216" y="6596390"/>
            <a:ext cx="2520280" cy="261610"/>
          </a:xfrm>
          <a:prstGeom prst="rect">
            <a:avLst/>
          </a:prstGeom>
          <a:noFill/>
        </p:spPr>
        <p:txBody>
          <a:bodyPr wrap="square" rtlCol="0">
            <a:spAutoFit/>
          </a:bodyPr>
          <a:lstStyle/>
          <a:p>
            <a:r>
              <a:rPr lang="en-CA" sz="1100" dirty="0" smtClean="0"/>
              <a:t>ipy-osc.no, </a:t>
            </a:r>
            <a:r>
              <a:rPr lang="en-CA" sz="1100" dirty="0" err="1" smtClean="0"/>
              <a:t>apecs.is</a:t>
            </a:r>
            <a:r>
              <a:rPr lang="en-CA" sz="1100" dirty="0" smtClean="0"/>
              <a:t>, studentsonice.com </a:t>
            </a:r>
            <a:endParaRPr lang="en-CA" sz="1100" dirty="0"/>
          </a:p>
        </p:txBody>
      </p:sp>
      <p:pic>
        <p:nvPicPr>
          <p:cNvPr id="7171" name="Picture 3"/>
          <p:cNvPicPr>
            <a:picLocks noChangeAspect="1" noChangeArrowheads="1"/>
          </p:cNvPicPr>
          <p:nvPr/>
        </p:nvPicPr>
        <p:blipFill>
          <a:blip r:embed="rId4" cstate="print"/>
          <a:srcRect/>
          <a:stretch>
            <a:fillRect/>
          </a:stretch>
        </p:blipFill>
        <p:spPr bwMode="auto">
          <a:xfrm>
            <a:off x="4572000" y="1556792"/>
            <a:ext cx="4058078" cy="2736304"/>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a:stretch>
            <a:fillRect/>
          </a:stretch>
        </p:blipFill>
        <p:spPr bwMode="auto">
          <a:xfrm>
            <a:off x="3275856" y="4437112"/>
            <a:ext cx="5438800" cy="2089644"/>
          </a:xfrm>
          <a:prstGeom prst="rect">
            <a:avLst/>
          </a:prstGeom>
          <a:noFill/>
          <a:ln w="9525">
            <a:noFill/>
            <a:miter lim="800000"/>
            <a:headEnd/>
            <a:tailEnd/>
          </a:ln>
        </p:spPr>
      </p:pic>
      <p:sp>
        <p:nvSpPr>
          <p:cNvPr id="8" name="TextBox 7"/>
          <p:cNvSpPr txBox="1"/>
          <p:nvPr/>
        </p:nvSpPr>
        <p:spPr>
          <a:xfrm>
            <a:off x="323528" y="4293096"/>
            <a:ext cx="2880320" cy="2308324"/>
          </a:xfrm>
          <a:prstGeom prst="rect">
            <a:avLst/>
          </a:prstGeom>
          <a:noFill/>
        </p:spPr>
        <p:txBody>
          <a:bodyPr wrap="square" rtlCol="0">
            <a:spAutoFit/>
          </a:bodyPr>
          <a:lstStyle/>
          <a:p>
            <a:r>
              <a:rPr lang="en-CA" sz="2400" b="1" dirty="0" smtClean="0">
                <a:solidFill>
                  <a:schemeClr val="tx1">
                    <a:lumMod val="65000"/>
                    <a:lumOff val="35000"/>
                  </a:schemeClr>
                </a:solidFill>
                <a:latin typeface="Gulim" pitchFamily="34" charset="-127"/>
                <a:ea typeface="Gulim" pitchFamily="34" charset="-127"/>
              </a:rPr>
              <a:t>You don’t have to look far for the signs of success,  but what about the IPY EOC efforts made it so great?</a:t>
            </a:r>
            <a:endParaRPr lang="en-CA" sz="2400" b="1"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Dotum" pitchFamily="34" charset="-127"/>
                <a:ea typeface="Dotum" pitchFamily="34" charset="-127"/>
              </a:rPr>
              <a:t>Why IPY EOC was successful - 1</a:t>
            </a:r>
            <a:endParaRPr lang="en-CA" b="1" dirty="0">
              <a:solidFill>
                <a:schemeClr val="tx1">
                  <a:lumMod val="65000"/>
                  <a:lumOff val="35000"/>
                </a:schemeClr>
              </a:solidFill>
              <a:latin typeface="Dotum" pitchFamily="34" charset="-127"/>
              <a:ea typeface="Dotum" pitchFamily="34" charset="-127"/>
            </a:endParaRPr>
          </a:p>
        </p:txBody>
      </p:sp>
      <p:sp>
        <p:nvSpPr>
          <p:cNvPr id="3" name="Content Placeholder 2"/>
          <p:cNvSpPr>
            <a:spLocks noGrp="1"/>
          </p:cNvSpPr>
          <p:nvPr>
            <p:ph idx="1"/>
          </p:nvPr>
        </p:nvSpPr>
        <p:spPr>
          <a:xfrm>
            <a:off x="323528" y="1196752"/>
            <a:ext cx="8820472" cy="4525963"/>
          </a:xfrm>
        </p:spPr>
        <p:txBody>
          <a:bodyPr>
            <a:normAutofit/>
          </a:bodyPr>
          <a:lstStyle/>
          <a:p>
            <a:pPr lvl="0"/>
            <a:r>
              <a:rPr lang="en-GB" dirty="0" smtClean="0">
                <a:solidFill>
                  <a:schemeClr val="tx1">
                    <a:lumMod val="65000"/>
                    <a:lumOff val="35000"/>
                  </a:schemeClr>
                </a:solidFill>
                <a:latin typeface="Dotum" pitchFamily="34" charset="-127"/>
                <a:ea typeface="Dotum" pitchFamily="34" charset="-127"/>
              </a:rPr>
              <a:t>EOC was integrated into the larger science IPY programme from the beginning.</a:t>
            </a:r>
            <a:endParaRPr lang="en-CA" dirty="0" smtClean="0">
              <a:solidFill>
                <a:schemeClr val="tx1">
                  <a:lumMod val="65000"/>
                  <a:lumOff val="35000"/>
                </a:schemeClr>
              </a:solidFill>
              <a:latin typeface="Dotum" pitchFamily="34" charset="-127"/>
              <a:ea typeface="Dotum" pitchFamily="34" charset="-127"/>
            </a:endParaRPr>
          </a:p>
          <a:p>
            <a:endParaRPr lang="en-CA" dirty="0">
              <a:solidFill>
                <a:schemeClr val="tx1">
                  <a:lumMod val="65000"/>
                  <a:lumOff val="35000"/>
                </a:schemeClr>
              </a:solidFill>
              <a:latin typeface="Dotum" pitchFamily="34" charset="-127"/>
              <a:ea typeface="Dotum" pitchFamily="34" charset="-127"/>
            </a:endParaRPr>
          </a:p>
        </p:txBody>
      </p:sp>
      <p:pic>
        <p:nvPicPr>
          <p:cNvPr id="4" name="Picture 2"/>
          <p:cNvPicPr>
            <a:picLocks noChangeAspect="1" noChangeArrowheads="1"/>
          </p:cNvPicPr>
          <p:nvPr/>
        </p:nvPicPr>
        <p:blipFill>
          <a:blip r:embed="rId3" cstate="print"/>
          <a:srcRect/>
          <a:stretch>
            <a:fillRect/>
          </a:stretch>
        </p:blipFill>
        <p:spPr bwMode="auto">
          <a:xfrm>
            <a:off x="1979712" y="3003376"/>
            <a:ext cx="2570980" cy="3737992"/>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572000" y="3003376"/>
            <a:ext cx="2808312" cy="3705330"/>
          </a:xfrm>
          <a:prstGeom prst="rect">
            <a:avLst/>
          </a:prstGeom>
          <a:noFill/>
          <a:ln w="9525">
            <a:noFill/>
            <a:miter lim="800000"/>
            <a:headEnd/>
            <a:tailEnd/>
          </a:ln>
        </p:spPr>
      </p:pic>
      <p:cxnSp>
        <p:nvCxnSpPr>
          <p:cNvPr id="6" name="Straight Connector 5"/>
          <p:cNvCxnSpPr/>
          <p:nvPr/>
        </p:nvCxnSpPr>
        <p:spPr>
          <a:xfrm>
            <a:off x="395536" y="2708920"/>
            <a:ext cx="2664296"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flipV="1">
            <a:off x="4067944" y="2708920"/>
            <a:ext cx="576064"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4968044" y="3320988"/>
            <a:ext cx="1368152"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660232" y="2924944"/>
            <a:ext cx="2160240" cy="136815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6"/>
          <p:cNvPicPr>
            <a:picLocks noChangeAspect="1" noChangeArrowheads="1"/>
          </p:cNvPicPr>
          <p:nvPr/>
        </p:nvPicPr>
        <p:blipFill>
          <a:blip r:embed="rId5" cstate="print"/>
          <a:srcRect/>
          <a:stretch>
            <a:fillRect/>
          </a:stretch>
        </p:blipFill>
        <p:spPr bwMode="auto">
          <a:xfrm>
            <a:off x="395535" y="2348880"/>
            <a:ext cx="4252973" cy="360040"/>
          </a:xfrm>
          <a:prstGeom prst="rect">
            <a:avLst/>
          </a:prstGeom>
          <a:noFill/>
          <a:ln w="9525">
            <a:solidFill>
              <a:schemeClr val="tx1">
                <a:lumMod val="85000"/>
                <a:lumOff val="15000"/>
              </a:schemeClr>
            </a:solid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a:off x="5364088" y="2276872"/>
            <a:ext cx="3499589" cy="648072"/>
          </a:xfrm>
          <a:prstGeom prst="rect">
            <a:avLst/>
          </a:prstGeom>
          <a:noFill/>
          <a:ln w="9525">
            <a:solidFill>
              <a:schemeClr val="tx1">
                <a:lumMod val="85000"/>
                <a:lumOff val="1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b="1" dirty="0" smtClean="0">
                <a:solidFill>
                  <a:schemeClr val="tx1">
                    <a:lumMod val="65000"/>
                    <a:lumOff val="35000"/>
                  </a:schemeClr>
                </a:solidFill>
                <a:latin typeface="Gulim" pitchFamily="34" charset="-127"/>
                <a:ea typeface="Gulim" pitchFamily="34" charset="-127"/>
              </a:rPr>
              <a:t>Why IPY EOC was successful - 2</a:t>
            </a:r>
            <a:endParaRPr lang="en-CA" sz="3600" dirty="0">
              <a:solidFill>
                <a:schemeClr val="tx1">
                  <a:lumMod val="65000"/>
                  <a:lumOff val="35000"/>
                </a:schemeClr>
              </a:solidFill>
              <a:latin typeface="Gulim" pitchFamily="34" charset="-127"/>
              <a:ea typeface="Gulim" pitchFamily="34" charset="-127"/>
            </a:endParaRPr>
          </a:p>
        </p:txBody>
      </p:sp>
      <p:sp>
        <p:nvSpPr>
          <p:cNvPr id="3" name="Content Placeholder 2"/>
          <p:cNvSpPr>
            <a:spLocks noGrp="1"/>
          </p:cNvSpPr>
          <p:nvPr>
            <p:ph idx="1"/>
          </p:nvPr>
        </p:nvSpPr>
        <p:spPr>
          <a:xfrm>
            <a:off x="457200" y="1196752"/>
            <a:ext cx="8229600" cy="4525963"/>
          </a:xfrm>
        </p:spPr>
        <p:txBody>
          <a:bodyPr>
            <a:normAutofit/>
          </a:bodyPr>
          <a:lstStyle/>
          <a:p>
            <a:pPr lvl="0"/>
            <a:r>
              <a:rPr lang="en-GB" sz="2800" dirty="0" smtClean="0">
                <a:solidFill>
                  <a:schemeClr val="tx1">
                    <a:lumMod val="65000"/>
                    <a:lumOff val="35000"/>
                  </a:schemeClr>
                </a:solidFill>
                <a:latin typeface="Gulim" pitchFamily="34" charset="-127"/>
                <a:ea typeface="Gulim" pitchFamily="34" charset="-127"/>
              </a:rPr>
              <a:t>The EOC efforts engaged and involved experts in both science and communication.</a:t>
            </a:r>
            <a:endParaRPr lang="en-CA" sz="2800" dirty="0" smtClean="0">
              <a:solidFill>
                <a:schemeClr val="tx1">
                  <a:lumMod val="65000"/>
                  <a:lumOff val="35000"/>
                </a:schemeClr>
              </a:solidFill>
              <a:latin typeface="Gulim" pitchFamily="34" charset="-127"/>
              <a:ea typeface="Gulim" pitchFamily="34" charset="-127"/>
            </a:endParaRPr>
          </a:p>
          <a:p>
            <a:endParaRPr lang="en-CA" sz="2800" dirty="0">
              <a:solidFill>
                <a:schemeClr val="tx1">
                  <a:lumMod val="65000"/>
                  <a:lumOff val="35000"/>
                </a:schemeClr>
              </a:solidFill>
              <a:latin typeface="Gulim" pitchFamily="34" charset="-127"/>
              <a:ea typeface="Gulim" pitchFamily="34" charset="-127"/>
            </a:endParaRPr>
          </a:p>
        </p:txBody>
      </p:sp>
      <p:graphicFrame>
        <p:nvGraphicFramePr>
          <p:cNvPr id="27" name="Chart 26"/>
          <p:cNvGraphicFramePr/>
          <p:nvPr/>
        </p:nvGraphicFramePr>
        <p:xfrm>
          <a:off x="-468560" y="1916832"/>
          <a:ext cx="6840760" cy="4653136"/>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5364088" y="2132856"/>
            <a:ext cx="3384376" cy="5262979"/>
          </a:xfrm>
          <a:prstGeom prst="rect">
            <a:avLst/>
          </a:prstGeom>
          <a:noFill/>
        </p:spPr>
        <p:txBody>
          <a:bodyPr wrap="square" rtlCol="0">
            <a:spAutoFit/>
          </a:bodyPr>
          <a:lstStyle/>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Researchers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Graduate students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Educators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Teachers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Communication experts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Media personnel</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Writers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Artists</a:t>
            </a:r>
          </a:p>
          <a:p>
            <a:pPr>
              <a:buFont typeface="Arial" pitchFamily="34" charset="0"/>
              <a:buChar char="•"/>
            </a:pPr>
            <a:r>
              <a:rPr lang="en-CA" sz="2400" dirty="0" smtClean="0">
                <a:solidFill>
                  <a:schemeClr val="tx1">
                    <a:lumMod val="65000"/>
                    <a:lumOff val="35000"/>
                  </a:schemeClr>
                </a:solidFill>
                <a:latin typeface="Gulim" pitchFamily="34" charset="-127"/>
                <a:ea typeface="Gulim" pitchFamily="34" charset="-127"/>
              </a:rPr>
              <a:t>Musicians</a:t>
            </a:r>
          </a:p>
          <a:p>
            <a:r>
              <a:rPr lang="en-CA" sz="2400" dirty="0" smtClean="0">
                <a:solidFill>
                  <a:schemeClr val="tx1">
                    <a:lumMod val="65000"/>
                    <a:lumOff val="35000"/>
                  </a:schemeClr>
                </a:solidFill>
                <a:latin typeface="Gulim" pitchFamily="34" charset="-127"/>
                <a:ea typeface="Gulim" pitchFamily="34" charset="-127"/>
              </a:rPr>
              <a:t>  .....were all involved in IPY EOC projects</a:t>
            </a:r>
          </a:p>
          <a:p>
            <a:endParaRPr lang="en-CA" sz="2400" dirty="0" smtClean="0">
              <a:solidFill>
                <a:schemeClr val="tx1">
                  <a:lumMod val="65000"/>
                  <a:lumOff val="35000"/>
                </a:schemeClr>
              </a:solidFill>
              <a:latin typeface="Gulim" pitchFamily="34" charset="-127"/>
              <a:ea typeface="Gulim" pitchFamily="34" charset="-127"/>
            </a:endParaRPr>
          </a:p>
          <a:p>
            <a:pPr>
              <a:buFont typeface="Arial" pitchFamily="34" charset="0"/>
              <a:buChar char="•"/>
            </a:pPr>
            <a:endParaRPr lang="en-CA" sz="2400"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Dotum" pitchFamily="34" charset="-127"/>
                <a:ea typeface="Dotum" pitchFamily="34" charset="-127"/>
              </a:rPr>
              <a:t>Why IPY EOC was successful - 3</a:t>
            </a:r>
            <a:endParaRPr lang="en-CA" dirty="0">
              <a:solidFill>
                <a:schemeClr val="tx1">
                  <a:lumMod val="65000"/>
                  <a:lumOff val="35000"/>
                </a:schemeClr>
              </a:solidFill>
              <a:latin typeface="Dotum" pitchFamily="34" charset="-127"/>
              <a:ea typeface="Dotum" pitchFamily="34" charset="-127"/>
            </a:endParaRPr>
          </a:p>
        </p:txBody>
      </p:sp>
      <p:sp>
        <p:nvSpPr>
          <p:cNvPr id="3" name="Content Placeholder 2"/>
          <p:cNvSpPr>
            <a:spLocks noGrp="1"/>
          </p:cNvSpPr>
          <p:nvPr>
            <p:ph idx="1"/>
          </p:nvPr>
        </p:nvSpPr>
        <p:spPr>
          <a:xfrm>
            <a:off x="457200" y="1124744"/>
            <a:ext cx="8229600" cy="4525963"/>
          </a:xfrm>
        </p:spPr>
        <p:txBody>
          <a:bodyPr/>
          <a:lstStyle/>
          <a:p>
            <a:pPr lvl="0"/>
            <a:r>
              <a:rPr lang="en-GB" dirty="0" smtClean="0">
                <a:solidFill>
                  <a:schemeClr val="tx1">
                    <a:lumMod val="65000"/>
                    <a:lumOff val="35000"/>
                  </a:schemeClr>
                </a:solidFill>
                <a:latin typeface="Dotum" pitchFamily="34" charset="-127"/>
                <a:ea typeface="Dotum" pitchFamily="34" charset="-127"/>
              </a:rPr>
              <a:t>EOC was encouraged and coordinated from a central office throughout the IPY.</a:t>
            </a:r>
            <a:endParaRPr lang="en-CA" dirty="0" smtClean="0">
              <a:solidFill>
                <a:schemeClr val="tx1">
                  <a:lumMod val="65000"/>
                  <a:lumOff val="35000"/>
                </a:schemeClr>
              </a:solidFill>
              <a:latin typeface="Dotum" pitchFamily="34" charset="-127"/>
              <a:ea typeface="Dotum" pitchFamily="34" charset="-127"/>
            </a:endParaRPr>
          </a:p>
          <a:p>
            <a:endParaRPr lang="en-CA" dirty="0">
              <a:solidFill>
                <a:schemeClr val="tx1">
                  <a:lumMod val="65000"/>
                  <a:lumOff val="35000"/>
                </a:schemeClr>
              </a:solidFill>
              <a:latin typeface="Dotum" pitchFamily="34" charset="-127"/>
              <a:ea typeface="Dotum" pitchFamily="34" charset="-127"/>
            </a:endParaRPr>
          </a:p>
        </p:txBody>
      </p:sp>
      <p:sp>
        <p:nvSpPr>
          <p:cNvPr id="4" name="TextBox 3"/>
          <p:cNvSpPr txBox="1"/>
          <p:nvPr/>
        </p:nvSpPr>
        <p:spPr>
          <a:xfrm>
            <a:off x="467544" y="5601434"/>
            <a:ext cx="8208912" cy="1015663"/>
          </a:xfrm>
          <a:prstGeom prst="rect">
            <a:avLst/>
          </a:prstGeom>
          <a:noFill/>
        </p:spPr>
        <p:txBody>
          <a:bodyPr wrap="square" rtlCol="0">
            <a:spAutoFit/>
          </a:bodyPr>
          <a:lstStyle/>
          <a:p>
            <a:r>
              <a:rPr lang="en-US" sz="2000" b="1" dirty="0" smtClean="0">
                <a:solidFill>
                  <a:schemeClr val="tx1">
                    <a:lumMod val="65000"/>
                    <a:lumOff val="35000"/>
                  </a:schemeClr>
                </a:solidFill>
                <a:latin typeface="Dotum" pitchFamily="34" charset="-127"/>
                <a:ea typeface="Dotum" pitchFamily="34" charset="-127"/>
              </a:rPr>
              <a:t>We had a lot of help from the IPY IPO and we used all the materials available online. </a:t>
            </a:r>
            <a:r>
              <a:rPr lang="en-US" sz="2000" b="1" i="1" dirty="0" smtClean="0">
                <a:solidFill>
                  <a:schemeClr val="tx1">
                    <a:lumMod val="65000"/>
                    <a:lumOff val="35000"/>
                  </a:schemeClr>
                </a:solidFill>
                <a:latin typeface="Dotum" pitchFamily="34" charset="-127"/>
                <a:ea typeface="Dotum" pitchFamily="34" charset="-127"/>
              </a:rPr>
              <a:t>- Miriam </a:t>
            </a:r>
            <a:r>
              <a:rPr lang="en-US" sz="2000" b="1" i="1" dirty="0" err="1" smtClean="0">
                <a:solidFill>
                  <a:schemeClr val="tx1">
                    <a:lumMod val="65000"/>
                    <a:lumOff val="35000"/>
                  </a:schemeClr>
                </a:solidFill>
                <a:latin typeface="Dotum" pitchFamily="34" charset="-127"/>
                <a:ea typeface="Dotum" pitchFamily="34" charset="-127"/>
              </a:rPr>
              <a:t>Hebling</a:t>
            </a:r>
            <a:r>
              <a:rPr lang="en-US" sz="2000" b="1" i="1" dirty="0" smtClean="0">
                <a:solidFill>
                  <a:schemeClr val="tx1">
                    <a:lumMod val="65000"/>
                    <a:lumOff val="35000"/>
                  </a:schemeClr>
                </a:solidFill>
                <a:latin typeface="Dotum" pitchFamily="34" charset="-127"/>
                <a:ea typeface="Dotum" pitchFamily="34" charset="-127"/>
              </a:rPr>
              <a:t> Almeida , </a:t>
            </a:r>
            <a:r>
              <a:rPr lang="en-US" sz="2000" b="1" i="1" dirty="0" err="1" smtClean="0">
                <a:solidFill>
                  <a:schemeClr val="tx1">
                    <a:lumMod val="65000"/>
                    <a:lumOff val="35000"/>
                  </a:schemeClr>
                </a:solidFill>
                <a:latin typeface="Dotum" pitchFamily="34" charset="-127"/>
                <a:ea typeface="Dotum" pitchFamily="34" charset="-127"/>
              </a:rPr>
              <a:t>Colégio</a:t>
            </a:r>
            <a:r>
              <a:rPr lang="en-US" sz="2000" b="1" i="1" dirty="0" smtClean="0">
                <a:solidFill>
                  <a:schemeClr val="tx1">
                    <a:lumMod val="65000"/>
                    <a:lumOff val="35000"/>
                  </a:schemeClr>
                </a:solidFill>
                <a:latin typeface="Dotum" pitchFamily="34" charset="-127"/>
                <a:ea typeface="Dotum" pitchFamily="34" charset="-127"/>
              </a:rPr>
              <a:t> </a:t>
            </a:r>
            <a:r>
              <a:rPr lang="en-US" sz="2000" b="1" i="1" dirty="0" err="1" smtClean="0">
                <a:solidFill>
                  <a:schemeClr val="tx1">
                    <a:lumMod val="65000"/>
                    <a:lumOff val="35000"/>
                  </a:schemeClr>
                </a:solidFill>
                <a:latin typeface="Dotum" pitchFamily="34" charset="-127"/>
                <a:ea typeface="Dotum" pitchFamily="34" charset="-127"/>
              </a:rPr>
              <a:t>Puríssimo</a:t>
            </a:r>
            <a:r>
              <a:rPr lang="en-US" sz="2000" b="1" i="1" dirty="0" smtClean="0">
                <a:solidFill>
                  <a:schemeClr val="tx1">
                    <a:lumMod val="65000"/>
                    <a:lumOff val="35000"/>
                  </a:schemeClr>
                </a:solidFill>
                <a:latin typeface="Dotum" pitchFamily="34" charset="-127"/>
                <a:ea typeface="Dotum" pitchFamily="34" charset="-127"/>
              </a:rPr>
              <a:t> </a:t>
            </a:r>
            <a:r>
              <a:rPr lang="en-US" sz="2000" b="1" i="1" dirty="0" err="1" smtClean="0">
                <a:solidFill>
                  <a:schemeClr val="tx1">
                    <a:lumMod val="65000"/>
                    <a:lumOff val="35000"/>
                  </a:schemeClr>
                </a:solidFill>
                <a:latin typeface="Dotum" pitchFamily="34" charset="-127"/>
                <a:ea typeface="Dotum" pitchFamily="34" charset="-127"/>
              </a:rPr>
              <a:t>Coração</a:t>
            </a:r>
            <a:r>
              <a:rPr lang="en-US" sz="2000" b="1" i="1" dirty="0" smtClean="0">
                <a:solidFill>
                  <a:schemeClr val="tx1">
                    <a:lumMod val="65000"/>
                    <a:lumOff val="35000"/>
                  </a:schemeClr>
                </a:solidFill>
                <a:latin typeface="Dotum" pitchFamily="34" charset="-127"/>
                <a:ea typeface="Dotum" pitchFamily="34" charset="-127"/>
              </a:rPr>
              <a:t> de Maria, Brazil</a:t>
            </a:r>
            <a:endParaRPr lang="en-CA" sz="2000" b="1" dirty="0">
              <a:solidFill>
                <a:schemeClr val="tx1">
                  <a:lumMod val="65000"/>
                  <a:lumOff val="35000"/>
                </a:schemeClr>
              </a:solidFill>
              <a:latin typeface="Dotum" pitchFamily="34" charset="-127"/>
              <a:ea typeface="Dotum" pitchFamily="34" charset="-127"/>
            </a:endParaRPr>
          </a:p>
        </p:txBody>
      </p:sp>
      <p:pic>
        <p:nvPicPr>
          <p:cNvPr id="3074" name="Picture 2"/>
          <p:cNvPicPr>
            <a:picLocks noChangeAspect="1" noChangeArrowheads="1"/>
          </p:cNvPicPr>
          <p:nvPr/>
        </p:nvPicPr>
        <p:blipFill>
          <a:blip r:embed="rId3" cstate="print"/>
          <a:srcRect/>
          <a:stretch>
            <a:fillRect/>
          </a:stretch>
        </p:blipFill>
        <p:spPr bwMode="auto">
          <a:xfrm>
            <a:off x="467544" y="2852936"/>
            <a:ext cx="1524000" cy="14478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061739" y="2204864"/>
            <a:ext cx="6471118"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fontScale="90000"/>
          </a:bodyPr>
          <a:lstStyle/>
          <a:p>
            <a:r>
              <a:rPr lang="en-CA" b="1" dirty="0" smtClean="0">
                <a:solidFill>
                  <a:schemeClr val="tx1">
                    <a:lumMod val="65000"/>
                    <a:lumOff val="35000"/>
                  </a:schemeClr>
                </a:solidFill>
                <a:latin typeface="Gulim" pitchFamily="34" charset="-127"/>
                <a:ea typeface="Gulim" pitchFamily="34" charset="-127"/>
              </a:rPr>
              <a:t>Why IPY EOC was successful - 4</a:t>
            </a:r>
            <a:endParaRPr lang="en-CA" dirty="0">
              <a:solidFill>
                <a:schemeClr val="tx1">
                  <a:lumMod val="65000"/>
                  <a:lumOff val="35000"/>
                </a:schemeClr>
              </a:solidFill>
              <a:latin typeface="Gulim" pitchFamily="34" charset="-127"/>
              <a:ea typeface="Gulim" pitchFamily="34" charset="-127"/>
            </a:endParaRPr>
          </a:p>
        </p:txBody>
      </p:sp>
      <p:sp>
        <p:nvSpPr>
          <p:cNvPr id="3" name="Content Placeholder 2"/>
          <p:cNvSpPr>
            <a:spLocks noGrp="1"/>
          </p:cNvSpPr>
          <p:nvPr>
            <p:ph idx="1"/>
          </p:nvPr>
        </p:nvSpPr>
        <p:spPr>
          <a:xfrm>
            <a:off x="457200" y="1110754"/>
            <a:ext cx="8229600" cy="4525963"/>
          </a:xfrm>
        </p:spPr>
        <p:txBody>
          <a:bodyPr>
            <a:normAutofit/>
          </a:bodyPr>
          <a:lstStyle/>
          <a:p>
            <a:pPr lvl="0"/>
            <a:r>
              <a:rPr lang="en-GB" sz="2800" dirty="0" smtClean="0">
                <a:solidFill>
                  <a:schemeClr val="tx1">
                    <a:lumMod val="65000"/>
                    <a:lumOff val="35000"/>
                  </a:schemeClr>
                </a:solidFill>
                <a:latin typeface="Gulim" pitchFamily="34" charset="-127"/>
                <a:ea typeface="Gulim" pitchFamily="34" charset="-127"/>
              </a:rPr>
              <a:t>The EOC programme was branded and inclusive.</a:t>
            </a:r>
            <a:endParaRPr lang="en-CA" sz="2800" dirty="0" smtClean="0">
              <a:solidFill>
                <a:schemeClr val="tx1">
                  <a:lumMod val="65000"/>
                  <a:lumOff val="35000"/>
                </a:schemeClr>
              </a:solidFill>
              <a:latin typeface="Gulim" pitchFamily="34" charset="-127"/>
              <a:ea typeface="Gulim" pitchFamily="34" charset="-127"/>
            </a:endParaRPr>
          </a:p>
          <a:p>
            <a:endParaRPr lang="en-CA" sz="2800" dirty="0">
              <a:solidFill>
                <a:schemeClr val="tx1">
                  <a:lumMod val="65000"/>
                  <a:lumOff val="35000"/>
                </a:schemeClr>
              </a:solidFill>
              <a:latin typeface="Gulim" pitchFamily="34" charset="-127"/>
              <a:ea typeface="Gulim" pitchFamily="34" charset="-127"/>
            </a:endParaRPr>
          </a:p>
        </p:txBody>
      </p:sp>
      <p:pic>
        <p:nvPicPr>
          <p:cNvPr id="5" name="Picture 4" descr="IPY IPO EOC website.jpg"/>
          <p:cNvPicPr>
            <a:picLocks noChangeAspect="1"/>
          </p:cNvPicPr>
          <p:nvPr/>
        </p:nvPicPr>
        <p:blipFill>
          <a:blip r:embed="rId3" cstate="print"/>
          <a:stretch>
            <a:fillRect/>
          </a:stretch>
        </p:blipFill>
        <p:spPr>
          <a:xfrm>
            <a:off x="2555776" y="1728192"/>
            <a:ext cx="6552728" cy="5083207"/>
          </a:xfrm>
          <a:prstGeom prst="rect">
            <a:avLst/>
          </a:prstGeom>
        </p:spPr>
      </p:pic>
      <p:sp>
        <p:nvSpPr>
          <p:cNvPr id="6" name="Oval 5"/>
          <p:cNvSpPr/>
          <p:nvPr/>
        </p:nvSpPr>
        <p:spPr>
          <a:xfrm>
            <a:off x="7164288" y="3140968"/>
            <a:ext cx="1656184" cy="576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179512" y="2204864"/>
            <a:ext cx="2232248" cy="4524315"/>
          </a:xfrm>
          <a:prstGeom prst="rect">
            <a:avLst/>
          </a:prstGeom>
          <a:noFill/>
        </p:spPr>
        <p:txBody>
          <a:bodyPr wrap="square" rtlCol="0">
            <a:spAutoFit/>
          </a:bodyPr>
          <a:lstStyle/>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Consistent branding</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Inclusive</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Teachers Discussion Group</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Classroom posters</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Opportunities</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Activities</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Blogs by teachers</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Image library</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Lesson plans sorted by level of preparation needed</a:t>
            </a:r>
          </a:p>
          <a:p>
            <a:pPr>
              <a:buFont typeface="Arial" pitchFamily="34" charset="0"/>
              <a:buChar char="•"/>
            </a:pPr>
            <a:r>
              <a:rPr lang="en-CA" dirty="0" smtClean="0">
                <a:solidFill>
                  <a:schemeClr val="tx1">
                    <a:lumMod val="65000"/>
                    <a:lumOff val="35000"/>
                  </a:schemeClr>
                </a:solidFill>
                <a:latin typeface="Gulim" pitchFamily="34" charset="-127"/>
                <a:ea typeface="Gulim" pitchFamily="34" charset="-127"/>
              </a:rPr>
              <a:t>And more.....</a:t>
            </a:r>
          </a:p>
        </p:txBody>
      </p:sp>
      <p:sp>
        <p:nvSpPr>
          <p:cNvPr id="8" name="Oval 7"/>
          <p:cNvSpPr/>
          <p:nvPr/>
        </p:nvSpPr>
        <p:spPr>
          <a:xfrm>
            <a:off x="2483768" y="1628800"/>
            <a:ext cx="2304256" cy="7200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3923928" y="4941168"/>
            <a:ext cx="2016224" cy="432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Down Arrow 10"/>
          <p:cNvSpPr/>
          <p:nvPr/>
        </p:nvSpPr>
        <p:spPr>
          <a:xfrm>
            <a:off x="6948264" y="5805264"/>
            <a:ext cx="288032" cy="86409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843808" y="2996952"/>
            <a:ext cx="1296144" cy="432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3923928" y="6237312"/>
            <a:ext cx="1296144" cy="432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3995936" y="4221088"/>
            <a:ext cx="1296144" cy="432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3923928" y="5445224"/>
            <a:ext cx="1296144" cy="432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8" end="8"/>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srcRect/>
          <a:stretch>
            <a:fillRect/>
          </a:stretch>
        </p:blipFill>
        <p:spPr bwMode="auto">
          <a:xfrm>
            <a:off x="4644008" y="2276872"/>
            <a:ext cx="2697088" cy="1793564"/>
          </a:xfrm>
          <a:prstGeom prst="rect">
            <a:avLst/>
          </a:prstGeom>
          <a:noFill/>
          <a:ln w="9525">
            <a:noFill/>
            <a:miter lim="800000"/>
            <a:headEnd/>
            <a:tailEnd/>
          </a:ln>
        </p:spPr>
      </p:pic>
      <p:sp>
        <p:nvSpPr>
          <p:cNvPr id="2" name="Title 1"/>
          <p:cNvSpPr>
            <a:spLocks noGrp="1"/>
          </p:cNvSpPr>
          <p:nvPr>
            <p:ph type="title"/>
          </p:nvPr>
        </p:nvSpPr>
        <p:spPr>
          <a:xfrm>
            <a:off x="35496" y="116632"/>
            <a:ext cx="8229600" cy="1143000"/>
          </a:xfrm>
        </p:spPr>
        <p:txBody>
          <a:bodyPr>
            <a:normAutofit fontScale="90000"/>
          </a:bodyPr>
          <a:lstStyle/>
          <a:p>
            <a:r>
              <a:rPr lang="en-CA" b="1" dirty="0" smtClean="0">
                <a:solidFill>
                  <a:schemeClr val="tx1">
                    <a:lumMod val="65000"/>
                    <a:lumOff val="35000"/>
                  </a:schemeClr>
                </a:solidFill>
                <a:latin typeface="Dotum" pitchFamily="34" charset="-127"/>
                <a:ea typeface="Dotum" pitchFamily="34" charset="-127"/>
              </a:rPr>
              <a:t>Why IPY EOC was successful - 5</a:t>
            </a:r>
            <a:endParaRPr lang="en-CA" dirty="0">
              <a:solidFill>
                <a:schemeClr val="tx1">
                  <a:lumMod val="65000"/>
                  <a:lumOff val="35000"/>
                </a:schemeClr>
              </a:solidFill>
              <a:latin typeface="Dotum" pitchFamily="34" charset="-127"/>
              <a:ea typeface="Dotum" pitchFamily="34" charset="-127"/>
            </a:endParaRPr>
          </a:p>
        </p:txBody>
      </p:sp>
      <p:sp>
        <p:nvSpPr>
          <p:cNvPr id="3" name="Content Placeholder 2"/>
          <p:cNvSpPr>
            <a:spLocks noGrp="1"/>
          </p:cNvSpPr>
          <p:nvPr>
            <p:ph idx="1"/>
          </p:nvPr>
        </p:nvSpPr>
        <p:spPr>
          <a:xfrm>
            <a:off x="35496" y="1038746"/>
            <a:ext cx="8229600" cy="4525963"/>
          </a:xfrm>
        </p:spPr>
        <p:txBody>
          <a:bodyPr/>
          <a:lstStyle/>
          <a:p>
            <a:pPr lvl="0"/>
            <a:r>
              <a:rPr lang="en-GB" dirty="0" smtClean="0">
                <a:solidFill>
                  <a:schemeClr val="tx1">
                    <a:lumMod val="65000"/>
                    <a:lumOff val="35000"/>
                  </a:schemeClr>
                </a:solidFill>
                <a:latin typeface="Dotum" pitchFamily="34" charset="-127"/>
                <a:ea typeface="Dotum" pitchFamily="34" charset="-127"/>
              </a:rPr>
              <a:t>Advocacy maintained EOC momentum throughout the IPY period.</a:t>
            </a:r>
            <a:endParaRPr lang="en-CA" dirty="0" smtClean="0">
              <a:solidFill>
                <a:schemeClr val="tx1">
                  <a:lumMod val="65000"/>
                  <a:lumOff val="35000"/>
                </a:schemeClr>
              </a:solidFill>
              <a:latin typeface="Dotum" pitchFamily="34" charset="-127"/>
              <a:ea typeface="Dotum" pitchFamily="34" charset="-127"/>
            </a:endParaRPr>
          </a:p>
          <a:p>
            <a:endParaRPr lang="en-CA" dirty="0">
              <a:solidFill>
                <a:schemeClr val="tx1">
                  <a:lumMod val="65000"/>
                  <a:lumOff val="35000"/>
                </a:schemeClr>
              </a:solidFill>
              <a:latin typeface="Dotum" pitchFamily="34" charset="-127"/>
              <a:ea typeface="Dotum" pitchFamily="34" charset="-127"/>
            </a:endParaRPr>
          </a:p>
        </p:txBody>
      </p:sp>
      <p:pic>
        <p:nvPicPr>
          <p:cNvPr id="2051" name="Picture 3"/>
          <p:cNvPicPr>
            <a:picLocks noChangeAspect="1" noChangeArrowheads="1"/>
          </p:cNvPicPr>
          <p:nvPr/>
        </p:nvPicPr>
        <p:blipFill>
          <a:blip r:embed="rId4" cstate="print"/>
          <a:srcRect/>
          <a:stretch>
            <a:fillRect/>
          </a:stretch>
        </p:blipFill>
        <p:spPr bwMode="auto">
          <a:xfrm>
            <a:off x="3203848" y="2204864"/>
            <a:ext cx="1295400" cy="14859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835696" y="3702546"/>
            <a:ext cx="1181926" cy="1526654"/>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3081121" y="5013176"/>
            <a:ext cx="1562887" cy="1728192"/>
          </a:xfrm>
          <a:prstGeom prst="rect">
            <a:avLst/>
          </a:prstGeom>
          <a:noFill/>
          <a:ln w="9525">
            <a:noFill/>
            <a:miter lim="800000"/>
            <a:headEnd/>
            <a:tailEnd/>
          </a:ln>
        </p:spPr>
      </p:pic>
      <p:pic>
        <p:nvPicPr>
          <p:cNvPr id="2058" name="Picture 10"/>
          <p:cNvPicPr>
            <a:picLocks noChangeAspect="1" noChangeArrowheads="1"/>
          </p:cNvPicPr>
          <p:nvPr/>
        </p:nvPicPr>
        <p:blipFill>
          <a:blip r:embed="rId7" cstate="print"/>
          <a:srcRect/>
          <a:stretch>
            <a:fillRect/>
          </a:stretch>
        </p:blipFill>
        <p:spPr bwMode="auto">
          <a:xfrm>
            <a:off x="7380312" y="3573016"/>
            <a:ext cx="1347631" cy="1925187"/>
          </a:xfrm>
          <a:prstGeom prst="rect">
            <a:avLst/>
          </a:prstGeom>
          <a:noFill/>
          <a:ln w="9525">
            <a:noFill/>
            <a:miter lim="800000"/>
            <a:headEnd/>
            <a:tailEnd/>
          </a:ln>
        </p:spPr>
      </p:pic>
      <p:pic>
        <p:nvPicPr>
          <p:cNvPr id="2059" name="Picture 11"/>
          <p:cNvPicPr>
            <a:picLocks noChangeAspect="1" noChangeArrowheads="1"/>
          </p:cNvPicPr>
          <p:nvPr/>
        </p:nvPicPr>
        <p:blipFill>
          <a:blip r:embed="rId8" cstate="print"/>
          <a:srcRect/>
          <a:stretch>
            <a:fillRect/>
          </a:stretch>
        </p:blipFill>
        <p:spPr bwMode="auto">
          <a:xfrm>
            <a:off x="323528" y="2202082"/>
            <a:ext cx="2697088" cy="1442942"/>
          </a:xfrm>
          <a:prstGeom prst="rect">
            <a:avLst/>
          </a:prstGeom>
          <a:noFill/>
          <a:ln w="9525">
            <a:noFill/>
            <a:miter lim="800000"/>
            <a:headEnd/>
            <a:tailEnd/>
          </a:ln>
        </p:spPr>
      </p:pic>
      <p:pic>
        <p:nvPicPr>
          <p:cNvPr id="2060" name="Picture 12"/>
          <p:cNvPicPr>
            <a:picLocks noChangeAspect="1" noChangeArrowheads="1"/>
          </p:cNvPicPr>
          <p:nvPr/>
        </p:nvPicPr>
        <p:blipFill>
          <a:blip r:embed="rId9" cstate="print"/>
          <a:srcRect/>
          <a:stretch>
            <a:fillRect/>
          </a:stretch>
        </p:blipFill>
        <p:spPr bwMode="auto">
          <a:xfrm>
            <a:off x="1835696" y="5301208"/>
            <a:ext cx="1227637" cy="1411783"/>
          </a:xfrm>
          <a:prstGeom prst="rect">
            <a:avLst/>
          </a:prstGeom>
          <a:noFill/>
          <a:ln w="9525">
            <a:noFill/>
            <a:miter lim="800000"/>
            <a:headEnd/>
            <a:tailEnd/>
          </a:ln>
        </p:spPr>
      </p:pic>
      <p:pic>
        <p:nvPicPr>
          <p:cNvPr id="2061" name="Picture 13"/>
          <p:cNvPicPr>
            <a:picLocks noChangeAspect="1" noChangeArrowheads="1"/>
          </p:cNvPicPr>
          <p:nvPr/>
        </p:nvPicPr>
        <p:blipFill>
          <a:blip r:embed="rId10" cstate="print"/>
          <a:srcRect/>
          <a:stretch>
            <a:fillRect/>
          </a:stretch>
        </p:blipFill>
        <p:spPr bwMode="auto">
          <a:xfrm>
            <a:off x="179512" y="3717032"/>
            <a:ext cx="1620180" cy="2160240"/>
          </a:xfrm>
          <a:prstGeom prst="rect">
            <a:avLst/>
          </a:prstGeom>
          <a:noFill/>
          <a:ln w="9525">
            <a:noFill/>
            <a:miter lim="800000"/>
            <a:headEnd/>
            <a:tailEnd/>
          </a:ln>
        </p:spPr>
      </p:pic>
      <p:pic>
        <p:nvPicPr>
          <p:cNvPr id="2062" name="Picture 14"/>
          <p:cNvPicPr>
            <a:picLocks noChangeAspect="1" noChangeArrowheads="1"/>
          </p:cNvPicPr>
          <p:nvPr/>
        </p:nvPicPr>
        <p:blipFill>
          <a:blip r:embed="rId11" cstate="print"/>
          <a:srcRect/>
          <a:stretch>
            <a:fillRect/>
          </a:stretch>
        </p:blipFill>
        <p:spPr bwMode="auto">
          <a:xfrm>
            <a:off x="7700714" y="5301208"/>
            <a:ext cx="1047750" cy="1428750"/>
          </a:xfrm>
          <a:prstGeom prst="rect">
            <a:avLst/>
          </a:prstGeom>
          <a:noFill/>
          <a:ln w="9525">
            <a:noFill/>
            <a:miter lim="800000"/>
            <a:headEnd/>
            <a:tailEnd/>
          </a:ln>
        </p:spPr>
      </p:pic>
      <p:pic>
        <p:nvPicPr>
          <p:cNvPr id="2050" name="Picture 2"/>
          <p:cNvPicPr>
            <a:picLocks noChangeAspect="1" noChangeArrowheads="1"/>
          </p:cNvPicPr>
          <p:nvPr/>
        </p:nvPicPr>
        <p:blipFill>
          <a:blip r:embed="rId12" cstate="print"/>
          <a:srcRect/>
          <a:stretch>
            <a:fillRect/>
          </a:stretch>
        </p:blipFill>
        <p:spPr bwMode="auto">
          <a:xfrm>
            <a:off x="4716016" y="4149080"/>
            <a:ext cx="1506597" cy="1501329"/>
          </a:xfrm>
          <a:prstGeom prst="rect">
            <a:avLst/>
          </a:prstGeom>
          <a:noFill/>
          <a:ln w="9525">
            <a:noFill/>
            <a:miter lim="800000"/>
            <a:headEnd/>
            <a:tailEnd/>
          </a:ln>
        </p:spPr>
      </p:pic>
      <p:pic>
        <p:nvPicPr>
          <p:cNvPr id="5" name="Picture 4"/>
          <p:cNvPicPr>
            <a:picLocks noChangeAspect="1" noChangeArrowheads="1"/>
          </p:cNvPicPr>
          <p:nvPr/>
        </p:nvPicPr>
        <p:blipFill>
          <a:blip r:embed="rId13" cstate="print"/>
          <a:srcRect/>
          <a:stretch>
            <a:fillRect/>
          </a:stretch>
        </p:blipFill>
        <p:spPr bwMode="auto">
          <a:xfrm>
            <a:off x="3059832" y="3789040"/>
            <a:ext cx="1524000" cy="1143000"/>
          </a:xfrm>
          <a:prstGeom prst="rect">
            <a:avLst/>
          </a:prstGeom>
          <a:noFill/>
          <a:ln w="9525">
            <a:noFill/>
            <a:miter lim="800000"/>
            <a:headEnd/>
            <a:tailEnd/>
          </a:ln>
        </p:spPr>
      </p:pic>
      <p:pic>
        <p:nvPicPr>
          <p:cNvPr id="1026" name="Picture 2"/>
          <p:cNvPicPr>
            <a:picLocks noChangeAspect="1" noChangeArrowheads="1"/>
          </p:cNvPicPr>
          <p:nvPr/>
        </p:nvPicPr>
        <p:blipFill>
          <a:blip r:embed="rId14" cstate="print"/>
          <a:srcRect/>
          <a:stretch>
            <a:fillRect/>
          </a:stretch>
        </p:blipFill>
        <p:spPr bwMode="auto">
          <a:xfrm>
            <a:off x="7596336" y="1700808"/>
            <a:ext cx="1246634" cy="1946798"/>
          </a:xfrm>
          <a:prstGeom prst="rect">
            <a:avLst/>
          </a:prstGeom>
          <a:noFill/>
          <a:ln w="9525">
            <a:noFill/>
            <a:miter lim="800000"/>
            <a:headEnd/>
            <a:tailEnd/>
          </a:ln>
        </p:spPr>
      </p:pic>
      <p:pic>
        <p:nvPicPr>
          <p:cNvPr id="2057" name="Picture 9"/>
          <p:cNvPicPr>
            <a:picLocks noChangeAspect="1" noChangeArrowheads="1"/>
          </p:cNvPicPr>
          <p:nvPr/>
        </p:nvPicPr>
        <p:blipFill>
          <a:blip r:embed="rId15" cstate="print"/>
          <a:srcRect/>
          <a:stretch>
            <a:fillRect/>
          </a:stretch>
        </p:blipFill>
        <p:spPr bwMode="auto">
          <a:xfrm>
            <a:off x="5796136" y="4653136"/>
            <a:ext cx="1584573" cy="18661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Gulim" pitchFamily="34" charset="-127"/>
                <a:ea typeface="Gulim" pitchFamily="34" charset="-127"/>
              </a:rPr>
              <a:t>Why IPY EOC was successful - 6</a:t>
            </a:r>
            <a:endParaRPr lang="en-CA" dirty="0">
              <a:solidFill>
                <a:schemeClr val="tx1">
                  <a:lumMod val="65000"/>
                  <a:lumOff val="35000"/>
                </a:schemeClr>
              </a:solidFill>
              <a:latin typeface="Gulim" pitchFamily="34" charset="-127"/>
              <a:ea typeface="Gulim" pitchFamily="34" charset="-127"/>
            </a:endParaRPr>
          </a:p>
        </p:txBody>
      </p:sp>
      <p:sp>
        <p:nvSpPr>
          <p:cNvPr id="3" name="Content Placeholder 2"/>
          <p:cNvSpPr>
            <a:spLocks noGrp="1"/>
          </p:cNvSpPr>
          <p:nvPr>
            <p:ph idx="1"/>
          </p:nvPr>
        </p:nvSpPr>
        <p:spPr>
          <a:xfrm>
            <a:off x="457200" y="1196752"/>
            <a:ext cx="8229600" cy="4525963"/>
          </a:xfrm>
        </p:spPr>
        <p:txBody>
          <a:bodyPr/>
          <a:lstStyle/>
          <a:p>
            <a:pPr lvl="0"/>
            <a:r>
              <a:rPr lang="en-GB" dirty="0" smtClean="0">
                <a:solidFill>
                  <a:schemeClr val="tx1">
                    <a:lumMod val="65000"/>
                    <a:lumOff val="35000"/>
                  </a:schemeClr>
                </a:solidFill>
                <a:latin typeface="Gulim" pitchFamily="34" charset="-127"/>
                <a:ea typeface="Gulim" pitchFamily="34" charset="-127"/>
              </a:rPr>
              <a:t>Polar issues were timely and topical.</a:t>
            </a:r>
            <a:endParaRPr lang="en-CA" dirty="0" smtClean="0">
              <a:solidFill>
                <a:schemeClr val="tx1">
                  <a:lumMod val="65000"/>
                  <a:lumOff val="35000"/>
                </a:schemeClr>
              </a:solidFill>
              <a:latin typeface="Gulim" pitchFamily="34" charset="-127"/>
              <a:ea typeface="Gulim" pitchFamily="34" charset="-127"/>
            </a:endParaRPr>
          </a:p>
          <a:p>
            <a:endParaRPr lang="en-CA" dirty="0">
              <a:solidFill>
                <a:schemeClr val="tx1">
                  <a:lumMod val="65000"/>
                  <a:lumOff val="35000"/>
                </a:schemeClr>
              </a:solidFill>
              <a:latin typeface="Gulim" pitchFamily="34" charset="-127"/>
              <a:ea typeface="Gulim" pitchFamily="34" charset="-127"/>
            </a:endParaRPr>
          </a:p>
        </p:txBody>
      </p:sp>
      <p:pic>
        <p:nvPicPr>
          <p:cNvPr id="1027" name="Picture 3"/>
          <p:cNvPicPr>
            <a:picLocks noChangeAspect="1" noChangeArrowheads="1"/>
          </p:cNvPicPr>
          <p:nvPr/>
        </p:nvPicPr>
        <p:blipFill>
          <a:blip r:embed="rId3" cstate="print"/>
          <a:srcRect/>
          <a:stretch>
            <a:fillRect/>
          </a:stretch>
        </p:blipFill>
        <p:spPr bwMode="auto">
          <a:xfrm>
            <a:off x="539552" y="2060848"/>
            <a:ext cx="3671689" cy="3671689"/>
          </a:xfrm>
          <a:prstGeom prst="rect">
            <a:avLst/>
          </a:prstGeom>
          <a:noFill/>
          <a:ln w="9525">
            <a:noFill/>
            <a:miter lim="800000"/>
            <a:headEnd/>
            <a:tailEnd/>
          </a:ln>
        </p:spPr>
      </p:pic>
      <p:sp>
        <p:nvSpPr>
          <p:cNvPr id="7" name="TextBox 6"/>
          <p:cNvSpPr txBox="1"/>
          <p:nvPr/>
        </p:nvSpPr>
        <p:spPr>
          <a:xfrm>
            <a:off x="1903033" y="1762805"/>
            <a:ext cx="652743" cy="369332"/>
          </a:xfrm>
          <a:prstGeom prst="rect">
            <a:avLst/>
          </a:prstGeom>
          <a:noFill/>
        </p:spPr>
        <p:txBody>
          <a:bodyPr wrap="none" rtlCol="0">
            <a:spAutoFit/>
          </a:bodyPr>
          <a:lstStyle/>
          <a:p>
            <a:r>
              <a:rPr lang="en-CA" dirty="0" smtClean="0"/>
              <a:t>2003</a:t>
            </a:r>
            <a:endParaRPr lang="en-CA" dirty="0"/>
          </a:p>
        </p:txBody>
      </p:sp>
      <p:sp>
        <p:nvSpPr>
          <p:cNvPr id="9" name="TextBox 8"/>
          <p:cNvSpPr txBox="1"/>
          <p:nvPr/>
        </p:nvSpPr>
        <p:spPr>
          <a:xfrm>
            <a:off x="467544" y="5382508"/>
            <a:ext cx="1296144" cy="369332"/>
          </a:xfrm>
          <a:prstGeom prst="rect">
            <a:avLst/>
          </a:prstGeom>
          <a:noFill/>
        </p:spPr>
        <p:txBody>
          <a:bodyPr wrap="square" rtlCol="0">
            <a:spAutoFit/>
          </a:bodyPr>
          <a:lstStyle/>
          <a:p>
            <a:r>
              <a:rPr lang="en-CA" dirty="0" smtClean="0"/>
              <a:t>nsidc.org</a:t>
            </a:r>
            <a:endParaRPr lang="en-CA" dirty="0"/>
          </a:p>
        </p:txBody>
      </p:sp>
      <p:pic>
        <p:nvPicPr>
          <p:cNvPr id="1029" name="Picture 5"/>
          <p:cNvPicPr>
            <a:picLocks noChangeAspect="1" noChangeArrowheads="1"/>
          </p:cNvPicPr>
          <p:nvPr/>
        </p:nvPicPr>
        <p:blipFill>
          <a:blip r:embed="rId4" cstate="print"/>
          <a:srcRect/>
          <a:stretch>
            <a:fillRect/>
          </a:stretch>
        </p:blipFill>
        <p:spPr bwMode="auto">
          <a:xfrm>
            <a:off x="4334197" y="2122423"/>
            <a:ext cx="4486275" cy="2952750"/>
          </a:xfrm>
          <a:prstGeom prst="rect">
            <a:avLst/>
          </a:prstGeom>
          <a:noFill/>
          <a:ln w="9525">
            <a:noFill/>
            <a:miter lim="800000"/>
            <a:headEnd/>
            <a:tailEnd/>
          </a:ln>
        </p:spPr>
      </p:pic>
      <p:sp>
        <p:nvSpPr>
          <p:cNvPr id="12" name="TextBox 11"/>
          <p:cNvSpPr txBox="1"/>
          <p:nvPr/>
        </p:nvSpPr>
        <p:spPr>
          <a:xfrm>
            <a:off x="6228184" y="1762805"/>
            <a:ext cx="1231427" cy="369332"/>
          </a:xfrm>
          <a:prstGeom prst="rect">
            <a:avLst/>
          </a:prstGeom>
          <a:noFill/>
        </p:spPr>
        <p:txBody>
          <a:bodyPr wrap="none" rtlCol="0">
            <a:spAutoFit/>
          </a:bodyPr>
          <a:lstStyle/>
          <a:p>
            <a:r>
              <a:rPr lang="en-CA" dirty="0" smtClean="0"/>
              <a:t>2007, 2010</a:t>
            </a:r>
            <a:endParaRPr lang="en-CA" dirty="0"/>
          </a:p>
        </p:txBody>
      </p:sp>
      <p:sp>
        <p:nvSpPr>
          <p:cNvPr id="13" name="TextBox 12"/>
          <p:cNvSpPr txBox="1"/>
          <p:nvPr/>
        </p:nvSpPr>
        <p:spPr>
          <a:xfrm>
            <a:off x="539552" y="5805264"/>
            <a:ext cx="3672408" cy="369332"/>
          </a:xfrm>
          <a:prstGeom prst="rect">
            <a:avLst/>
          </a:prstGeom>
          <a:noFill/>
        </p:spPr>
        <p:txBody>
          <a:bodyPr wrap="square" rtlCol="0">
            <a:spAutoFit/>
          </a:bodyPr>
          <a:lstStyle/>
          <a:p>
            <a:r>
              <a:rPr lang="en-CA" dirty="0" smtClean="0">
                <a:solidFill>
                  <a:schemeClr val="tx1">
                    <a:lumMod val="65000"/>
                    <a:lumOff val="35000"/>
                  </a:schemeClr>
                </a:solidFill>
                <a:latin typeface="Gulim" pitchFamily="34" charset="-127"/>
                <a:ea typeface="Gulim" pitchFamily="34" charset="-127"/>
              </a:rPr>
              <a:t>Collapse of the Larsen B Shelf</a:t>
            </a:r>
            <a:endParaRPr lang="en-CA" dirty="0">
              <a:solidFill>
                <a:schemeClr val="tx1">
                  <a:lumMod val="65000"/>
                  <a:lumOff val="35000"/>
                </a:schemeClr>
              </a:solidFill>
              <a:latin typeface="Gulim" pitchFamily="34" charset="-127"/>
              <a:ea typeface="Gulim" pitchFamily="34" charset="-127"/>
            </a:endParaRPr>
          </a:p>
        </p:txBody>
      </p:sp>
      <p:sp>
        <p:nvSpPr>
          <p:cNvPr id="14" name="TextBox 13"/>
          <p:cNvSpPr txBox="1"/>
          <p:nvPr/>
        </p:nvSpPr>
        <p:spPr>
          <a:xfrm>
            <a:off x="4499992" y="5229200"/>
            <a:ext cx="4176464" cy="646331"/>
          </a:xfrm>
          <a:prstGeom prst="rect">
            <a:avLst/>
          </a:prstGeom>
          <a:noFill/>
        </p:spPr>
        <p:txBody>
          <a:bodyPr wrap="square" rtlCol="0">
            <a:spAutoFit/>
          </a:bodyPr>
          <a:lstStyle/>
          <a:p>
            <a:r>
              <a:rPr lang="en-CA" dirty="0" smtClean="0">
                <a:solidFill>
                  <a:schemeClr val="tx1">
                    <a:lumMod val="65000"/>
                    <a:lumOff val="35000"/>
                  </a:schemeClr>
                </a:solidFill>
                <a:latin typeface="Gulim" pitchFamily="34" charset="-127"/>
                <a:ea typeface="Gulim" pitchFamily="34" charset="-127"/>
              </a:rPr>
              <a:t>Rapid decline in Arctic summer sea ice </a:t>
            </a:r>
            <a:endParaRPr lang="en-CA"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1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olar outreach catalogue website.jpg"/>
          <p:cNvPicPr>
            <a:picLocks noGrp="1" noChangeAspect="1"/>
          </p:cNvPicPr>
          <p:nvPr>
            <p:ph idx="1"/>
          </p:nvPr>
        </p:nvPicPr>
        <p:blipFill>
          <a:blip r:embed="rId3" cstate="print"/>
          <a:stretch>
            <a:fillRect/>
          </a:stretch>
        </p:blipFill>
        <p:spPr>
          <a:xfrm>
            <a:off x="1008449" y="1156057"/>
            <a:ext cx="7091943" cy="5504734"/>
          </a:xfrm>
        </p:spPr>
      </p:pic>
      <p:sp>
        <p:nvSpPr>
          <p:cNvPr id="2" name="Title 1"/>
          <p:cNvSpPr>
            <a:spLocks noGrp="1"/>
          </p:cNvSpPr>
          <p:nvPr>
            <p:ph type="title"/>
          </p:nvPr>
        </p:nvSpPr>
        <p:spPr>
          <a:xfrm>
            <a:off x="287518" y="274638"/>
            <a:ext cx="8399282" cy="1143000"/>
          </a:xfrm>
        </p:spPr>
        <p:txBody>
          <a:bodyPr/>
          <a:lstStyle/>
          <a:p>
            <a:r>
              <a:rPr lang="en-CA" b="1" dirty="0" smtClean="0">
                <a:solidFill>
                  <a:schemeClr val="tx1">
                    <a:lumMod val="65000"/>
                    <a:lumOff val="35000"/>
                  </a:schemeClr>
                </a:solidFill>
                <a:latin typeface="Dotum" pitchFamily="34" charset="-127"/>
                <a:ea typeface="Dotum" pitchFamily="34" charset="-127"/>
              </a:rPr>
              <a:t>The IPY Outreach Catalogue</a:t>
            </a:r>
            <a:endParaRPr lang="en-CA" b="1" dirty="0">
              <a:solidFill>
                <a:schemeClr val="tx1">
                  <a:lumMod val="65000"/>
                  <a:lumOff val="35000"/>
                </a:schemeClr>
              </a:solidFill>
              <a:latin typeface="Dotum" pitchFamily="34" charset="-127"/>
              <a:ea typeface="Dotum" pitchFamily="34" charset="-127"/>
            </a:endParaRPr>
          </a:p>
        </p:txBody>
      </p:sp>
      <p:sp>
        <p:nvSpPr>
          <p:cNvPr id="5" name="Oval 4"/>
          <p:cNvSpPr/>
          <p:nvPr/>
        </p:nvSpPr>
        <p:spPr>
          <a:xfrm>
            <a:off x="2627784" y="5805264"/>
            <a:ext cx="3024336" cy="9361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5076056" y="5589240"/>
            <a:ext cx="4007828" cy="369332"/>
          </a:xfrm>
          <a:prstGeom prst="rect">
            <a:avLst/>
          </a:prstGeom>
          <a:noFill/>
        </p:spPr>
        <p:txBody>
          <a:bodyPr wrap="none" rtlCol="0">
            <a:spAutoFit/>
          </a:bodyPr>
          <a:lstStyle/>
          <a:p>
            <a:r>
              <a:rPr lang="en-CA" dirty="0" smtClean="0">
                <a:solidFill>
                  <a:schemeClr val="tx1">
                    <a:lumMod val="65000"/>
                    <a:lumOff val="35000"/>
                  </a:schemeClr>
                </a:solidFill>
                <a:latin typeface="Gulim" pitchFamily="34" charset="-127"/>
                <a:ea typeface="Gulim" pitchFamily="34" charset="-127"/>
              </a:rPr>
              <a:t>Search the catalogue by Key words</a:t>
            </a:r>
            <a:endParaRPr lang="en-CA"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Dotum" pitchFamily="34" charset="-127"/>
                <a:ea typeface="Dotum" pitchFamily="34" charset="-127"/>
              </a:rPr>
              <a:t>What we have learned about EOC through IPY - 1</a:t>
            </a:r>
            <a:endParaRPr lang="en-CA" dirty="0">
              <a:solidFill>
                <a:schemeClr val="tx1">
                  <a:lumMod val="65000"/>
                  <a:lumOff val="35000"/>
                </a:schemeClr>
              </a:solidFill>
              <a:latin typeface="Dotum" pitchFamily="34" charset="-127"/>
              <a:ea typeface="Dotum" pitchFamily="34" charset="-127"/>
            </a:endParaRPr>
          </a:p>
        </p:txBody>
      </p:sp>
      <p:sp>
        <p:nvSpPr>
          <p:cNvPr id="3" name="Content Placeholder 2"/>
          <p:cNvSpPr>
            <a:spLocks noGrp="1"/>
          </p:cNvSpPr>
          <p:nvPr>
            <p:ph idx="1"/>
          </p:nvPr>
        </p:nvSpPr>
        <p:spPr/>
        <p:txBody>
          <a:bodyPr>
            <a:normAutofit/>
          </a:bodyPr>
          <a:lstStyle/>
          <a:p>
            <a:pPr lvl="0"/>
            <a:r>
              <a:rPr lang="en-GB" sz="2800" dirty="0" smtClean="0">
                <a:solidFill>
                  <a:schemeClr val="tx1">
                    <a:lumMod val="65000"/>
                    <a:lumOff val="35000"/>
                  </a:schemeClr>
                </a:solidFill>
                <a:latin typeface="Dotum" pitchFamily="34" charset="-127"/>
                <a:ea typeface="Dotum" pitchFamily="34" charset="-127"/>
              </a:rPr>
              <a:t>The public, students, teachers, media, artists and musicians want to be actively engaged in science.</a:t>
            </a:r>
            <a:endParaRPr lang="en-CA" sz="2800" dirty="0" smtClean="0">
              <a:solidFill>
                <a:schemeClr val="tx1">
                  <a:lumMod val="65000"/>
                  <a:lumOff val="35000"/>
                </a:schemeClr>
              </a:solidFill>
              <a:latin typeface="Dotum" pitchFamily="34" charset="-127"/>
              <a:ea typeface="Dotum" pitchFamily="34" charset="-127"/>
            </a:endParaRPr>
          </a:p>
          <a:p>
            <a:endParaRPr lang="en-CA" sz="2800" dirty="0">
              <a:solidFill>
                <a:schemeClr val="tx1">
                  <a:lumMod val="65000"/>
                  <a:lumOff val="35000"/>
                </a:schemeClr>
              </a:solidFill>
              <a:latin typeface="Dotum" pitchFamily="34" charset="-127"/>
              <a:ea typeface="Dotum" pitchFamily="34" charset="-127"/>
            </a:endParaRPr>
          </a:p>
        </p:txBody>
      </p:sp>
      <p:pic>
        <p:nvPicPr>
          <p:cNvPr id="4" name="Picture 2"/>
          <p:cNvPicPr>
            <a:picLocks noChangeAspect="1" noChangeArrowheads="1"/>
          </p:cNvPicPr>
          <p:nvPr/>
        </p:nvPicPr>
        <p:blipFill>
          <a:blip r:embed="rId3" cstate="print"/>
          <a:srcRect/>
          <a:stretch>
            <a:fillRect/>
          </a:stretch>
        </p:blipFill>
        <p:spPr bwMode="auto">
          <a:xfrm>
            <a:off x="1763688" y="3068960"/>
            <a:ext cx="6096000" cy="3333750"/>
          </a:xfrm>
          <a:prstGeom prst="rect">
            <a:avLst/>
          </a:prstGeom>
          <a:noFill/>
          <a:ln w="9525">
            <a:noFill/>
            <a:miter lim="800000"/>
            <a:headEnd/>
            <a:tailEnd/>
          </a:ln>
        </p:spPr>
      </p:pic>
      <p:sp>
        <p:nvSpPr>
          <p:cNvPr id="5" name="TextBox 4"/>
          <p:cNvSpPr txBox="1"/>
          <p:nvPr/>
        </p:nvSpPr>
        <p:spPr>
          <a:xfrm>
            <a:off x="4572000" y="6597352"/>
            <a:ext cx="4572000" cy="260648"/>
          </a:xfrm>
          <a:prstGeom prst="rect">
            <a:avLst/>
          </a:prstGeom>
          <a:noFill/>
        </p:spPr>
        <p:txBody>
          <a:bodyPr wrap="square" rtlCol="0">
            <a:spAutoFit/>
          </a:bodyPr>
          <a:lstStyle/>
          <a:p>
            <a:r>
              <a:rPr lang="en-CA" sz="1050" dirty="0" smtClean="0"/>
              <a:t>http://innovationcanada.ca/en/articles/science-strategies-for-a-smart-canada</a:t>
            </a:r>
            <a:endParaRPr lang="en-CA" sz="105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Gulim" pitchFamily="34" charset="-127"/>
                <a:ea typeface="Gulim" pitchFamily="34" charset="-127"/>
              </a:rPr>
              <a:t>What we have learned about EOC through IPY - 2</a:t>
            </a:r>
            <a:endParaRPr lang="en-CA" dirty="0">
              <a:solidFill>
                <a:schemeClr val="tx1">
                  <a:lumMod val="65000"/>
                  <a:lumOff val="35000"/>
                </a:schemeClr>
              </a:solidFill>
              <a:latin typeface="Gulim" pitchFamily="34" charset="-127"/>
              <a:ea typeface="Gulim" pitchFamily="34" charset="-127"/>
            </a:endParaRPr>
          </a:p>
        </p:txBody>
      </p:sp>
      <p:sp>
        <p:nvSpPr>
          <p:cNvPr id="3" name="Content Placeholder 2"/>
          <p:cNvSpPr>
            <a:spLocks noGrp="1"/>
          </p:cNvSpPr>
          <p:nvPr>
            <p:ph idx="1"/>
          </p:nvPr>
        </p:nvSpPr>
        <p:spPr/>
        <p:txBody>
          <a:bodyPr>
            <a:normAutofit/>
          </a:bodyPr>
          <a:lstStyle/>
          <a:p>
            <a:pPr lvl="0"/>
            <a:r>
              <a:rPr lang="en-GB" sz="2800" dirty="0" smtClean="0">
                <a:solidFill>
                  <a:schemeClr val="tx1">
                    <a:lumMod val="65000"/>
                    <a:lumOff val="35000"/>
                  </a:schemeClr>
                </a:solidFill>
                <a:latin typeface="Gulim" pitchFamily="34" charset="-127"/>
                <a:ea typeface="Gulim" pitchFamily="34" charset="-127"/>
              </a:rPr>
              <a:t>Professionals in science and communication, at junior and senior levels, expressed frustration at the lack of professional recognition for outreach activities.</a:t>
            </a:r>
            <a:endParaRPr lang="en-CA" sz="2800" dirty="0" smtClean="0">
              <a:solidFill>
                <a:schemeClr val="tx1">
                  <a:lumMod val="65000"/>
                  <a:lumOff val="35000"/>
                </a:schemeClr>
              </a:solidFill>
              <a:latin typeface="Gulim" pitchFamily="34" charset="-127"/>
              <a:ea typeface="Gulim" pitchFamily="34" charset="-127"/>
            </a:endParaRPr>
          </a:p>
        </p:txBody>
      </p:sp>
      <p:sp>
        <p:nvSpPr>
          <p:cNvPr id="4" name="TextBox 3"/>
          <p:cNvSpPr txBox="1"/>
          <p:nvPr/>
        </p:nvSpPr>
        <p:spPr>
          <a:xfrm>
            <a:off x="755576" y="3429000"/>
            <a:ext cx="7704856" cy="1938992"/>
          </a:xfrm>
          <a:prstGeom prst="rect">
            <a:avLst/>
          </a:prstGeom>
          <a:noFill/>
        </p:spPr>
        <p:txBody>
          <a:bodyPr wrap="square" rtlCol="0">
            <a:spAutoFit/>
          </a:bodyPr>
          <a:lstStyle/>
          <a:p>
            <a:r>
              <a:rPr lang="en-US" sz="2400" dirty="0" smtClean="0">
                <a:solidFill>
                  <a:srgbClr val="C00000"/>
                </a:solidFill>
                <a:latin typeface="Gulim" pitchFamily="34" charset="-127"/>
                <a:ea typeface="Gulim" pitchFamily="34" charset="-127"/>
              </a:rPr>
              <a:t>One of the </a:t>
            </a:r>
            <a:r>
              <a:rPr lang="en-US" sz="2400" b="1" dirty="0" smtClean="0">
                <a:solidFill>
                  <a:srgbClr val="C00000"/>
                </a:solidFill>
                <a:latin typeface="Gulim" pitchFamily="34" charset="-127"/>
                <a:ea typeface="Gulim" pitchFamily="34" charset="-127"/>
              </a:rPr>
              <a:t>main obstacles </a:t>
            </a:r>
            <a:r>
              <a:rPr lang="en-US" sz="2400" dirty="0" smtClean="0">
                <a:solidFill>
                  <a:srgbClr val="C00000"/>
                </a:solidFill>
                <a:latin typeface="Gulim" pitchFamily="34" charset="-127"/>
                <a:ea typeface="Gulim" pitchFamily="34" charset="-127"/>
              </a:rPr>
              <a:t>that many scientists and communicators, early career and established, have voiced concern over is the </a:t>
            </a:r>
            <a:r>
              <a:rPr lang="en-US" sz="2400" b="1" dirty="0" smtClean="0">
                <a:solidFill>
                  <a:srgbClr val="C00000"/>
                </a:solidFill>
                <a:latin typeface="Gulim" pitchFamily="34" charset="-127"/>
                <a:ea typeface="Gulim" pitchFamily="34" charset="-127"/>
              </a:rPr>
              <a:t>lack of professional recognition, </a:t>
            </a:r>
            <a:r>
              <a:rPr lang="en-US" sz="2400" dirty="0" smtClean="0">
                <a:solidFill>
                  <a:srgbClr val="C00000"/>
                </a:solidFill>
                <a:latin typeface="Gulim" pitchFamily="34" charset="-127"/>
                <a:ea typeface="Gulim" pitchFamily="34" charset="-127"/>
              </a:rPr>
              <a:t>and in some cases </a:t>
            </a:r>
            <a:r>
              <a:rPr lang="en-US" sz="2400" b="1" dirty="0" smtClean="0">
                <a:solidFill>
                  <a:srgbClr val="C00000"/>
                </a:solidFill>
                <a:latin typeface="Gulim" pitchFamily="34" charset="-127"/>
                <a:ea typeface="Gulim" pitchFamily="34" charset="-127"/>
              </a:rPr>
              <a:t>support, for science EOC activities</a:t>
            </a:r>
            <a:r>
              <a:rPr lang="en-US" sz="2400" dirty="0" smtClean="0">
                <a:solidFill>
                  <a:srgbClr val="C00000"/>
                </a:solidFill>
                <a:latin typeface="Gulim" pitchFamily="34" charset="-127"/>
                <a:ea typeface="Gulim" pitchFamily="34" charset="-127"/>
              </a:rPr>
              <a:t>. </a:t>
            </a:r>
            <a:endParaRPr lang="en-CA" sz="2400" dirty="0">
              <a:solidFill>
                <a:srgbClr val="C00000"/>
              </a:solidFill>
              <a:latin typeface="Gulim" pitchFamily="34" charset="-127"/>
              <a:ea typeface="Gulim" pitchFamily="34" charset="-127"/>
            </a:endParaRPr>
          </a:p>
        </p:txBody>
      </p:sp>
      <p:pic>
        <p:nvPicPr>
          <p:cNvPr id="3074" name="Picture 2"/>
          <p:cNvPicPr>
            <a:picLocks noChangeAspect="1" noChangeArrowheads="1"/>
          </p:cNvPicPr>
          <p:nvPr/>
        </p:nvPicPr>
        <p:blipFill>
          <a:blip r:embed="rId3" cstate="print"/>
          <a:srcRect/>
          <a:stretch>
            <a:fillRect/>
          </a:stretch>
        </p:blipFill>
        <p:spPr bwMode="auto">
          <a:xfrm>
            <a:off x="251520" y="3429000"/>
            <a:ext cx="4314825" cy="2305050"/>
          </a:xfrm>
          <a:prstGeom prst="rect">
            <a:avLst/>
          </a:prstGeom>
          <a:noFill/>
          <a:ln w="9525">
            <a:noFill/>
            <a:miter lim="800000"/>
            <a:headEnd/>
            <a:tailEnd/>
          </a:ln>
        </p:spPr>
      </p:pic>
      <p:sp>
        <p:nvSpPr>
          <p:cNvPr id="6" name="Right Arrow 5"/>
          <p:cNvSpPr/>
          <p:nvPr/>
        </p:nvSpPr>
        <p:spPr>
          <a:xfrm>
            <a:off x="4788024" y="4221088"/>
            <a:ext cx="720080" cy="3600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IPY 2032.jpg"/>
          <p:cNvPicPr>
            <a:picLocks noChangeAspect="1"/>
          </p:cNvPicPr>
          <p:nvPr/>
        </p:nvPicPr>
        <p:blipFill>
          <a:blip r:embed="rId4" cstate="print"/>
          <a:stretch>
            <a:fillRect/>
          </a:stretch>
        </p:blipFill>
        <p:spPr>
          <a:xfrm>
            <a:off x="5652120" y="3501008"/>
            <a:ext cx="3119327" cy="1960720"/>
          </a:xfrm>
          <a:prstGeom prst="rect">
            <a:avLst/>
          </a:prstGeom>
        </p:spPr>
      </p:pic>
      <p:sp>
        <p:nvSpPr>
          <p:cNvPr id="8" name="TextBox 7"/>
          <p:cNvSpPr txBox="1"/>
          <p:nvPr/>
        </p:nvSpPr>
        <p:spPr>
          <a:xfrm>
            <a:off x="395536" y="5949280"/>
            <a:ext cx="8640960" cy="707886"/>
          </a:xfrm>
          <a:prstGeom prst="rect">
            <a:avLst/>
          </a:prstGeom>
          <a:noFill/>
        </p:spPr>
        <p:txBody>
          <a:bodyPr wrap="square" rtlCol="0">
            <a:spAutoFit/>
          </a:bodyPr>
          <a:lstStyle/>
          <a:p>
            <a:r>
              <a:rPr lang="en-CA" sz="2000" dirty="0" smtClean="0">
                <a:solidFill>
                  <a:schemeClr val="tx1">
                    <a:lumMod val="65000"/>
                    <a:lumOff val="35000"/>
                  </a:schemeClr>
                </a:solidFill>
                <a:latin typeface="Gulim" pitchFamily="34" charset="-127"/>
                <a:ea typeface="Gulim" pitchFamily="34" charset="-127"/>
              </a:rPr>
              <a:t>We need to support and reward EOC efforts now to ensure future polar outreach</a:t>
            </a:r>
            <a:endParaRPr lang="en-CA" sz="2000"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65000"/>
                    <a:lumOff val="35000"/>
                  </a:schemeClr>
                </a:solidFill>
                <a:latin typeface="Gulim" pitchFamily="34" charset="-127"/>
                <a:ea typeface="Gulim" pitchFamily="34" charset="-127"/>
              </a:rPr>
              <a:t>What we have learned about EOC through IPY - 3</a:t>
            </a:r>
            <a:endParaRPr lang="en-CA" dirty="0">
              <a:solidFill>
                <a:schemeClr val="tx1">
                  <a:lumMod val="65000"/>
                  <a:lumOff val="35000"/>
                </a:schemeClr>
              </a:solidFill>
              <a:latin typeface="Gulim" pitchFamily="34" charset="-127"/>
              <a:ea typeface="Gulim" pitchFamily="34" charset="-127"/>
            </a:endParaRPr>
          </a:p>
        </p:txBody>
      </p:sp>
      <p:sp>
        <p:nvSpPr>
          <p:cNvPr id="3" name="Content Placeholder 2"/>
          <p:cNvSpPr>
            <a:spLocks noGrp="1"/>
          </p:cNvSpPr>
          <p:nvPr>
            <p:ph idx="1"/>
          </p:nvPr>
        </p:nvSpPr>
        <p:spPr>
          <a:xfrm>
            <a:off x="457200" y="1600201"/>
            <a:ext cx="8229600" cy="1108720"/>
          </a:xfrm>
        </p:spPr>
        <p:txBody>
          <a:bodyPr>
            <a:normAutofit/>
          </a:bodyPr>
          <a:lstStyle/>
          <a:p>
            <a:pPr lvl="0"/>
            <a:r>
              <a:rPr lang="en-GB" sz="2800" dirty="0" smtClean="0">
                <a:solidFill>
                  <a:schemeClr val="tx1">
                    <a:lumMod val="65000"/>
                    <a:lumOff val="35000"/>
                  </a:schemeClr>
                </a:solidFill>
                <a:latin typeface="Gulim" pitchFamily="34" charset="-127"/>
                <a:ea typeface="Gulim" pitchFamily="34" charset="-127"/>
              </a:rPr>
              <a:t>Small scale outreach projects benefit greatly by being linked to larger outreach initiatives.</a:t>
            </a:r>
            <a:endParaRPr lang="en-CA" sz="2800" dirty="0" smtClean="0">
              <a:solidFill>
                <a:schemeClr val="tx1">
                  <a:lumMod val="65000"/>
                  <a:lumOff val="35000"/>
                </a:schemeClr>
              </a:solidFill>
              <a:latin typeface="Gulim" pitchFamily="34" charset="-127"/>
              <a:ea typeface="Gulim" pitchFamily="34" charset="-127"/>
            </a:endParaRPr>
          </a:p>
          <a:p>
            <a:endParaRPr lang="en-CA" sz="2800" dirty="0" smtClean="0">
              <a:solidFill>
                <a:schemeClr val="tx1">
                  <a:lumMod val="65000"/>
                  <a:lumOff val="35000"/>
                </a:schemeClr>
              </a:solidFill>
              <a:latin typeface="Gulim" pitchFamily="34" charset="-127"/>
              <a:ea typeface="Gulim" pitchFamily="34" charset="-127"/>
            </a:endParaRPr>
          </a:p>
          <a:p>
            <a:endParaRPr lang="en-CA" sz="2800" dirty="0">
              <a:solidFill>
                <a:schemeClr val="tx1">
                  <a:lumMod val="65000"/>
                  <a:lumOff val="35000"/>
                </a:schemeClr>
              </a:solidFill>
              <a:latin typeface="Gulim" pitchFamily="34" charset="-127"/>
              <a:ea typeface="Gulim" pitchFamily="34" charset="-127"/>
            </a:endParaRPr>
          </a:p>
        </p:txBody>
      </p:sp>
      <p:sp>
        <p:nvSpPr>
          <p:cNvPr id="4" name="TextBox 3"/>
          <p:cNvSpPr txBox="1"/>
          <p:nvPr/>
        </p:nvSpPr>
        <p:spPr>
          <a:xfrm>
            <a:off x="611560" y="2708920"/>
            <a:ext cx="2952328" cy="1569660"/>
          </a:xfrm>
          <a:prstGeom prst="rect">
            <a:avLst/>
          </a:prstGeom>
          <a:noFill/>
        </p:spPr>
        <p:txBody>
          <a:bodyPr wrap="square" rtlCol="0">
            <a:spAutoFit/>
          </a:bodyPr>
          <a:lstStyle/>
          <a:p>
            <a:r>
              <a:rPr lang="en-CA" sz="2400" b="1" dirty="0" smtClean="0">
                <a:solidFill>
                  <a:srgbClr val="C00000"/>
                </a:solidFill>
                <a:latin typeface="Gulim" pitchFamily="34" charset="-127"/>
                <a:ea typeface="Gulim" pitchFamily="34" charset="-127"/>
              </a:rPr>
              <a:t>Polar Days</a:t>
            </a:r>
          </a:p>
          <a:p>
            <a:pPr>
              <a:buFontTx/>
              <a:buChar char="-"/>
            </a:pPr>
            <a:r>
              <a:rPr lang="en-CA" sz="2400" b="1" dirty="0" smtClean="0">
                <a:solidFill>
                  <a:schemeClr val="tx1">
                    <a:lumMod val="65000"/>
                    <a:lumOff val="35000"/>
                  </a:schemeClr>
                </a:solidFill>
                <a:latin typeface="Gulim" pitchFamily="34" charset="-127"/>
                <a:ea typeface="Gulim" pitchFamily="34" charset="-127"/>
              </a:rPr>
              <a:t> Seven 1 day events</a:t>
            </a:r>
          </a:p>
          <a:p>
            <a:pPr>
              <a:buFontTx/>
              <a:buChar char="-"/>
            </a:pPr>
            <a:r>
              <a:rPr lang="en-CA" sz="2400" b="1" dirty="0" smtClean="0">
                <a:solidFill>
                  <a:schemeClr val="tx1">
                    <a:lumMod val="65000"/>
                    <a:lumOff val="35000"/>
                  </a:schemeClr>
                </a:solidFill>
                <a:latin typeface="Gulim" pitchFamily="34" charset="-127"/>
                <a:ea typeface="Gulim" pitchFamily="34" charset="-127"/>
              </a:rPr>
              <a:t> 2007 to 2008</a:t>
            </a:r>
            <a:endParaRPr lang="en-CA" sz="2400" b="1" dirty="0">
              <a:solidFill>
                <a:schemeClr val="tx1">
                  <a:lumMod val="65000"/>
                  <a:lumOff val="35000"/>
                </a:schemeClr>
              </a:solidFill>
              <a:latin typeface="Gulim" pitchFamily="34" charset="-127"/>
              <a:ea typeface="Gulim" pitchFamily="34" charset="-127"/>
            </a:endParaRPr>
          </a:p>
        </p:txBody>
      </p:sp>
      <p:sp>
        <p:nvSpPr>
          <p:cNvPr id="6" name="TextBox 5"/>
          <p:cNvSpPr txBox="1"/>
          <p:nvPr/>
        </p:nvSpPr>
        <p:spPr>
          <a:xfrm>
            <a:off x="5580112" y="2708920"/>
            <a:ext cx="3312368" cy="1569660"/>
          </a:xfrm>
          <a:prstGeom prst="rect">
            <a:avLst/>
          </a:prstGeom>
          <a:noFill/>
        </p:spPr>
        <p:txBody>
          <a:bodyPr wrap="square" rtlCol="0">
            <a:spAutoFit/>
          </a:bodyPr>
          <a:lstStyle/>
          <a:p>
            <a:r>
              <a:rPr lang="en-CA" sz="2400" b="1" dirty="0" smtClean="0">
                <a:solidFill>
                  <a:srgbClr val="C00000"/>
                </a:solidFill>
                <a:latin typeface="Gulim" pitchFamily="34" charset="-127"/>
                <a:ea typeface="Gulim" pitchFamily="34" charset="-127"/>
              </a:rPr>
              <a:t>Polar Weeks</a:t>
            </a:r>
          </a:p>
          <a:p>
            <a:pPr>
              <a:buFontTx/>
              <a:buChar char="-"/>
            </a:pPr>
            <a:r>
              <a:rPr lang="en-CA" sz="2400" b="1" dirty="0" smtClean="0">
                <a:solidFill>
                  <a:schemeClr val="tx1">
                    <a:lumMod val="65000"/>
                    <a:lumOff val="35000"/>
                  </a:schemeClr>
                </a:solidFill>
                <a:latin typeface="Gulim" pitchFamily="34" charset="-127"/>
                <a:ea typeface="Gulim" pitchFamily="34" charset="-127"/>
              </a:rPr>
              <a:t> Four Week long events</a:t>
            </a:r>
          </a:p>
          <a:p>
            <a:pPr>
              <a:buFontTx/>
              <a:buChar char="-"/>
            </a:pPr>
            <a:r>
              <a:rPr lang="en-CA" sz="2400" b="1" dirty="0" smtClean="0">
                <a:solidFill>
                  <a:schemeClr val="tx1">
                    <a:lumMod val="65000"/>
                    <a:lumOff val="35000"/>
                  </a:schemeClr>
                </a:solidFill>
                <a:latin typeface="Gulim" pitchFamily="34" charset="-127"/>
                <a:ea typeface="Gulim" pitchFamily="34" charset="-127"/>
              </a:rPr>
              <a:t> 2009 to 2010</a:t>
            </a:r>
            <a:endParaRPr lang="en-CA" sz="2400" b="1" dirty="0">
              <a:solidFill>
                <a:schemeClr val="tx1">
                  <a:lumMod val="65000"/>
                  <a:lumOff val="35000"/>
                </a:schemeClr>
              </a:solidFill>
              <a:latin typeface="Gulim" pitchFamily="34" charset="-127"/>
              <a:ea typeface="Gulim" pitchFamily="34" charset="-127"/>
            </a:endParaRPr>
          </a:p>
        </p:txBody>
      </p:sp>
      <p:sp>
        <p:nvSpPr>
          <p:cNvPr id="7" name="Right Arrow 6"/>
          <p:cNvSpPr/>
          <p:nvPr/>
        </p:nvSpPr>
        <p:spPr>
          <a:xfrm>
            <a:off x="3707904" y="3356992"/>
            <a:ext cx="1368152" cy="3600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971600" y="4365104"/>
            <a:ext cx="7128792" cy="830997"/>
          </a:xfrm>
          <a:prstGeom prst="rect">
            <a:avLst/>
          </a:prstGeom>
          <a:noFill/>
        </p:spPr>
        <p:txBody>
          <a:bodyPr wrap="square" rtlCol="0">
            <a:spAutoFit/>
          </a:bodyPr>
          <a:lstStyle/>
          <a:p>
            <a:r>
              <a:rPr lang="en-CA" sz="2400" b="1" dirty="0" smtClean="0">
                <a:solidFill>
                  <a:schemeClr val="tx1">
                    <a:lumMod val="65000"/>
                    <a:lumOff val="35000"/>
                  </a:schemeClr>
                </a:solidFill>
                <a:latin typeface="Gulim" pitchFamily="34" charset="-127"/>
                <a:ea typeface="Gulim" pitchFamily="34" charset="-127"/>
              </a:rPr>
              <a:t>Grew to involve hundreds of people in 49 countries, with participants on all 7 continents. </a:t>
            </a:r>
            <a:endParaRPr lang="en-CA" sz="2400" b="1" dirty="0">
              <a:solidFill>
                <a:schemeClr val="tx1">
                  <a:lumMod val="65000"/>
                  <a:lumOff val="35000"/>
                </a:schemeClr>
              </a:solidFill>
              <a:latin typeface="Gulim" pitchFamily="34" charset="-127"/>
              <a:ea typeface="Gulim" pitchFamily="34" charset="-127"/>
            </a:endParaRPr>
          </a:p>
        </p:txBody>
      </p:sp>
      <p:sp>
        <p:nvSpPr>
          <p:cNvPr id="9" name="TextBox 8"/>
          <p:cNvSpPr txBox="1"/>
          <p:nvPr/>
        </p:nvSpPr>
        <p:spPr>
          <a:xfrm>
            <a:off x="971600" y="5190291"/>
            <a:ext cx="7128792" cy="830997"/>
          </a:xfrm>
          <a:prstGeom prst="rect">
            <a:avLst/>
          </a:prstGeom>
          <a:noFill/>
        </p:spPr>
        <p:txBody>
          <a:bodyPr wrap="square" rtlCol="0">
            <a:spAutoFit/>
          </a:bodyPr>
          <a:lstStyle/>
          <a:p>
            <a:r>
              <a:rPr lang="en-CA" sz="2400" b="1" dirty="0" smtClean="0">
                <a:solidFill>
                  <a:schemeClr val="tx1">
                    <a:lumMod val="65000"/>
                    <a:lumOff val="35000"/>
                  </a:schemeClr>
                </a:solidFill>
                <a:latin typeface="Gulim" pitchFamily="34" charset="-127"/>
                <a:ea typeface="Gulim" pitchFamily="34" charset="-127"/>
              </a:rPr>
              <a:t>Many smaller programs and projects joined these larger events until the last one in 2010. </a:t>
            </a:r>
            <a:endParaRPr lang="en-CA" sz="2400" b="1" dirty="0">
              <a:solidFill>
                <a:schemeClr val="tx1">
                  <a:lumMod val="65000"/>
                  <a:lumOff val="35000"/>
                </a:schemeClr>
              </a:solidFill>
              <a:latin typeface="Gulim" pitchFamily="34" charset="-127"/>
              <a:ea typeface="Guli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274638"/>
            <a:ext cx="8229600" cy="1143000"/>
          </a:xfrm>
        </p:spPr>
        <p:txBody>
          <a:bodyPr>
            <a:normAutofit fontScale="90000"/>
          </a:bodyPr>
          <a:lstStyle/>
          <a:p>
            <a:r>
              <a:rPr lang="en-CA" b="1" dirty="0" smtClean="0">
                <a:solidFill>
                  <a:schemeClr val="tx1">
                    <a:lumMod val="75000"/>
                    <a:lumOff val="25000"/>
                  </a:schemeClr>
                </a:solidFill>
                <a:latin typeface="Dotum" pitchFamily="34" charset="-127"/>
                <a:ea typeface="Dotum" pitchFamily="34" charset="-127"/>
              </a:rPr>
              <a:t>What we have learned about EOC through IPY - 4</a:t>
            </a:r>
            <a:endParaRPr lang="en-CA" dirty="0">
              <a:solidFill>
                <a:schemeClr val="tx1">
                  <a:lumMod val="75000"/>
                  <a:lumOff val="25000"/>
                </a:schemeClr>
              </a:solidFill>
              <a:latin typeface="Dotum" pitchFamily="34" charset="-127"/>
              <a:ea typeface="Dotum" pitchFamily="34" charset="-127"/>
            </a:endParaRPr>
          </a:p>
        </p:txBody>
      </p:sp>
      <p:sp>
        <p:nvSpPr>
          <p:cNvPr id="3" name="Content Placeholder 2"/>
          <p:cNvSpPr>
            <a:spLocks noGrp="1"/>
          </p:cNvSpPr>
          <p:nvPr>
            <p:ph idx="1"/>
          </p:nvPr>
        </p:nvSpPr>
        <p:spPr>
          <a:xfrm>
            <a:off x="529208" y="1600201"/>
            <a:ext cx="8229600" cy="1972816"/>
          </a:xfrm>
        </p:spPr>
        <p:txBody>
          <a:bodyPr>
            <a:normAutofit/>
          </a:bodyPr>
          <a:lstStyle/>
          <a:p>
            <a:pPr lvl="0"/>
            <a:r>
              <a:rPr lang="en-US" sz="2800" dirty="0" smtClean="0">
                <a:solidFill>
                  <a:schemeClr val="tx1">
                    <a:lumMod val="75000"/>
                    <a:lumOff val="25000"/>
                  </a:schemeClr>
                </a:solidFill>
                <a:latin typeface="Dotum" pitchFamily="34" charset="-127"/>
                <a:ea typeface="Dotum" pitchFamily="34" charset="-127"/>
              </a:rPr>
              <a:t>Formal outreach assessment is still lacking in most programmes and needs to be prioritized in order to gauge the effectiveness of such programmes and to adapt accordingly.</a:t>
            </a:r>
            <a:endParaRPr lang="en-CA" sz="2800" dirty="0" smtClean="0">
              <a:solidFill>
                <a:schemeClr val="tx1">
                  <a:lumMod val="75000"/>
                  <a:lumOff val="25000"/>
                </a:schemeClr>
              </a:solidFill>
              <a:latin typeface="Dotum" pitchFamily="34" charset="-127"/>
              <a:ea typeface="Dotum" pitchFamily="34" charset="-127"/>
            </a:endParaRPr>
          </a:p>
          <a:p>
            <a:endParaRPr lang="en-CA" sz="2800" dirty="0">
              <a:solidFill>
                <a:schemeClr val="tx1">
                  <a:lumMod val="75000"/>
                  <a:lumOff val="25000"/>
                </a:schemeClr>
              </a:solidFill>
              <a:latin typeface="Dotum" pitchFamily="34" charset="-127"/>
              <a:ea typeface="Dotum" pitchFamily="34" charset="-127"/>
            </a:endParaRPr>
          </a:p>
        </p:txBody>
      </p:sp>
      <p:graphicFrame>
        <p:nvGraphicFramePr>
          <p:cNvPr id="4" name="Chart 3"/>
          <p:cNvGraphicFramePr/>
          <p:nvPr/>
        </p:nvGraphicFramePr>
        <p:xfrm>
          <a:off x="4067944" y="3250704"/>
          <a:ext cx="5364088" cy="36072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11560" y="3933056"/>
            <a:ext cx="3600400" cy="1938992"/>
          </a:xfrm>
          <a:prstGeom prst="rect">
            <a:avLst/>
          </a:prstGeom>
          <a:noFill/>
        </p:spPr>
        <p:txBody>
          <a:bodyPr wrap="square" rtlCol="0">
            <a:spAutoFit/>
          </a:bodyPr>
          <a:lstStyle/>
          <a:p>
            <a:r>
              <a:rPr lang="en-CA" sz="2400" b="1" dirty="0" smtClean="0">
                <a:solidFill>
                  <a:srgbClr val="C00000"/>
                </a:solidFill>
                <a:latin typeface="Dotum" pitchFamily="34" charset="-127"/>
                <a:ea typeface="Dotum" pitchFamily="34" charset="-127"/>
              </a:rPr>
              <a:t>We expect review and assessment of science, why not of science education to ensure goals are being met?</a:t>
            </a:r>
            <a:endParaRPr lang="en-CA" sz="2400" b="1" dirty="0">
              <a:solidFill>
                <a:srgbClr val="C00000"/>
              </a:solidFill>
              <a:latin typeface="Dotum" pitchFamily="34" charset="-127"/>
              <a:ea typeface="Dotu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75000"/>
                    <a:lumOff val="25000"/>
                  </a:schemeClr>
                </a:solidFill>
                <a:latin typeface="Dotum" pitchFamily="34" charset="-127"/>
                <a:ea typeface="Dotum" pitchFamily="34" charset="-127"/>
              </a:rPr>
              <a:t>What we have learned about EOC through IPY - 5</a:t>
            </a:r>
            <a:endParaRPr lang="en-CA" dirty="0">
              <a:solidFill>
                <a:schemeClr val="tx1">
                  <a:lumMod val="75000"/>
                  <a:lumOff val="25000"/>
                </a:schemeClr>
              </a:solidFill>
              <a:latin typeface="Dotum" pitchFamily="34" charset="-127"/>
              <a:ea typeface="Dotum" pitchFamily="34" charset="-127"/>
            </a:endParaRPr>
          </a:p>
        </p:txBody>
      </p:sp>
      <p:sp>
        <p:nvSpPr>
          <p:cNvPr id="3" name="Content Placeholder 2"/>
          <p:cNvSpPr>
            <a:spLocks noGrp="1"/>
          </p:cNvSpPr>
          <p:nvPr>
            <p:ph idx="1"/>
          </p:nvPr>
        </p:nvSpPr>
        <p:spPr>
          <a:xfrm>
            <a:off x="457200" y="1412776"/>
            <a:ext cx="8229600" cy="4525963"/>
          </a:xfrm>
        </p:spPr>
        <p:txBody>
          <a:bodyPr>
            <a:normAutofit/>
          </a:bodyPr>
          <a:lstStyle/>
          <a:p>
            <a:pPr lvl="0"/>
            <a:r>
              <a:rPr lang="en-US" sz="2800" dirty="0" smtClean="0">
                <a:solidFill>
                  <a:schemeClr val="tx1">
                    <a:lumMod val="75000"/>
                    <a:lumOff val="25000"/>
                  </a:schemeClr>
                </a:solidFill>
                <a:latin typeface="Dotum" pitchFamily="34" charset="-127"/>
                <a:ea typeface="Dotum" pitchFamily="34" charset="-127"/>
              </a:rPr>
              <a:t>Science EOC has moved beyond the traditional poster or pamphlet, but more needs to be done to ensure that outreach efforts are reaching target audiences.</a:t>
            </a:r>
            <a:endParaRPr lang="en-CA" sz="2800" dirty="0" smtClean="0">
              <a:solidFill>
                <a:schemeClr val="tx1">
                  <a:lumMod val="75000"/>
                  <a:lumOff val="25000"/>
                </a:schemeClr>
              </a:solidFill>
              <a:latin typeface="Dotum" pitchFamily="34" charset="-127"/>
              <a:ea typeface="Dotum" pitchFamily="34" charset="-127"/>
            </a:endParaRPr>
          </a:p>
          <a:p>
            <a:endParaRPr lang="en-CA" sz="2800" dirty="0">
              <a:solidFill>
                <a:schemeClr val="tx1">
                  <a:lumMod val="75000"/>
                  <a:lumOff val="25000"/>
                </a:schemeClr>
              </a:solidFill>
              <a:latin typeface="Dotum" pitchFamily="34" charset="-127"/>
              <a:ea typeface="Dotum" pitchFamily="34" charset="-127"/>
            </a:endParaRPr>
          </a:p>
        </p:txBody>
      </p:sp>
      <p:pic>
        <p:nvPicPr>
          <p:cNvPr id="4" name="Picture 3" descr="EOC media types.jpg"/>
          <p:cNvPicPr/>
          <p:nvPr/>
        </p:nvPicPr>
        <p:blipFill>
          <a:blip r:embed="rId2" cstate="print"/>
          <a:stretch>
            <a:fillRect/>
          </a:stretch>
        </p:blipFill>
        <p:spPr>
          <a:xfrm>
            <a:off x="3347864" y="3212976"/>
            <a:ext cx="5400600" cy="3240360"/>
          </a:xfrm>
          <a:prstGeom prst="rect">
            <a:avLst/>
          </a:prstGeom>
          <a:ln>
            <a:noFill/>
          </a:ln>
        </p:spPr>
      </p:pic>
      <p:sp>
        <p:nvSpPr>
          <p:cNvPr id="5" name="Oval 4"/>
          <p:cNvSpPr/>
          <p:nvPr/>
        </p:nvSpPr>
        <p:spPr>
          <a:xfrm>
            <a:off x="5508104" y="3861048"/>
            <a:ext cx="1800200" cy="5040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95536" y="3429000"/>
            <a:ext cx="2592288" cy="1631216"/>
          </a:xfrm>
          <a:prstGeom prst="rect">
            <a:avLst/>
          </a:prstGeom>
          <a:noFill/>
        </p:spPr>
        <p:txBody>
          <a:bodyPr wrap="square" rtlCol="0">
            <a:spAutoFit/>
          </a:bodyPr>
          <a:lstStyle/>
          <a:p>
            <a:r>
              <a:rPr lang="en-CA" sz="2000" b="1" dirty="0" smtClean="0">
                <a:solidFill>
                  <a:srgbClr val="C00000"/>
                </a:solidFill>
                <a:latin typeface="Dotum" pitchFamily="34" charset="-127"/>
                <a:ea typeface="Dotum" pitchFamily="34" charset="-127"/>
              </a:rPr>
              <a:t>But posters and presentations at conferences are still being listed by many as science outreach</a:t>
            </a:r>
            <a:endParaRPr lang="en-CA" sz="2000" b="1" dirty="0">
              <a:solidFill>
                <a:srgbClr val="C00000"/>
              </a:solidFill>
              <a:latin typeface="Dotum" pitchFamily="34" charset="-127"/>
              <a:ea typeface="Dotum"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chemeClr val="tx1">
                    <a:lumMod val="75000"/>
                    <a:lumOff val="25000"/>
                  </a:schemeClr>
                </a:solidFill>
                <a:latin typeface="Gulim" pitchFamily="34" charset="-127"/>
                <a:ea typeface="Gulim" pitchFamily="34" charset="-127"/>
              </a:rPr>
              <a:t>What we have learned about EOC through IPY - 6</a:t>
            </a:r>
            <a:endParaRPr lang="en-CA" dirty="0">
              <a:solidFill>
                <a:schemeClr val="tx1">
                  <a:lumMod val="75000"/>
                  <a:lumOff val="25000"/>
                </a:schemeClr>
              </a:solidFill>
              <a:latin typeface="Gulim" pitchFamily="34" charset="-127"/>
              <a:ea typeface="Gulim" pitchFamily="34" charset="-127"/>
            </a:endParaRPr>
          </a:p>
        </p:txBody>
      </p:sp>
      <p:sp>
        <p:nvSpPr>
          <p:cNvPr id="3" name="Content Placeholder 2"/>
          <p:cNvSpPr>
            <a:spLocks noGrp="1"/>
          </p:cNvSpPr>
          <p:nvPr>
            <p:ph idx="1"/>
          </p:nvPr>
        </p:nvSpPr>
        <p:spPr/>
        <p:txBody>
          <a:bodyPr>
            <a:normAutofit/>
          </a:bodyPr>
          <a:lstStyle/>
          <a:p>
            <a:pPr lvl="0"/>
            <a:r>
              <a:rPr lang="en-US" sz="2800" dirty="0" smtClean="0">
                <a:solidFill>
                  <a:schemeClr val="tx1">
                    <a:lumMod val="75000"/>
                    <a:lumOff val="25000"/>
                  </a:schemeClr>
                </a:solidFill>
                <a:latin typeface="Gulim" pitchFamily="34" charset="-127"/>
                <a:ea typeface="Gulim" pitchFamily="34" charset="-127"/>
              </a:rPr>
              <a:t>Institutions and organizations with long-term programmes should house and maintain networks that link scientists and communicators, creating a legacy of the science programme and sustaining outreach efforts past short lived projects.</a:t>
            </a:r>
            <a:endParaRPr lang="en-CA" sz="2800" dirty="0" smtClean="0">
              <a:solidFill>
                <a:schemeClr val="tx1">
                  <a:lumMod val="75000"/>
                  <a:lumOff val="25000"/>
                </a:schemeClr>
              </a:solidFill>
              <a:latin typeface="Gulim" pitchFamily="34" charset="-127"/>
              <a:ea typeface="Gulim" pitchFamily="34" charset="-127"/>
            </a:endParaRPr>
          </a:p>
        </p:txBody>
      </p:sp>
      <p:pic>
        <p:nvPicPr>
          <p:cNvPr id="4098" name="Picture 2"/>
          <p:cNvPicPr>
            <a:picLocks noChangeAspect="1" noChangeArrowheads="1"/>
          </p:cNvPicPr>
          <p:nvPr/>
        </p:nvPicPr>
        <p:blipFill>
          <a:blip r:embed="rId3" cstate="print"/>
          <a:srcRect/>
          <a:stretch>
            <a:fillRect/>
          </a:stretch>
        </p:blipFill>
        <p:spPr bwMode="auto">
          <a:xfrm>
            <a:off x="3403476" y="4391744"/>
            <a:ext cx="2133600" cy="2133600"/>
          </a:xfrm>
          <a:prstGeom prst="rect">
            <a:avLst/>
          </a:prstGeom>
          <a:noFill/>
          <a:ln w="9525">
            <a:noFill/>
            <a:miter lim="800000"/>
            <a:headEnd/>
            <a:tailEnd/>
          </a:ln>
        </p:spPr>
      </p:pic>
      <p:pic>
        <p:nvPicPr>
          <p:cNvPr id="8" name="Picture 7" descr="iasc logo.jpg"/>
          <p:cNvPicPr>
            <a:picLocks noChangeAspect="1"/>
          </p:cNvPicPr>
          <p:nvPr/>
        </p:nvPicPr>
        <p:blipFill>
          <a:blip r:embed="rId4" cstate="print"/>
          <a:stretch>
            <a:fillRect/>
          </a:stretch>
        </p:blipFill>
        <p:spPr>
          <a:xfrm>
            <a:off x="1819300" y="4869160"/>
            <a:ext cx="1125477" cy="1535807"/>
          </a:xfrm>
          <a:prstGeom prst="rect">
            <a:avLst/>
          </a:prstGeom>
        </p:spPr>
      </p:pic>
      <p:pic>
        <p:nvPicPr>
          <p:cNvPr id="9" name="Picture 8" descr="scar logo.jpg"/>
          <p:cNvPicPr>
            <a:picLocks noChangeAspect="1"/>
          </p:cNvPicPr>
          <p:nvPr/>
        </p:nvPicPr>
        <p:blipFill>
          <a:blip r:embed="rId5" cstate="print"/>
          <a:stretch>
            <a:fillRect/>
          </a:stretch>
        </p:blipFill>
        <p:spPr>
          <a:xfrm>
            <a:off x="5851748" y="5085184"/>
            <a:ext cx="1312540" cy="1312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098"/>
                                        </p:tgtEl>
                                      </p:cBhvr>
                                    </p:animEffect>
                                    <p:set>
                                      <p:cBhvr>
                                        <p:cTn id="7" dur="1" fill="hold">
                                          <p:stCondLst>
                                            <p:cond delay="1999"/>
                                          </p:stCondLst>
                                        </p:cTn>
                                        <p:tgtEl>
                                          <p:spTgt spid="4098"/>
                                        </p:tgtEl>
                                        <p:attrNameLst>
                                          <p:attrName>style.visibility</p:attrName>
                                        </p:attrNameLst>
                                      </p:cBhvr>
                                      <p:to>
                                        <p:strVal val="hidden"/>
                                      </p:to>
                                    </p:se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2000" fill="hold"/>
                                        <p:tgtEl>
                                          <p:spTgt spid="8"/>
                                        </p:tgtEl>
                                      </p:cBhvr>
                                      <p:by x="125000" y="125000"/>
                                    </p:animScale>
                                  </p:childTnLst>
                                </p:cTn>
                              </p:par>
                              <p:par>
                                <p:cTn id="11" presetID="6" presetClass="emph" presetSubtype="0" fill="hold" nodeType="withEffect">
                                  <p:stCondLst>
                                    <p:cond delay="0"/>
                                  </p:stCondLst>
                                  <p:childTnLst>
                                    <p:animScale>
                                      <p:cBhvr>
                                        <p:cTn id="12" dur="2000" fill="hold"/>
                                        <p:tgtEl>
                                          <p:spTgt spid="9"/>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cstate="print"/>
          <a:srcRect/>
          <a:stretch>
            <a:fillRect/>
          </a:stretch>
        </p:blipFill>
        <p:spPr bwMode="auto">
          <a:xfrm>
            <a:off x="6876256" y="3212976"/>
            <a:ext cx="1295400" cy="1143000"/>
          </a:xfrm>
          <a:prstGeom prst="rect">
            <a:avLst/>
          </a:prstGeom>
          <a:noFill/>
          <a:ln w="9525">
            <a:noFill/>
            <a:miter lim="800000"/>
            <a:headEnd/>
            <a:tailEnd/>
          </a:ln>
        </p:spPr>
      </p:pic>
      <p:sp>
        <p:nvSpPr>
          <p:cNvPr id="2" name="Title 1"/>
          <p:cNvSpPr>
            <a:spLocks noGrp="1"/>
          </p:cNvSpPr>
          <p:nvPr>
            <p:ph type="title"/>
          </p:nvPr>
        </p:nvSpPr>
        <p:spPr>
          <a:xfrm>
            <a:off x="457200" y="188640"/>
            <a:ext cx="8229600" cy="1143000"/>
          </a:xfrm>
        </p:spPr>
        <p:txBody>
          <a:bodyPr>
            <a:normAutofit fontScale="90000"/>
          </a:bodyPr>
          <a:lstStyle/>
          <a:p>
            <a:r>
              <a:rPr lang="en-CA" b="1" dirty="0" smtClean="0">
                <a:solidFill>
                  <a:schemeClr val="tx1">
                    <a:lumMod val="75000"/>
                    <a:lumOff val="25000"/>
                  </a:schemeClr>
                </a:solidFill>
                <a:latin typeface="Dotum" pitchFamily="34" charset="-127"/>
                <a:ea typeface="Dotum" pitchFamily="34" charset="-127"/>
              </a:rPr>
              <a:t>What we have learned about EOC through IPY - 7</a:t>
            </a:r>
            <a:endParaRPr lang="en-CA" dirty="0">
              <a:solidFill>
                <a:schemeClr val="tx1">
                  <a:lumMod val="75000"/>
                  <a:lumOff val="25000"/>
                </a:schemeClr>
              </a:solidFill>
              <a:latin typeface="Dotum" pitchFamily="34" charset="-127"/>
              <a:ea typeface="Dotum" pitchFamily="34" charset="-127"/>
            </a:endParaRPr>
          </a:p>
        </p:txBody>
      </p:sp>
      <p:sp>
        <p:nvSpPr>
          <p:cNvPr id="3" name="Content Placeholder 2"/>
          <p:cNvSpPr>
            <a:spLocks noGrp="1"/>
          </p:cNvSpPr>
          <p:nvPr>
            <p:ph idx="1"/>
          </p:nvPr>
        </p:nvSpPr>
        <p:spPr>
          <a:xfrm>
            <a:off x="457200" y="1340768"/>
            <a:ext cx="8229600" cy="4525963"/>
          </a:xfrm>
        </p:spPr>
        <p:txBody>
          <a:bodyPr>
            <a:normAutofit/>
          </a:bodyPr>
          <a:lstStyle/>
          <a:p>
            <a:pPr lvl="0"/>
            <a:r>
              <a:rPr lang="en-US" sz="2800" dirty="0" smtClean="0">
                <a:solidFill>
                  <a:schemeClr val="tx1">
                    <a:lumMod val="75000"/>
                    <a:lumOff val="25000"/>
                  </a:schemeClr>
                </a:solidFill>
                <a:latin typeface="Dotum" pitchFamily="34" charset="-127"/>
                <a:ea typeface="Dotum" pitchFamily="34" charset="-127"/>
              </a:rPr>
              <a:t>Science outreach efforts should involve partners that already have EOC capacity and an audience such as teachers, media and science centers.</a:t>
            </a:r>
            <a:endParaRPr lang="en-CA" sz="2800" dirty="0" smtClean="0">
              <a:solidFill>
                <a:schemeClr val="tx1">
                  <a:lumMod val="75000"/>
                  <a:lumOff val="25000"/>
                </a:schemeClr>
              </a:solidFill>
              <a:latin typeface="Dotum" pitchFamily="34" charset="-127"/>
              <a:ea typeface="Dotum" pitchFamily="34" charset="-127"/>
            </a:endParaRPr>
          </a:p>
          <a:p>
            <a:endParaRPr lang="en-CA" sz="2800" dirty="0">
              <a:solidFill>
                <a:schemeClr val="tx1">
                  <a:lumMod val="75000"/>
                  <a:lumOff val="25000"/>
                </a:schemeClr>
              </a:solidFill>
              <a:latin typeface="Dotum" pitchFamily="34" charset="-127"/>
              <a:ea typeface="Dotum" pitchFamily="34" charset="-127"/>
            </a:endParaRPr>
          </a:p>
        </p:txBody>
      </p:sp>
      <p:pic>
        <p:nvPicPr>
          <p:cNvPr id="5122" name="Picture 2"/>
          <p:cNvPicPr>
            <a:picLocks noChangeAspect="1" noChangeArrowheads="1"/>
          </p:cNvPicPr>
          <p:nvPr/>
        </p:nvPicPr>
        <p:blipFill>
          <a:blip r:embed="rId4" cstate="print"/>
          <a:srcRect/>
          <a:stretch>
            <a:fillRect/>
          </a:stretch>
        </p:blipFill>
        <p:spPr bwMode="auto">
          <a:xfrm>
            <a:off x="6660232" y="4005064"/>
            <a:ext cx="2209800" cy="13716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3203848" y="3284984"/>
            <a:ext cx="2340567" cy="809000"/>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5796136" y="3068960"/>
            <a:ext cx="1061009" cy="1013643"/>
          </a:xfrm>
          <a:prstGeom prst="rect">
            <a:avLst/>
          </a:prstGeom>
          <a:noFill/>
          <a:ln w="9525">
            <a:noFill/>
            <a:miter lim="800000"/>
            <a:headEnd/>
            <a:tailEnd/>
          </a:ln>
        </p:spPr>
      </p:pic>
      <p:pic>
        <p:nvPicPr>
          <p:cNvPr id="5125" name="Picture 5"/>
          <p:cNvPicPr>
            <a:picLocks noChangeAspect="1" noChangeArrowheads="1"/>
          </p:cNvPicPr>
          <p:nvPr/>
        </p:nvPicPr>
        <p:blipFill>
          <a:blip r:embed="rId7" cstate="print"/>
          <a:srcRect/>
          <a:stretch>
            <a:fillRect/>
          </a:stretch>
        </p:blipFill>
        <p:spPr bwMode="auto">
          <a:xfrm>
            <a:off x="179512" y="4005064"/>
            <a:ext cx="2183904" cy="1576506"/>
          </a:xfrm>
          <a:prstGeom prst="rect">
            <a:avLst/>
          </a:prstGeom>
          <a:noFill/>
          <a:ln w="9525">
            <a:noFill/>
            <a:miter lim="800000"/>
            <a:headEnd/>
            <a:tailEnd/>
          </a:ln>
        </p:spPr>
      </p:pic>
      <p:pic>
        <p:nvPicPr>
          <p:cNvPr id="5126" name="Picture 6"/>
          <p:cNvPicPr>
            <a:picLocks noChangeAspect="1" noChangeArrowheads="1"/>
          </p:cNvPicPr>
          <p:nvPr/>
        </p:nvPicPr>
        <p:blipFill>
          <a:blip r:embed="rId8" cstate="print"/>
          <a:srcRect/>
          <a:stretch>
            <a:fillRect/>
          </a:stretch>
        </p:blipFill>
        <p:spPr bwMode="auto">
          <a:xfrm>
            <a:off x="2555776" y="4149080"/>
            <a:ext cx="2191548" cy="1008112"/>
          </a:xfrm>
          <a:prstGeom prst="rect">
            <a:avLst/>
          </a:prstGeom>
          <a:noFill/>
          <a:ln w="9525">
            <a:noFill/>
            <a:miter lim="800000"/>
            <a:headEnd/>
            <a:tailEnd/>
          </a:ln>
        </p:spPr>
      </p:pic>
      <p:pic>
        <p:nvPicPr>
          <p:cNvPr id="5127" name="Picture 7"/>
          <p:cNvPicPr>
            <a:picLocks noChangeAspect="1" noChangeArrowheads="1"/>
          </p:cNvPicPr>
          <p:nvPr/>
        </p:nvPicPr>
        <p:blipFill>
          <a:blip r:embed="rId9" cstate="print"/>
          <a:srcRect/>
          <a:stretch>
            <a:fillRect/>
          </a:stretch>
        </p:blipFill>
        <p:spPr bwMode="auto">
          <a:xfrm>
            <a:off x="395536" y="3140968"/>
            <a:ext cx="2396487" cy="729366"/>
          </a:xfrm>
          <a:prstGeom prst="rect">
            <a:avLst/>
          </a:prstGeom>
          <a:noFill/>
          <a:ln w="9525">
            <a:noFill/>
            <a:miter lim="800000"/>
            <a:headEnd/>
            <a:tailEnd/>
          </a:ln>
        </p:spPr>
      </p:pic>
      <p:pic>
        <p:nvPicPr>
          <p:cNvPr id="5129" name="Picture 9"/>
          <p:cNvPicPr>
            <a:picLocks noChangeAspect="1" noChangeArrowheads="1"/>
          </p:cNvPicPr>
          <p:nvPr/>
        </p:nvPicPr>
        <p:blipFill>
          <a:blip r:embed="rId10" cstate="print"/>
          <a:srcRect/>
          <a:stretch>
            <a:fillRect/>
          </a:stretch>
        </p:blipFill>
        <p:spPr bwMode="auto">
          <a:xfrm>
            <a:off x="5292080" y="4581128"/>
            <a:ext cx="864061" cy="1109267"/>
          </a:xfrm>
          <a:prstGeom prst="rect">
            <a:avLst/>
          </a:prstGeom>
          <a:noFill/>
          <a:ln w="9525">
            <a:noFill/>
            <a:miter lim="800000"/>
            <a:headEnd/>
            <a:tailEnd/>
          </a:ln>
        </p:spPr>
      </p:pic>
      <p:pic>
        <p:nvPicPr>
          <p:cNvPr id="5131" name="Picture 11"/>
          <p:cNvPicPr>
            <a:picLocks noChangeAspect="1" noChangeArrowheads="1"/>
          </p:cNvPicPr>
          <p:nvPr/>
        </p:nvPicPr>
        <p:blipFill>
          <a:blip r:embed="rId11" cstate="print"/>
          <a:srcRect/>
          <a:stretch>
            <a:fillRect/>
          </a:stretch>
        </p:blipFill>
        <p:spPr bwMode="auto">
          <a:xfrm>
            <a:off x="4283968" y="4293096"/>
            <a:ext cx="2695575" cy="247650"/>
          </a:xfrm>
          <a:prstGeom prst="rect">
            <a:avLst/>
          </a:prstGeom>
          <a:noFill/>
          <a:ln w="9525">
            <a:noFill/>
            <a:miter lim="800000"/>
            <a:headEnd/>
            <a:tailEnd/>
          </a:ln>
        </p:spPr>
      </p:pic>
      <p:pic>
        <p:nvPicPr>
          <p:cNvPr id="5132" name="Picture 12"/>
          <p:cNvPicPr>
            <a:picLocks noChangeAspect="1" noChangeArrowheads="1"/>
          </p:cNvPicPr>
          <p:nvPr/>
        </p:nvPicPr>
        <p:blipFill>
          <a:blip r:embed="rId12" cstate="print"/>
          <a:srcRect/>
          <a:stretch>
            <a:fillRect/>
          </a:stretch>
        </p:blipFill>
        <p:spPr bwMode="auto">
          <a:xfrm>
            <a:off x="323528" y="5733256"/>
            <a:ext cx="2088232" cy="928103"/>
          </a:xfrm>
          <a:prstGeom prst="rect">
            <a:avLst/>
          </a:prstGeom>
          <a:noFill/>
          <a:ln w="9525">
            <a:noFill/>
            <a:miter lim="800000"/>
            <a:headEnd/>
            <a:tailEnd/>
          </a:ln>
        </p:spPr>
      </p:pic>
      <p:pic>
        <p:nvPicPr>
          <p:cNvPr id="5134" name="Picture 14"/>
          <p:cNvPicPr>
            <a:picLocks noChangeAspect="1" noChangeArrowheads="1"/>
          </p:cNvPicPr>
          <p:nvPr/>
        </p:nvPicPr>
        <p:blipFill>
          <a:blip r:embed="rId13" cstate="print"/>
          <a:srcRect/>
          <a:stretch>
            <a:fillRect/>
          </a:stretch>
        </p:blipFill>
        <p:spPr bwMode="auto">
          <a:xfrm>
            <a:off x="7956376" y="2636912"/>
            <a:ext cx="838200" cy="762000"/>
          </a:xfrm>
          <a:prstGeom prst="rect">
            <a:avLst/>
          </a:prstGeom>
          <a:noFill/>
          <a:ln w="9525">
            <a:noFill/>
            <a:miter lim="800000"/>
            <a:headEnd/>
            <a:tailEnd/>
          </a:ln>
        </p:spPr>
      </p:pic>
      <p:pic>
        <p:nvPicPr>
          <p:cNvPr id="5136" name="Picture 16"/>
          <p:cNvPicPr>
            <a:picLocks noChangeAspect="1" noChangeArrowheads="1"/>
          </p:cNvPicPr>
          <p:nvPr/>
        </p:nvPicPr>
        <p:blipFill>
          <a:blip r:embed="rId14" cstate="print"/>
          <a:srcRect/>
          <a:stretch>
            <a:fillRect/>
          </a:stretch>
        </p:blipFill>
        <p:spPr bwMode="auto">
          <a:xfrm>
            <a:off x="2627784" y="5301208"/>
            <a:ext cx="1047750" cy="1057275"/>
          </a:xfrm>
          <a:prstGeom prst="rect">
            <a:avLst/>
          </a:prstGeom>
          <a:noFill/>
          <a:ln w="9525">
            <a:noFill/>
            <a:miter lim="800000"/>
            <a:headEnd/>
            <a:tailEnd/>
          </a:ln>
        </p:spPr>
      </p:pic>
      <p:pic>
        <p:nvPicPr>
          <p:cNvPr id="5138" name="Picture 18"/>
          <p:cNvPicPr>
            <a:picLocks noChangeAspect="1" noChangeArrowheads="1"/>
          </p:cNvPicPr>
          <p:nvPr/>
        </p:nvPicPr>
        <p:blipFill>
          <a:blip r:embed="rId15" cstate="print"/>
          <a:srcRect/>
          <a:stretch>
            <a:fillRect/>
          </a:stretch>
        </p:blipFill>
        <p:spPr bwMode="auto">
          <a:xfrm>
            <a:off x="6381750" y="5301208"/>
            <a:ext cx="2762250" cy="1228725"/>
          </a:xfrm>
          <a:prstGeom prst="rect">
            <a:avLst/>
          </a:prstGeom>
          <a:noFill/>
          <a:ln w="9525">
            <a:noFill/>
            <a:miter lim="800000"/>
            <a:headEnd/>
            <a:tailEnd/>
          </a:ln>
        </p:spPr>
      </p:pic>
      <p:pic>
        <p:nvPicPr>
          <p:cNvPr id="5139" name="Picture 19"/>
          <p:cNvPicPr>
            <a:picLocks noChangeAspect="1" noChangeArrowheads="1"/>
          </p:cNvPicPr>
          <p:nvPr/>
        </p:nvPicPr>
        <p:blipFill>
          <a:blip r:embed="rId16" cstate="print"/>
          <a:srcRect/>
          <a:stretch>
            <a:fillRect/>
          </a:stretch>
        </p:blipFill>
        <p:spPr bwMode="auto">
          <a:xfrm>
            <a:off x="5364088" y="5877272"/>
            <a:ext cx="1674700" cy="792088"/>
          </a:xfrm>
          <a:prstGeom prst="rect">
            <a:avLst/>
          </a:prstGeom>
          <a:noFill/>
          <a:ln w="9525">
            <a:noFill/>
            <a:miter lim="800000"/>
            <a:headEnd/>
            <a:tailEnd/>
          </a:ln>
        </p:spPr>
      </p:pic>
      <p:pic>
        <p:nvPicPr>
          <p:cNvPr id="5140" name="Picture 20"/>
          <p:cNvPicPr>
            <a:picLocks noChangeAspect="1" noChangeArrowheads="1"/>
          </p:cNvPicPr>
          <p:nvPr/>
        </p:nvPicPr>
        <p:blipFill>
          <a:blip r:embed="rId17" cstate="print"/>
          <a:srcRect/>
          <a:stretch>
            <a:fillRect/>
          </a:stretch>
        </p:blipFill>
        <p:spPr bwMode="auto">
          <a:xfrm>
            <a:off x="3995936" y="5229200"/>
            <a:ext cx="1198147" cy="1369311"/>
          </a:xfrm>
          <a:prstGeom prst="rect">
            <a:avLst/>
          </a:prstGeom>
          <a:noFill/>
          <a:ln w="9525">
            <a:noFill/>
            <a:miter lim="800000"/>
            <a:headEnd/>
            <a:tailEnd/>
          </a:ln>
        </p:spPr>
      </p:pic>
      <p:pic>
        <p:nvPicPr>
          <p:cNvPr id="5143" name="Picture 23"/>
          <p:cNvPicPr>
            <a:picLocks noChangeAspect="1" noChangeArrowheads="1"/>
          </p:cNvPicPr>
          <p:nvPr/>
        </p:nvPicPr>
        <p:blipFill>
          <a:blip r:embed="rId18" cstate="print"/>
          <a:srcRect/>
          <a:stretch>
            <a:fillRect/>
          </a:stretch>
        </p:blipFill>
        <p:spPr bwMode="auto">
          <a:xfrm>
            <a:off x="7164288" y="6237312"/>
            <a:ext cx="1952625" cy="47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12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512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134"/>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512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5125"/>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5126"/>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513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5122"/>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5129"/>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5132"/>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5136"/>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1000"/>
                                  </p:stCondLst>
                                  <p:childTnLst>
                                    <p:set>
                                      <p:cBhvr>
                                        <p:cTn id="42" dur="1" fill="hold">
                                          <p:stCondLst>
                                            <p:cond delay="0"/>
                                          </p:stCondLst>
                                        </p:cTn>
                                        <p:tgtEl>
                                          <p:spTgt spid="5140"/>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5139"/>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1000"/>
                                  </p:stCondLst>
                                  <p:childTnLst>
                                    <p:set>
                                      <p:cBhvr>
                                        <p:cTn id="48" dur="1" fill="hold">
                                          <p:stCondLst>
                                            <p:cond delay="0"/>
                                          </p:stCondLst>
                                        </p:cTn>
                                        <p:tgtEl>
                                          <p:spTgt spid="5138"/>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nodeType="afterEffect">
                                  <p:stCondLst>
                                    <p:cond delay="1000"/>
                                  </p:stCondLst>
                                  <p:childTnLst>
                                    <p:set>
                                      <p:cBhvr>
                                        <p:cTn id="51" dur="1" fill="hold">
                                          <p:stCondLst>
                                            <p:cond delay="0"/>
                                          </p:stCondLst>
                                        </p:cTn>
                                        <p:tgtEl>
                                          <p:spTgt spid="5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29600" cy="1143000"/>
          </a:xfrm>
        </p:spPr>
        <p:txBody>
          <a:bodyPr/>
          <a:lstStyle/>
          <a:p>
            <a:r>
              <a:rPr lang="en-CA" b="1" dirty="0" smtClean="0">
                <a:solidFill>
                  <a:schemeClr val="tx1">
                    <a:lumMod val="75000"/>
                    <a:lumOff val="25000"/>
                  </a:schemeClr>
                </a:solidFill>
                <a:latin typeface="Gulim" pitchFamily="34" charset="-127"/>
                <a:ea typeface="Gulim" pitchFamily="34" charset="-127"/>
              </a:rPr>
              <a:t>In Summary.....</a:t>
            </a:r>
            <a:endParaRPr lang="en-CA" b="1" dirty="0">
              <a:solidFill>
                <a:schemeClr val="tx1">
                  <a:lumMod val="75000"/>
                  <a:lumOff val="25000"/>
                </a:schemeClr>
              </a:solidFill>
              <a:latin typeface="Gulim" pitchFamily="34" charset="-127"/>
              <a:ea typeface="Gulim" pitchFamily="34" charset="-127"/>
            </a:endParaRPr>
          </a:p>
        </p:txBody>
      </p:sp>
      <p:sp>
        <p:nvSpPr>
          <p:cNvPr id="3" name="Content Placeholder 2"/>
          <p:cNvSpPr>
            <a:spLocks noGrp="1"/>
          </p:cNvSpPr>
          <p:nvPr>
            <p:ph idx="1"/>
          </p:nvPr>
        </p:nvSpPr>
        <p:spPr>
          <a:xfrm>
            <a:off x="467544" y="1556792"/>
            <a:ext cx="8229600" cy="4752528"/>
          </a:xfrm>
        </p:spPr>
        <p:txBody>
          <a:bodyPr>
            <a:normAutofit fontScale="92500" lnSpcReduction="20000"/>
          </a:bodyPr>
          <a:lstStyle/>
          <a:p>
            <a:r>
              <a:rPr lang="en-CA" dirty="0" smtClean="0">
                <a:solidFill>
                  <a:schemeClr val="tx1">
                    <a:lumMod val="75000"/>
                    <a:lumOff val="25000"/>
                  </a:schemeClr>
                </a:solidFill>
                <a:latin typeface="Gulim" pitchFamily="34" charset="-127"/>
                <a:ea typeface="Gulim" pitchFamily="34" charset="-127"/>
              </a:rPr>
              <a:t>IPY EOC was successful</a:t>
            </a:r>
          </a:p>
          <a:p>
            <a:r>
              <a:rPr lang="en-CA" dirty="0" smtClean="0">
                <a:solidFill>
                  <a:schemeClr val="tx1">
                    <a:lumMod val="75000"/>
                    <a:lumOff val="25000"/>
                  </a:schemeClr>
                </a:solidFill>
                <a:latin typeface="Gulim" pitchFamily="34" charset="-127"/>
                <a:ea typeface="Gulim" pitchFamily="34" charset="-127"/>
              </a:rPr>
              <a:t>And it was successful because of all those people who worked hard to make it happen!</a:t>
            </a:r>
          </a:p>
          <a:p>
            <a:r>
              <a:rPr lang="en-CA" dirty="0" smtClean="0">
                <a:solidFill>
                  <a:schemeClr val="tx1">
                    <a:lumMod val="75000"/>
                    <a:lumOff val="25000"/>
                  </a:schemeClr>
                </a:solidFill>
                <a:latin typeface="Gulim" pitchFamily="34" charset="-127"/>
                <a:ea typeface="Gulim" pitchFamily="34" charset="-127"/>
              </a:rPr>
              <a:t>The public in general wants active science involvement</a:t>
            </a:r>
          </a:p>
          <a:p>
            <a:r>
              <a:rPr lang="en-CA" dirty="0" smtClean="0">
                <a:solidFill>
                  <a:schemeClr val="tx1">
                    <a:lumMod val="75000"/>
                    <a:lumOff val="25000"/>
                  </a:schemeClr>
                </a:solidFill>
                <a:latin typeface="Gulim" pitchFamily="34" charset="-127"/>
                <a:ea typeface="Gulim" pitchFamily="34" charset="-127"/>
              </a:rPr>
              <a:t>Most scientists want to do EOC, but need support and resources</a:t>
            </a:r>
          </a:p>
          <a:p>
            <a:r>
              <a:rPr lang="en-CA" dirty="0" smtClean="0">
                <a:solidFill>
                  <a:schemeClr val="tx1">
                    <a:lumMod val="75000"/>
                    <a:lumOff val="25000"/>
                  </a:schemeClr>
                </a:solidFill>
                <a:latin typeface="Gulim" pitchFamily="34" charset="-127"/>
                <a:ea typeface="Gulim" pitchFamily="34" charset="-127"/>
              </a:rPr>
              <a:t>Educators and communicators need to be involved to help develop relevant, effective material</a:t>
            </a:r>
          </a:p>
        </p:txBody>
      </p:sp>
      <p:pic>
        <p:nvPicPr>
          <p:cNvPr id="4" name="Picture 3" descr="ipy logo.jpg"/>
          <p:cNvPicPr>
            <a:picLocks noChangeAspect="1"/>
          </p:cNvPicPr>
          <p:nvPr/>
        </p:nvPicPr>
        <p:blipFill>
          <a:blip r:embed="rId2" cstate="print"/>
          <a:stretch>
            <a:fillRect/>
          </a:stretch>
        </p:blipFill>
        <p:spPr>
          <a:xfrm>
            <a:off x="6588224" y="188640"/>
            <a:ext cx="1619002" cy="161900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04" y="274638"/>
            <a:ext cx="8229600" cy="1143000"/>
          </a:xfrm>
        </p:spPr>
        <p:txBody>
          <a:bodyPr/>
          <a:lstStyle/>
          <a:p>
            <a:r>
              <a:rPr lang="en-CA" b="1" dirty="0" smtClean="0">
                <a:solidFill>
                  <a:schemeClr val="tx1">
                    <a:lumMod val="75000"/>
                    <a:lumOff val="25000"/>
                  </a:schemeClr>
                </a:solidFill>
                <a:latin typeface="Dotum" pitchFamily="34" charset="-127"/>
                <a:ea typeface="Dotum" pitchFamily="34" charset="-127"/>
              </a:rPr>
              <a:t>APECS in the next year</a:t>
            </a:r>
            <a:endParaRPr lang="en-CA" b="1" dirty="0">
              <a:solidFill>
                <a:schemeClr val="tx1">
                  <a:lumMod val="75000"/>
                  <a:lumOff val="25000"/>
                </a:schemeClr>
              </a:solidFill>
              <a:latin typeface="Dotum" pitchFamily="34" charset="-127"/>
              <a:ea typeface="Dotum" pitchFamily="34" charset="-127"/>
            </a:endParaRPr>
          </a:p>
        </p:txBody>
      </p:sp>
      <p:sp>
        <p:nvSpPr>
          <p:cNvPr id="3" name="Content Placeholder 2"/>
          <p:cNvSpPr>
            <a:spLocks noGrp="1"/>
          </p:cNvSpPr>
          <p:nvPr>
            <p:ph idx="1"/>
          </p:nvPr>
        </p:nvSpPr>
        <p:spPr>
          <a:xfrm>
            <a:off x="302840" y="1600200"/>
            <a:ext cx="8229600" cy="4525963"/>
          </a:xfrm>
        </p:spPr>
        <p:txBody>
          <a:bodyPr/>
          <a:lstStyle/>
          <a:p>
            <a:r>
              <a:rPr lang="en-CA" dirty="0" smtClean="0">
                <a:solidFill>
                  <a:schemeClr val="tx1">
                    <a:lumMod val="75000"/>
                    <a:lumOff val="25000"/>
                  </a:schemeClr>
                </a:solidFill>
                <a:latin typeface="Dotum" pitchFamily="34" charset="-127"/>
                <a:ea typeface="Dotum" pitchFamily="34" charset="-127"/>
              </a:rPr>
              <a:t>New Director</a:t>
            </a:r>
          </a:p>
          <a:p>
            <a:r>
              <a:rPr lang="en-CA" dirty="0" smtClean="0">
                <a:solidFill>
                  <a:schemeClr val="tx1">
                    <a:lumMod val="75000"/>
                    <a:lumOff val="25000"/>
                  </a:schemeClr>
                </a:solidFill>
                <a:latin typeface="Dotum" pitchFamily="34" charset="-127"/>
                <a:ea typeface="Dotum" pitchFamily="34" charset="-127"/>
              </a:rPr>
              <a:t>Polar Week coming up in march with numerous activities</a:t>
            </a:r>
          </a:p>
          <a:p>
            <a:r>
              <a:rPr lang="en-CA" dirty="0" smtClean="0">
                <a:solidFill>
                  <a:schemeClr val="tx1">
                    <a:lumMod val="75000"/>
                    <a:lumOff val="25000"/>
                  </a:schemeClr>
                </a:solidFill>
                <a:latin typeface="Dotum" pitchFamily="34" charset="-127"/>
                <a:ea typeface="Dotum" pitchFamily="34" charset="-127"/>
              </a:rPr>
              <a:t>IPY Montreal Meeting, many events</a:t>
            </a:r>
          </a:p>
          <a:p>
            <a:r>
              <a:rPr lang="en-CA" dirty="0" smtClean="0">
                <a:solidFill>
                  <a:schemeClr val="tx1">
                    <a:lumMod val="75000"/>
                    <a:lumOff val="25000"/>
                  </a:schemeClr>
                </a:solidFill>
                <a:latin typeface="Dotum" pitchFamily="34" charset="-127"/>
                <a:ea typeface="Dotum" pitchFamily="34" charset="-127"/>
              </a:rPr>
              <a:t>APECS Website is getting a facelift</a:t>
            </a:r>
          </a:p>
          <a:p>
            <a:endParaRPr lang="en-CA" dirty="0" smtClean="0">
              <a:solidFill>
                <a:schemeClr val="tx1">
                  <a:lumMod val="75000"/>
                  <a:lumOff val="25000"/>
                </a:schemeClr>
              </a:solidFill>
              <a:latin typeface="Dotum" pitchFamily="34" charset="-127"/>
              <a:ea typeface="Dotum" pitchFamily="34" charset="-127"/>
            </a:endParaRPr>
          </a:p>
          <a:p>
            <a:endParaRPr lang="en-CA" dirty="0" smtClean="0">
              <a:solidFill>
                <a:schemeClr val="tx1">
                  <a:lumMod val="75000"/>
                  <a:lumOff val="25000"/>
                </a:schemeClr>
              </a:solidFill>
              <a:latin typeface="Dotum" pitchFamily="34" charset="-127"/>
              <a:ea typeface="Dotum" pitchFamily="34" charset="-127"/>
            </a:endParaRPr>
          </a:p>
          <a:p>
            <a:endParaRPr lang="en-CA" dirty="0">
              <a:solidFill>
                <a:schemeClr val="tx1">
                  <a:lumMod val="75000"/>
                  <a:lumOff val="25000"/>
                </a:schemeClr>
              </a:solidFill>
              <a:latin typeface="Dotum" pitchFamily="34" charset="-127"/>
              <a:ea typeface="Dotum" pitchFamily="34" charset="-127"/>
            </a:endParaRPr>
          </a:p>
        </p:txBody>
      </p:sp>
      <p:pic>
        <p:nvPicPr>
          <p:cNvPr id="4" name="Content Placeholder 3" descr="apecs.jpg"/>
          <p:cNvPicPr>
            <a:picLocks noChangeAspect="1"/>
          </p:cNvPicPr>
          <p:nvPr/>
        </p:nvPicPr>
        <p:blipFill>
          <a:blip r:embed="rId2" cstate="print"/>
          <a:stretch>
            <a:fillRect/>
          </a:stretch>
        </p:blipFill>
        <p:spPr>
          <a:xfrm>
            <a:off x="6804248" y="404664"/>
            <a:ext cx="2016224" cy="699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3">
                                            <p:txEl>
                                              <p:pRg st="1" end="1"/>
                                            </p:txEl>
                                          </p:spTgt>
                                        </p:tgtEl>
                                        <p:attrNameLst>
                                          <p:attrName>style.fontStyle</p:attrName>
                                        </p:attrNameLst>
                                      </p:cBhvr>
                                      <p:to>
                                        <p:strVal val="normal"/>
                                      </p:to>
                                    </p:set>
                                    <p:set>
                                      <p:cBhvr override="childStyle">
                                        <p:cTn id="7" dur="indefinite"/>
                                        <p:tgtEl>
                                          <p:spTgt spid="3">
                                            <p:txEl>
                                              <p:pRg st="1" end="1"/>
                                            </p:txEl>
                                          </p:spTgt>
                                        </p:tgtEl>
                                        <p:attrNameLst>
                                          <p:attrName>style.fontWeight</p:attrName>
                                        </p:attrNameLst>
                                      </p:cBhvr>
                                      <p:to>
                                        <p:strVal val="bold"/>
                                      </p:to>
                                    </p:set>
                                    <p:set>
                                      <p:cBhvr override="childStyle">
                                        <p:cTn id="8" dur="indefinite"/>
                                        <p:tgtEl>
                                          <p:spTgt spid="3">
                                            <p:txEl>
                                              <p:pRg st="1" end="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6512" y="-12427"/>
            <a:ext cx="9180512" cy="68258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CA" b="1" dirty="0" smtClean="0">
                <a:solidFill>
                  <a:schemeClr val="tx1">
                    <a:lumMod val="75000"/>
                    <a:lumOff val="25000"/>
                  </a:schemeClr>
                </a:solidFill>
                <a:latin typeface="Gulim" pitchFamily="34" charset="-127"/>
                <a:ea typeface="Gulim" pitchFamily="34" charset="-127"/>
              </a:rPr>
              <a:t>Many Thanks</a:t>
            </a:r>
            <a:endParaRPr lang="en-CA" b="1" dirty="0">
              <a:solidFill>
                <a:schemeClr val="tx1">
                  <a:lumMod val="75000"/>
                  <a:lumOff val="25000"/>
                </a:schemeClr>
              </a:solidFill>
              <a:latin typeface="Gulim" pitchFamily="34" charset="-127"/>
              <a:ea typeface="Gulim" pitchFamily="34" charset="-127"/>
            </a:endParaRPr>
          </a:p>
        </p:txBody>
      </p:sp>
      <p:sp>
        <p:nvSpPr>
          <p:cNvPr id="3" name="Content Placeholder 2"/>
          <p:cNvSpPr>
            <a:spLocks noGrp="1"/>
          </p:cNvSpPr>
          <p:nvPr>
            <p:ph idx="1"/>
          </p:nvPr>
        </p:nvSpPr>
        <p:spPr>
          <a:xfrm>
            <a:off x="457200" y="1052736"/>
            <a:ext cx="8229600" cy="4525963"/>
          </a:xfrm>
        </p:spPr>
        <p:txBody>
          <a:bodyPr>
            <a:noAutofit/>
          </a:bodyPr>
          <a:lstStyle/>
          <a:p>
            <a:r>
              <a:rPr lang="en-CA" sz="2800" b="1" dirty="0" smtClean="0">
                <a:solidFill>
                  <a:schemeClr val="tx1">
                    <a:lumMod val="75000"/>
                    <a:lumOff val="25000"/>
                  </a:schemeClr>
                </a:solidFill>
                <a:latin typeface="Gulim" pitchFamily="34" charset="-127"/>
                <a:ea typeface="Gulim" pitchFamily="34" charset="-127"/>
              </a:rPr>
              <a:t>Thanks to all those who undertook outreach projects during IPY!</a:t>
            </a:r>
          </a:p>
          <a:p>
            <a:r>
              <a:rPr lang="en-CA" sz="2800" b="1" dirty="0" smtClean="0">
                <a:solidFill>
                  <a:schemeClr val="tx1">
                    <a:lumMod val="75000"/>
                    <a:lumOff val="25000"/>
                  </a:schemeClr>
                </a:solidFill>
                <a:latin typeface="Gulim" pitchFamily="34" charset="-127"/>
                <a:ea typeface="Gulim" pitchFamily="34" charset="-127"/>
              </a:rPr>
              <a:t>Jenny </a:t>
            </a:r>
            <a:r>
              <a:rPr lang="en-CA" sz="2800" b="1" dirty="0" err="1" smtClean="0">
                <a:solidFill>
                  <a:schemeClr val="tx1">
                    <a:lumMod val="75000"/>
                    <a:lumOff val="25000"/>
                  </a:schemeClr>
                </a:solidFill>
                <a:latin typeface="Gulim" pitchFamily="34" charset="-127"/>
                <a:ea typeface="Gulim" pitchFamily="34" charset="-127"/>
              </a:rPr>
              <a:t>Baeseman</a:t>
            </a:r>
            <a:r>
              <a:rPr lang="en-CA" sz="2800" b="1" dirty="0" smtClean="0">
                <a:solidFill>
                  <a:schemeClr val="tx1">
                    <a:lumMod val="75000"/>
                    <a:lumOff val="25000"/>
                  </a:schemeClr>
                </a:solidFill>
                <a:latin typeface="Gulim" pitchFamily="34" charset="-127"/>
                <a:ea typeface="Gulim" pitchFamily="34" charset="-127"/>
              </a:rPr>
              <a:t>,</a:t>
            </a:r>
            <a:r>
              <a:rPr lang="en-CA" sz="2800" b="1" dirty="0" smtClean="0">
                <a:solidFill>
                  <a:schemeClr val="tx1">
                    <a:lumMod val="75000"/>
                    <a:lumOff val="25000"/>
                  </a:schemeClr>
                </a:solidFill>
                <a:latin typeface="Gulim" pitchFamily="34" charset="-127"/>
                <a:ea typeface="Gulim" pitchFamily="34" charset="-127"/>
              </a:rPr>
              <a:t> </a:t>
            </a:r>
            <a:r>
              <a:rPr lang="en-CA" sz="2800" b="1" dirty="0" smtClean="0">
                <a:solidFill>
                  <a:schemeClr val="tx1">
                    <a:lumMod val="75000"/>
                    <a:lumOff val="25000"/>
                  </a:schemeClr>
                </a:solidFill>
                <a:latin typeface="Gulim" pitchFamily="34" charset="-127"/>
                <a:ea typeface="Gulim" pitchFamily="34" charset="-127"/>
              </a:rPr>
              <a:t>Dave </a:t>
            </a:r>
            <a:r>
              <a:rPr lang="en-CA" sz="2800" b="1" dirty="0" smtClean="0">
                <a:solidFill>
                  <a:schemeClr val="tx1">
                    <a:lumMod val="75000"/>
                    <a:lumOff val="25000"/>
                  </a:schemeClr>
                </a:solidFill>
                <a:latin typeface="Gulim" pitchFamily="34" charset="-127"/>
                <a:ea typeface="Gulim" pitchFamily="34" charset="-127"/>
              </a:rPr>
              <a:t>Carlson and Allen Pope</a:t>
            </a:r>
            <a:endParaRPr lang="en-CA" sz="2800" b="1" dirty="0" smtClean="0">
              <a:solidFill>
                <a:schemeClr val="tx1">
                  <a:lumMod val="75000"/>
                  <a:lumOff val="25000"/>
                </a:schemeClr>
              </a:solidFill>
              <a:latin typeface="Gulim" pitchFamily="34" charset="-127"/>
              <a:ea typeface="Gulim" pitchFamily="34" charset="-127"/>
            </a:endParaRPr>
          </a:p>
          <a:p>
            <a:r>
              <a:rPr lang="en-CA" sz="2800" b="1" dirty="0" smtClean="0">
                <a:solidFill>
                  <a:schemeClr val="tx1">
                    <a:lumMod val="75000"/>
                    <a:lumOff val="25000"/>
                  </a:schemeClr>
                </a:solidFill>
                <a:latin typeface="Gulim" pitchFamily="34" charset="-127"/>
                <a:ea typeface="Gulim" pitchFamily="34" charset="-127"/>
              </a:rPr>
              <a:t>ICSU, SCAR, IASC, AWI for support and funding</a:t>
            </a:r>
          </a:p>
          <a:p>
            <a:r>
              <a:rPr lang="en-CA" sz="2800" b="1" dirty="0" smtClean="0">
                <a:solidFill>
                  <a:schemeClr val="tx1">
                    <a:lumMod val="75000"/>
                    <a:lumOff val="25000"/>
                  </a:schemeClr>
                </a:solidFill>
                <a:latin typeface="Gulim" pitchFamily="34" charset="-127"/>
                <a:ea typeface="Gulim" pitchFamily="34" charset="-127"/>
              </a:rPr>
              <a:t>IPY EOC Assessment Committee – </a:t>
            </a:r>
            <a:r>
              <a:rPr lang="en-CA" sz="2400" b="1" dirty="0" err="1" smtClean="0">
                <a:solidFill>
                  <a:schemeClr val="tx1">
                    <a:lumMod val="75000"/>
                    <a:lumOff val="25000"/>
                  </a:schemeClr>
                </a:solidFill>
                <a:latin typeface="Gulim" pitchFamily="34" charset="-127"/>
                <a:ea typeface="Gulim" pitchFamily="34" charset="-127"/>
              </a:rPr>
              <a:t>Renuka</a:t>
            </a:r>
            <a:r>
              <a:rPr lang="en-CA" sz="2400" b="1" dirty="0" smtClean="0">
                <a:solidFill>
                  <a:schemeClr val="tx1">
                    <a:lumMod val="75000"/>
                    <a:lumOff val="25000"/>
                  </a:schemeClr>
                </a:solidFill>
                <a:latin typeface="Gulim" pitchFamily="34" charset="-127"/>
                <a:ea typeface="Gulim" pitchFamily="34" charset="-127"/>
              </a:rPr>
              <a:t> </a:t>
            </a:r>
            <a:r>
              <a:rPr lang="en-CA" sz="2400" b="1" dirty="0" err="1" smtClean="0">
                <a:solidFill>
                  <a:schemeClr val="tx1">
                    <a:lumMod val="75000"/>
                    <a:lumOff val="25000"/>
                  </a:schemeClr>
                </a:solidFill>
                <a:latin typeface="Gulim" pitchFamily="34" charset="-127"/>
                <a:ea typeface="Gulim" pitchFamily="34" charset="-127"/>
              </a:rPr>
              <a:t>Badhe</a:t>
            </a:r>
            <a:r>
              <a:rPr lang="en-CA" sz="2400" b="1" dirty="0" smtClean="0">
                <a:solidFill>
                  <a:schemeClr val="tx1">
                    <a:lumMod val="75000"/>
                    <a:lumOff val="25000"/>
                  </a:schemeClr>
                </a:solidFill>
                <a:latin typeface="Gulim" pitchFamily="34" charset="-127"/>
                <a:ea typeface="Gulim" pitchFamily="34" charset="-127"/>
              </a:rPr>
              <a:t>, Jennifer Bellman, David </a:t>
            </a:r>
            <a:r>
              <a:rPr lang="en-CA" sz="2400" b="1" dirty="0" err="1" smtClean="0">
                <a:solidFill>
                  <a:schemeClr val="tx1">
                    <a:lumMod val="75000"/>
                    <a:lumOff val="25000"/>
                  </a:schemeClr>
                </a:solidFill>
                <a:latin typeface="Gulim" pitchFamily="34" charset="-127"/>
                <a:ea typeface="Gulim" pitchFamily="34" charset="-127"/>
              </a:rPr>
              <a:t>Hik</a:t>
            </a:r>
            <a:r>
              <a:rPr lang="en-CA" sz="2400" b="1" dirty="0" smtClean="0">
                <a:solidFill>
                  <a:schemeClr val="tx1">
                    <a:lumMod val="75000"/>
                    <a:lumOff val="25000"/>
                  </a:schemeClr>
                </a:solidFill>
                <a:latin typeface="Gulim" pitchFamily="34" charset="-127"/>
                <a:ea typeface="Gulim" pitchFamily="34" charset="-127"/>
              </a:rPr>
              <a:t>, Louise Huffman, Jacinta Legg, </a:t>
            </a:r>
            <a:r>
              <a:rPr lang="en-CA" sz="2400" b="1" dirty="0" err="1" smtClean="0">
                <a:solidFill>
                  <a:schemeClr val="tx1">
                    <a:lumMod val="75000"/>
                    <a:lumOff val="25000"/>
                  </a:schemeClr>
                </a:solidFill>
                <a:latin typeface="Gulim" pitchFamily="34" charset="-127"/>
                <a:ea typeface="Gulim" pitchFamily="34" charset="-127"/>
              </a:rPr>
              <a:t>Margarete</a:t>
            </a:r>
            <a:r>
              <a:rPr lang="en-CA" sz="2400" b="1" dirty="0" smtClean="0">
                <a:solidFill>
                  <a:schemeClr val="tx1">
                    <a:lumMod val="75000"/>
                    <a:lumOff val="25000"/>
                  </a:schemeClr>
                </a:solidFill>
                <a:latin typeface="Gulim" pitchFamily="34" charset="-127"/>
                <a:ea typeface="Gulim" pitchFamily="34" charset="-127"/>
              </a:rPr>
              <a:t> </a:t>
            </a:r>
            <a:r>
              <a:rPr lang="en-CA" sz="2400" b="1" dirty="0" err="1" smtClean="0">
                <a:solidFill>
                  <a:schemeClr val="tx1">
                    <a:lumMod val="75000"/>
                    <a:lumOff val="25000"/>
                  </a:schemeClr>
                </a:solidFill>
                <a:latin typeface="Gulim" pitchFamily="34" charset="-127"/>
                <a:ea typeface="Gulim" pitchFamily="34" charset="-127"/>
              </a:rPr>
              <a:t>Pauls</a:t>
            </a:r>
            <a:r>
              <a:rPr lang="en-CA" sz="2400" b="1" dirty="0" smtClean="0">
                <a:solidFill>
                  <a:schemeClr val="tx1">
                    <a:lumMod val="75000"/>
                    <a:lumOff val="25000"/>
                  </a:schemeClr>
                </a:solidFill>
                <a:latin typeface="Gulim" pitchFamily="34" charset="-127"/>
                <a:ea typeface="Gulim" pitchFamily="34" charset="-127"/>
              </a:rPr>
              <a:t>, Mare Pit, Sandy Shan, Kristin </a:t>
            </a:r>
            <a:r>
              <a:rPr lang="en-CA" sz="2400" b="1" dirty="0" err="1" smtClean="0">
                <a:solidFill>
                  <a:schemeClr val="tx1">
                    <a:lumMod val="75000"/>
                    <a:lumOff val="25000"/>
                  </a:schemeClr>
                </a:solidFill>
                <a:latin typeface="Gulim" pitchFamily="34" charset="-127"/>
                <a:ea typeface="Gulim" pitchFamily="34" charset="-127"/>
              </a:rPr>
              <a:t>Timm</a:t>
            </a:r>
            <a:r>
              <a:rPr lang="en-CA" sz="2400" b="1" dirty="0" smtClean="0">
                <a:solidFill>
                  <a:schemeClr val="tx1">
                    <a:lumMod val="75000"/>
                    <a:lumOff val="25000"/>
                  </a:schemeClr>
                </a:solidFill>
                <a:latin typeface="Gulim" pitchFamily="34" charset="-127"/>
                <a:ea typeface="Gulim" pitchFamily="34" charset="-127"/>
              </a:rPr>
              <a:t>, Kristen </a:t>
            </a:r>
            <a:r>
              <a:rPr lang="en-CA" sz="2400" b="1" dirty="0" err="1" smtClean="0">
                <a:solidFill>
                  <a:schemeClr val="tx1">
                    <a:lumMod val="75000"/>
                    <a:lumOff val="25000"/>
                  </a:schemeClr>
                </a:solidFill>
                <a:latin typeface="Gulim" pitchFamily="34" charset="-127"/>
                <a:ea typeface="Gulim" pitchFamily="34" charset="-127"/>
              </a:rPr>
              <a:t>Ulstein</a:t>
            </a:r>
            <a:r>
              <a:rPr lang="en-CA" sz="2400" b="1" dirty="0" smtClean="0">
                <a:solidFill>
                  <a:schemeClr val="tx1">
                    <a:lumMod val="75000"/>
                    <a:lumOff val="25000"/>
                  </a:schemeClr>
                </a:solidFill>
                <a:latin typeface="Gulim" pitchFamily="34" charset="-127"/>
                <a:ea typeface="Gulim" pitchFamily="34" charset="-127"/>
              </a:rPr>
              <a:t> and Sandy </a:t>
            </a:r>
            <a:r>
              <a:rPr lang="en-CA" sz="2400" b="1" dirty="0" err="1" smtClean="0">
                <a:solidFill>
                  <a:schemeClr val="tx1">
                    <a:lumMod val="75000"/>
                    <a:lumOff val="25000"/>
                  </a:schemeClr>
                </a:solidFill>
                <a:latin typeface="Gulim" pitchFamily="34" charset="-127"/>
                <a:ea typeface="Gulim" pitchFamily="34" charset="-127"/>
              </a:rPr>
              <a:t>Zicus</a:t>
            </a:r>
            <a:endParaRPr lang="en-CA" sz="2800" b="1" dirty="0" smtClean="0">
              <a:solidFill>
                <a:schemeClr val="tx1">
                  <a:lumMod val="75000"/>
                  <a:lumOff val="25000"/>
                </a:schemeClr>
              </a:solidFill>
              <a:latin typeface="Gulim" pitchFamily="34" charset="-127"/>
              <a:ea typeface="Gulim" pitchFamily="34" charset="-127"/>
            </a:endParaRPr>
          </a:p>
        </p:txBody>
      </p:sp>
      <p:pic>
        <p:nvPicPr>
          <p:cNvPr id="4" name="Content Placeholder 3" descr="apecs.jpg"/>
          <p:cNvPicPr>
            <a:picLocks noChangeAspect="1"/>
          </p:cNvPicPr>
          <p:nvPr/>
        </p:nvPicPr>
        <p:blipFill>
          <a:blip r:embed="rId2" cstate="print"/>
          <a:stretch>
            <a:fillRect/>
          </a:stretch>
        </p:blipFill>
        <p:spPr>
          <a:xfrm>
            <a:off x="2339752" y="5784939"/>
            <a:ext cx="1512168" cy="524381"/>
          </a:xfrm>
          <a:prstGeom prst="rect">
            <a:avLst/>
          </a:prstGeom>
        </p:spPr>
      </p:pic>
      <p:pic>
        <p:nvPicPr>
          <p:cNvPr id="5" name="Picture 4" descr="iasc logo.jpg"/>
          <p:cNvPicPr>
            <a:picLocks noChangeAspect="1"/>
          </p:cNvPicPr>
          <p:nvPr/>
        </p:nvPicPr>
        <p:blipFill>
          <a:blip r:embed="rId3" cstate="print"/>
          <a:stretch>
            <a:fillRect/>
          </a:stretch>
        </p:blipFill>
        <p:spPr>
          <a:xfrm>
            <a:off x="7596336" y="5517232"/>
            <a:ext cx="720080" cy="982609"/>
          </a:xfrm>
          <a:prstGeom prst="rect">
            <a:avLst/>
          </a:prstGeom>
        </p:spPr>
      </p:pic>
      <p:pic>
        <p:nvPicPr>
          <p:cNvPr id="6" name="Picture 5" descr="ICSU logo.jpg"/>
          <p:cNvPicPr>
            <a:picLocks noChangeAspect="1"/>
          </p:cNvPicPr>
          <p:nvPr/>
        </p:nvPicPr>
        <p:blipFill>
          <a:blip r:embed="rId4" cstate="print"/>
          <a:stretch>
            <a:fillRect/>
          </a:stretch>
        </p:blipFill>
        <p:spPr>
          <a:xfrm>
            <a:off x="467544" y="5805264"/>
            <a:ext cx="1584176" cy="522657"/>
          </a:xfrm>
          <a:prstGeom prst="rect">
            <a:avLst/>
          </a:prstGeom>
        </p:spPr>
      </p:pic>
      <p:pic>
        <p:nvPicPr>
          <p:cNvPr id="7" name="Picture 6" descr="ipy logo.jpg"/>
          <p:cNvPicPr>
            <a:picLocks noChangeAspect="1"/>
          </p:cNvPicPr>
          <p:nvPr/>
        </p:nvPicPr>
        <p:blipFill>
          <a:blip r:embed="rId5" cstate="print"/>
          <a:stretch>
            <a:fillRect/>
          </a:stretch>
        </p:blipFill>
        <p:spPr>
          <a:xfrm>
            <a:off x="4321150" y="5517232"/>
            <a:ext cx="970930" cy="970930"/>
          </a:xfrm>
          <a:prstGeom prst="rect">
            <a:avLst/>
          </a:prstGeom>
        </p:spPr>
      </p:pic>
      <p:pic>
        <p:nvPicPr>
          <p:cNvPr id="8" name="Picture 7" descr="scar logo.jpg"/>
          <p:cNvPicPr>
            <a:picLocks noChangeAspect="1"/>
          </p:cNvPicPr>
          <p:nvPr/>
        </p:nvPicPr>
        <p:blipFill>
          <a:blip r:embed="rId6" cstate="print"/>
          <a:stretch>
            <a:fillRect/>
          </a:stretch>
        </p:blipFill>
        <p:spPr>
          <a:xfrm>
            <a:off x="5940152" y="5517232"/>
            <a:ext cx="936104" cy="93610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srcRect/>
          <a:stretch>
            <a:fillRect/>
          </a:stretch>
        </p:blipFill>
        <p:spPr bwMode="auto">
          <a:xfrm>
            <a:off x="-4298" y="0"/>
            <a:ext cx="9148297" cy="68547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cstate="print"/>
          <a:srcRect/>
          <a:stretch>
            <a:fillRect/>
          </a:stretch>
        </p:blipFill>
        <p:spPr bwMode="auto">
          <a:xfrm>
            <a:off x="0" y="-11253"/>
            <a:ext cx="9143999" cy="68805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1309"/>
            <a:ext cx="8229600" cy="4525963"/>
          </a:xfrm>
        </p:spPr>
        <p:txBody>
          <a:bodyPr>
            <a:normAutofit/>
          </a:bodyPr>
          <a:lstStyle/>
          <a:p>
            <a:pPr>
              <a:buNone/>
            </a:pPr>
            <a:r>
              <a:rPr lang="en-CA" sz="2800" dirty="0" smtClean="0">
                <a:solidFill>
                  <a:schemeClr val="tx1">
                    <a:lumMod val="75000"/>
                    <a:lumOff val="25000"/>
                  </a:schemeClr>
                </a:solidFill>
                <a:latin typeface="Gulim" pitchFamily="34" charset="-127"/>
                <a:ea typeface="Gulim" pitchFamily="34" charset="-127"/>
              </a:rPr>
              <a:t>   The IPY Planning Group set out to have </a:t>
            </a:r>
            <a:r>
              <a:rPr lang="en-GB" sz="2800" dirty="0" smtClean="0">
                <a:solidFill>
                  <a:schemeClr val="tx1">
                    <a:lumMod val="75000"/>
                    <a:lumOff val="25000"/>
                  </a:schemeClr>
                </a:solidFill>
                <a:latin typeface="Gulim" pitchFamily="34" charset="-127"/>
                <a:ea typeface="Gulim" pitchFamily="34" charset="-127"/>
              </a:rPr>
              <a:t>IPY EOC to have an impact on a </a:t>
            </a:r>
            <a:r>
              <a:rPr lang="en-GB" sz="2800" b="1" dirty="0" smtClean="0">
                <a:solidFill>
                  <a:schemeClr val="tx1">
                    <a:lumMod val="75000"/>
                    <a:lumOff val="25000"/>
                  </a:schemeClr>
                </a:solidFill>
                <a:latin typeface="Gulim" pitchFamily="34" charset="-127"/>
                <a:ea typeface="Gulim" pitchFamily="34" charset="-127"/>
              </a:rPr>
              <a:t>global scale </a:t>
            </a:r>
            <a:r>
              <a:rPr lang="en-GB" sz="2800" dirty="0" smtClean="0">
                <a:solidFill>
                  <a:schemeClr val="tx1">
                    <a:lumMod val="75000"/>
                    <a:lumOff val="25000"/>
                  </a:schemeClr>
                </a:solidFill>
                <a:latin typeface="Gulim" pitchFamily="34" charset="-127"/>
                <a:ea typeface="Gulim" pitchFamily="34" charset="-127"/>
              </a:rPr>
              <a:t>that would </a:t>
            </a:r>
            <a:r>
              <a:rPr lang="en-GB" sz="2800" b="1" dirty="0" smtClean="0">
                <a:solidFill>
                  <a:schemeClr val="tx1">
                    <a:lumMod val="75000"/>
                    <a:lumOff val="25000"/>
                  </a:schemeClr>
                </a:solidFill>
                <a:latin typeface="Gulim" pitchFamily="34" charset="-127"/>
                <a:ea typeface="Gulim" pitchFamily="34" charset="-127"/>
              </a:rPr>
              <a:t>target key audiences </a:t>
            </a:r>
            <a:r>
              <a:rPr lang="en-GB" sz="2800" dirty="0" smtClean="0">
                <a:solidFill>
                  <a:schemeClr val="tx1">
                    <a:lumMod val="75000"/>
                    <a:lumOff val="25000"/>
                  </a:schemeClr>
                </a:solidFill>
                <a:latin typeface="Gulim" pitchFamily="34" charset="-127"/>
                <a:ea typeface="Gulim" pitchFamily="34" charset="-127"/>
              </a:rPr>
              <a:t>with </a:t>
            </a:r>
            <a:r>
              <a:rPr lang="en-GB" sz="2800" b="1" dirty="0" smtClean="0">
                <a:solidFill>
                  <a:schemeClr val="tx1">
                    <a:lumMod val="75000"/>
                    <a:lumOff val="25000"/>
                  </a:schemeClr>
                </a:solidFill>
                <a:latin typeface="Gulim" pitchFamily="34" charset="-127"/>
                <a:ea typeface="Gulim" pitchFamily="34" charset="-127"/>
              </a:rPr>
              <a:t>important messages and themes</a:t>
            </a:r>
            <a:r>
              <a:rPr lang="en-GB" sz="2800" dirty="0" smtClean="0">
                <a:solidFill>
                  <a:schemeClr val="tx1">
                    <a:lumMod val="75000"/>
                    <a:lumOff val="25000"/>
                  </a:schemeClr>
                </a:solidFill>
                <a:latin typeface="Gulim" pitchFamily="34" charset="-127"/>
                <a:ea typeface="Gulim" pitchFamily="34" charset="-127"/>
              </a:rPr>
              <a:t>.</a:t>
            </a:r>
            <a:endParaRPr lang="en-CA" sz="2800" dirty="0" smtClean="0">
              <a:solidFill>
                <a:schemeClr val="tx1">
                  <a:lumMod val="75000"/>
                  <a:lumOff val="25000"/>
                </a:schemeClr>
              </a:solidFill>
              <a:latin typeface="Gulim" pitchFamily="34" charset="-127"/>
              <a:ea typeface="Gulim" pitchFamily="34" charset="-127"/>
            </a:endParaRPr>
          </a:p>
          <a:p>
            <a:endParaRPr lang="en-CA" sz="2800" dirty="0">
              <a:solidFill>
                <a:schemeClr val="tx1">
                  <a:lumMod val="75000"/>
                  <a:lumOff val="25000"/>
                </a:schemeClr>
              </a:solidFill>
              <a:latin typeface="Gulim" pitchFamily="34" charset="-127"/>
              <a:ea typeface="Gulim" pitchFamily="34" charset="-127"/>
            </a:endParaRPr>
          </a:p>
        </p:txBody>
      </p:sp>
      <p:sp>
        <p:nvSpPr>
          <p:cNvPr id="4" name="Title 1"/>
          <p:cNvSpPr txBox="1">
            <a:spLocks/>
          </p:cNvSpPr>
          <p:nvPr/>
        </p:nvSpPr>
        <p:spPr>
          <a:xfrm>
            <a:off x="446856" y="260648"/>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b="1" noProof="0" dirty="0" smtClean="0">
                <a:solidFill>
                  <a:schemeClr val="tx1">
                    <a:lumMod val="75000"/>
                    <a:lumOff val="25000"/>
                  </a:schemeClr>
                </a:solidFill>
                <a:latin typeface="Gulim" pitchFamily="34" charset="-127"/>
                <a:ea typeface="Gulim" pitchFamily="34" charset="-127"/>
                <a:cs typeface="+mj-cs"/>
              </a:rPr>
              <a:t>Outreach during the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CA" sz="4400" b="1" noProof="0" dirty="0" smtClean="0">
                <a:solidFill>
                  <a:schemeClr val="tx1">
                    <a:lumMod val="75000"/>
                    <a:lumOff val="25000"/>
                  </a:schemeClr>
                </a:solidFill>
                <a:latin typeface="Gulim" pitchFamily="34" charset="-127"/>
                <a:ea typeface="Gulim" pitchFamily="34" charset="-127"/>
                <a:cs typeface="+mj-cs"/>
              </a:rPr>
              <a:t>International Polar Year</a:t>
            </a:r>
            <a:endParaRPr kumimoji="0" lang="en-CA" sz="4400" b="1" i="0" u="none" strike="noStrike" kern="1200" cap="none" spc="0" normalizeH="0" baseline="0" noProof="0" dirty="0">
              <a:ln>
                <a:noFill/>
              </a:ln>
              <a:solidFill>
                <a:schemeClr val="tx1">
                  <a:lumMod val="75000"/>
                  <a:lumOff val="25000"/>
                </a:schemeClr>
              </a:solidFill>
              <a:effectLst/>
              <a:uLnTx/>
              <a:uFillTx/>
              <a:latin typeface="Gulim" pitchFamily="34" charset="-127"/>
              <a:ea typeface="Gulim" pitchFamily="34" charset="-127"/>
              <a:cs typeface="+mj-cs"/>
            </a:endParaRPr>
          </a:p>
        </p:txBody>
      </p:sp>
      <p:pic>
        <p:nvPicPr>
          <p:cNvPr id="6" name="Picture 2"/>
          <p:cNvPicPr>
            <a:picLocks noChangeAspect="1" noChangeArrowheads="1"/>
          </p:cNvPicPr>
          <p:nvPr/>
        </p:nvPicPr>
        <p:blipFill>
          <a:blip r:embed="rId3" cstate="print"/>
          <a:srcRect/>
          <a:stretch>
            <a:fillRect/>
          </a:stretch>
        </p:blipFill>
        <p:spPr bwMode="auto">
          <a:xfrm>
            <a:off x="827584" y="3356992"/>
            <a:ext cx="5686425" cy="3028950"/>
          </a:xfrm>
          <a:prstGeom prst="rect">
            <a:avLst/>
          </a:prstGeom>
          <a:noFill/>
          <a:ln w="9525">
            <a:noFill/>
            <a:miter lim="800000"/>
            <a:headEnd/>
            <a:tailEnd/>
          </a:ln>
        </p:spPr>
      </p:pic>
      <p:sp>
        <p:nvSpPr>
          <p:cNvPr id="5" name="TextBox 4"/>
          <p:cNvSpPr txBox="1"/>
          <p:nvPr/>
        </p:nvSpPr>
        <p:spPr>
          <a:xfrm>
            <a:off x="5220072" y="6309320"/>
            <a:ext cx="2160240" cy="307777"/>
          </a:xfrm>
          <a:prstGeom prst="rect">
            <a:avLst/>
          </a:prstGeom>
          <a:noFill/>
        </p:spPr>
        <p:txBody>
          <a:bodyPr wrap="square" rtlCol="0">
            <a:spAutoFit/>
          </a:bodyPr>
          <a:lstStyle/>
          <a:p>
            <a:r>
              <a:rPr lang="en-CA" sz="1400" dirty="0" err="1" smtClean="0"/>
              <a:t>Zicus</a:t>
            </a:r>
            <a:r>
              <a:rPr lang="en-CA" sz="1400" dirty="0" smtClean="0"/>
              <a:t> et al. 2011</a:t>
            </a:r>
            <a:endParaRPr lang="en-CA" sz="1400" dirty="0"/>
          </a:p>
        </p:txBody>
      </p:sp>
      <p:pic>
        <p:nvPicPr>
          <p:cNvPr id="7" name="Picture 6" descr="IPY logo without background.jpg"/>
          <p:cNvPicPr>
            <a:picLocks noChangeAspect="1"/>
          </p:cNvPicPr>
          <p:nvPr/>
        </p:nvPicPr>
        <p:blipFill>
          <a:blip r:embed="rId4" cstate="print"/>
          <a:stretch>
            <a:fillRect/>
          </a:stretch>
        </p:blipFill>
        <p:spPr>
          <a:xfrm>
            <a:off x="6732240" y="3717032"/>
            <a:ext cx="1944216" cy="194421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899592" y="1088798"/>
            <a:ext cx="7282477" cy="5148514"/>
          </a:xfrm>
          <a:prstGeom prst="rect">
            <a:avLst/>
          </a:prstGeom>
          <a:noFill/>
          <a:ln w="9525">
            <a:noFill/>
            <a:miter lim="800000"/>
            <a:headEnd/>
            <a:tailEnd/>
          </a:ln>
        </p:spPr>
      </p:pic>
      <p:sp>
        <p:nvSpPr>
          <p:cNvPr id="2" name="Title 1"/>
          <p:cNvSpPr>
            <a:spLocks noGrp="1"/>
          </p:cNvSpPr>
          <p:nvPr>
            <p:ph type="title"/>
          </p:nvPr>
        </p:nvSpPr>
        <p:spPr>
          <a:xfrm>
            <a:off x="457200" y="188640"/>
            <a:ext cx="8229600" cy="1143000"/>
          </a:xfrm>
        </p:spPr>
        <p:txBody>
          <a:bodyPr/>
          <a:lstStyle/>
          <a:p>
            <a:r>
              <a:rPr lang="en-CA" b="1" dirty="0" smtClean="0">
                <a:solidFill>
                  <a:schemeClr val="tx1">
                    <a:lumMod val="75000"/>
                    <a:lumOff val="25000"/>
                  </a:schemeClr>
                </a:solidFill>
                <a:latin typeface="Gulim" pitchFamily="34" charset="-127"/>
                <a:ea typeface="Gulim" pitchFamily="34" charset="-127"/>
              </a:rPr>
              <a:t>IPY 2007-2008</a:t>
            </a:r>
            <a:endParaRPr lang="en-CA" b="1" dirty="0">
              <a:solidFill>
                <a:schemeClr val="tx1">
                  <a:lumMod val="75000"/>
                  <a:lumOff val="25000"/>
                </a:schemeClr>
              </a:solidFill>
              <a:latin typeface="Gulim" pitchFamily="34" charset="-127"/>
              <a:ea typeface="Gulim" pitchFamily="34" charset="-127"/>
            </a:endParaRPr>
          </a:p>
        </p:txBody>
      </p:sp>
      <p:sp>
        <p:nvSpPr>
          <p:cNvPr id="4" name="Oval 3"/>
          <p:cNvSpPr/>
          <p:nvPr/>
        </p:nvSpPr>
        <p:spPr>
          <a:xfrm>
            <a:off x="6336704" y="980728"/>
            <a:ext cx="1763688" cy="52565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99392"/>
            <a:ext cx="8568952" cy="1470025"/>
          </a:xfrm>
        </p:spPr>
        <p:txBody>
          <a:bodyPr>
            <a:normAutofit/>
          </a:bodyPr>
          <a:lstStyle/>
          <a:p>
            <a:r>
              <a:rPr lang="en-CA" sz="3600" b="1" dirty="0" smtClean="0">
                <a:solidFill>
                  <a:schemeClr val="tx1">
                    <a:lumMod val="75000"/>
                    <a:lumOff val="25000"/>
                  </a:schemeClr>
                </a:solidFill>
                <a:latin typeface="Gulim" pitchFamily="34" charset="-127"/>
                <a:ea typeface="Gulim" pitchFamily="34" charset="-127"/>
              </a:rPr>
              <a:t>What can be learned about EOC from IPY?</a:t>
            </a:r>
            <a:endParaRPr lang="en-CA" sz="3600" b="1" dirty="0">
              <a:solidFill>
                <a:schemeClr val="tx1">
                  <a:lumMod val="75000"/>
                  <a:lumOff val="25000"/>
                </a:schemeClr>
              </a:solidFill>
              <a:latin typeface="Gulim" pitchFamily="34" charset="-127"/>
              <a:ea typeface="Gulim" pitchFamily="34" charset="-127"/>
            </a:endParaRPr>
          </a:p>
        </p:txBody>
      </p:sp>
      <p:sp>
        <p:nvSpPr>
          <p:cNvPr id="6" name="Plus 5"/>
          <p:cNvSpPr/>
          <p:nvPr/>
        </p:nvSpPr>
        <p:spPr>
          <a:xfrm>
            <a:off x="4067944" y="1650504"/>
            <a:ext cx="914400" cy="914400"/>
          </a:xfrm>
          <a:prstGeom prst="mathPlus">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Equal 7"/>
          <p:cNvSpPr/>
          <p:nvPr/>
        </p:nvSpPr>
        <p:spPr>
          <a:xfrm>
            <a:off x="755576" y="3450704"/>
            <a:ext cx="792088" cy="698376"/>
          </a:xfrm>
          <a:prstGeom prst="mathEqual">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TextBox 8"/>
          <p:cNvSpPr txBox="1"/>
          <p:nvPr/>
        </p:nvSpPr>
        <p:spPr>
          <a:xfrm>
            <a:off x="1619672" y="3522712"/>
            <a:ext cx="6840760" cy="461665"/>
          </a:xfrm>
          <a:prstGeom prst="rect">
            <a:avLst/>
          </a:prstGeom>
          <a:noFill/>
        </p:spPr>
        <p:txBody>
          <a:bodyPr wrap="square" rtlCol="0">
            <a:spAutoFit/>
          </a:bodyPr>
          <a:lstStyle/>
          <a:p>
            <a:r>
              <a:rPr lang="en-CA" sz="2400" b="1" dirty="0" smtClean="0">
                <a:solidFill>
                  <a:schemeClr val="tx1">
                    <a:lumMod val="75000"/>
                    <a:lumOff val="25000"/>
                  </a:schemeClr>
                </a:solidFill>
                <a:latin typeface="Dotum" pitchFamily="34" charset="-127"/>
                <a:ea typeface="Dotum" pitchFamily="34" charset="-127"/>
              </a:rPr>
              <a:t>IPY microcosm of science outreach information</a:t>
            </a:r>
            <a:endParaRPr lang="en-CA" sz="2400" b="1" dirty="0">
              <a:solidFill>
                <a:schemeClr val="tx1">
                  <a:lumMod val="75000"/>
                  <a:lumOff val="25000"/>
                </a:schemeClr>
              </a:solidFill>
              <a:latin typeface="Dotum" pitchFamily="34" charset="-127"/>
              <a:ea typeface="Dotum" pitchFamily="34" charset="-127"/>
            </a:endParaRPr>
          </a:p>
        </p:txBody>
      </p:sp>
      <p:sp>
        <p:nvSpPr>
          <p:cNvPr id="11" name="TextBox 10"/>
          <p:cNvSpPr txBox="1"/>
          <p:nvPr/>
        </p:nvSpPr>
        <p:spPr>
          <a:xfrm>
            <a:off x="827584" y="4221088"/>
            <a:ext cx="7344816" cy="2092881"/>
          </a:xfrm>
          <a:prstGeom prst="rect">
            <a:avLst/>
          </a:prstGeom>
          <a:noFill/>
        </p:spPr>
        <p:txBody>
          <a:bodyPr wrap="square" rtlCol="0">
            <a:spAutoFit/>
          </a:bodyPr>
          <a:lstStyle/>
          <a:p>
            <a:r>
              <a:rPr lang="en-CA" sz="2600" b="1" dirty="0" smtClean="0">
                <a:solidFill>
                  <a:schemeClr val="tx1">
                    <a:lumMod val="75000"/>
                    <a:lumOff val="25000"/>
                  </a:schemeClr>
                </a:solidFill>
                <a:latin typeface="Gulim" pitchFamily="34" charset="-127"/>
                <a:ea typeface="Gulim" pitchFamily="34" charset="-127"/>
              </a:rPr>
              <a:t>Jenny Baeseman (APECS) and Dave Carlson (formerly of IPY IPO) supported by ICSU, the IPY IPO and AWI put together a team of IPY educators, communicators and researchers to form the IPY EOC Assessment Committee.</a:t>
            </a:r>
            <a:endParaRPr lang="en-CA" sz="2600" b="1" dirty="0">
              <a:solidFill>
                <a:schemeClr val="tx1">
                  <a:lumMod val="75000"/>
                  <a:lumOff val="25000"/>
                </a:schemeClr>
              </a:solidFill>
              <a:latin typeface="Gulim" pitchFamily="34" charset="-127"/>
              <a:ea typeface="Gulim" pitchFamily="34" charset="-127"/>
            </a:endParaRPr>
          </a:p>
        </p:txBody>
      </p:sp>
      <p:pic>
        <p:nvPicPr>
          <p:cNvPr id="3" name="Picture 2"/>
          <p:cNvPicPr>
            <a:picLocks noChangeAspect="1" noChangeArrowheads="1"/>
          </p:cNvPicPr>
          <p:nvPr/>
        </p:nvPicPr>
        <p:blipFill>
          <a:blip r:embed="rId3" cstate="print"/>
          <a:srcRect/>
          <a:stretch>
            <a:fillRect/>
          </a:stretch>
        </p:blipFill>
        <p:spPr bwMode="auto">
          <a:xfrm>
            <a:off x="437034" y="1249703"/>
            <a:ext cx="3486894" cy="1963273"/>
          </a:xfrm>
          <a:prstGeom prst="rect">
            <a:avLst/>
          </a:prstGeom>
          <a:noFill/>
          <a:ln w="9525">
            <a:noFill/>
            <a:miter lim="800000"/>
            <a:headEnd/>
            <a:tailEnd/>
          </a:ln>
        </p:spPr>
      </p:pic>
      <p:sp>
        <p:nvSpPr>
          <p:cNvPr id="10" name="TextBox 9"/>
          <p:cNvSpPr txBox="1"/>
          <p:nvPr/>
        </p:nvSpPr>
        <p:spPr>
          <a:xfrm>
            <a:off x="5940152" y="6525344"/>
            <a:ext cx="3203848" cy="307777"/>
          </a:xfrm>
          <a:prstGeom prst="rect">
            <a:avLst/>
          </a:prstGeom>
          <a:noFill/>
        </p:spPr>
        <p:txBody>
          <a:bodyPr wrap="square" rtlCol="0">
            <a:spAutoFit/>
          </a:bodyPr>
          <a:lstStyle/>
          <a:p>
            <a:r>
              <a:rPr lang="en-CA" sz="1400" dirty="0" smtClean="0"/>
              <a:t>rb.com, theblacksheepagency.com/blog </a:t>
            </a:r>
            <a:endParaRPr lang="en-CA" sz="1400" dirty="0"/>
          </a:p>
        </p:txBody>
      </p:sp>
      <p:pic>
        <p:nvPicPr>
          <p:cNvPr id="4" name="Picture 3"/>
          <p:cNvPicPr>
            <a:picLocks noChangeAspect="1" noChangeArrowheads="1"/>
          </p:cNvPicPr>
          <p:nvPr/>
        </p:nvPicPr>
        <p:blipFill>
          <a:blip r:embed="rId4" cstate="print"/>
          <a:srcRect/>
          <a:stretch>
            <a:fillRect/>
          </a:stretch>
        </p:blipFill>
        <p:spPr bwMode="auto">
          <a:xfrm>
            <a:off x="5004048" y="1124744"/>
            <a:ext cx="3461370" cy="22291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1">
                    <a:lumMod val="75000"/>
                    <a:lumOff val="25000"/>
                  </a:schemeClr>
                </a:solidFill>
                <a:latin typeface="Dotum" pitchFamily="34" charset="-127"/>
                <a:ea typeface="Dotum" pitchFamily="34" charset="-127"/>
              </a:rPr>
              <a:t>Was IPY EOC successful?</a:t>
            </a:r>
            <a:endParaRPr lang="en-CA" b="1" dirty="0">
              <a:solidFill>
                <a:schemeClr val="tx1">
                  <a:lumMod val="75000"/>
                  <a:lumOff val="25000"/>
                </a:schemeClr>
              </a:solidFill>
              <a:latin typeface="Dotum" pitchFamily="34" charset="-127"/>
              <a:ea typeface="Dotum" pitchFamily="34" charset="-127"/>
            </a:endParaRPr>
          </a:p>
        </p:txBody>
      </p:sp>
      <p:sp>
        <p:nvSpPr>
          <p:cNvPr id="3" name="Content Placeholder 2"/>
          <p:cNvSpPr>
            <a:spLocks noGrp="1"/>
          </p:cNvSpPr>
          <p:nvPr>
            <p:ph idx="1"/>
          </p:nvPr>
        </p:nvSpPr>
        <p:spPr>
          <a:xfrm>
            <a:off x="899592" y="2924944"/>
            <a:ext cx="7704856" cy="3024336"/>
          </a:xfrm>
        </p:spPr>
        <p:txBody>
          <a:bodyPr>
            <a:normAutofit/>
          </a:bodyPr>
          <a:lstStyle/>
          <a:p>
            <a:pPr marL="514350" indent="-514350">
              <a:buNone/>
            </a:pPr>
            <a:r>
              <a:rPr lang="en-GB" dirty="0" smtClean="0">
                <a:solidFill>
                  <a:schemeClr val="tx1">
                    <a:lumMod val="75000"/>
                    <a:lumOff val="25000"/>
                  </a:schemeClr>
                </a:solidFill>
                <a:latin typeface="Dotum" pitchFamily="34" charset="-127"/>
                <a:ea typeface="Dotum" pitchFamily="34" charset="-127"/>
              </a:rPr>
              <a:t>Going back to the objectives of the IPY Planning Group....</a:t>
            </a:r>
          </a:p>
          <a:p>
            <a:pPr marL="514350" indent="-514350">
              <a:buFont typeface="+mj-lt"/>
              <a:buAutoNum type="arabicPeriod"/>
            </a:pPr>
            <a:r>
              <a:rPr lang="en-GB" dirty="0" smtClean="0">
                <a:solidFill>
                  <a:schemeClr val="tx1">
                    <a:lumMod val="75000"/>
                    <a:lumOff val="25000"/>
                  </a:schemeClr>
                </a:solidFill>
                <a:latin typeface="Dotum" pitchFamily="34" charset="-127"/>
                <a:ea typeface="Dotum" pitchFamily="34" charset="-127"/>
              </a:rPr>
              <a:t>global scale</a:t>
            </a:r>
          </a:p>
          <a:p>
            <a:pPr marL="514350" indent="-514350">
              <a:buFont typeface="+mj-lt"/>
              <a:buAutoNum type="arabicPeriod"/>
            </a:pPr>
            <a:r>
              <a:rPr lang="en-GB" dirty="0" smtClean="0">
                <a:solidFill>
                  <a:schemeClr val="tx1">
                    <a:lumMod val="75000"/>
                    <a:lumOff val="25000"/>
                  </a:schemeClr>
                </a:solidFill>
                <a:latin typeface="Dotum" pitchFamily="34" charset="-127"/>
                <a:ea typeface="Dotum" pitchFamily="34" charset="-127"/>
              </a:rPr>
              <a:t>target key audiences</a:t>
            </a:r>
          </a:p>
          <a:p>
            <a:pPr marL="514350" indent="-514350">
              <a:buFont typeface="+mj-lt"/>
              <a:buAutoNum type="arabicPeriod"/>
            </a:pPr>
            <a:r>
              <a:rPr lang="en-GB" dirty="0" smtClean="0">
                <a:solidFill>
                  <a:schemeClr val="tx1">
                    <a:lumMod val="75000"/>
                    <a:lumOff val="25000"/>
                  </a:schemeClr>
                </a:solidFill>
                <a:latin typeface="Dotum" pitchFamily="34" charset="-127"/>
                <a:ea typeface="Dotum" pitchFamily="34" charset="-127"/>
              </a:rPr>
              <a:t>important messages and themes </a:t>
            </a:r>
            <a:r>
              <a:rPr lang="en-CA" dirty="0" smtClean="0">
                <a:solidFill>
                  <a:schemeClr val="tx1">
                    <a:lumMod val="75000"/>
                    <a:lumOff val="25000"/>
                  </a:schemeClr>
                </a:solidFill>
                <a:latin typeface="Dotum" pitchFamily="34" charset="-127"/>
                <a:ea typeface="Dotum" pitchFamily="34" charset="-127"/>
              </a:rPr>
              <a:t> </a:t>
            </a:r>
            <a:endParaRPr lang="en-CA" dirty="0">
              <a:solidFill>
                <a:schemeClr val="tx1">
                  <a:lumMod val="75000"/>
                  <a:lumOff val="25000"/>
                </a:schemeClr>
              </a:solidFill>
              <a:latin typeface="Dotum" pitchFamily="34" charset="-127"/>
              <a:ea typeface="Dotum" pitchFamily="34" charset="-127"/>
            </a:endParaRPr>
          </a:p>
        </p:txBody>
      </p:sp>
      <p:pic>
        <p:nvPicPr>
          <p:cNvPr id="6" name="Picture 5" descr="ipy logo.jpg"/>
          <p:cNvPicPr>
            <a:picLocks noChangeAspect="1"/>
          </p:cNvPicPr>
          <p:nvPr/>
        </p:nvPicPr>
        <p:blipFill>
          <a:blip r:embed="rId3" cstate="print"/>
          <a:stretch>
            <a:fillRect/>
          </a:stretch>
        </p:blipFill>
        <p:spPr>
          <a:xfrm>
            <a:off x="3563888" y="1233934"/>
            <a:ext cx="1691010" cy="169101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2403</TotalTime>
  <Words>1811</Words>
  <Application>Microsoft Office PowerPoint</Application>
  <PresentationFormat>On-screen Show (4:3)</PresentationFormat>
  <Paragraphs>156</Paragraphs>
  <Slides>30</Slides>
  <Notes>19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APECS activities and some communication lessons from IPY</vt:lpstr>
      <vt:lpstr>Slide 2</vt:lpstr>
      <vt:lpstr>Slide 3</vt:lpstr>
      <vt:lpstr>Slide 4</vt:lpstr>
      <vt:lpstr>Slide 5</vt:lpstr>
      <vt:lpstr>Slide 6</vt:lpstr>
      <vt:lpstr>IPY 2007-2008</vt:lpstr>
      <vt:lpstr>What can be learned about EOC from IPY?</vt:lpstr>
      <vt:lpstr>Was IPY EOC successful?</vt:lpstr>
      <vt:lpstr>1. Global Scale</vt:lpstr>
      <vt:lpstr>2. Wide Audiences</vt:lpstr>
      <vt:lpstr>3. Important messages and themes</vt:lpstr>
      <vt:lpstr>So IPY EOC was successful by its own goals.....but why?</vt:lpstr>
      <vt:lpstr>Why IPY EOC was successful - 1</vt:lpstr>
      <vt:lpstr>Why IPY EOC was successful - 2</vt:lpstr>
      <vt:lpstr>Why IPY EOC was successful - 3</vt:lpstr>
      <vt:lpstr>Why IPY EOC was successful - 4</vt:lpstr>
      <vt:lpstr>Why IPY EOC was successful - 5</vt:lpstr>
      <vt:lpstr>Why IPY EOC was successful - 6</vt:lpstr>
      <vt:lpstr>The IPY Outreach Catalogue</vt:lpstr>
      <vt:lpstr>What we have learned about EOC through IPY - 1</vt:lpstr>
      <vt:lpstr>What we have learned about EOC through IPY - 2</vt:lpstr>
      <vt:lpstr>What we have learned about EOC through IPY - 3</vt:lpstr>
      <vt:lpstr>What we have learned about EOC through IPY - 4</vt:lpstr>
      <vt:lpstr>What we have learned about EOC through IPY - 5</vt:lpstr>
      <vt:lpstr>What we have learned about EOC through IPY - 6</vt:lpstr>
      <vt:lpstr>What we have learned about EOC through IPY - 7</vt:lpstr>
      <vt:lpstr>In Summary.....</vt:lpstr>
      <vt:lpstr>APECS in the next year</vt:lpstr>
      <vt:lpstr>Many Thanks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dc:creator>
  <cp:lastModifiedBy>Jenn</cp:lastModifiedBy>
  <cp:revision>108</cp:revision>
  <dcterms:created xsi:type="dcterms:W3CDTF">2011-03-14T21:14:35Z</dcterms:created>
  <dcterms:modified xsi:type="dcterms:W3CDTF">2012-02-21T16:21:13Z</dcterms:modified>
</cp:coreProperties>
</file>