
<file path=[Content_Types].xml><?xml version="1.0" encoding="utf-8"?>
<Types xmlns="http://schemas.openxmlformats.org/package/2006/content-types">
  <Override PartName="/ppt/slides/slide14.xml" ContentType="application/vnd.openxmlformats-officedocument.presentationml.slide+xml"/>
  <Override PartName="/ppt/slideMasters/slideMaster2.xml" ContentType="application/vnd.openxmlformats-officedocument.presentationml.slideMaster+xml"/>
  <Default Extension="xml" ContentType="application/xml"/>
  <Override PartName="/ppt/tableStyles.xml" ContentType="application/vnd.openxmlformats-officedocument.presentationml.tableStyles+xml"/>
  <Override PartName="/ppt/theme/theme7.xml" ContentType="application/vnd.openxmlformats-officedocument.theme+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theme/themeOverride2.xml" ContentType="application/vnd.openxmlformats-officedocument.themeOverride+xml"/>
  <Override PartName="/ppt/slideLayouts/slideLayout5.xml" ContentType="application/vnd.openxmlformats-officedocument.presentationml.slideLayout+xml"/>
  <Override PartName="/ppt/slides/slide30.xml" ContentType="application/vnd.openxmlformats-officedocument.presentationml.slide+xml"/>
  <Override PartName="/ppt/slideMasters/slideMaster8.xml" ContentType="application/vnd.openxmlformats-officedocument.presentationml.slideMaster+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theme/theme6.xml" ContentType="application/vnd.openxmlformats-officedocument.theme+xml"/>
  <Override PartName="/ppt/handoutMasters/handoutMaster1.xml" ContentType="application/vnd.openxmlformats-officedocument.presentationml.handoutMaster+xml"/>
  <Override PartName="/ppt/slideLayouts/slideLayout15.xml" ContentType="application/vnd.openxmlformats-officedocument.presentationml.slideLayout+xml"/>
  <Override PartName="/ppt/slides/slide27.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theme/themeOverride1.xml" ContentType="application/vnd.openxmlformats-officedocument.themeOverride+xml"/>
  <Override PartName="/ppt/slides/slide19.xml" ContentType="application/vnd.openxmlformats-officedocument.presentationml.slide+xml"/>
  <Override PartName="/ppt/slideMasters/slideMaster7.xml" ContentType="application/vnd.openxmlformats-officedocument.presentationml.slideMaster+xml"/>
  <Default Extension="png" ContentType="image/png"/>
  <Override PartName="/ppt/slideLayouts/slideLayout4.xml" ContentType="application/vnd.openxmlformats-officedocument.presentationml.slideLayout+xml"/>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theme/theme5.xml" ContentType="application/vnd.openxmlformats-officedocument.theme+xml"/>
  <Override PartName="/ppt/slides/slide26.xml" ContentType="application/vnd.openxmlformats-officedocument.presentationml.slide+xml"/>
  <Override PartName="/ppt/slideLayouts/slideLayout14.xml" ContentType="application/vnd.openxmlformats-officedocument.presentationml.slideLayout+xml"/>
  <Override PartName="/ppt/slides/slide3.xml" ContentType="application/vnd.openxmlformats-officedocument.presentationml.slide+xml"/>
  <Override PartName="/ppt/slides/slide18.xml" ContentType="application/vnd.openxmlformats-officedocument.presentationml.slide+xml"/>
  <Override PartName="/ppt/slideMasters/slideMaster6.xml" ContentType="application/vnd.openxmlformats-officedocument.presentationml.slideMaster+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theme/theme4.xml" ContentType="application/vnd.openxmlformats-officedocument.them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Masters/slideMaster5.xml" ContentType="application/vnd.openxmlformats-officedocument.presentationml.slideMaster+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slideMasters/slideMaster4.xml" ContentType="application/vnd.openxmlformats-officedocument.presentationml.slideMaster+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theme/theme9.xml" ContentType="application/vnd.openxmlformats-officedocument.them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Masters/slideMaster3.xml" ContentType="application/vnd.openxmlformats-officedocument.presentationml.slideMaster+xml"/>
  <Override PartName="/ppt/theme/theme8.xml" ContentType="application/vnd.openxmlformats-officedocument.theme+xml"/>
  <Override PartName="/ppt/theme/theme10.xml" ContentType="application/vnd.openxmlformats-officedocument.them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s/slide3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 id="2147483774" r:id="rId2"/>
    <p:sldMasterId id="2147483778" r:id="rId3"/>
    <p:sldMasterId id="2147483817" r:id="rId4"/>
    <p:sldMasterId id="2147483819" r:id="rId5"/>
    <p:sldMasterId id="2147483822" r:id="rId6"/>
    <p:sldMasterId id="2147483824" r:id="rId7"/>
    <p:sldMasterId id="2147483848" r:id="rId8"/>
  </p:sldMasterIdLst>
  <p:notesMasterIdLst>
    <p:notesMasterId r:id="rId42"/>
  </p:notesMasterIdLst>
  <p:handoutMasterIdLst>
    <p:handoutMasterId r:id="rId43"/>
  </p:handoutMasterIdLst>
  <p:sldIdLst>
    <p:sldId id="360" r:id="rId9"/>
    <p:sldId id="359" r:id="rId10"/>
    <p:sldId id="422" r:id="rId11"/>
    <p:sldId id="397" r:id="rId12"/>
    <p:sldId id="315" r:id="rId13"/>
    <p:sldId id="398" r:id="rId14"/>
    <p:sldId id="399" r:id="rId15"/>
    <p:sldId id="391" r:id="rId16"/>
    <p:sldId id="423" r:id="rId17"/>
    <p:sldId id="424" r:id="rId18"/>
    <p:sldId id="425" r:id="rId19"/>
    <p:sldId id="426" r:id="rId20"/>
    <p:sldId id="427" r:id="rId21"/>
    <p:sldId id="428" r:id="rId22"/>
    <p:sldId id="429" r:id="rId23"/>
    <p:sldId id="400" r:id="rId24"/>
    <p:sldId id="401" r:id="rId25"/>
    <p:sldId id="402" r:id="rId26"/>
    <p:sldId id="403" r:id="rId27"/>
    <p:sldId id="404" r:id="rId28"/>
    <p:sldId id="405" r:id="rId29"/>
    <p:sldId id="406" r:id="rId30"/>
    <p:sldId id="408" r:id="rId31"/>
    <p:sldId id="415" r:id="rId32"/>
    <p:sldId id="410" r:id="rId33"/>
    <p:sldId id="411" r:id="rId34"/>
    <p:sldId id="412" r:id="rId35"/>
    <p:sldId id="418" r:id="rId36"/>
    <p:sldId id="420" r:id="rId37"/>
    <p:sldId id="421" r:id="rId38"/>
    <p:sldId id="413" r:id="rId39"/>
    <p:sldId id="414" r:id="rId40"/>
    <p:sldId id="389" r:id="rId4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1pPr>
    <a:lvl2pPr marL="457200" algn="l" rtl="0" eaLnBrk="0" fontAlgn="base" hangingPunct="0">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2pPr>
    <a:lvl3pPr marL="914400" algn="l" rtl="0" eaLnBrk="0" fontAlgn="base" hangingPunct="0">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3pPr>
    <a:lvl4pPr marL="1371600" algn="l" rtl="0" eaLnBrk="0" fontAlgn="base" hangingPunct="0">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4pPr>
    <a:lvl5pPr marL="1828800" algn="l" rtl="0" eaLnBrk="0" fontAlgn="base" hangingPunct="0">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66CCFF"/>
    <a:srgbClr val="66FFFF"/>
    <a:srgbClr val="FFCC66"/>
    <a:srgbClr val="800080"/>
    <a:srgbClr val="800040"/>
    <a:srgbClr val="996633"/>
    <a:srgbClr val="FF8000"/>
    <a:srgbClr val="FF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showGuides="1">
      <p:cViewPr varScale="1">
        <p:scale>
          <a:sx n="94" d="100"/>
          <a:sy n="94" d="100"/>
        </p:scale>
        <p:origin x="-656"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9" Type="http://schemas.openxmlformats.org/officeDocument/2006/relationships/slide" Target="slides/slide1.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9DD1F5-AC59-C741-8C90-0B43F6AA9F8B}" type="datetimeFigureOut">
              <a:rPr lang="en-US" smtClean="0"/>
              <a:t>3/22/12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E87D1D6-99E1-2F47-B6AD-279853D558E8}"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fld id="{048A449B-BF01-DD4A-B6B2-A372FB255CA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2D7E5AF-0549-B040-995F-C09480EAAE24}" type="slidenum">
              <a:rPr lang="en-US" smtClean="0">
                <a:solidFill>
                  <a:srgbClr val="000000"/>
                </a:solidFill>
                <a:latin typeface="Arial" pitchFamily="1" charset="0"/>
                <a:ea typeface="ＭＳ Ｐゴシック" pitchFamily="1" charset="-128"/>
                <a:cs typeface="ＭＳ Ｐゴシック" pitchFamily="1" charset="-128"/>
              </a:rPr>
              <a:pPr/>
              <a:t>1</a:t>
            </a:fld>
            <a:endParaRPr lang="en-US" smtClean="0">
              <a:solidFill>
                <a:srgbClr val="000000"/>
              </a:solidFill>
              <a:latin typeface="Arial" pitchFamily="1" charset="0"/>
              <a:ea typeface="ＭＳ Ｐゴシック" pitchFamily="1" charset="-128"/>
              <a:cs typeface="ＭＳ Ｐゴシック" pitchFamily="1" charset="-128"/>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0C90DDA5-6941-094A-88D4-EFBBA7DDEF99}" type="slidenum">
              <a:rPr lang="en-US">
                <a:solidFill>
                  <a:srgbClr val="000000"/>
                </a:solidFill>
                <a:latin typeface="Arial" pitchFamily="1" charset="0"/>
                <a:ea typeface="ＭＳ Ｐゴシック" pitchFamily="1" charset="-128"/>
                <a:cs typeface="ＭＳ Ｐゴシック" pitchFamily="1" charset="-128"/>
              </a:rPr>
              <a:pPr/>
              <a:t>23</a:t>
            </a:fld>
            <a:endParaRPr lang="en-US">
              <a:solidFill>
                <a:srgbClr val="000000"/>
              </a:solidFill>
              <a:latin typeface="Arial" pitchFamily="1" charset="0"/>
              <a:ea typeface="ＭＳ Ｐゴシック" pitchFamily="1" charset="-128"/>
              <a:cs typeface="ＭＳ Ｐゴシック" pitchFamily="1" charset="-128"/>
            </a:endParaRPr>
          </a:p>
        </p:txBody>
      </p:sp>
      <p:sp>
        <p:nvSpPr>
          <p:cNvPr id="52227" name="Rectangle 2"/>
          <p:cNvSpPr>
            <a:spLocks noGrp="1" noRot="1" noChangeAspect="1" noChangeArrowheads="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ADDD9047-0B83-BB4A-B083-827994665392}" type="slidenum">
              <a:rPr lang="en-US">
                <a:solidFill>
                  <a:srgbClr val="000000"/>
                </a:solidFill>
                <a:latin typeface="Arial" pitchFamily="1" charset="0"/>
                <a:ea typeface="ＭＳ Ｐゴシック" pitchFamily="1" charset="-128"/>
                <a:cs typeface="ＭＳ Ｐゴシック" pitchFamily="1" charset="-128"/>
              </a:rPr>
              <a:pPr/>
              <a:t>25</a:t>
            </a:fld>
            <a:endParaRPr lang="en-US">
              <a:solidFill>
                <a:srgbClr val="000000"/>
              </a:solidFill>
              <a:latin typeface="Arial" pitchFamily="1" charset="0"/>
              <a:ea typeface="ＭＳ Ｐゴシック" pitchFamily="1" charset="-128"/>
              <a:cs typeface="ＭＳ Ｐゴシック" pitchFamily="1" charset="-128"/>
            </a:endParaRPr>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54E86517-97B7-3843-9952-38A3A8B088BF}" type="slidenum">
              <a:rPr lang="en-US">
                <a:solidFill>
                  <a:srgbClr val="000000"/>
                </a:solidFill>
                <a:latin typeface="Arial" pitchFamily="1" charset="0"/>
                <a:ea typeface="ＭＳ Ｐゴシック" pitchFamily="1" charset="-128"/>
                <a:cs typeface="ＭＳ Ｐゴシック" pitchFamily="1" charset="-128"/>
              </a:rPr>
              <a:pPr/>
              <a:t>27</a:t>
            </a:fld>
            <a:endParaRPr lang="en-US">
              <a:solidFill>
                <a:srgbClr val="000000"/>
              </a:solidFill>
              <a:latin typeface="Arial" pitchFamily="1" charset="0"/>
              <a:ea typeface="ＭＳ Ｐゴシック" pitchFamily="1" charset="-128"/>
              <a:cs typeface="ＭＳ Ｐゴシック" pitchFamily="1"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91D4CDAE-AB62-D84D-A82C-4552328E10AF}" type="slidenum">
              <a:rPr lang="en-US">
                <a:latin typeface="Arial" pitchFamily="1" charset="0"/>
                <a:ea typeface="ＭＳ Ｐゴシック" pitchFamily="1" charset="-128"/>
                <a:cs typeface="ＭＳ Ｐゴシック" pitchFamily="1" charset="-128"/>
              </a:rPr>
              <a:pPr/>
              <a:t>31</a:t>
            </a:fld>
            <a:endParaRPr lang="en-US">
              <a:latin typeface="Arial" pitchFamily="1" charset="0"/>
              <a:ea typeface="ＭＳ Ｐゴシック" pitchFamily="1" charset="-128"/>
              <a:cs typeface="ＭＳ Ｐゴシック" pitchFamily="1" charset="-128"/>
            </a:endParaRPr>
          </a:p>
        </p:txBody>
      </p:sp>
      <p:sp>
        <p:nvSpPr>
          <p:cNvPr id="63491" name="Rectangle 2"/>
          <p:cNvSpPr>
            <a:spLocks noGrp="1" noRot="1" noChangeAspect="1" noChangeArrowheads="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740F3B43-93E4-FE4F-BFEB-D64798AB24F6}" type="slidenum">
              <a:rPr lang="en-US">
                <a:latin typeface="Arial" pitchFamily="1" charset="0"/>
                <a:ea typeface="ＭＳ Ｐゴシック" pitchFamily="1" charset="-128"/>
                <a:cs typeface="ＭＳ Ｐゴシック" pitchFamily="1" charset="-128"/>
              </a:rPr>
              <a:pPr/>
              <a:t>32</a:t>
            </a:fld>
            <a:endParaRPr lang="en-US">
              <a:latin typeface="Arial" pitchFamily="1" charset="0"/>
              <a:ea typeface="ＭＳ Ｐゴシック" pitchFamily="1" charset="-128"/>
              <a:cs typeface="ＭＳ Ｐゴシック" pitchFamily="1" charset="-128"/>
            </a:endParaRPr>
          </a:p>
        </p:txBody>
      </p:sp>
      <p:sp>
        <p:nvSpPr>
          <p:cNvPr id="65539" name="Rectangle 2"/>
          <p:cNvSpPr>
            <a:spLocks noGrp="1" noRot="1" noChangeAspect="1" noChangeArrowheads="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8B830EDD-4B9A-274A-8CCE-B7EC49E07C51}" type="slidenum">
              <a:rPr lang="en-US">
                <a:latin typeface="Arial" pitchFamily="1" charset="0"/>
                <a:ea typeface="ＭＳ Ｐゴシック" pitchFamily="1" charset="-128"/>
                <a:cs typeface="ＭＳ Ｐゴシック" pitchFamily="1" charset="-128"/>
              </a:rPr>
              <a:pPr/>
              <a:t>4</a:t>
            </a:fld>
            <a:endParaRPr lang="en-US">
              <a:latin typeface="Arial" pitchFamily="1" charset="0"/>
              <a:ea typeface="ＭＳ Ｐゴシック" pitchFamily="1" charset="-128"/>
              <a:cs typeface="ＭＳ Ｐゴシック" pitchFamily="1" charset="-128"/>
            </a:endParaRPr>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071661FF-7E57-AE4A-AB22-349D7919BB40}" type="slidenum">
              <a:rPr lang="en-US">
                <a:latin typeface="Arial" pitchFamily="1" charset="0"/>
                <a:ea typeface="ＭＳ Ｐゴシック" pitchFamily="1" charset="-128"/>
                <a:cs typeface="ＭＳ Ｐゴシック" pitchFamily="1" charset="-128"/>
              </a:rPr>
              <a:pPr/>
              <a:t>5</a:t>
            </a:fld>
            <a:endParaRPr lang="en-US">
              <a:latin typeface="Arial" pitchFamily="1" charset="0"/>
              <a:ea typeface="ＭＳ Ｐゴシック" pitchFamily="1" charset="-128"/>
              <a:cs typeface="ＭＳ Ｐゴシック" pitchFamily="1" charset="-128"/>
            </a:endParaRPr>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F10EE76D-9E97-9948-8D88-542605466055}" type="slidenum">
              <a:rPr lang="en-US">
                <a:latin typeface="Arial" pitchFamily="1" charset="0"/>
                <a:ea typeface="ＭＳ Ｐゴシック" pitchFamily="1" charset="-128"/>
                <a:cs typeface="ＭＳ Ｐゴシック" pitchFamily="1" charset="-128"/>
              </a:rPr>
              <a:pPr/>
              <a:t>6</a:t>
            </a:fld>
            <a:endParaRPr lang="en-US">
              <a:latin typeface="Arial" pitchFamily="1" charset="0"/>
              <a:ea typeface="ＭＳ Ｐゴシック" pitchFamily="1" charset="-128"/>
              <a:cs typeface="ＭＳ Ｐゴシック" pitchFamily="1" charset="-128"/>
            </a:endParaRPr>
          </a:p>
        </p:txBody>
      </p:sp>
      <p:sp>
        <p:nvSpPr>
          <p:cNvPr id="35843" name="Rectangle 2"/>
          <p:cNvSpPr>
            <a:spLocks noGrp="1" noRot="1" noChangeAspect="1" noChangeArrowheads="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D22C20DD-C64F-E646-B03B-958F92CE4818}" type="slidenum">
              <a:rPr lang="en-US">
                <a:latin typeface="Arial" pitchFamily="1" charset="0"/>
                <a:ea typeface="ＭＳ Ｐゴシック" pitchFamily="1" charset="-128"/>
                <a:cs typeface="ＭＳ Ｐゴシック" pitchFamily="1" charset="-128"/>
              </a:rPr>
              <a:pPr/>
              <a:t>16</a:t>
            </a:fld>
            <a:endParaRPr lang="en-US">
              <a:latin typeface="Arial" pitchFamily="1" charset="0"/>
              <a:ea typeface="ＭＳ Ｐゴシック" pitchFamily="1" charset="-128"/>
              <a:cs typeface="ＭＳ Ｐゴシック" pitchFamily="1" charset="-128"/>
            </a:endParaRPr>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B2C8494B-3BF5-4749-8732-E1900BBDA204}" type="slidenum">
              <a:rPr lang="en-US">
                <a:latin typeface="Arial" pitchFamily="1" charset="0"/>
                <a:ea typeface="ＭＳ Ｐゴシック" pitchFamily="1" charset="-128"/>
                <a:cs typeface="ＭＳ Ｐゴシック" pitchFamily="1" charset="-128"/>
              </a:rPr>
              <a:pPr/>
              <a:t>17</a:t>
            </a:fld>
            <a:endParaRPr lang="en-US">
              <a:latin typeface="Arial" pitchFamily="1" charset="0"/>
              <a:ea typeface="ＭＳ Ｐゴシック" pitchFamily="1" charset="-128"/>
              <a:cs typeface="ＭＳ Ｐゴシック" pitchFamily="1" charset="-128"/>
            </a:endParaRPr>
          </a:p>
        </p:txBody>
      </p:sp>
      <p:sp>
        <p:nvSpPr>
          <p:cNvPr id="41987" name="Rectangle 1026"/>
          <p:cNvSpPr>
            <a:spLocks noGrp="1" noRot="1" noChangeAspect="1" noChangeArrowheads="1"/>
          </p:cNvSpPr>
          <p:nvPr>
            <p:ph type="sldImg"/>
          </p:nvPr>
        </p:nvSpPr>
        <p:spPr>
          <a:solidFill>
            <a:srgbClr val="FFFFFF"/>
          </a:solidFill>
          <a:ln/>
        </p:spPr>
      </p:sp>
      <p:sp>
        <p:nvSpPr>
          <p:cNvPr id="4198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8D00A28-C5EC-9445-8D99-BD4919CDAA99}" type="slidenum">
              <a:rPr lang="en-US">
                <a:solidFill>
                  <a:srgbClr val="000000"/>
                </a:solidFill>
                <a:latin typeface="Calibri" pitchFamily="1" charset="0"/>
                <a:ea typeface="ＭＳ Ｐゴシック" pitchFamily="1" charset="-128"/>
                <a:cs typeface="ＭＳ Ｐゴシック" pitchFamily="1" charset="-128"/>
              </a:rPr>
              <a:pPr/>
              <a:t>20</a:t>
            </a:fld>
            <a:endParaRPr lang="en-US">
              <a:solidFill>
                <a:srgbClr val="000000"/>
              </a:solidFill>
              <a:latin typeface="Calibri" pitchFamily="1" charset="0"/>
              <a:ea typeface="ＭＳ Ｐゴシック" pitchFamily="1" charset="-128"/>
              <a:cs typeface="ＭＳ Ｐゴシック" pitchFamily="1" charset="-128"/>
            </a:endParaRPr>
          </a:p>
        </p:txBody>
      </p:sp>
      <p:sp>
        <p:nvSpPr>
          <p:cNvPr id="46083" name="Rectangle 2"/>
          <p:cNvSpPr>
            <a:spLocks noGrp="1" noRot="1" noChangeAspect="1" noChangeArrowheads="1"/>
          </p:cNvSpPr>
          <p:nvPr>
            <p:ph type="sldImg"/>
          </p:nvPr>
        </p:nvSpPr>
        <p:spPr>
          <a:solidFill>
            <a:srgbClr val="FFFFFF"/>
          </a:solidFill>
          <a:ln/>
        </p:spPr>
      </p:sp>
      <p:sp>
        <p:nvSpPr>
          <p:cNvPr id="460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F0FA17B-9D40-CE4B-8EEC-F0564F59DA47}" type="slidenum">
              <a:rPr lang="en-US">
                <a:solidFill>
                  <a:srgbClr val="000000"/>
                </a:solidFill>
                <a:latin typeface="Calibri" pitchFamily="1" charset="0"/>
                <a:ea typeface="ＭＳ Ｐゴシック" pitchFamily="1" charset="-128"/>
                <a:cs typeface="ＭＳ Ｐゴシック" pitchFamily="1" charset="-128"/>
              </a:rPr>
              <a:pPr/>
              <a:t>21</a:t>
            </a:fld>
            <a:endParaRPr lang="en-US">
              <a:solidFill>
                <a:srgbClr val="000000"/>
              </a:solidFill>
              <a:latin typeface="Calibri" pitchFamily="1" charset="0"/>
              <a:ea typeface="ＭＳ Ｐゴシック" pitchFamily="1" charset="-128"/>
              <a:cs typeface="ＭＳ Ｐゴシック" pitchFamily="1" charset="-128"/>
            </a:endParaRPr>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618B5FAD-F891-6341-A869-EDA39F0343CD}" type="slidenum">
              <a:rPr lang="en-US">
                <a:solidFill>
                  <a:srgbClr val="000000"/>
                </a:solidFill>
                <a:latin typeface="Calibri" pitchFamily="1" charset="0"/>
                <a:ea typeface="ＭＳ Ｐゴシック" pitchFamily="1" charset="-128"/>
                <a:cs typeface="ＭＳ Ｐゴシック" pitchFamily="1" charset="-128"/>
              </a:rPr>
              <a:pPr/>
              <a:t>22</a:t>
            </a:fld>
            <a:endParaRPr lang="en-US">
              <a:solidFill>
                <a:srgbClr val="000000"/>
              </a:solidFill>
              <a:latin typeface="Calibri" pitchFamily="1" charset="0"/>
              <a:ea typeface="ＭＳ Ｐゴシック" pitchFamily="1" charset="-128"/>
              <a:cs typeface="ＭＳ Ｐゴシック" pitchFamily="1" charset="-128"/>
            </a:endParaRPr>
          </a:p>
        </p:txBody>
      </p:sp>
      <p:sp>
        <p:nvSpPr>
          <p:cNvPr id="50179" name="Rectangle 2"/>
          <p:cNvSpPr>
            <a:spLocks noGrp="1" noRot="1" noChangeAspect="1" noChangeArrowheads="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812739-5831-EC49-86B4-5D50606E03D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520210-BEB2-354A-B9AB-B42B4EC17E7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81B651-C7E9-9E4C-8D87-0F287029CC3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a:latin typeface="+mn-lt"/>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latin typeface="+mn-lt"/>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eaLnBrk="1" fontAlgn="auto" hangingPunct="1">
              <a:spcBef>
                <a:spcPts val="0"/>
              </a:spcBef>
              <a:spcAft>
                <a:spcPts val="0"/>
              </a:spcAft>
              <a:defRPr>
                <a:latin typeface="+mn-lt"/>
                <a:ea typeface="+mn-ea"/>
                <a:cs typeface="+mn-cs"/>
              </a:defRPr>
            </a:lvl1pPr>
          </a:lstStyle>
          <a:p>
            <a:pPr>
              <a:defRPr/>
            </a:pPr>
            <a:fld id="{A7C49879-889E-184C-876E-525C7B0C4E6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a:latin typeface="+mn-lt"/>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latin typeface="+mn-lt"/>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eaLnBrk="1" fontAlgn="auto" hangingPunct="1">
              <a:spcBef>
                <a:spcPts val="0"/>
              </a:spcBef>
              <a:spcAft>
                <a:spcPts val="0"/>
              </a:spcAft>
              <a:defRPr>
                <a:latin typeface="+mn-lt"/>
                <a:ea typeface="+mn-ea"/>
                <a:cs typeface="+mn-cs"/>
              </a:defRPr>
            </a:lvl1pPr>
          </a:lstStyle>
          <a:p>
            <a:pPr>
              <a:defRPr/>
            </a:pPr>
            <a:fld id="{C9489976-2896-1343-AC26-5C16087D690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Arial" charset="0"/>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Arial" charset="0"/>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ea typeface="ＭＳ Ｐゴシック" charset="-128"/>
                <a:cs typeface="ＭＳ Ｐゴシック" charset="-128"/>
              </a:defRPr>
            </a:lvl1pPr>
          </a:lstStyle>
          <a:p>
            <a:pPr>
              <a:defRPr/>
            </a:pPr>
            <a:fld id="{A1C3799A-8942-9C4B-B23B-AC8846FB0134}"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D5958D1-36F1-A244-BE4F-6DFBFE902AC3}"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rtlCol="0"/>
          <a:lstStyle>
            <a:lvl1pPr eaLnBrk="0" fontAlgn="auto" hangingPunct="0">
              <a:spcBef>
                <a:spcPts val="0"/>
              </a:spcBef>
              <a:spcAft>
                <a:spcPts val="0"/>
              </a:spcAft>
              <a:defRPr>
                <a:solidFill>
                  <a:prstClr val="black">
                    <a:tint val="75000"/>
                  </a:prstClr>
                </a:solidFill>
                <a:latin typeface="+mn-lt"/>
                <a:ea typeface="+mn-ea"/>
                <a:cs typeface="+mn-cs"/>
              </a:defRPr>
            </a:lvl1pPr>
          </a:lstStyle>
          <a:p>
            <a:pPr>
              <a:defRPr/>
            </a:pPr>
            <a:fld id="{6D4323A1-E386-1E45-86CD-87C9BCB3A2EA}" type="datetime1">
              <a:rPr lang="en-US"/>
              <a:pPr>
                <a:defRPr/>
              </a:pPr>
              <a:t>3/22/12</a:t>
            </a:fld>
            <a:endParaRPr lang="en-US"/>
          </a:p>
        </p:txBody>
      </p:sp>
      <p:sp>
        <p:nvSpPr>
          <p:cNvPr id="3" name="Footer Placeholder 4"/>
          <p:cNvSpPr>
            <a:spLocks noGrp="1"/>
          </p:cNvSpPr>
          <p:nvPr>
            <p:ph type="ftr" sz="quarter" idx="11"/>
          </p:nvPr>
        </p:nvSpPr>
        <p:spPr/>
        <p:txBody>
          <a:bodyPr rtlCol="0"/>
          <a:lstStyle>
            <a:lvl1pPr eaLnBrk="0" fontAlgn="auto" hangingPunct="0">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4" name="Slide Number Placeholder 5"/>
          <p:cNvSpPr>
            <a:spLocks noGrp="1"/>
          </p:cNvSpPr>
          <p:nvPr>
            <p:ph type="sldNum" sz="quarter" idx="12"/>
          </p:nvPr>
        </p:nvSpPr>
        <p:spPr/>
        <p:txBody>
          <a:bodyPr rtlCol="0"/>
          <a:lstStyle>
            <a:lvl1pPr eaLnBrk="0" fontAlgn="auto" hangingPunct="0">
              <a:spcBef>
                <a:spcPts val="0"/>
              </a:spcBef>
              <a:spcAft>
                <a:spcPts val="0"/>
              </a:spcAft>
              <a:defRPr>
                <a:solidFill>
                  <a:prstClr val="black">
                    <a:tint val="75000"/>
                  </a:prstClr>
                </a:solidFill>
                <a:latin typeface="+mn-lt"/>
                <a:ea typeface="+mn-ea"/>
                <a:cs typeface="+mn-cs"/>
              </a:defRPr>
            </a:lvl1pPr>
          </a:lstStyle>
          <a:p>
            <a:pPr>
              <a:defRPr/>
            </a:pPr>
            <a:fld id="{D8DD61C8-92F1-744C-8DBC-6DA6A99BCF1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a:latin typeface="+mn-lt"/>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latin typeface="+mn-lt"/>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eaLnBrk="1" fontAlgn="auto" hangingPunct="1">
              <a:spcBef>
                <a:spcPts val="0"/>
              </a:spcBef>
              <a:spcAft>
                <a:spcPts val="0"/>
              </a:spcAft>
              <a:defRPr>
                <a:latin typeface="+mn-lt"/>
                <a:ea typeface="+mn-ea"/>
                <a:cs typeface="+mn-cs"/>
              </a:defRPr>
            </a:lvl1pPr>
          </a:lstStyle>
          <a:p>
            <a:pPr>
              <a:defRPr/>
            </a:pPr>
            <a:fld id="{3B9D701A-ED57-2540-AA35-81E04B7C215B}"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C4FE32-AAD5-304F-813B-D4482012005C}" type="datetime1">
              <a:rPr lang="en-US"/>
              <a:pPr>
                <a:defRPr/>
              </a:pPr>
              <a:t>3/22/12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39E38D2-E74A-8A41-857D-22A9FA6AB89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E67075-9819-3349-B399-42AE80E70CE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D2C50F-EC2B-8348-BD54-426754826BC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E4DE2A-6B33-B748-98A8-D28DF872C1B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10A95B1-5959-2148-B976-88EBA29CBC6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F92CC9-FEF7-6848-A741-F5606672587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60817F-97F1-DE46-AC82-F24C17CA9E3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C96ECB-07E1-6043-A12A-011906214A8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AA7C69-1CF8-C441-A6AC-FFFF619F1A7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cs typeface="ＭＳ Ｐゴシック" charset="-128"/>
              </a:defRPr>
            </a:lvl1pPr>
          </a:lstStyle>
          <a:p>
            <a:pPr>
              <a:defRPr/>
            </a:pPr>
            <a:fld id="{CDBB13C1-8451-CB42-9D84-A8DF6CD319F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0721572-CB82-4245-AA00-917B686322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charset="-128"/>
                <a:cs typeface="ＭＳ Ｐゴシック" charset="-128"/>
              </a:defRPr>
            </a:lvl1pPr>
          </a:lstStyle>
          <a:p>
            <a:pPr>
              <a:defRPr/>
            </a:pPr>
            <a:fld id="{9B3E8910-7707-E04A-97A7-0D56642DB52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FC97590-053D-8A4B-8425-CA40B9BA57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charset="-128"/>
                <a:cs typeface="ＭＳ Ｐゴシック" charset="-128"/>
              </a:defRPr>
            </a:lvl1pPr>
          </a:lstStyle>
          <a:p>
            <a:pPr>
              <a:defRPr/>
            </a:pPr>
            <a:fld id="{F689486C-CB69-0C4E-8E7B-DED2220E693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1" charset="0"/>
              </a:defRPr>
            </a:lvl1pPr>
          </a:lstStyle>
          <a:p>
            <a:fld id="{4819D63B-59C8-AF42-A878-08A1BBBA10B3}" type="datetime1">
              <a:rPr lang="en-US"/>
              <a:pPr/>
              <a:t>3/22/12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1" charset="0"/>
              </a:defRPr>
            </a:lvl1pPr>
          </a:lstStyle>
          <a:p>
            <a:fld id="{B9010245-C1C0-1049-8E06-7F050AB15F2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46"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81278FE-083C-804B-A04B-3EC28EE5627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4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defTabSz="457200" eaLnBrk="1" hangingPunct="1">
              <a:defRPr/>
            </a:pPr>
            <a:fld id="{38D744E0-1346-FB44-989C-2D875D37DF63}" type="datetime1">
              <a:rPr lang="en-US"/>
              <a:pPr defTabSz="457200" eaLnBrk="1" hangingPunct="1">
                <a:defRPr/>
              </a:pPr>
              <a:t>3/22/12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defTabSz="457200"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defTabSz="457200" eaLnBrk="1" hangingPunct="1">
              <a:defRPr/>
            </a:pPr>
            <a:fld id="{4ABFAEF6-45E5-E34F-9B1C-FDF944414B38}" type="slidenum">
              <a:rPr lang="en-US"/>
              <a:pPr defTabSz="457200" eaLnBrk="1" hangingPunct="1">
                <a:defRPr/>
              </a:pPr>
              <a:t>‹#›</a:t>
            </a:fld>
            <a:endParaRPr lang="en-US"/>
          </a:p>
        </p:txBody>
      </p:sp>
    </p:spTree>
  </p:cSld>
  <p:clrMap bg1="lt1" tx1="dk1" bg2="lt2" tx2="dk2" accent1="accent1" accent2="accent2" accent3="accent3" accent4="accent4" accent5="accent5" accent6="accent6" hlink="hlink" folHlink="folHlink"/>
  <p:sldLayoutIdLst>
    <p:sldLayoutId id="2147483849"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7.jpeg"/><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8.jpeg"/><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9.jpeg"/><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0.jpeg"/><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1.jpeg"/><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2.jpeg"/><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2.xml"/><Relationship Id="rId2" Type="http://schemas.openxmlformats.org/officeDocument/2006/relationships/hyperlink" Target="http://www.earththeoperatorsmanual.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6.png"/><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6.png"/><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6.png"/><Relationship Id="rId1" Type="http://schemas.openxmlformats.org/officeDocument/2006/relationships/themeOverride" Target="../theme/themeOverride2.x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png"/><Relationship Id="rId3"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6.png"/><Relationship Id="rId1" Type="http://schemas.openxmlformats.org/officeDocument/2006/relationships/slideLayout" Target="../slideLayouts/slideLayout17.xml"/><Relationship Id="rId2" Type="http://schemas.openxmlformats.org/officeDocument/2006/relationships/image" Target="../media/image1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6.png"/><Relationship Id="rId1" Type="http://schemas.openxmlformats.org/officeDocument/2006/relationships/slideLayout" Target="../slideLayouts/slideLayout17.xml"/><Relationship Id="rId2" Type="http://schemas.openxmlformats.org/officeDocument/2006/relationships/image" Target="../media/image3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http://www.aspoitalia.net/aspoenglish/documents/bardi/whaleoil/whaleoil.html" TargetMode="External"/><Relationship Id="rId5" Type="http://schemas.openxmlformats.org/officeDocument/2006/relationships/image" Target="../media/image10.jpeg"/><Relationship Id="rId6"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6.jpeg"/><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2" descr="berg_Scoresby_small"/>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6627" name="Text Box 3"/>
          <p:cNvSpPr txBox="1">
            <a:spLocks noChangeArrowheads="1"/>
          </p:cNvSpPr>
          <p:nvPr/>
        </p:nvSpPr>
        <p:spPr bwMode="auto">
          <a:xfrm>
            <a:off x="3810000" y="6340475"/>
            <a:ext cx="1143000" cy="517525"/>
          </a:xfrm>
          <a:prstGeom prst="rect">
            <a:avLst/>
          </a:prstGeom>
          <a:solidFill>
            <a:schemeClr val="accent1"/>
          </a:solidFill>
          <a:ln w="9525">
            <a:noFill/>
            <a:miter lim="800000"/>
            <a:headEnd/>
            <a:tailEnd/>
          </a:ln>
        </p:spPr>
        <p:txBody>
          <a:bodyPr>
            <a:prstTxWarp prst="textNoShape">
              <a:avLst/>
            </a:prstTxWarp>
            <a:spAutoFit/>
          </a:bodyPr>
          <a:lstStyle/>
          <a:p>
            <a:pPr>
              <a:spcBef>
                <a:spcPct val="50000"/>
              </a:spcBef>
            </a:pPr>
            <a:r>
              <a:rPr lang="en-US" sz="1400">
                <a:solidFill>
                  <a:srgbClr val="000000"/>
                </a:solidFill>
              </a:rPr>
              <a:t>G. Comer Foundation</a:t>
            </a:r>
            <a:endParaRPr lang="en-US">
              <a:solidFill>
                <a:srgbClr val="000000"/>
              </a:solidFill>
            </a:endParaRPr>
          </a:p>
        </p:txBody>
      </p:sp>
      <p:sp>
        <p:nvSpPr>
          <p:cNvPr id="26628" name="Rectangle 4"/>
          <p:cNvSpPr>
            <a:spLocks noGrp="1" noChangeArrowheads="1"/>
          </p:cNvSpPr>
          <p:nvPr>
            <p:ph type="ctrTitle" idx="4294967295"/>
          </p:nvPr>
        </p:nvSpPr>
        <p:spPr>
          <a:xfrm>
            <a:off x="0" y="0"/>
            <a:ext cx="9144000" cy="1143000"/>
          </a:xfrm>
        </p:spPr>
        <p:txBody>
          <a:bodyPr/>
          <a:lstStyle/>
          <a:p>
            <a:r>
              <a:rPr lang="en-US" sz="1400" b="1" i="1" dirty="0" smtClean="0">
                <a:solidFill>
                  <a:srgbClr val="FFFF00"/>
                </a:solidFill>
                <a:latin typeface="Geneva" pitchFamily="1" charset="0"/>
              </a:rPr>
              <a:t> </a:t>
            </a:r>
            <a:r>
              <a:rPr lang="en-US" sz="3600" b="1" i="1" dirty="0" smtClean="0">
                <a:solidFill>
                  <a:srgbClr val="FFFF00"/>
                </a:solidFill>
              </a:rPr>
              <a:t>Earth: The Operators’ Manual</a:t>
            </a:r>
            <a:br>
              <a:rPr lang="en-US" sz="3600" b="1" i="1" dirty="0" smtClean="0">
                <a:solidFill>
                  <a:srgbClr val="FFFF00"/>
                </a:solidFill>
              </a:rPr>
            </a:br>
            <a:r>
              <a:rPr lang="en-US" sz="3200" b="1" i="1" dirty="0" smtClean="0">
                <a:solidFill>
                  <a:srgbClr val="FFFF00"/>
                </a:solidFill>
              </a:rPr>
              <a:t>Good news in </a:t>
            </a:r>
            <a:r>
              <a:rPr lang="en-US" sz="3200" b="1" i="1" smtClean="0">
                <a:solidFill>
                  <a:srgbClr val="FFFF00"/>
                </a:solidFill>
              </a:rPr>
              <a:t>unexpected places</a:t>
            </a:r>
            <a:r>
              <a:rPr lang="en-US" sz="3600" smtClean="0">
                <a:solidFill>
                  <a:srgbClr val="FFFF00"/>
                </a:solidFill>
                <a:latin typeface="Geneva" pitchFamily="1" charset="0"/>
              </a:rPr>
              <a:t/>
            </a:r>
            <a:br>
              <a:rPr lang="en-US" sz="3600" smtClean="0">
                <a:solidFill>
                  <a:srgbClr val="FFFF00"/>
                </a:solidFill>
                <a:latin typeface="Geneva" pitchFamily="1" charset="0"/>
              </a:rPr>
            </a:br>
            <a:endParaRPr lang="en-US" sz="1400" dirty="0" smtClean="0">
              <a:solidFill>
                <a:srgbClr val="000000"/>
              </a:solidFill>
              <a:latin typeface="Geneva" pitchFamily="1" charset="0"/>
            </a:endParaRPr>
          </a:p>
        </p:txBody>
      </p:sp>
      <p:pic>
        <p:nvPicPr>
          <p:cNvPr id="26629" name="Picture 5"/>
          <p:cNvPicPr preferRelativeResize="0">
            <a:picLocks noChangeAspect="1" noChangeArrowheads="1"/>
          </p:cNvPicPr>
          <p:nvPr/>
        </p:nvPicPr>
        <p:blipFill>
          <a:blip r:embed="rId4">
            <a:lum contrast="30000"/>
          </a:blip>
          <a:srcRect l="3334" t="-9415" r="76677" b="-9415"/>
          <a:stretch>
            <a:fillRect/>
          </a:stretch>
        </p:blipFill>
        <p:spPr bwMode="auto">
          <a:xfrm>
            <a:off x="1143000" y="6215063"/>
            <a:ext cx="685800" cy="719137"/>
          </a:xfrm>
          <a:prstGeom prst="rect">
            <a:avLst/>
          </a:prstGeom>
          <a:gradFill rotWithShape="0">
            <a:gsLst>
              <a:gs pos="0">
                <a:srgbClr val="767676"/>
              </a:gs>
              <a:gs pos="50000">
                <a:srgbClr val="FFFFFF"/>
              </a:gs>
              <a:gs pos="100000">
                <a:srgbClr val="767676"/>
              </a:gs>
            </a:gsLst>
            <a:lin ang="5400000" scaled="1"/>
          </a:gradFill>
          <a:ln w="9525">
            <a:noFill/>
            <a:miter lim="800000"/>
            <a:headEnd/>
            <a:tailEnd/>
          </a:ln>
        </p:spPr>
      </p:pic>
      <p:pic>
        <p:nvPicPr>
          <p:cNvPr id="26630" name="Picture 6" descr="Cresis_titlenoflashleft"/>
          <p:cNvPicPr>
            <a:picLocks noChangeAspect="1" noChangeArrowheads="1"/>
          </p:cNvPicPr>
          <p:nvPr/>
        </p:nvPicPr>
        <p:blipFill>
          <a:blip r:embed="rId5"/>
          <a:srcRect t="14436" r="49045" b="13383"/>
          <a:stretch>
            <a:fillRect/>
          </a:stretch>
        </p:blipFill>
        <p:spPr bwMode="auto">
          <a:xfrm>
            <a:off x="1828800" y="6362700"/>
            <a:ext cx="1981200" cy="495300"/>
          </a:xfrm>
          <a:prstGeom prst="rect">
            <a:avLst/>
          </a:prstGeom>
          <a:noFill/>
          <a:ln w="9525">
            <a:noFill/>
            <a:miter lim="800000"/>
            <a:headEnd/>
            <a:tailEnd/>
          </a:ln>
        </p:spPr>
      </p:pic>
      <p:pic>
        <p:nvPicPr>
          <p:cNvPr id="26631" name="Picture 7" descr="std_shadow"/>
          <p:cNvPicPr>
            <a:picLocks noChangeAspect="1" noChangeArrowheads="1"/>
          </p:cNvPicPr>
          <p:nvPr/>
        </p:nvPicPr>
        <p:blipFill>
          <a:blip r:embed="rId6"/>
          <a:srcRect/>
          <a:stretch>
            <a:fillRect/>
          </a:stretch>
        </p:blipFill>
        <p:spPr bwMode="auto">
          <a:xfrm>
            <a:off x="0" y="6230938"/>
            <a:ext cx="1143000" cy="627062"/>
          </a:xfrm>
          <a:prstGeom prst="rect">
            <a:avLst/>
          </a:prstGeom>
          <a:noFill/>
          <a:ln w="9525">
            <a:noFill/>
            <a:miter lim="800000"/>
            <a:headEnd/>
            <a:tailEnd/>
          </a:ln>
        </p:spPr>
      </p:pic>
      <p:pic>
        <p:nvPicPr>
          <p:cNvPr id="26632" name="Picture 8" descr="nsf"/>
          <p:cNvPicPr>
            <a:picLocks noChangeAspect="1" noChangeArrowheads="1"/>
          </p:cNvPicPr>
          <p:nvPr/>
        </p:nvPicPr>
        <p:blipFill>
          <a:blip r:embed="rId7"/>
          <a:srcRect/>
          <a:stretch>
            <a:fillRect/>
          </a:stretch>
        </p:blipFill>
        <p:spPr bwMode="auto">
          <a:xfrm>
            <a:off x="1905000" y="990600"/>
            <a:ext cx="1066800" cy="1017588"/>
          </a:xfrm>
          <a:prstGeom prst="rect">
            <a:avLst/>
          </a:prstGeom>
          <a:noFill/>
          <a:ln w="9525">
            <a:noFill/>
            <a:miter lim="800000"/>
            <a:headEnd/>
            <a:tailEnd/>
          </a:ln>
        </p:spPr>
      </p:pic>
      <p:sp>
        <p:nvSpPr>
          <p:cNvPr id="26633" name="Text Box 9"/>
          <p:cNvSpPr txBox="1">
            <a:spLocks noChangeArrowheads="1"/>
          </p:cNvSpPr>
          <p:nvPr/>
        </p:nvSpPr>
        <p:spPr bwMode="auto">
          <a:xfrm>
            <a:off x="5410200" y="1066800"/>
            <a:ext cx="3733800" cy="4832350"/>
          </a:xfrm>
          <a:prstGeom prst="rect">
            <a:avLst/>
          </a:prstGeom>
          <a:noFill/>
          <a:ln w="9525">
            <a:noFill/>
            <a:miter lim="800000"/>
            <a:headEnd/>
            <a:tailEnd/>
          </a:ln>
        </p:spPr>
        <p:txBody>
          <a:bodyPr>
            <a:prstTxWarp prst="textNoShape">
              <a:avLst/>
            </a:prstTxWarp>
            <a:spAutoFit/>
          </a:bodyPr>
          <a:lstStyle/>
          <a:p>
            <a:pPr>
              <a:spcBef>
                <a:spcPct val="50000"/>
              </a:spcBef>
            </a:pPr>
            <a:r>
              <a:rPr lang="en-US" sz="3200">
                <a:solidFill>
                  <a:srgbClr val="FFCC66"/>
                </a:solidFill>
                <a:latin typeface="Geneva" pitchFamily="1" charset="0"/>
              </a:rPr>
              <a:t>Richard B. Alley</a:t>
            </a:r>
          </a:p>
          <a:p>
            <a:pPr>
              <a:spcBef>
                <a:spcPct val="50000"/>
              </a:spcBef>
            </a:pPr>
            <a:r>
              <a:rPr lang="en-US" sz="3200">
                <a:solidFill>
                  <a:srgbClr val="FFCC66"/>
                </a:solidFill>
                <a:latin typeface="Geneva" pitchFamily="1" charset="0"/>
              </a:rPr>
              <a:t>Climate Literacy Network (CLN)</a:t>
            </a:r>
          </a:p>
          <a:p>
            <a:pPr>
              <a:spcBef>
                <a:spcPct val="50000"/>
              </a:spcBef>
            </a:pPr>
            <a:r>
              <a:rPr lang="en-US" sz="3200">
                <a:solidFill>
                  <a:srgbClr val="FFCC66"/>
                </a:solidFill>
                <a:latin typeface="Geneva" pitchFamily="1" charset="0"/>
              </a:rPr>
              <a:t>March 27, 2012</a:t>
            </a:r>
          </a:p>
          <a:p>
            <a:pPr>
              <a:spcBef>
                <a:spcPct val="20000"/>
              </a:spcBef>
            </a:pPr>
            <a:r>
              <a:rPr lang="en-US" sz="2000">
                <a:solidFill>
                  <a:srgbClr val="CCFF66"/>
                </a:solidFill>
                <a:latin typeface="Comic Sans MS" pitchFamily="1" charset="0"/>
              </a:rPr>
              <a:t>Please note: I work for </a:t>
            </a:r>
          </a:p>
          <a:p>
            <a:pPr>
              <a:spcBef>
                <a:spcPct val="20000"/>
              </a:spcBef>
            </a:pPr>
            <a:r>
              <a:rPr lang="en-US" sz="2000">
                <a:solidFill>
                  <a:srgbClr val="CCFF66"/>
                </a:solidFill>
                <a:latin typeface="Comic Sans MS" pitchFamily="1" charset="0"/>
              </a:rPr>
              <a:t>Penn State University,                      </a:t>
            </a:r>
          </a:p>
          <a:p>
            <a:pPr>
              <a:spcBef>
                <a:spcPct val="20000"/>
              </a:spcBef>
            </a:pPr>
            <a:r>
              <a:rPr lang="en-US" sz="2000">
                <a:solidFill>
                  <a:srgbClr val="CCFF66"/>
                </a:solidFill>
                <a:latin typeface="Comic Sans MS" pitchFamily="1" charset="0"/>
              </a:rPr>
              <a:t>And help UN IPCC, NRC, etc., But I am not representing them, just me. </a:t>
            </a:r>
          </a:p>
          <a:p>
            <a:pPr>
              <a:spcBef>
                <a:spcPct val="50000"/>
              </a:spcBef>
            </a:pPr>
            <a:endParaRPr lang="en-US">
              <a:solidFill>
                <a:srgbClr val="FFCC66"/>
              </a:solidFill>
              <a:latin typeface="Geneva" pitchFamily="1" charset="0"/>
            </a:endParaRPr>
          </a:p>
        </p:txBody>
      </p:sp>
      <p:pic>
        <p:nvPicPr>
          <p:cNvPr id="26634" name="Picture 7"/>
          <p:cNvPicPr>
            <a:picLocks noChangeAspect="1"/>
          </p:cNvPicPr>
          <p:nvPr/>
        </p:nvPicPr>
        <p:blipFill>
          <a:blip r:embed="rId8"/>
          <a:srcRect l="8333" t="36667" r="7500" b="34259"/>
          <a:stretch>
            <a:fillRect/>
          </a:stretch>
        </p:blipFill>
        <p:spPr bwMode="auto">
          <a:xfrm>
            <a:off x="0" y="1047750"/>
            <a:ext cx="1801813" cy="933450"/>
          </a:xfrm>
          <a:prstGeom prst="rect">
            <a:avLst/>
          </a:prstGeom>
          <a:noFill/>
          <a:ln w="9525">
            <a:noFill/>
            <a:miter lim="800000"/>
            <a:headEnd/>
            <a:tailEnd/>
          </a:ln>
        </p:spPr>
      </p:pic>
      <p:sp>
        <p:nvSpPr>
          <p:cNvPr id="11" name="TextBox 10"/>
          <p:cNvSpPr txBox="1"/>
          <p:nvPr/>
        </p:nvSpPr>
        <p:spPr>
          <a:xfrm>
            <a:off x="8763000" y="0"/>
            <a:ext cx="381000" cy="461665"/>
          </a:xfrm>
          <a:prstGeom prst="rect">
            <a:avLst/>
          </a:prstGeom>
          <a:noFill/>
        </p:spPr>
        <p:txBody>
          <a:bodyPr wrap="square" rtlCol="0">
            <a:spAutoFit/>
          </a:bodyPr>
          <a:lstStyle/>
          <a:p>
            <a:r>
              <a:rPr lang="en-US" dirty="0" smtClean="0"/>
              <a:t>1</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0" name="Picture 1" descr="g2.jpg"/>
          <p:cNvPicPr>
            <a:picLocks noChangeAspect="1"/>
          </p:cNvPicPr>
          <p:nvPr/>
        </p:nvPicPr>
        <p:blipFill>
          <a:blip r:embed="rId2"/>
          <a:srcRect/>
          <a:stretch>
            <a:fillRect/>
          </a:stretch>
        </p:blipFill>
        <p:spPr bwMode="auto">
          <a:xfrm>
            <a:off x="134938" y="0"/>
            <a:ext cx="8874125" cy="6858000"/>
          </a:xfrm>
          <a:prstGeom prst="rect">
            <a:avLst/>
          </a:prstGeom>
          <a:noFill/>
          <a:ln w="9525">
            <a:noFill/>
            <a:miter lim="800000"/>
            <a:headEnd/>
            <a:tailEnd/>
          </a:ln>
        </p:spPr>
      </p:pic>
      <p:sp>
        <p:nvSpPr>
          <p:cNvPr id="3" name="Rectangle 2"/>
          <p:cNvSpPr/>
          <p:nvPr/>
        </p:nvSpPr>
        <p:spPr>
          <a:xfrm>
            <a:off x="1336675" y="3711575"/>
            <a:ext cx="2754313" cy="14192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12292" name="TextBox 3"/>
          <p:cNvSpPr txBox="1">
            <a:spLocks noChangeArrowheads="1"/>
          </p:cNvSpPr>
          <p:nvPr/>
        </p:nvSpPr>
        <p:spPr bwMode="auto">
          <a:xfrm>
            <a:off x="1536700" y="1536700"/>
            <a:ext cx="3467100" cy="954088"/>
          </a:xfrm>
          <a:prstGeom prst="rect">
            <a:avLst/>
          </a:prstGeom>
          <a:noFill/>
          <a:ln w="9525">
            <a:noFill/>
            <a:miter lim="800000"/>
            <a:headEnd/>
            <a:tailEnd/>
          </a:ln>
        </p:spPr>
        <p:txBody>
          <a:bodyPr>
            <a:prstTxWarp prst="textNoShape">
              <a:avLst/>
            </a:prstTxWarp>
            <a:spAutoFit/>
          </a:bodyPr>
          <a:lstStyle/>
          <a:p>
            <a:pPr defTabSz="457200" eaLnBrk="1" hangingPunct="1"/>
            <a:r>
              <a:rPr lang="en-US" sz="2800" smtClean="0">
                <a:solidFill>
                  <a:srgbClr val="000000"/>
                </a:solidFill>
                <a:latin typeface="Calibri" pitchFamily="1" charset="0"/>
              </a:rPr>
              <a:t>I got married in 1980, at the start of cooling?  </a:t>
            </a:r>
          </a:p>
        </p:txBody>
      </p:sp>
      <p:pic>
        <p:nvPicPr>
          <p:cNvPr id="5" name="Picture 7"/>
          <p:cNvPicPr>
            <a:picLocks noChangeAspect="1"/>
          </p:cNvPicPr>
          <p:nvPr/>
        </p:nvPicPr>
        <p:blipFill>
          <a:blip r:embed="rId3"/>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6" name="TextBox 5"/>
          <p:cNvSpPr txBox="1"/>
          <p:nvPr/>
        </p:nvSpPr>
        <p:spPr>
          <a:xfrm>
            <a:off x="8610600" y="0"/>
            <a:ext cx="533400" cy="461665"/>
          </a:xfrm>
          <a:prstGeom prst="rect">
            <a:avLst/>
          </a:prstGeom>
          <a:noFill/>
        </p:spPr>
        <p:txBody>
          <a:bodyPr wrap="square" rtlCol="0">
            <a:spAutoFit/>
          </a:bodyPr>
          <a:lstStyle/>
          <a:p>
            <a:r>
              <a:rPr lang="en-US" dirty="0" smtClean="0"/>
              <a:t>10</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4" name="Picture 1" descr="g3.jpg"/>
          <p:cNvPicPr>
            <a:picLocks noChangeAspect="1"/>
          </p:cNvPicPr>
          <p:nvPr/>
        </p:nvPicPr>
        <p:blipFill>
          <a:blip r:embed="rId2"/>
          <a:srcRect/>
          <a:stretch>
            <a:fillRect/>
          </a:stretch>
        </p:blipFill>
        <p:spPr bwMode="auto">
          <a:xfrm>
            <a:off x="134938" y="0"/>
            <a:ext cx="8874125" cy="6858000"/>
          </a:xfrm>
          <a:prstGeom prst="rect">
            <a:avLst/>
          </a:prstGeom>
          <a:noFill/>
          <a:ln w="9525">
            <a:noFill/>
            <a:miter lim="800000"/>
            <a:headEnd/>
            <a:tailEnd/>
          </a:ln>
        </p:spPr>
      </p:pic>
      <p:sp>
        <p:nvSpPr>
          <p:cNvPr id="3" name="Rectangle 2"/>
          <p:cNvSpPr/>
          <p:nvPr/>
        </p:nvSpPr>
        <p:spPr>
          <a:xfrm>
            <a:off x="1336675" y="3711575"/>
            <a:ext cx="2754313" cy="14192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4" name="Rectangle 3"/>
          <p:cNvSpPr/>
          <p:nvPr/>
        </p:nvSpPr>
        <p:spPr>
          <a:xfrm>
            <a:off x="2144713" y="2908300"/>
            <a:ext cx="2754312" cy="14192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13317" name="TextBox 5"/>
          <p:cNvSpPr txBox="1">
            <a:spLocks noChangeArrowheads="1"/>
          </p:cNvSpPr>
          <p:nvPr/>
        </p:nvSpPr>
        <p:spPr bwMode="auto">
          <a:xfrm>
            <a:off x="1536700" y="1536700"/>
            <a:ext cx="5003800" cy="954088"/>
          </a:xfrm>
          <a:prstGeom prst="rect">
            <a:avLst/>
          </a:prstGeom>
          <a:noFill/>
          <a:ln w="9525">
            <a:noFill/>
            <a:miter lim="800000"/>
            <a:headEnd/>
            <a:tailEnd/>
          </a:ln>
        </p:spPr>
        <p:txBody>
          <a:bodyPr>
            <a:prstTxWarp prst="textNoShape">
              <a:avLst/>
            </a:prstTxWarp>
            <a:spAutoFit/>
          </a:bodyPr>
          <a:lstStyle/>
          <a:p>
            <a:pPr defTabSz="457200" eaLnBrk="1" hangingPunct="1"/>
            <a:r>
              <a:rPr lang="en-US" sz="2800" smtClean="0">
                <a:solidFill>
                  <a:srgbClr val="000000"/>
                </a:solidFill>
                <a:latin typeface="Calibri" pitchFamily="1" charset="0"/>
              </a:rPr>
              <a:t>We moved to Penn State in 1988, at the start of cooling?  </a:t>
            </a:r>
          </a:p>
        </p:txBody>
      </p:sp>
      <p:pic>
        <p:nvPicPr>
          <p:cNvPr id="6" name="Picture 7"/>
          <p:cNvPicPr>
            <a:picLocks noChangeAspect="1"/>
          </p:cNvPicPr>
          <p:nvPr/>
        </p:nvPicPr>
        <p:blipFill>
          <a:blip r:embed="rId3"/>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8" name="TextBox 7"/>
          <p:cNvSpPr txBox="1"/>
          <p:nvPr/>
        </p:nvSpPr>
        <p:spPr>
          <a:xfrm>
            <a:off x="8610600" y="0"/>
            <a:ext cx="533400" cy="461665"/>
          </a:xfrm>
          <a:prstGeom prst="rect">
            <a:avLst/>
          </a:prstGeom>
          <a:noFill/>
        </p:spPr>
        <p:txBody>
          <a:bodyPr wrap="square" rtlCol="0">
            <a:spAutoFit/>
          </a:bodyPr>
          <a:lstStyle/>
          <a:p>
            <a:r>
              <a:rPr lang="en-US" dirty="0" smtClean="0"/>
              <a:t>11</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1" descr="g4.jpg"/>
          <p:cNvPicPr>
            <a:picLocks noChangeAspect="1"/>
          </p:cNvPicPr>
          <p:nvPr/>
        </p:nvPicPr>
        <p:blipFill>
          <a:blip r:embed="rId2"/>
          <a:srcRect/>
          <a:stretch>
            <a:fillRect/>
          </a:stretch>
        </p:blipFill>
        <p:spPr bwMode="auto">
          <a:xfrm>
            <a:off x="134938" y="0"/>
            <a:ext cx="8874125" cy="6858000"/>
          </a:xfrm>
          <a:prstGeom prst="rect">
            <a:avLst/>
          </a:prstGeom>
          <a:noFill/>
          <a:ln w="9525">
            <a:noFill/>
            <a:miter lim="800000"/>
            <a:headEnd/>
            <a:tailEnd/>
          </a:ln>
        </p:spPr>
      </p:pic>
      <p:sp>
        <p:nvSpPr>
          <p:cNvPr id="3" name="Rectangle 2"/>
          <p:cNvSpPr/>
          <p:nvPr/>
        </p:nvSpPr>
        <p:spPr>
          <a:xfrm>
            <a:off x="1336675" y="3711575"/>
            <a:ext cx="2754313" cy="14192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4" name="Rectangle 3"/>
          <p:cNvSpPr/>
          <p:nvPr/>
        </p:nvSpPr>
        <p:spPr>
          <a:xfrm>
            <a:off x="2144713" y="2908300"/>
            <a:ext cx="2754312" cy="14192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5" name="Rectangle 4"/>
          <p:cNvSpPr/>
          <p:nvPr/>
        </p:nvSpPr>
        <p:spPr>
          <a:xfrm>
            <a:off x="3194050" y="2719388"/>
            <a:ext cx="2755900" cy="14192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14342" name="TextBox 6"/>
          <p:cNvSpPr txBox="1">
            <a:spLocks noChangeArrowheads="1"/>
          </p:cNvSpPr>
          <p:nvPr/>
        </p:nvSpPr>
        <p:spPr bwMode="auto">
          <a:xfrm>
            <a:off x="1536700" y="1536700"/>
            <a:ext cx="4413250" cy="954088"/>
          </a:xfrm>
          <a:prstGeom prst="rect">
            <a:avLst/>
          </a:prstGeom>
          <a:noFill/>
          <a:ln w="9525">
            <a:noFill/>
            <a:miter lim="800000"/>
            <a:headEnd/>
            <a:tailEnd/>
          </a:ln>
        </p:spPr>
        <p:txBody>
          <a:bodyPr>
            <a:prstTxWarp prst="textNoShape">
              <a:avLst/>
            </a:prstTxWarp>
            <a:spAutoFit/>
          </a:bodyPr>
          <a:lstStyle/>
          <a:p>
            <a:pPr defTabSz="457200" eaLnBrk="1" hangingPunct="1"/>
            <a:r>
              <a:rPr lang="en-US" sz="2800" smtClean="0">
                <a:solidFill>
                  <a:srgbClr val="000000"/>
                </a:solidFill>
                <a:latin typeface="Calibri" pitchFamily="1" charset="0"/>
              </a:rPr>
              <a:t>We toured the west in 1997, at the start of cooling?  </a:t>
            </a:r>
          </a:p>
        </p:txBody>
      </p:sp>
      <p:pic>
        <p:nvPicPr>
          <p:cNvPr id="7" name="Picture 7"/>
          <p:cNvPicPr>
            <a:picLocks noChangeAspect="1"/>
          </p:cNvPicPr>
          <p:nvPr/>
        </p:nvPicPr>
        <p:blipFill>
          <a:blip r:embed="rId3"/>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8" name="TextBox 7"/>
          <p:cNvSpPr txBox="1"/>
          <p:nvPr/>
        </p:nvSpPr>
        <p:spPr>
          <a:xfrm>
            <a:off x="8610600" y="0"/>
            <a:ext cx="533400" cy="461665"/>
          </a:xfrm>
          <a:prstGeom prst="rect">
            <a:avLst/>
          </a:prstGeom>
          <a:noFill/>
        </p:spPr>
        <p:txBody>
          <a:bodyPr wrap="square" rtlCol="0">
            <a:spAutoFit/>
          </a:bodyPr>
          <a:lstStyle/>
          <a:p>
            <a:r>
              <a:rPr lang="en-US" dirty="0" smtClean="0"/>
              <a:t>12</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Picture 1" descr="g5.jpg"/>
          <p:cNvPicPr>
            <a:picLocks noChangeAspect="1"/>
          </p:cNvPicPr>
          <p:nvPr/>
        </p:nvPicPr>
        <p:blipFill>
          <a:blip r:embed="rId2"/>
          <a:srcRect/>
          <a:stretch>
            <a:fillRect/>
          </a:stretch>
        </p:blipFill>
        <p:spPr bwMode="auto">
          <a:xfrm>
            <a:off x="134938" y="0"/>
            <a:ext cx="8874125" cy="6858000"/>
          </a:xfrm>
          <a:prstGeom prst="rect">
            <a:avLst/>
          </a:prstGeom>
          <a:noFill/>
          <a:ln w="9525">
            <a:noFill/>
            <a:miter lim="800000"/>
            <a:headEnd/>
            <a:tailEnd/>
          </a:ln>
        </p:spPr>
      </p:pic>
      <p:sp>
        <p:nvSpPr>
          <p:cNvPr id="15" name="Rectangle 14"/>
          <p:cNvSpPr/>
          <p:nvPr/>
        </p:nvSpPr>
        <p:spPr>
          <a:xfrm>
            <a:off x="1336675" y="3711575"/>
            <a:ext cx="2754313" cy="14192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16" name="Rectangle 15"/>
          <p:cNvSpPr/>
          <p:nvPr/>
        </p:nvSpPr>
        <p:spPr>
          <a:xfrm>
            <a:off x="2144713" y="2908300"/>
            <a:ext cx="2754312" cy="14192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17" name="Rectangle 16"/>
          <p:cNvSpPr/>
          <p:nvPr/>
        </p:nvSpPr>
        <p:spPr>
          <a:xfrm>
            <a:off x="3194050" y="2719388"/>
            <a:ext cx="2755900" cy="14192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18" name="Rectangle 17"/>
          <p:cNvSpPr/>
          <p:nvPr/>
        </p:nvSpPr>
        <p:spPr>
          <a:xfrm>
            <a:off x="3724275" y="2009775"/>
            <a:ext cx="2754313" cy="14192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15367" name="TextBox 19"/>
          <p:cNvSpPr txBox="1">
            <a:spLocks noChangeArrowheads="1"/>
          </p:cNvSpPr>
          <p:nvPr/>
        </p:nvSpPr>
        <p:spPr bwMode="auto">
          <a:xfrm>
            <a:off x="1536700" y="1536700"/>
            <a:ext cx="5765800" cy="954088"/>
          </a:xfrm>
          <a:prstGeom prst="rect">
            <a:avLst/>
          </a:prstGeom>
          <a:noFill/>
          <a:ln w="9525">
            <a:noFill/>
            <a:miter lim="800000"/>
            <a:headEnd/>
            <a:tailEnd/>
          </a:ln>
        </p:spPr>
        <p:txBody>
          <a:bodyPr>
            <a:prstTxWarp prst="textNoShape">
              <a:avLst/>
            </a:prstTxWarp>
            <a:spAutoFit/>
          </a:bodyPr>
          <a:lstStyle/>
          <a:p>
            <a:pPr defTabSz="457200" eaLnBrk="1" hangingPunct="1"/>
            <a:r>
              <a:rPr lang="en-US" sz="2800" dirty="0" smtClean="0">
                <a:solidFill>
                  <a:srgbClr val="000000"/>
                </a:solidFill>
                <a:latin typeface="Calibri" pitchFamily="1" charset="0"/>
              </a:rPr>
              <a:t>A glacier was named after me in 2002, at the start of cooling?</a:t>
            </a:r>
          </a:p>
        </p:txBody>
      </p:sp>
      <p:pic>
        <p:nvPicPr>
          <p:cNvPr id="8" name="Picture 7"/>
          <p:cNvPicPr>
            <a:picLocks noChangeAspect="1"/>
          </p:cNvPicPr>
          <p:nvPr/>
        </p:nvPicPr>
        <p:blipFill>
          <a:blip r:embed="rId3"/>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9" name="TextBox 8"/>
          <p:cNvSpPr txBox="1"/>
          <p:nvPr/>
        </p:nvSpPr>
        <p:spPr>
          <a:xfrm>
            <a:off x="8610600" y="0"/>
            <a:ext cx="533400" cy="461665"/>
          </a:xfrm>
          <a:prstGeom prst="rect">
            <a:avLst/>
          </a:prstGeom>
          <a:noFill/>
        </p:spPr>
        <p:txBody>
          <a:bodyPr wrap="square" rtlCol="0">
            <a:spAutoFit/>
          </a:bodyPr>
          <a:lstStyle/>
          <a:p>
            <a:r>
              <a:rPr lang="en-US" dirty="0" smtClean="0"/>
              <a:t>13</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1" descr="g6.jpg"/>
          <p:cNvPicPr>
            <a:picLocks noChangeAspect="1"/>
          </p:cNvPicPr>
          <p:nvPr/>
        </p:nvPicPr>
        <p:blipFill>
          <a:blip r:embed="rId2"/>
          <a:srcRect/>
          <a:stretch>
            <a:fillRect/>
          </a:stretch>
        </p:blipFill>
        <p:spPr bwMode="auto">
          <a:xfrm>
            <a:off x="134938" y="0"/>
            <a:ext cx="8874125" cy="6858000"/>
          </a:xfrm>
          <a:prstGeom prst="rect">
            <a:avLst/>
          </a:prstGeom>
          <a:noFill/>
          <a:ln w="9525">
            <a:noFill/>
            <a:miter lim="800000"/>
            <a:headEnd/>
            <a:tailEnd/>
          </a:ln>
        </p:spPr>
      </p:pic>
      <p:sp>
        <p:nvSpPr>
          <p:cNvPr id="3" name="Rectangle 2"/>
          <p:cNvSpPr/>
          <p:nvPr/>
        </p:nvSpPr>
        <p:spPr>
          <a:xfrm>
            <a:off x="1336675" y="3711575"/>
            <a:ext cx="2754313" cy="14192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4" name="Rectangle 3"/>
          <p:cNvSpPr/>
          <p:nvPr/>
        </p:nvSpPr>
        <p:spPr>
          <a:xfrm>
            <a:off x="2144713" y="2908300"/>
            <a:ext cx="2754312" cy="14192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5" name="Rectangle 4"/>
          <p:cNvSpPr/>
          <p:nvPr/>
        </p:nvSpPr>
        <p:spPr>
          <a:xfrm>
            <a:off x="3194050" y="2719388"/>
            <a:ext cx="2755900" cy="14192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3724275" y="2009775"/>
            <a:ext cx="2754313" cy="14192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7" name="Rectangle 6"/>
          <p:cNvSpPr/>
          <p:nvPr/>
        </p:nvSpPr>
        <p:spPr>
          <a:xfrm>
            <a:off x="4090988" y="2009775"/>
            <a:ext cx="2754312" cy="14192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16392" name="TextBox 8"/>
          <p:cNvSpPr txBox="1">
            <a:spLocks noChangeArrowheads="1"/>
          </p:cNvSpPr>
          <p:nvPr/>
        </p:nvSpPr>
        <p:spPr bwMode="auto">
          <a:xfrm>
            <a:off x="1536700" y="1536700"/>
            <a:ext cx="4941888" cy="954088"/>
          </a:xfrm>
          <a:prstGeom prst="rect">
            <a:avLst/>
          </a:prstGeom>
          <a:noFill/>
          <a:ln w="9525">
            <a:noFill/>
            <a:miter lim="800000"/>
            <a:headEnd/>
            <a:tailEnd/>
          </a:ln>
        </p:spPr>
        <p:txBody>
          <a:bodyPr>
            <a:prstTxWarp prst="textNoShape">
              <a:avLst/>
            </a:prstTxWarp>
            <a:spAutoFit/>
          </a:bodyPr>
          <a:lstStyle/>
          <a:p>
            <a:pPr defTabSz="457200" eaLnBrk="1" hangingPunct="1"/>
            <a:r>
              <a:rPr lang="en-US" sz="2800" smtClean="0">
                <a:solidFill>
                  <a:srgbClr val="000000"/>
                </a:solidFill>
                <a:latin typeface="Calibri" pitchFamily="1" charset="0"/>
              </a:rPr>
              <a:t>Daughter Janet to PSU in 2005, at the start of cooling?  </a:t>
            </a:r>
          </a:p>
        </p:txBody>
      </p:sp>
      <p:pic>
        <p:nvPicPr>
          <p:cNvPr id="9" name="Picture 7"/>
          <p:cNvPicPr>
            <a:picLocks noChangeAspect="1"/>
          </p:cNvPicPr>
          <p:nvPr/>
        </p:nvPicPr>
        <p:blipFill>
          <a:blip r:embed="rId3"/>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10" name="TextBox 9"/>
          <p:cNvSpPr txBox="1"/>
          <p:nvPr/>
        </p:nvSpPr>
        <p:spPr>
          <a:xfrm>
            <a:off x="8610600" y="0"/>
            <a:ext cx="533400" cy="461665"/>
          </a:xfrm>
          <a:prstGeom prst="rect">
            <a:avLst/>
          </a:prstGeom>
          <a:noFill/>
        </p:spPr>
        <p:txBody>
          <a:bodyPr wrap="square" rtlCol="0">
            <a:spAutoFit/>
          </a:bodyPr>
          <a:lstStyle/>
          <a:p>
            <a:r>
              <a:rPr lang="en-US" dirty="0" smtClean="0"/>
              <a:t>14</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1" descr="g7.jpg"/>
          <p:cNvPicPr>
            <a:picLocks noChangeAspect="1"/>
          </p:cNvPicPr>
          <p:nvPr/>
        </p:nvPicPr>
        <p:blipFill>
          <a:blip r:embed="rId2"/>
          <a:srcRect/>
          <a:stretch>
            <a:fillRect/>
          </a:stretch>
        </p:blipFill>
        <p:spPr bwMode="auto">
          <a:xfrm>
            <a:off x="134938" y="0"/>
            <a:ext cx="8874125" cy="6858000"/>
          </a:xfrm>
          <a:prstGeom prst="rect">
            <a:avLst/>
          </a:prstGeom>
          <a:noFill/>
          <a:ln w="9525">
            <a:noFill/>
            <a:miter lim="800000"/>
            <a:headEnd/>
            <a:tailEnd/>
          </a:ln>
        </p:spPr>
      </p:pic>
      <p:sp>
        <p:nvSpPr>
          <p:cNvPr id="17411" name="TextBox 2"/>
          <p:cNvSpPr txBox="1">
            <a:spLocks noChangeArrowheads="1"/>
          </p:cNvSpPr>
          <p:nvPr/>
        </p:nvSpPr>
        <p:spPr bwMode="auto">
          <a:xfrm>
            <a:off x="1587500" y="1549400"/>
            <a:ext cx="3898900" cy="1384300"/>
          </a:xfrm>
          <a:prstGeom prst="rect">
            <a:avLst/>
          </a:prstGeom>
          <a:noFill/>
          <a:ln w="9525">
            <a:noFill/>
            <a:miter lim="800000"/>
            <a:headEnd/>
            <a:tailEnd/>
          </a:ln>
        </p:spPr>
        <p:txBody>
          <a:bodyPr>
            <a:prstTxWarp prst="textNoShape">
              <a:avLst/>
            </a:prstTxWarp>
            <a:spAutoFit/>
          </a:bodyPr>
          <a:lstStyle/>
          <a:p>
            <a:pPr defTabSz="457200" eaLnBrk="1" hangingPunct="1"/>
            <a:r>
              <a:rPr lang="en-US" sz="2800" smtClean="0">
                <a:solidFill>
                  <a:srgbClr val="000000"/>
                </a:solidFill>
                <a:latin typeface="Calibri" pitchFamily="1" charset="0"/>
              </a:rPr>
              <a:t>So has the climate been cooling my whole life? NO!  </a:t>
            </a:r>
          </a:p>
        </p:txBody>
      </p:sp>
      <p:sp>
        <p:nvSpPr>
          <p:cNvPr id="17412" name="TextBox 3"/>
          <p:cNvSpPr txBox="1">
            <a:spLocks noChangeArrowheads="1"/>
          </p:cNvSpPr>
          <p:nvPr/>
        </p:nvSpPr>
        <p:spPr bwMode="auto">
          <a:xfrm>
            <a:off x="4572000" y="3873500"/>
            <a:ext cx="3454400" cy="1384300"/>
          </a:xfrm>
          <a:prstGeom prst="rect">
            <a:avLst/>
          </a:prstGeom>
          <a:noFill/>
          <a:ln w="9525">
            <a:noFill/>
            <a:miter lim="800000"/>
            <a:headEnd/>
            <a:tailEnd/>
          </a:ln>
        </p:spPr>
        <p:txBody>
          <a:bodyPr>
            <a:prstTxWarp prst="textNoShape">
              <a:avLst/>
            </a:prstTxWarp>
            <a:spAutoFit/>
          </a:bodyPr>
          <a:lstStyle/>
          <a:p>
            <a:pPr defTabSz="457200" eaLnBrk="1" hangingPunct="1"/>
            <a:r>
              <a:rPr lang="en-US" sz="2800" smtClean="0">
                <a:solidFill>
                  <a:srgbClr val="000000"/>
                </a:solidFill>
                <a:latin typeface="Calibri" pitchFamily="1" charset="0"/>
              </a:rPr>
              <a:t>None of those shorter trends is significant, but longer trend is.</a:t>
            </a:r>
          </a:p>
        </p:txBody>
      </p:sp>
      <p:pic>
        <p:nvPicPr>
          <p:cNvPr id="5" name="Picture 7"/>
          <p:cNvPicPr>
            <a:picLocks noChangeAspect="1"/>
          </p:cNvPicPr>
          <p:nvPr/>
        </p:nvPicPr>
        <p:blipFill>
          <a:blip r:embed="rId3"/>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6" name="TextBox 5"/>
          <p:cNvSpPr txBox="1"/>
          <p:nvPr/>
        </p:nvSpPr>
        <p:spPr>
          <a:xfrm>
            <a:off x="8610600" y="0"/>
            <a:ext cx="533400" cy="461665"/>
          </a:xfrm>
          <a:prstGeom prst="rect">
            <a:avLst/>
          </a:prstGeom>
          <a:noFill/>
        </p:spPr>
        <p:txBody>
          <a:bodyPr wrap="square" rtlCol="0">
            <a:spAutoFit/>
          </a:bodyPr>
          <a:lstStyle/>
          <a:p>
            <a:r>
              <a:rPr lang="en-US" dirty="0" smtClean="0"/>
              <a:t>15</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0" y="0"/>
            <a:ext cx="8610600" cy="3016250"/>
          </a:xfrm>
          <a:prstGeom prst="rect">
            <a:avLst/>
          </a:prstGeom>
          <a:noFill/>
          <a:ln w="9525">
            <a:noFill/>
            <a:miter lim="800000"/>
            <a:headEnd/>
            <a:tailEnd/>
          </a:ln>
        </p:spPr>
        <p:txBody>
          <a:bodyPr>
            <a:prstTxWarp prst="textNoShape">
              <a:avLst/>
            </a:prstTxWarp>
            <a:spAutoFit/>
          </a:bodyPr>
          <a:lstStyle/>
          <a:p>
            <a:pPr>
              <a:spcBef>
                <a:spcPct val="50000"/>
              </a:spcBef>
            </a:pPr>
            <a:r>
              <a:rPr lang="en-US" sz="2000" b="1"/>
              <a:t>It is getting warmer (e.g., IPCC, 2007):</a:t>
            </a:r>
          </a:p>
          <a:p>
            <a:pPr>
              <a:spcBef>
                <a:spcPct val="50000"/>
              </a:spcBef>
            </a:pPr>
            <a:r>
              <a:rPr lang="en-US" sz="2000" b="1">
                <a:solidFill>
                  <a:srgbClr val="0000FF"/>
                </a:solidFill>
              </a:rPr>
              <a:t>Thermometers (including outside cities, and analyzed by NOAA, and NASA, and British, and Berkeley, and…)</a:t>
            </a:r>
            <a:endParaRPr lang="en-US" sz="2000" b="1"/>
          </a:p>
          <a:p>
            <a:pPr>
              <a:spcBef>
                <a:spcPct val="50000"/>
              </a:spcBef>
            </a:pPr>
            <a:r>
              <a:rPr lang="en-US" sz="2000" b="1">
                <a:solidFill>
                  <a:srgbClr val="008000"/>
                </a:solidFill>
              </a:rPr>
              <a:t>Thermometers in oceans, in ground, on balloons, and on satellites, analyzed in different ways by different groups</a:t>
            </a:r>
            <a:endParaRPr lang="en-US" sz="2000" b="1"/>
          </a:p>
          <a:p>
            <a:pPr>
              <a:spcBef>
                <a:spcPct val="50000"/>
              </a:spcBef>
            </a:pPr>
            <a:r>
              <a:rPr lang="en-US" sz="2000" b="1">
                <a:solidFill>
                  <a:srgbClr val="FF0000"/>
                </a:solidFill>
              </a:rPr>
              <a:t>Snow and ice (temperature-sensitive times and places)—seasonal snow, lake and river ice, seasonally frozen ground and permafrost, glaciers, etc.—and where creatures live and when they do things</a:t>
            </a:r>
          </a:p>
        </p:txBody>
      </p:sp>
      <p:pic>
        <p:nvPicPr>
          <p:cNvPr id="38915" name="Picture 1" descr="g7.jpg"/>
          <p:cNvPicPr>
            <a:picLocks noChangeAspect="1"/>
          </p:cNvPicPr>
          <p:nvPr/>
        </p:nvPicPr>
        <p:blipFill>
          <a:blip r:embed="rId3"/>
          <a:srcRect l="2811" t="12698" r="10095" b="7938"/>
          <a:stretch>
            <a:fillRect/>
          </a:stretch>
        </p:blipFill>
        <p:spPr bwMode="auto">
          <a:xfrm>
            <a:off x="0" y="3276600"/>
            <a:ext cx="4876800" cy="3433763"/>
          </a:xfrm>
          <a:prstGeom prst="rect">
            <a:avLst/>
          </a:prstGeom>
          <a:noFill/>
          <a:ln w="9525">
            <a:noFill/>
            <a:miter lim="800000"/>
            <a:headEnd/>
            <a:tailEnd/>
          </a:ln>
        </p:spPr>
      </p:pic>
      <p:sp>
        <p:nvSpPr>
          <p:cNvPr id="38916" name="TextBox 3"/>
          <p:cNvSpPr txBox="1">
            <a:spLocks noChangeArrowheads="1"/>
          </p:cNvSpPr>
          <p:nvPr/>
        </p:nvSpPr>
        <p:spPr bwMode="auto">
          <a:xfrm>
            <a:off x="4876800" y="3276600"/>
            <a:ext cx="4267200" cy="3046413"/>
          </a:xfrm>
          <a:prstGeom prst="rect">
            <a:avLst/>
          </a:prstGeom>
          <a:noFill/>
          <a:ln w="9525">
            <a:noFill/>
            <a:miter lim="800000"/>
            <a:headEnd/>
            <a:tailEnd/>
          </a:ln>
        </p:spPr>
        <p:txBody>
          <a:bodyPr>
            <a:prstTxWarp prst="textNoShape">
              <a:avLst/>
            </a:prstTxWarp>
            <a:spAutoFit/>
          </a:bodyPr>
          <a:lstStyle/>
          <a:p>
            <a:r>
              <a:rPr lang="en-US"/>
              <a:t>Many people are fooled by short wiggles (the black lines) in the temperature history (GISTEMP, red), but the significant trend is WARMING (blue)—people lose money in Vegas and on Wall Street based on the same confusion!</a:t>
            </a:r>
          </a:p>
        </p:txBody>
      </p:sp>
      <p:pic>
        <p:nvPicPr>
          <p:cNvPr id="38917" name="Picture 7"/>
          <p:cNvPicPr>
            <a:picLocks noChangeAspect="1"/>
          </p:cNvPicPr>
          <p:nvPr/>
        </p:nvPicPr>
        <p:blipFill>
          <a:blip r:embed="rId4"/>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6" name="TextBox 5"/>
          <p:cNvSpPr txBox="1"/>
          <p:nvPr/>
        </p:nvSpPr>
        <p:spPr>
          <a:xfrm>
            <a:off x="8610600" y="0"/>
            <a:ext cx="533400" cy="461665"/>
          </a:xfrm>
          <a:prstGeom prst="rect">
            <a:avLst/>
          </a:prstGeom>
          <a:noFill/>
        </p:spPr>
        <p:txBody>
          <a:bodyPr wrap="square" rtlCol="0">
            <a:spAutoFit/>
          </a:bodyPr>
          <a:lstStyle/>
          <a:p>
            <a:r>
              <a:rPr lang="en-US" dirty="0" smtClean="0"/>
              <a:t>16</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1026"/>
          <p:cNvPicPr>
            <a:picLocks noChangeAspect="1" noChangeArrowheads="1"/>
          </p:cNvPicPr>
          <p:nvPr/>
        </p:nvPicPr>
        <p:blipFill>
          <a:blip r:embed="rId3"/>
          <a:srcRect/>
          <a:stretch>
            <a:fillRect/>
          </a:stretch>
        </p:blipFill>
        <p:spPr bwMode="auto">
          <a:xfrm>
            <a:off x="0" y="0"/>
            <a:ext cx="6477000" cy="3790950"/>
          </a:xfrm>
          <a:prstGeom prst="rect">
            <a:avLst/>
          </a:prstGeom>
          <a:noFill/>
          <a:ln w="9525">
            <a:noFill/>
            <a:miter lim="800000"/>
            <a:headEnd/>
            <a:tailEnd/>
          </a:ln>
        </p:spPr>
      </p:pic>
      <p:sp>
        <p:nvSpPr>
          <p:cNvPr id="40963" name="Text Box 1027"/>
          <p:cNvSpPr txBox="1">
            <a:spLocks noChangeArrowheads="1"/>
          </p:cNvSpPr>
          <p:nvPr/>
        </p:nvSpPr>
        <p:spPr bwMode="auto">
          <a:xfrm>
            <a:off x="0" y="3810000"/>
            <a:ext cx="9296400" cy="400050"/>
          </a:xfrm>
          <a:prstGeom prst="rect">
            <a:avLst/>
          </a:prstGeom>
          <a:noFill/>
          <a:ln w="9525">
            <a:noFill/>
            <a:miter lim="800000"/>
            <a:headEnd/>
            <a:tailEnd/>
          </a:ln>
        </p:spPr>
        <p:txBody>
          <a:bodyPr>
            <a:prstTxWarp prst="textNoShape">
              <a:avLst/>
            </a:prstTxWarp>
            <a:spAutoFit/>
          </a:bodyPr>
          <a:lstStyle/>
          <a:p>
            <a:pPr>
              <a:spcBef>
                <a:spcPct val="50000"/>
              </a:spcBef>
            </a:pPr>
            <a:r>
              <a:rPr lang="en-US" sz="2000" b="1">
                <a:solidFill>
                  <a:srgbClr val="0099FF"/>
                </a:solidFill>
                <a:latin typeface="Helvetica" pitchFamily="1" charset="0"/>
              </a:rPr>
              <a:t>Blue=Nature Only</a:t>
            </a:r>
            <a:r>
              <a:rPr lang="en-US" sz="2000">
                <a:latin typeface="Times" pitchFamily="1" charset="0"/>
              </a:rPr>
              <a:t>  </a:t>
            </a:r>
            <a:r>
              <a:rPr lang="en-US" sz="2000" b="1">
                <a:solidFill>
                  <a:srgbClr val="FF0080"/>
                </a:solidFill>
                <a:latin typeface="Helvetica" pitchFamily="1" charset="0"/>
              </a:rPr>
              <a:t>Pink=Humans+Nature</a:t>
            </a:r>
            <a:r>
              <a:rPr lang="en-US" sz="2000">
                <a:latin typeface="Times" pitchFamily="1" charset="0"/>
              </a:rPr>
              <a:t>  </a:t>
            </a:r>
            <a:r>
              <a:rPr lang="en-US" sz="2000" b="1">
                <a:latin typeface="Helvetica" pitchFamily="1" charset="0"/>
              </a:rPr>
              <a:t>Black=Data</a:t>
            </a:r>
            <a:endParaRPr lang="en-US" sz="2000">
              <a:latin typeface="Times" pitchFamily="1" charset="0"/>
            </a:endParaRPr>
          </a:p>
        </p:txBody>
      </p:sp>
      <p:sp>
        <p:nvSpPr>
          <p:cNvPr id="40964" name="Text Box 1028"/>
          <p:cNvSpPr txBox="1">
            <a:spLocks noChangeArrowheads="1"/>
          </p:cNvSpPr>
          <p:nvPr/>
        </p:nvSpPr>
        <p:spPr bwMode="auto">
          <a:xfrm>
            <a:off x="0" y="4343400"/>
            <a:ext cx="8305800" cy="2308225"/>
          </a:xfrm>
          <a:prstGeom prst="rect">
            <a:avLst/>
          </a:prstGeom>
          <a:noFill/>
          <a:ln w="9525">
            <a:noFill/>
            <a:miter lim="800000"/>
            <a:headEnd/>
            <a:tailEnd/>
          </a:ln>
        </p:spPr>
        <p:txBody>
          <a:bodyPr>
            <a:prstTxWarp prst="textNoShape">
              <a:avLst/>
            </a:prstTxWarp>
            <a:spAutoFit/>
          </a:bodyPr>
          <a:lstStyle/>
          <a:p>
            <a:pPr>
              <a:spcBef>
                <a:spcPct val="50000"/>
              </a:spcBef>
            </a:pPr>
            <a:r>
              <a:rPr lang="en-US" b="1"/>
              <a:t>The warming occurring is not explained by nature.  Changes are occurring as expected from early climate-science projections, including patterns such as upper-stratospheric cooling with surface warming, and even changes in hydrologic cycle—climate science is successfully predictive as well as explanatory.</a:t>
            </a:r>
          </a:p>
        </p:txBody>
      </p:sp>
      <p:pic>
        <p:nvPicPr>
          <p:cNvPr id="40965" name="Picture 7"/>
          <p:cNvPicPr>
            <a:picLocks noChangeAspect="1"/>
          </p:cNvPicPr>
          <p:nvPr/>
        </p:nvPicPr>
        <p:blipFill>
          <a:blip r:embed="rId4"/>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40966" name="TextBox 5"/>
          <p:cNvSpPr txBox="1">
            <a:spLocks noChangeArrowheads="1"/>
          </p:cNvSpPr>
          <p:nvPr/>
        </p:nvSpPr>
        <p:spPr bwMode="auto">
          <a:xfrm>
            <a:off x="6477000" y="457200"/>
            <a:ext cx="2667000" cy="3478213"/>
          </a:xfrm>
          <a:prstGeom prst="rect">
            <a:avLst/>
          </a:prstGeom>
          <a:noFill/>
          <a:ln w="9525">
            <a:noFill/>
            <a:miter lim="800000"/>
            <a:headEnd/>
            <a:tailEnd/>
          </a:ln>
        </p:spPr>
        <p:txBody>
          <a:bodyPr>
            <a:prstTxWarp prst="textNoShape">
              <a:avLst/>
            </a:prstTxWarp>
            <a:spAutoFit/>
          </a:bodyPr>
          <a:lstStyle/>
          <a:p>
            <a:r>
              <a:rPr lang="en-US" sz="2000" b="1" dirty="0">
                <a:solidFill>
                  <a:srgbClr val="000090"/>
                </a:solidFill>
              </a:rPr>
              <a:t>How much of recent warming is from CO</a:t>
            </a:r>
            <a:r>
              <a:rPr lang="en-US" sz="2000" b="1" baseline="-25000" dirty="0">
                <a:solidFill>
                  <a:srgbClr val="000090"/>
                </a:solidFill>
              </a:rPr>
              <a:t>2 </a:t>
            </a:r>
            <a:r>
              <a:rPr lang="en-US" sz="2000" b="1" dirty="0">
                <a:solidFill>
                  <a:srgbClr val="000090"/>
                </a:solidFill>
              </a:rPr>
              <a:t>and other greenhouse gases?  Most likely answer is: more than all of it.  We have cooled with sun-blocking particles, sun has dimmed a bit, yet we see warming…</a:t>
            </a:r>
          </a:p>
        </p:txBody>
      </p:sp>
      <p:sp>
        <p:nvSpPr>
          <p:cNvPr id="7" name="TextBox 6"/>
          <p:cNvSpPr txBox="1"/>
          <p:nvPr/>
        </p:nvSpPr>
        <p:spPr>
          <a:xfrm>
            <a:off x="8610600" y="0"/>
            <a:ext cx="533400" cy="461665"/>
          </a:xfrm>
          <a:prstGeom prst="rect">
            <a:avLst/>
          </a:prstGeom>
          <a:noFill/>
        </p:spPr>
        <p:txBody>
          <a:bodyPr wrap="square" rtlCol="0">
            <a:spAutoFit/>
          </a:bodyPr>
          <a:lstStyle/>
          <a:p>
            <a:r>
              <a:rPr lang="en-US" dirty="0" smtClean="0"/>
              <a:t>17</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srcRect b="17757"/>
          <a:stretch>
            <a:fillRect/>
          </a:stretch>
        </p:blipFill>
        <p:spPr bwMode="auto">
          <a:xfrm>
            <a:off x="838200" y="0"/>
            <a:ext cx="7391400" cy="5588000"/>
          </a:xfrm>
          <a:prstGeom prst="rect">
            <a:avLst/>
          </a:prstGeom>
          <a:noFill/>
          <a:ln w="9525">
            <a:noFill/>
            <a:miter lim="800000"/>
            <a:headEnd/>
            <a:tailEnd/>
          </a:ln>
        </p:spPr>
      </p:pic>
      <p:sp>
        <p:nvSpPr>
          <p:cNvPr id="43011" name="Text Box 6"/>
          <p:cNvSpPr txBox="1">
            <a:spLocks noChangeArrowheads="1"/>
          </p:cNvSpPr>
          <p:nvPr/>
        </p:nvSpPr>
        <p:spPr bwMode="auto">
          <a:xfrm>
            <a:off x="4267200" y="5105400"/>
            <a:ext cx="46482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srgbClr val="FF8000"/>
                </a:solidFill>
              </a:rPr>
              <a:t>Future warming could be large</a:t>
            </a:r>
            <a:endParaRPr lang="en-US">
              <a:solidFill>
                <a:srgbClr val="000000"/>
              </a:solidFill>
            </a:endParaRPr>
          </a:p>
        </p:txBody>
      </p:sp>
      <p:sp>
        <p:nvSpPr>
          <p:cNvPr id="43012" name="Line 8"/>
          <p:cNvSpPr>
            <a:spLocks noChangeShapeType="1"/>
          </p:cNvSpPr>
          <p:nvPr/>
        </p:nvSpPr>
        <p:spPr bwMode="auto">
          <a:xfrm flipV="1">
            <a:off x="6096000" y="2133600"/>
            <a:ext cx="0" cy="914400"/>
          </a:xfrm>
          <a:prstGeom prst="line">
            <a:avLst/>
          </a:prstGeom>
          <a:noFill/>
          <a:ln w="76200">
            <a:solidFill>
              <a:srgbClr val="FF0000"/>
            </a:solidFill>
            <a:prstDash val="dash"/>
            <a:round/>
            <a:headEnd/>
            <a:tailEnd/>
          </a:ln>
        </p:spPr>
        <p:txBody>
          <a:bodyPr wrap="none" anchor="ctr">
            <a:prstTxWarp prst="textNoShape">
              <a:avLst/>
            </a:prstTxWarp>
          </a:bodyPr>
          <a:lstStyle/>
          <a:p>
            <a:endParaRPr lang="en-US"/>
          </a:p>
        </p:txBody>
      </p:sp>
      <p:sp>
        <p:nvSpPr>
          <p:cNvPr id="43013" name="Text Box 10"/>
          <p:cNvSpPr txBox="1">
            <a:spLocks noChangeArrowheads="1"/>
          </p:cNvSpPr>
          <p:nvPr/>
        </p:nvSpPr>
        <p:spPr bwMode="auto">
          <a:xfrm>
            <a:off x="6172200" y="3429000"/>
            <a:ext cx="2514600" cy="1006475"/>
          </a:xfrm>
          <a:prstGeom prst="rect">
            <a:avLst/>
          </a:prstGeom>
          <a:noFill/>
          <a:ln w="9525">
            <a:noFill/>
            <a:miter lim="800000"/>
            <a:headEnd/>
            <a:tailEnd/>
          </a:ln>
        </p:spPr>
        <p:txBody>
          <a:bodyPr>
            <a:prstTxWarp prst="textNoShape">
              <a:avLst/>
            </a:prstTxWarp>
            <a:spAutoFit/>
          </a:bodyPr>
          <a:lstStyle/>
          <a:p>
            <a:pPr>
              <a:spcBef>
                <a:spcPct val="50000"/>
              </a:spcBef>
            </a:pPr>
            <a:r>
              <a:rPr lang="en-US" sz="2000" b="1">
                <a:solidFill>
                  <a:srgbClr val="FF0000"/>
                </a:solidFill>
              </a:rPr>
              <a:t>Warming to come (world continues past 2100…)</a:t>
            </a:r>
          </a:p>
        </p:txBody>
      </p:sp>
      <p:sp>
        <p:nvSpPr>
          <p:cNvPr id="43014" name="TextBox 12"/>
          <p:cNvSpPr txBox="1">
            <a:spLocks noChangeArrowheads="1"/>
          </p:cNvSpPr>
          <p:nvPr/>
        </p:nvSpPr>
        <p:spPr bwMode="auto">
          <a:xfrm>
            <a:off x="0" y="5486400"/>
            <a:ext cx="9144000" cy="1200150"/>
          </a:xfrm>
          <a:prstGeom prst="rect">
            <a:avLst/>
          </a:prstGeom>
          <a:noFill/>
          <a:ln w="9525">
            <a:noFill/>
            <a:miter lim="800000"/>
            <a:headEnd/>
            <a:tailEnd/>
          </a:ln>
        </p:spPr>
        <p:txBody>
          <a:bodyPr>
            <a:prstTxWarp prst="textNoShape">
              <a:avLst/>
            </a:prstTxWarp>
            <a:spAutoFit/>
          </a:bodyPr>
          <a:lstStyle/>
          <a:p>
            <a:r>
              <a:rPr lang="en-US" b="1">
                <a:solidFill>
                  <a:srgbClr val="000000"/>
                </a:solidFill>
              </a:rPr>
              <a:t>Changes to date confirm our scientific understanding, which shows future changes if we keep burning will be much larger than past changes. </a:t>
            </a:r>
          </a:p>
        </p:txBody>
      </p:sp>
      <p:pic>
        <p:nvPicPr>
          <p:cNvPr id="43015" name="Picture 7"/>
          <p:cNvPicPr>
            <a:picLocks noChangeAspect="1"/>
          </p:cNvPicPr>
          <p:nvPr/>
        </p:nvPicPr>
        <p:blipFill>
          <a:blip r:embed="rId3"/>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8" name="TextBox 7"/>
          <p:cNvSpPr txBox="1"/>
          <p:nvPr/>
        </p:nvSpPr>
        <p:spPr>
          <a:xfrm>
            <a:off x="8610600" y="0"/>
            <a:ext cx="533400" cy="461665"/>
          </a:xfrm>
          <a:prstGeom prst="rect">
            <a:avLst/>
          </a:prstGeom>
          <a:noFill/>
        </p:spPr>
        <p:txBody>
          <a:bodyPr wrap="square" rtlCol="0">
            <a:spAutoFit/>
          </a:bodyPr>
          <a:lstStyle/>
          <a:p>
            <a:r>
              <a:rPr lang="en-US" dirty="0" smtClean="0"/>
              <a:t>18</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4" name="Picture 2" descr="Rear Admiral David Titley.jpg"/>
          <p:cNvPicPr>
            <a:picLocks noChangeAspect="1"/>
          </p:cNvPicPr>
          <p:nvPr/>
        </p:nvPicPr>
        <p:blipFill>
          <a:blip r:embed="rId2"/>
          <a:srcRect/>
          <a:stretch>
            <a:fillRect/>
          </a:stretch>
        </p:blipFill>
        <p:spPr bwMode="auto">
          <a:xfrm>
            <a:off x="0" y="0"/>
            <a:ext cx="9144000" cy="5145088"/>
          </a:xfrm>
          <a:prstGeom prst="rect">
            <a:avLst/>
          </a:prstGeom>
          <a:noFill/>
          <a:ln w="9525">
            <a:noFill/>
            <a:miter lim="800000"/>
            <a:headEnd/>
            <a:tailEnd/>
          </a:ln>
        </p:spPr>
      </p:pic>
      <p:sp>
        <p:nvSpPr>
          <p:cNvPr id="44035" name="TextBox 1"/>
          <p:cNvSpPr txBox="1">
            <a:spLocks noChangeArrowheads="1"/>
          </p:cNvSpPr>
          <p:nvPr/>
        </p:nvSpPr>
        <p:spPr bwMode="auto">
          <a:xfrm>
            <a:off x="0" y="5181600"/>
            <a:ext cx="9144000" cy="1570038"/>
          </a:xfrm>
          <a:prstGeom prst="rect">
            <a:avLst/>
          </a:prstGeom>
          <a:noFill/>
          <a:ln w="9525">
            <a:noFill/>
            <a:miter lim="800000"/>
            <a:headEnd/>
            <a:tailEnd/>
          </a:ln>
        </p:spPr>
        <p:txBody>
          <a:bodyPr>
            <a:prstTxWarp prst="textNoShape">
              <a:avLst/>
            </a:prstTxWarp>
            <a:spAutoFit/>
          </a:bodyPr>
          <a:lstStyle/>
          <a:p>
            <a:r>
              <a:rPr lang="en-US"/>
              <a:t>“. . . climate change, energy security, and economic stability are</a:t>
            </a:r>
          </a:p>
          <a:p>
            <a:r>
              <a:rPr lang="en-US"/>
              <a:t>inextricably linked. Climate change will contribute to food and water scarcity, will increase the spread of disease, and may spur or exacerbate mass migration.” US Pentagon QDR</a:t>
            </a:r>
          </a:p>
        </p:txBody>
      </p:sp>
      <p:pic>
        <p:nvPicPr>
          <p:cNvPr id="44036" name="Picture 7"/>
          <p:cNvPicPr>
            <a:picLocks noChangeAspect="1"/>
          </p:cNvPicPr>
          <p:nvPr/>
        </p:nvPicPr>
        <p:blipFill>
          <a:blip r:embed="rId3"/>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44037" name="TextBox 4"/>
          <p:cNvSpPr txBox="1">
            <a:spLocks noChangeArrowheads="1"/>
          </p:cNvSpPr>
          <p:nvPr/>
        </p:nvSpPr>
        <p:spPr bwMode="auto">
          <a:xfrm>
            <a:off x="2971800" y="4343400"/>
            <a:ext cx="6172200" cy="830263"/>
          </a:xfrm>
          <a:prstGeom prst="rect">
            <a:avLst/>
          </a:prstGeom>
          <a:solidFill>
            <a:schemeClr val="bg2">
              <a:alpha val="65097"/>
            </a:schemeClr>
          </a:solidFill>
          <a:ln w="9525">
            <a:noFill/>
            <a:miter lim="800000"/>
            <a:headEnd/>
            <a:tailEnd/>
          </a:ln>
        </p:spPr>
        <p:txBody>
          <a:bodyPr>
            <a:prstTxWarp prst="textNoShape">
              <a:avLst/>
            </a:prstTxWarp>
            <a:spAutoFit/>
          </a:bodyPr>
          <a:lstStyle/>
          <a:p>
            <a:r>
              <a:rPr lang="en-US">
                <a:solidFill>
                  <a:srgbClr val="FFFF00"/>
                </a:solidFill>
              </a:rPr>
              <a:t>Rear Admiral David Titley, Oceanographer of the Navy and Navigator of the Navy</a:t>
            </a:r>
          </a:p>
        </p:txBody>
      </p:sp>
      <p:sp>
        <p:nvSpPr>
          <p:cNvPr id="6" name="TextBox 5"/>
          <p:cNvSpPr txBox="1"/>
          <p:nvPr/>
        </p:nvSpPr>
        <p:spPr>
          <a:xfrm>
            <a:off x="8610600" y="0"/>
            <a:ext cx="533400" cy="461665"/>
          </a:xfrm>
          <a:prstGeom prst="rect">
            <a:avLst/>
          </a:prstGeom>
          <a:noFill/>
        </p:spPr>
        <p:txBody>
          <a:bodyPr wrap="square" rtlCol="0">
            <a:spAutoFit/>
          </a:bodyPr>
          <a:lstStyle/>
          <a:p>
            <a:r>
              <a:rPr lang="en-US" dirty="0" smtClean="0"/>
              <a:t>19</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extBox 7"/>
          <p:cNvSpPr txBox="1">
            <a:spLocks noChangeArrowheads="1"/>
          </p:cNvSpPr>
          <p:nvPr/>
        </p:nvSpPr>
        <p:spPr bwMode="auto">
          <a:xfrm>
            <a:off x="0" y="5287963"/>
            <a:ext cx="9156700" cy="1939925"/>
          </a:xfrm>
          <a:prstGeom prst="rect">
            <a:avLst/>
          </a:prstGeom>
          <a:noFill/>
          <a:ln w="9525">
            <a:noFill/>
            <a:miter lim="800000"/>
            <a:headEnd/>
            <a:tailEnd/>
          </a:ln>
        </p:spPr>
        <p:txBody>
          <a:bodyPr>
            <a:prstTxWarp prst="textNoShape">
              <a:avLst/>
            </a:prstTxWarp>
            <a:spAutoFit/>
          </a:bodyPr>
          <a:lstStyle/>
          <a:p>
            <a:r>
              <a:rPr lang="en-US">
                <a:solidFill>
                  <a:srgbClr val="000000"/>
                </a:solidFill>
              </a:rPr>
              <a:t>NSF Funded, TV, web, museum tour, book</a:t>
            </a:r>
          </a:p>
          <a:p>
            <a:r>
              <a:rPr lang="en-US">
                <a:solidFill>
                  <a:srgbClr val="000000"/>
                </a:solidFill>
              </a:rPr>
              <a:t>**Accessible, apolitical, authoritative, and a lot of fun</a:t>
            </a:r>
          </a:p>
          <a:p>
            <a:r>
              <a:rPr lang="en-US">
                <a:solidFill>
                  <a:srgbClr val="000000"/>
                </a:solidFill>
              </a:rPr>
              <a:t>**Streaming at </a:t>
            </a:r>
            <a:r>
              <a:rPr lang="en-US">
                <a:solidFill>
                  <a:srgbClr val="000000"/>
                </a:solidFill>
                <a:hlinkClick r:id="rId2"/>
              </a:rPr>
              <a:t>www.earththeoperatorsmanual.com</a:t>
            </a:r>
            <a:r>
              <a:rPr lang="en-US">
                <a:solidFill>
                  <a:srgbClr val="000000"/>
                </a:solidFill>
              </a:rPr>
              <a:t> and PBS</a:t>
            </a:r>
          </a:p>
          <a:p>
            <a:r>
              <a:rPr lang="en-US">
                <a:solidFill>
                  <a:srgbClr val="000000"/>
                </a:solidFill>
              </a:rPr>
              <a:t>Geoff Haines-Stiles &amp; Erna Akuginow, Passport to Knowledge</a:t>
            </a:r>
          </a:p>
          <a:p>
            <a:endParaRPr lang="en-US">
              <a:solidFill>
                <a:srgbClr val="000000"/>
              </a:solidFill>
            </a:endParaRPr>
          </a:p>
        </p:txBody>
      </p:sp>
      <p:pic>
        <p:nvPicPr>
          <p:cNvPr id="28675" name="Picture 7"/>
          <p:cNvPicPr>
            <a:picLocks noChangeAspect="1"/>
          </p:cNvPicPr>
          <p:nvPr/>
        </p:nvPicPr>
        <p:blipFill>
          <a:blip r:embed="rId3"/>
          <a:srcRect/>
          <a:stretch>
            <a:fillRect/>
          </a:stretch>
        </p:blipFill>
        <p:spPr bwMode="auto">
          <a:xfrm>
            <a:off x="5803900" y="0"/>
            <a:ext cx="3340100" cy="5010150"/>
          </a:xfrm>
          <a:prstGeom prst="rect">
            <a:avLst/>
          </a:prstGeom>
          <a:noFill/>
          <a:ln w="9525">
            <a:noFill/>
            <a:miter lim="800000"/>
            <a:headEnd/>
            <a:tailEnd/>
          </a:ln>
        </p:spPr>
      </p:pic>
      <p:pic>
        <p:nvPicPr>
          <p:cNvPr id="28676" name="Picture 8"/>
          <p:cNvPicPr>
            <a:picLocks noChangeAspect="1"/>
          </p:cNvPicPr>
          <p:nvPr/>
        </p:nvPicPr>
        <p:blipFill>
          <a:blip r:embed="rId4"/>
          <a:srcRect l="17599" t="3000" r="21400" b="6400"/>
          <a:stretch>
            <a:fillRect/>
          </a:stretch>
        </p:blipFill>
        <p:spPr bwMode="auto">
          <a:xfrm>
            <a:off x="0" y="0"/>
            <a:ext cx="3429000" cy="5092700"/>
          </a:xfrm>
          <a:prstGeom prst="rect">
            <a:avLst/>
          </a:prstGeom>
          <a:noFill/>
          <a:ln w="9525">
            <a:noFill/>
            <a:miter lim="800000"/>
            <a:headEnd/>
            <a:tailEnd/>
          </a:ln>
        </p:spPr>
      </p:pic>
      <p:sp>
        <p:nvSpPr>
          <p:cNvPr id="28677" name="TextBox 9"/>
          <p:cNvSpPr txBox="1">
            <a:spLocks noChangeArrowheads="1"/>
          </p:cNvSpPr>
          <p:nvPr/>
        </p:nvSpPr>
        <p:spPr bwMode="auto">
          <a:xfrm>
            <a:off x="3429000" y="241300"/>
            <a:ext cx="2374900" cy="3046413"/>
          </a:xfrm>
          <a:prstGeom prst="rect">
            <a:avLst/>
          </a:prstGeom>
          <a:noFill/>
          <a:ln w="9525">
            <a:noFill/>
            <a:miter lim="800000"/>
            <a:headEnd/>
            <a:tailEnd/>
          </a:ln>
        </p:spPr>
        <p:txBody>
          <a:bodyPr>
            <a:prstTxWarp prst="textNoShape">
              <a:avLst/>
            </a:prstTxWarp>
            <a:spAutoFit/>
          </a:bodyPr>
          <a:lstStyle/>
          <a:p>
            <a:pPr defTabSz="457200" eaLnBrk="1" hangingPunct="1"/>
            <a:r>
              <a:rPr lang="en-US">
                <a:solidFill>
                  <a:srgbClr val="000000"/>
                </a:solidFill>
              </a:rPr>
              <a:t>First hour shown nationwide on PBS last spring</a:t>
            </a:r>
          </a:p>
          <a:p>
            <a:pPr defTabSz="457200" eaLnBrk="1" hangingPunct="1"/>
            <a:endParaRPr lang="en-US">
              <a:solidFill>
                <a:srgbClr val="000000"/>
              </a:solidFill>
            </a:endParaRPr>
          </a:p>
          <a:p>
            <a:pPr defTabSz="457200" eaLnBrk="1" hangingPunct="1"/>
            <a:r>
              <a:rPr lang="en-US">
                <a:solidFill>
                  <a:srgbClr val="000000"/>
                </a:solidFill>
              </a:rPr>
              <a:t>Full three-hour version in April</a:t>
            </a:r>
          </a:p>
          <a:p>
            <a:pPr defTabSz="457200" eaLnBrk="1" hangingPunct="1"/>
            <a:r>
              <a:rPr lang="en-US">
                <a:solidFill>
                  <a:srgbClr val="000000"/>
                </a:solidFill>
              </a:rPr>
              <a:t>Stay tuned…</a:t>
            </a:r>
          </a:p>
        </p:txBody>
      </p:sp>
      <p:sp>
        <p:nvSpPr>
          <p:cNvPr id="6" name="TextBox 5"/>
          <p:cNvSpPr txBox="1"/>
          <p:nvPr/>
        </p:nvSpPr>
        <p:spPr>
          <a:xfrm>
            <a:off x="8763000" y="0"/>
            <a:ext cx="381000" cy="461665"/>
          </a:xfrm>
          <a:prstGeom prst="rect">
            <a:avLst/>
          </a:prstGeom>
          <a:noFill/>
        </p:spPr>
        <p:txBody>
          <a:bodyPr wrap="square" rtlCol="0">
            <a:spAutoFit/>
          </a:bodyPr>
          <a:lstStyle/>
          <a:p>
            <a:r>
              <a:rPr lang="en-US" dirty="0" smtClean="0"/>
              <a:t>2</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5058" name="Freeform 2"/>
          <p:cNvSpPr>
            <a:spLocks/>
          </p:cNvSpPr>
          <p:nvPr/>
        </p:nvSpPr>
        <p:spPr bwMode="auto">
          <a:xfrm>
            <a:off x="914400" y="2019300"/>
            <a:ext cx="7543800" cy="2247900"/>
          </a:xfrm>
          <a:custGeom>
            <a:avLst/>
            <a:gdLst>
              <a:gd name="T0" fmla="*/ 0 w 4752"/>
              <a:gd name="T1" fmla="*/ 2147483647 h 1416"/>
              <a:gd name="T2" fmla="*/ 2147483647 w 4752"/>
              <a:gd name="T3" fmla="*/ 2147483647 h 1416"/>
              <a:gd name="T4" fmla="*/ 2147483647 w 4752"/>
              <a:gd name="T5" fmla="*/ 2147483647 h 1416"/>
              <a:gd name="T6" fmla="*/ 2147483647 w 4752"/>
              <a:gd name="T7" fmla="*/ 2147483647 h 1416"/>
              <a:gd name="T8" fmla="*/ 2147483647 w 4752"/>
              <a:gd name="T9" fmla="*/ 2147483647 h 1416"/>
              <a:gd name="T10" fmla="*/ 2147483647 w 4752"/>
              <a:gd name="T11" fmla="*/ 2147483647 h 1416"/>
              <a:gd name="T12" fmla="*/ 2147483647 w 4752"/>
              <a:gd name="T13" fmla="*/ 2147483647 h 1416"/>
              <a:gd name="T14" fmla="*/ 2147483647 w 4752"/>
              <a:gd name="T15" fmla="*/ 2147483647 h 1416"/>
              <a:gd name="T16" fmla="*/ 2147483647 w 4752"/>
              <a:gd name="T17" fmla="*/ 2147483647 h 14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52"/>
              <a:gd name="T28" fmla="*/ 0 h 1416"/>
              <a:gd name="T29" fmla="*/ 4752 w 4752"/>
              <a:gd name="T30" fmla="*/ 1416 h 14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52" h="1416">
                <a:moveTo>
                  <a:pt x="0" y="1368"/>
                </a:moveTo>
                <a:cubicBezTo>
                  <a:pt x="256" y="1364"/>
                  <a:pt x="512" y="1360"/>
                  <a:pt x="672" y="1176"/>
                </a:cubicBezTo>
                <a:cubicBezTo>
                  <a:pt x="832" y="992"/>
                  <a:pt x="864" y="456"/>
                  <a:pt x="960" y="264"/>
                </a:cubicBezTo>
                <a:cubicBezTo>
                  <a:pt x="1056" y="72"/>
                  <a:pt x="1144" y="0"/>
                  <a:pt x="1248" y="24"/>
                </a:cubicBezTo>
                <a:cubicBezTo>
                  <a:pt x="1352" y="48"/>
                  <a:pt x="1448" y="256"/>
                  <a:pt x="1584" y="408"/>
                </a:cubicBezTo>
                <a:cubicBezTo>
                  <a:pt x="1720" y="560"/>
                  <a:pt x="1808" y="816"/>
                  <a:pt x="2064" y="936"/>
                </a:cubicBezTo>
                <a:cubicBezTo>
                  <a:pt x="2320" y="1056"/>
                  <a:pt x="2720" y="1056"/>
                  <a:pt x="3120" y="1128"/>
                </a:cubicBezTo>
                <a:cubicBezTo>
                  <a:pt x="3520" y="1200"/>
                  <a:pt x="4192" y="1320"/>
                  <a:pt x="4464" y="1368"/>
                </a:cubicBezTo>
                <a:cubicBezTo>
                  <a:pt x="4736" y="1416"/>
                  <a:pt x="4744" y="1416"/>
                  <a:pt x="4752" y="1416"/>
                </a:cubicBezTo>
              </a:path>
            </a:pathLst>
          </a:custGeom>
          <a:noFill/>
          <a:ln w="57150">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45059" name="Line 3"/>
          <p:cNvSpPr>
            <a:spLocks noChangeShapeType="1"/>
          </p:cNvSpPr>
          <p:nvPr/>
        </p:nvSpPr>
        <p:spPr bwMode="auto">
          <a:xfrm>
            <a:off x="2819400" y="1524000"/>
            <a:ext cx="0" cy="457200"/>
          </a:xfrm>
          <a:prstGeom prst="line">
            <a:avLst/>
          </a:prstGeom>
          <a:noFill/>
          <a:ln w="57150">
            <a:solidFill>
              <a:srgbClr val="0000FF"/>
            </a:solidFill>
            <a:round/>
            <a:headEnd/>
            <a:tailEnd type="stealth" w="med" len="med"/>
          </a:ln>
        </p:spPr>
        <p:txBody>
          <a:bodyPr wrap="none" anchor="ctr">
            <a:prstTxWarp prst="textNoShape">
              <a:avLst/>
            </a:prstTxWarp>
          </a:bodyPr>
          <a:lstStyle/>
          <a:p>
            <a:endParaRPr lang="en-US"/>
          </a:p>
        </p:txBody>
      </p:sp>
      <p:sp>
        <p:nvSpPr>
          <p:cNvPr id="45060" name="Text Box 4"/>
          <p:cNvSpPr txBox="1">
            <a:spLocks noChangeArrowheads="1"/>
          </p:cNvSpPr>
          <p:nvPr/>
        </p:nvSpPr>
        <p:spPr bwMode="auto">
          <a:xfrm>
            <a:off x="1676400" y="611188"/>
            <a:ext cx="2049463" cy="1200150"/>
          </a:xfrm>
          <a:prstGeom prst="rect">
            <a:avLst/>
          </a:prstGeom>
          <a:noFill/>
          <a:ln w="9525">
            <a:noFill/>
            <a:miter lim="800000"/>
            <a:headEnd/>
            <a:tailEnd/>
          </a:ln>
        </p:spPr>
        <p:txBody>
          <a:bodyPr wrap="none">
            <a:prstTxWarp prst="textNoShape">
              <a:avLst/>
            </a:prstTxWarp>
            <a:spAutoFit/>
          </a:bodyPr>
          <a:lstStyle/>
          <a:p>
            <a:r>
              <a:rPr lang="en-US" b="1">
                <a:solidFill>
                  <a:srgbClr val="0000FF"/>
                </a:solidFill>
              </a:rPr>
              <a:t>Some traffic,</a:t>
            </a:r>
          </a:p>
          <a:p>
            <a:r>
              <a:rPr lang="en-US" b="1">
                <a:solidFill>
                  <a:srgbClr val="0000FF"/>
                </a:solidFill>
              </a:rPr>
              <a:t>blah tunes</a:t>
            </a:r>
          </a:p>
          <a:p>
            <a:endParaRPr lang="en-US">
              <a:solidFill>
                <a:srgbClr val="000000"/>
              </a:solidFill>
              <a:latin typeface="Times" pitchFamily="1" charset="0"/>
            </a:endParaRPr>
          </a:p>
        </p:txBody>
      </p:sp>
      <p:sp>
        <p:nvSpPr>
          <p:cNvPr id="45061" name="Text Box 5"/>
          <p:cNvSpPr txBox="1">
            <a:spLocks noChangeArrowheads="1"/>
          </p:cNvSpPr>
          <p:nvPr/>
        </p:nvSpPr>
        <p:spPr bwMode="auto">
          <a:xfrm>
            <a:off x="685800" y="1968500"/>
            <a:ext cx="1620838" cy="1200150"/>
          </a:xfrm>
          <a:prstGeom prst="rect">
            <a:avLst/>
          </a:prstGeom>
          <a:noFill/>
          <a:ln w="9525">
            <a:noFill/>
            <a:miter lim="800000"/>
            <a:headEnd/>
            <a:tailEnd/>
          </a:ln>
        </p:spPr>
        <p:txBody>
          <a:bodyPr wrap="none">
            <a:prstTxWarp prst="textNoShape">
              <a:avLst/>
            </a:prstTxWarp>
            <a:spAutoFit/>
          </a:bodyPr>
          <a:lstStyle/>
          <a:p>
            <a:r>
              <a:rPr lang="en-US" b="1">
                <a:solidFill>
                  <a:srgbClr val="008000"/>
                </a:solidFill>
              </a:rPr>
              <a:t>No traffic,</a:t>
            </a:r>
          </a:p>
          <a:p>
            <a:r>
              <a:rPr lang="en-US" b="1">
                <a:solidFill>
                  <a:srgbClr val="008000"/>
                </a:solidFill>
              </a:rPr>
              <a:t>great </a:t>
            </a:r>
          </a:p>
          <a:p>
            <a:r>
              <a:rPr lang="en-US" b="1">
                <a:solidFill>
                  <a:srgbClr val="008000"/>
                </a:solidFill>
              </a:rPr>
              <a:t>tunes</a:t>
            </a:r>
            <a:endParaRPr lang="en-US">
              <a:solidFill>
                <a:srgbClr val="008000"/>
              </a:solidFill>
            </a:endParaRPr>
          </a:p>
        </p:txBody>
      </p:sp>
      <p:sp>
        <p:nvSpPr>
          <p:cNvPr id="45062" name="Line 6"/>
          <p:cNvSpPr>
            <a:spLocks noChangeShapeType="1"/>
          </p:cNvSpPr>
          <p:nvPr/>
        </p:nvSpPr>
        <p:spPr bwMode="auto">
          <a:xfrm flipH="1">
            <a:off x="1155700" y="1905000"/>
            <a:ext cx="1219200" cy="0"/>
          </a:xfrm>
          <a:prstGeom prst="line">
            <a:avLst/>
          </a:prstGeom>
          <a:noFill/>
          <a:ln w="57150">
            <a:solidFill>
              <a:srgbClr val="008000"/>
            </a:solidFill>
            <a:round/>
            <a:headEnd/>
            <a:tailEnd type="stealth" w="med" len="med"/>
          </a:ln>
        </p:spPr>
        <p:txBody>
          <a:bodyPr wrap="none" anchor="ctr">
            <a:prstTxWarp prst="textNoShape">
              <a:avLst/>
            </a:prstTxWarp>
          </a:bodyPr>
          <a:lstStyle/>
          <a:p>
            <a:endParaRPr lang="en-US"/>
          </a:p>
        </p:txBody>
      </p:sp>
      <p:sp>
        <p:nvSpPr>
          <p:cNvPr id="45063" name="Text Box 7"/>
          <p:cNvSpPr txBox="1">
            <a:spLocks noChangeArrowheads="1"/>
          </p:cNvSpPr>
          <p:nvPr/>
        </p:nvSpPr>
        <p:spPr bwMode="auto">
          <a:xfrm>
            <a:off x="3810000" y="1968500"/>
            <a:ext cx="2825750" cy="1200150"/>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rPr>
              <a:t>Lots of traffic,</a:t>
            </a:r>
          </a:p>
          <a:p>
            <a:r>
              <a:rPr lang="en-US" b="1">
                <a:solidFill>
                  <a:srgbClr val="FF0000"/>
                </a:solidFill>
              </a:rPr>
              <a:t>test of emergency</a:t>
            </a:r>
          </a:p>
          <a:p>
            <a:r>
              <a:rPr lang="en-US" b="1">
                <a:solidFill>
                  <a:srgbClr val="FF0000"/>
                </a:solidFill>
              </a:rPr>
              <a:t>broadcast system</a:t>
            </a:r>
          </a:p>
        </p:txBody>
      </p:sp>
      <p:sp>
        <p:nvSpPr>
          <p:cNvPr id="45064" name="Line 8"/>
          <p:cNvSpPr>
            <a:spLocks noChangeShapeType="1"/>
          </p:cNvSpPr>
          <p:nvPr/>
        </p:nvSpPr>
        <p:spPr bwMode="auto">
          <a:xfrm>
            <a:off x="3289300" y="1892300"/>
            <a:ext cx="2590800" cy="0"/>
          </a:xfrm>
          <a:prstGeom prst="line">
            <a:avLst/>
          </a:prstGeom>
          <a:noFill/>
          <a:ln w="57150">
            <a:solidFill>
              <a:srgbClr val="FF0000"/>
            </a:solidFill>
            <a:round/>
            <a:headEnd/>
            <a:tailEnd type="stealth" w="med" len="med"/>
          </a:ln>
        </p:spPr>
        <p:txBody>
          <a:bodyPr wrap="none" anchor="ctr">
            <a:prstTxWarp prst="textNoShape">
              <a:avLst/>
            </a:prstTxWarp>
          </a:bodyPr>
          <a:lstStyle/>
          <a:p>
            <a:endParaRPr lang="en-US"/>
          </a:p>
        </p:txBody>
      </p:sp>
      <p:sp>
        <p:nvSpPr>
          <p:cNvPr id="45065" name="Line 9"/>
          <p:cNvSpPr>
            <a:spLocks noChangeShapeType="1"/>
          </p:cNvSpPr>
          <p:nvPr/>
        </p:nvSpPr>
        <p:spPr bwMode="auto">
          <a:xfrm>
            <a:off x="381000" y="4953000"/>
            <a:ext cx="8153400" cy="0"/>
          </a:xfrm>
          <a:prstGeom prst="line">
            <a:avLst/>
          </a:prstGeom>
          <a:noFill/>
          <a:ln w="28575">
            <a:solidFill>
              <a:srgbClr val="FF6600"/>
            </a:solidFill>
            <a:round/>
            <a:headEnd/>
            <a:tailEnd type="stealth" w="med" len="med"/>
          </a:ln>
        </p:spPr>
        <p:txBody>
          <a:bodyPr wrap="none" anchor="ctr">
            <a:prstTxWarp prst="textNoShape">
              <a:avLst/>
            </a:prstTxWarp>
          </a:bodyPr>
          <a:lstStyle/>
          <a:p>
            <a:endParaRPr lang="en-US"/>
          </a:p>
        </p:txBody>
      </p:sp>
      <p:sp>
        <p:nvSpPr>
          <p:cNvPr id="45066" name="Text Box 10"/>
          <p:cNvSpPr txBox="1">
            <a:spLocks noChangeArrowheads="1"/>
          </p:cNvSpPr>
          <p:nvPr/>
        </p:nvSpPr>
        <p:spPr bwMode="auto">
          <a:xfrm>
            <a:off x="2117725" y="5000625"/>
            <a:ext cx="1573213" cy="457200"/>
          </a:xfrm>
          <a:prstGeom prst="rect">
            <a:avLst/>
          </a:prstGeom>
          <a:noFill/>
          <a:ln w="9525">
            <a:noFill/>
            <a:miter lim="800000"/>
            <a:headEnd/>
            <a:tailEnd/>
          </a:ln>
        </p:spPr>
        <p:txBody>
          <a:bodyPr wrap="none">
            <a:prstTxWarp prst="textNoShape">
              <a:avLst/>
            </a:prstTxWarp>
            <a:spAutoFit/>
          </a:bodyPr>
          <a:lstStyle/>
          <a:p>
            <a:r>
              <a:rPr lang="en-US" b="1">
                <a:solidFill>
                  <a:srgbClr val="FF8000"/>
                </a:solidFill>
              </a:rPr>
              <a:t>Problems</a:t>
            </a:r>
            <a:endParaRPr lang="en-US" b="1">
              <a:solidFill>
                <a:srgbClr val="FF8000"/>
              </a:solidFill>
              <a:latin typeface="Times" pitchFamily="1" charset="0"/>
            </a:endParaRPr>
          </a:p>
        </p:txBody>
      </p:sp>
      <p:sp>
        <p:nvSpPr>
          <p:cNvPr id="45067" name="Line 11"/>
          <p:cNvSpPr>
            <a:spLocks noChangeShapeType="1"/>
          </p:cNvSpPr>
          <p:nvPr/>
        </p:nvSpPr>
        <p:spPr bwMode="auto">
          <a:xfrm flipV="1">
            <a:off x="381000" y="1066800"/>
            <a:ext cx="0" cy="3886200"/>
          </a:xfrm>
          <a:prstGeom prst="line">
            <a:avLst/>
          </a:prstGeom>
          <a:noFill/>
          <a:ln w="28575">
            <a:solidFill>
              <a:srgbClr val="FF6600"/>
            </a:solidFill>
            <a:round/>
            <a:headEnd/>
            <a:tailEnd type="stealth" w="med" len="med"/>
          </a:ln>
        </p:spPr>
        <p:txBody>
          <a:bodyPr wrap="none" anchor="ctr">
            <a:prstTxWarp prst="textNoShape">
              <a:avLst/>
            </a:prstTxWarp>
          </a:bodyPr>
          <a:lstStyle/>
          <a:p>
            <a:endParaRPr lang="en-US"/>
          </a:p>
        </p:txBody>
      </p:sp>
      <p:sp>
        <p:nvSpPr>
          <p:cNvPr id="45068" name="Text Box 12"/>
          <p:cNvSpPr txBox="1">
            <a:spLocks noChangeArrowheads="1"/>
          </p:cNvSpPr>
          <p:nvPr/>
        </p:nvSpPr>
        <p:spPr bwMode="auto">
          <a:xfrm rot="-5400000">
            <a:off x="-663575" y="2736850"/>
            <a:ext cx="1758950" cy="457200"/>
          </a:xfrm>
          <a:prstGeom prst="rect">
            <a:avLst/>
          </a:prstGeom>
          <a:noFill/>
          <a:ln w="9525">
            <a:noFill/>
            <a:miter lim="800000"/>
            <a:headEnd/>
            <a:tailEnd/>
          </a:ln>
        </p:spPr>
        <p:txBody>
          <a:bodyPr wrap="none">
            <a:prstTxWarp prst="textNoShape">
              <a:avLst/>
            </a:prstTxWarp>
            <a:spAutoFit/>
          </a:bodyPr>
          <a:lstStyle/>
          <a:p>
            <a:r>
              <a:rPr lang="en-US" b="1">
                <a:solidFill>
                  <a:srgbClr val="FF8000"/>
                </a:solidFill>
              </a:rPr>
              <a:t>Probability</a:t>
            </a:r>
            <a:endParaRPr lang="en-US">
              <a:solidFill>
                <a:srgbClr val="000000"/>
              </a:solidFill>
              <a:latin typeface="Times" pitchFamily="1" charset="0"/>
            </a:endParaRPr>
          </a:p>
        </p:txBody>
      </p:sp>
      <p:sp>
        <p:nvSpPr>
          <p:cNvPr id="45069" name="Text Box 13"/>
          <p:cNvSpPr txBox="1">
            <a:spLocks noChangeArrowheads="1"/>
          </p:cNvSpPr>
          <p:nvPr/>
        </p:nvSpPr>
        <p:spPr bwMode="auto">
          <a:xfrm>
            <a:off x="365125" y="5408613"/>
            <a:ext cx="8778875" cy="830262"/>
          </a:xfrm>
          <a:prstGeom prst="rect">
            <a:avLst/>
          </a:prstGeom>
          <a:noFill/>
          <a:ln w="9525">
            <a:noFill/>
            <a:miter lim="800000"/>
            <a:headEnd/>
            <a:tailEnd/>
          </a:ln>
        </p:spPr>
        <p:txBody>
          <a:bodyPr>
            <a:prstTxWarp prst="textNoShape">
              <a:avLst/>
            </a:prstTxWarp>
            <a:spAutoFit/>
          </a:bodyPr>
          <a:lstStyle/>
          <a:p>
            <a:r>
              <a:rPr lang="en-US" b="1">
                <a:solidFill>
                  <a:srgbClr val="000000"/>
                </a:solidFill>
              </a:rPr>
              <a:t>Suppose you have to drive somewhere.  What are you likely to encounter, and what do you plan for?</a:t>
            </a:r>
          </a:p>
        </p:txBody>
      </p:sp>
      <p:sp>
        <p:nvSpPr>
          <p:cNvPr id="45070" name="Text Box 7"/>
          <p:cNvSpPr txBox="1">
            <a:spLocks noChangeArrowheads="1"/>
          </p:cNvSpPr>
          <p:nvPr/>
        </p:nvSpPr>
        <p:spPr bwMode="auto">
          <a:xfrm>
            <a:off x="7058025" y="3244850"/>
            <a:ext cx="2014538" cy="830263"/>
          </a:xfrm>
          <a:prstGeom prst="rect">
            <a:avLst/>
          </a:prstGeom>
          <a:noFill/>
          <a:ln w="9525">
            <a:noFill/>
            <a:miter lim="800000"/>
            <a:headEnd/>
            <a:tailEnd/>
          </a:ln>
        </p:spPr>
        <p:txBody>
          <a:bodyPr wrap="none">
            <a:prstTxWarp prst="textNoShape">
              <a:avLst/>
            </a:prstTxWarp>
            <a:spAutoFit/>
          </a:bodyPr>
          <a:lstStyle/>
          <a:p>
            <a:r>
              <a:rPr lang="en-US" b="1">
                <a:solidFill>
                  <a:srgbClr val="FF00FF"/>
                </a:solidFill>
              </a:rPr>
              <a:t>Run over by </a:t>
            </a:r>
          </a:p>
          <a:p>
            <a:r>
              <a:rPr lang="en-US" b="1">
                <a:solidFill>
                  <a:srgbClr val="FF00FF"/>
                </a:solidFill>
              </a:rPr>
              <a:t>drunk driver</a:t>
            </a:r>
          </a:p>
        </p:txBody>
      </p:sp>
      <p:sp>
        <p:nvSpPr>
          <p:cNvPr id="45071" name="Line 8"/>
          <p:cNvSpPr>
            <a:spLocks noChangeShapeType="1"/>
          </p:cNvSpPr>
          <p:nvPr/>
        </p:nvSpPr>
        <p:spPr bwMode="auto">
          <a:xfrm>
            <a:off x="7067550" y="3244850"/>
            <a:ext cx="1822450" cy="0"/>
          </a:xfrm>
          <a:prstGeom prst="line">
            <a:avLst/>
          </a:prstGeom>
          <a:noFill/>
          <a:ln w="57150">
            <a:solidFill>
              <a:srgbClr val="FF00FF"/>
            </a:solidFill>
            <a:round/>
            <a:headEnd/>
            <a:tailEnd type="stealth" w="med" len="med"/>
          </a:ln>
        </p:spPr>
        <p:txBody>
          <a:bodyPr wrap="none" anchor="ctr">
            <a:prstTxWarp prst="textNoShape">
              <a:avLst/>
            </a:prstTxWarp>
          </a:bodyPr>
          <a:lstStyle/>
          <a:p>
            <a:endParaRPr lang="en-US"/>
          </a:p>
        </p:txBody>
      </p:sp>
      <p:pic>
        <p:nvPicPr>
          <p:cNvPr id="45072" name="Picture 7"/>
          <p:cNvPicPr>
            <a:picLocks noChangeAspect="1"/>
          </p:cNvPicPr>
          <p:nvPr/>
        </p:nvPicPr>
        <p:blipFill>
          <a:blip r:embed="rId3"/>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17" name="TextBox 16"/>
          <p:cNvSpPr txBox="1"/>
          <p:nvPr/>
        </p:nvSpPr>
        <p:spPr>
          <a:xfrm>
            <a:off x="8610600" y="0"/>
            <a:ext cx="533400" cy="461665"/>
          </a:xfrm>
          <a:prstGeom prst="rect">
            <a:avLst/>
          </a:prstGeom>
          <a:noFill/>
        </p:spPr>
        <p:txBody>
          <a:bodyPr wrap="square" rtlCol="0">
            <a:spAutoFit/>
          </a:bodyPr>
          <a:lstStyle/>
          <a:p>
            <a:r>
              <a:rPr lang="en-US" dirty="0" smtClean="0"/>
              <a:t>20</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7106" name="Freeform 2"/>
          <p:cNvSpPr>
            <a:spLocks/>
          </p:cNvSpPr>
          <p:nvPr/>
        </p:nvSpPr>
        <p:spPr bwMode="auto">
          <a:xfrm>
            <a:off x="914400" y="2019300"/>
            <a:ext cx="7543800" cy="2247900"/>
          </a:xfrm>
          <a:custGeom>
            <a:avLst/>
            <a:gdLst>
              <a:gd name="T0" fmla="*/ 0 w 4752"/>
              <a:gd name="T1" fmla="*/ 2147483647 h 1416"/>
              <a:gd name="T2" fmla="*/ 2147483647 w 4752"/>
              <a:gd name="T3" fmla="*/ 2147483647 h 1416"/>
              <a:gd name="T4" fmla="*/ 2147483647 w 4752"/>
              <a:gd name="T5" fmla="*/ 2147483647 h 1416"/>
              <a:gd name="T6" fmla="*/ 2147483647 w 4752"/>
              <a:gd name="T7" fmla="*/ 2147483647 h 1416"/>
              <a:gd name="T8" fmla="*/ 2147483647 w 4752"/>
              <a:gd name="T9" fmla="*/ 2147483647 h 1416"/>
              <a:gd name="T10" fmla="*/ 2147483647 w 4752"/>
              <a:gd name="T11" fmla="*/ 2147483647 h 1416"/>
              <a:gd name="T12" fmla="*/ 2147483647 w 4752"/>
              <a:gd name="T13" fmla="*/ 2147483647 h 1416"/>
              <a:gd name="T14" fmla="*/ 2147483647 w 4752"/>
              <a:gd name="T15" fmla="*/ 2147483647 h 1416"/>
              <a:gd name="T16" fmla="*/ 2147483647 w 4752"/>
              <a:gd name="T17" fmla="*/ 2147483647 h 14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52"/>
              <a:gd name="T28" fmla="*/ 0 h 1416"/>
              <a:gd name="T29" fmla="*/ 4752 w 4752"/>
              <a:gd name="T30" fmla="*/ 1416 h 14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52" h="1416">
                <a:moveTo>
                  <a:pt x="0" y="1368"/>
                </a:moveTo>
                <a:cubicBezTo>
                  <a:pt x="256" y="1364"/>
                  <a:pt x="512" y="1360"/>
                  <a:pt x="672" y="1176"/>
                </a:cubicBezTo>
                <a:cubicBezTo>
                  <a:pt x="832" y="992"/>
                  <a:pt x="864" y="456"/>
                  <a:pt x="960" y="264"/>
                </a:cubicBezTo>
                <a:cubicBezTo>
                  <a:pt x="1056" y="72"/>
                  <a:pt x="1144" y="0"/>
                  <a:pt x="1248" y="24"/>
                </a:cubicBezTo>
                <a:cubicBezTo>
                  <a:pt x="1352" y="48"/>
                  <a:pt x="1448" y="256"/>
                  <a:pt x="1584" y="408"/>
                </a:cubicBezTo>
                <a:cubicBezTo>
                  <a:pt x="1720" y="560"/>
                  <a:pt x="1808" y="816"/>
                  <a:pt x="2064" y="936"/>
                </a:cubicBezTo>
                <a:cubicBezTo>
                  <a:pt x="2320" y="1056"/>
                  <a:pt x="2720" y="1056"/>
                  <a:pt x="3120" y="1128"/>
                </a:cubicBezTo>
                <a:cubicBezTo>
                  <a:pt x="3520" y="1200"/>
                  <a:pt x="4192" y="1320"/>
                  <a:pt x="4464" y="1368"/>
                </a:cubicBezTo>
                <a:cubicBezTo>
                  <a:pt x="4736" y="1416"/>
                  <a:pt x="4744" y="1416"/>
                  <a:pt x="4752" y="1416"/>
                </a:cubicBezTo>
              </a:path>
            </a:pathLst>
          </a:custGeom>
          <a:noFill/>
          <a:ln w="57150">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47107" name="Line 3"/>
          <p:cNvSpPr>
            <a:spLocks noChangeShapeType="1"/>
          </p:cNvSpPr>
          <p:nvPr/>
        </p:nvSpPr>
        <p:spPr bwMode="auto">
          <a:xfrm>
            <a:off x="2819400" y="1524000"/>
            <a:ext cx="0" cy="457200"/>
          </a:xfrm>
          <a:prstGeom prst="line">
            <a:avLst/>
          </a:prstGeom>
          <a:noFill/>
          <a:ln w="57150">
            <a:solidFill>
              <a:srgbClr val="0000FF"/>
            </a:solidFill>
            <a:round/>
            <a:headEnd/>
            <a:tailEnd type="stealth" w="med" len="med"/>
          </a:ln>
        </p:spPr>
        <p:txBody>
          <a:bodyPr wrap="none" anchor="ctr">
            <a:prstTxWarp prst="textNoShape">
              <a:avLst/>
            </a:prstTxWarp>
          </a:bodyPr>
          <a:lstStyle/>
          <a:p>
            <a:endParaRPr lang="en-US"/>
          </a:p>
        </p:txBody>
      </p:sp>
      <p:sp>
        <p:nvSpPr>
          <p:cNvPr id="47108" name="Text Box 4"/>
          <p:cNvSpPr txBox="1">
            <a:spLocks noChangeArrowheads="1"/>
          </p:cNvSpPr>
          <p:nvPr/>
        </p:nvSpPr>
        <p:spPr bwMode="auto">
          <a:xfrm>
            <a:off x="1676400" y="611188"/>
            <a:ext cx="2049463" cy="1200150"/>
          </a:xfrm>
          <a:prstGeom prst="rect">
            <a:avLst/>
          </a:prstGeom>
          <a:noFill/>
          <a:ln w="9525">
            <a:noFill/>
            <a:miter lim="800000"/>
            <a:headEnd/>
            <a:tailEnd/>
          </a:ln>
        </p:spPr>
        <p:txBody>
          <a:bodyPr wrap="none">
            <a:prstTxWarp prst="textNoShape">
              <a:avLst/>
            </a:prstTxWarp>
            <a:spAutoFit/>
          </a:bodyPr>
          <a:lstStyle/>
          <a:p>
            <a:r>
              <a:rPr lang="en-US" b="1">
                <a:solidFill>
                  <a:srgbClr val="0000FF"/>
                </a:solidFill>
              </a:rPr>
              <a:t>Some traffic,</a:t>
            </a:r>
          </a:p>
          <a:p>
            <a:r>
              <a:rPr lang="en-US" b="1">
                <a:solidFill>
                  <a:srgbClr val="0000FF"/>
                </a:solidFill>
              </a:rPr>
              <a:t>blah tunes</a:t>
            </a:r>
          </a:p>
          <a:p>
            <a:endParaRPr lang="en-US">
              <a:solidFill>
                <a:srgbClr val="000000"/>
              </a:solidFill>
              <a:latin typeface="Times" pitchFamily="1" charset="0"/>
            </a:endParaRPr>
          </a:p>
        </p:txBody>
      </p:sp>
      <p:sp>
        <p:nvSpPr>
          <p:cNvPr id="47109" name="Text Box 5"/>
          <p:cNvSpPr txBox="1">
            <a:spLocks noChangeArrowheads="1"/>
          </p:cNvSpPr>
          <p:nvPr/>
        </p:nvSpPr>
        <p:spPr bwMode="auto">
          <a:xfrm>
            <a:off x="685800" y="1968500"/>
            <a:ext cx="1620838" cy="1200150"/>
          </a:xfrm>
          <a:prstGeom prst="rect">
            <a:avLst/>
          </a:prstGeom>
          <a:noFill/>
          <a:ln w="9525">
            <a:noFill/>
            <a:miter lim="800000"/>
            <a:headEnd/>
            <a:tailEnd/>
          </a:ln>
        </p:spPr>
        <p:txBody>
          <a:bodyPr wrap="none">
            <a:prstTxWarp prst="textNoShape">
              <a:avLst/>
            </a:prstTxWarp>
            <a:spAutoFit/>
          </a:bodyPr>
          <a:lstStyle/>
          <a:p>
            <a:r>
              <a:rPr lang="en-US" b="1">
                <a:solidFill>
                  <a:srgbClr val="008000"/>
                </a:solidFill>
              </a:rPr>
              <a:t>No traffic,</a:t>
            </a:r>
          </a:p>
          <a:p>
            <a:r>
              <a:rPr lang="en-US" b="1">
                <a:solidFill>
                  <a:srgbClr val="008000"/>
                </a:solidFill>
              </a:rPr>
              <a:t>great </a:t>
            </a:r>
          </a:p>
          <a:p>
            <a:r>
              <a:rPr lang="en-US" b="1">
                <a:solidFill>
                  <a:srgbClr val="008000"/>
                </a:solidFill>
              </a:rPr>
              <a:t>tunes</a:t>
            </a:r>
            <a:endParaRPr lang="en-US">
              <a:solidFill>
                <a:srgbClr val="008000"/>
              </a:solidFill>
            </a:endParaRPr>
          </a:p>
        </p:txBody>
      </p:sp>
      <p:sp>
        <p:nvSpPr>
          <p:cNvPr id="47110" name="Line 6"/>
          <p:cNvSpPr>
            <a:spLocks noChangeShapeType="1"/>
          </p:cNvSpPr>
          <p:nvPr/>
        </p:nvSpPr>
        <p:spPr bwMode="auto">
          <a:xfrm flipH="1">
            <a:off x="1155700" y="1905000"/>
            <a:ext cx="1219200" cy="0"/>
          </a:xfrm>
          <a:prstGeom prst="line">
            <a:avLst/>
          </a:prstGeom>
          <a:noFill/>
          <a:ln w="57150">
            <a:solidFill>
              <a:srgbClr val="008000"/>
            </a:solidFill>
            <a:round/>
            <a:headEnd/>
            <a:tailEnd type="stealth" w="med" len="med"/>
          </a:ln>
        </p:spPr>
        <p:txBody>
          <a:bodyPr wrap="none" anchor="ctr">
            <a:prstTxWarp prst="textNoShape">
              <a:avLst/>
            </a:prstTxWarp>
          </a:bodyPr>
          <a:lstStyle/>
          <a:p>
            <a:endParaRPr lang="en-US"/>
          </a:p>
        </p:txBody>
      </p:sp>
      <p:sp>
        <p:nvSpPr>
          <p:cNvPr id="47111" name="Text Box 7"/>
          <p:cNvSpPr txBox="1">
            <a:spLocks noChangeArrowheads="1"/>
          </p:cNvSpPr>
          <p:nvPr/>
        </p:nvSpPr>
        <p:spPr bwMode="auto">
          <a:xfrm>
            <a:off x="3810000" y="1968500"/>
            <a:ext cx="2825750" cy="1200150"/>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rPr>
              <a:t>Lots of traffic,</a:t>
            </a:r>
          </a:p>
          <a:p>
            <a:r>
              <a:rPr lang="en-US" b="1">
                <a:solidFill>
                  <a:srgbClr val="FF0000"/>
                </a:solidFill>
              </a:rPr>
              <a:t>test of emergency</a:t>
            </a:r>
          </a:p>
          <a:p>
            <a:r>
              <a:rPr lang="en-US" b="1">
                <a:solidFill>
                  <a:srgbClr val="FF0000"/>
                </a:solidFill>
              </a:rPr>
              <a:t>broadcast system</a:t>
            </a:r>
          </a:p>
        </p:txBody>
      </p:sp>
      <p:sp>
        <p:nvSpPr>
          <p:cNvPr id="47112" name="Line 8"/>
          <p:cNvSpPr>
            <a:spLocks noChangeShapeType="1"/>
          </p:cNvSpPr>
          <p:nvPr/>
        </p:nvSpPr>
        <p:spPr bwMode="auto">
          <a:xfrm>
            <a:off x="3289300" y="1892300"/>
            <a:ext cx="2590800" cy="0"/>
          </a:xfrm>
          <a:prstGeom prst="line">
            <a:avLst/>
          </a:prstGeom>
          <a:noFill/>
          <a:ln w="57150">
            <a:solidFill>
              <a:srgbClr val="FF0000"/>
            </a:solidFill>
            <a:round/>
            <a:headEnd/>
            <a:tailEnd type="stealth" w="med" len="med"/>
          </a:ln>
        </p:spPr>
        <p:txBody>
          <a:bodyPr wrap="none" anchor="ctr">
            <a:prstTxWarp prst="textNoShape">
              <a:avLst/>
            </a:prstTxWarp>
          </a:bodyPr>
          <a:lstStyle/>
          <a:p>
            <a:endParaRPr lang="en-US"/>
          </a:p>
        </p:txBody>
      </p:sp>
      <p:sp>
        <p:nvSpPr>
          <p:cNvPr id="47113" name="Line 9"/>
          <p:cNvSpPr>
            <a:spLocks noChangeShapeType="1"/>
          </p:cNvSpPr>
          <p:nvPr/>
        </p:nvSpPr>
        <p:spPr bwMode="auto">
          <a:xfrm>
            <a:off x="381000" y="4953000"/>
            <a:ext cx="8153400" cy="0"/>
          </a:xfrm>
          <a:prstGeom prst="line">
            <a:avLst/>
          </a:prstGeom>
          <a:noFill/>
          <a:ln w="28575">
            <a:solidFill>
              <a:srgbClr val="FF6600"/>
            </a:solidFill>
            <a:round/>
            <a:headEnd/>
            <a:tailEnd type="stealth" w="med" len="med"/>
          </a:ln>
        </p:spPr>
        <p:txBody>
          <a:bodyPr wrap="none" anchor="ctr">
            <a:prstTxWarp prst="textNoShape">
              <a:avLst/>
            </a:prstTxWarp>
          </a:bodyPr>
          <a:lstStyle/>
          <a:p>
            <a:endParaRPr lang="en-US"/>
          </a:p>
        </p:txBody>
      </p:sp>
      <p:sp>
        <p:nvSpPr>
          <p:cNvPr id="47114" name="Text Box 10"/>
          <p:cNvSpPr txBox="1">
            <a:spLocks noChangeArrowheads="1"/>
          </p:cNvSpPr>
          <p:nvPr/>
        </p:nvSpPr>
        <p:spPr bwMode="auto">
          <a:xfrm>
            <a:off x="2117725" y="5000625"/>
            <a:ext cx="1573213" cy="457200"/>
          </a:xfrm>
          <a:prstGeom prst="rect">
            <a:avLst/>
          </a:prstGeom>
          <a:noFill/>
          <a:ln w="9525">
            <a:noFill/>
            <a:miter lim="800000"/>
            <a:headEnd/>
            <a:tailEnd/>
          </a:ln>
        </p:spPr>
        <p:txBody>
          <a:bodyPr wrap="none">
            <a:prstTxWarp prst="textNoShape">
              <a:avLst/>
            </a:prstTxWarp>
            <a:spAutoFit/>
          </a:bodyPr>
          <a:lstStyle/>
          <a:p>
            <a:r>
              <a:rPr lang="en-US" b="1">
                <a:solidFill>
                  <a:srgbClr val="FF8000"/>
                </a:solidFill>
              </a:rPr>
              <a:t>Problems</a:t>
            </a:r>
            <a:endParaRPr lang="en-US" b="1">
              <a:solidFill>
                <a:srgbClr val="FF8000"/>
              </a:solidFill>
              <a:latin typeface="Times" pitchFamily="1" charset="0"/>
            </a:endParaRPr>
          </a:p>
        </p:txBody>
      </p:sp>
      <p:sp>
        <p:nvSpPr>
          <p:cNvPr id="47115" name="Line 11"/>
          <p:cNvSpPr>
            <a:spLocks noChangeShapeType="1"/>
          </p:cNvSpPr>
          <p:nvPr/>
        </p:nvSpPr>
        <p:spPr bwMode="auto">
          <a:xfrm flipV="1">
            <a:off x="381000" y="1066800"/>
            <a:ext cx="0" cy="3886200"/>
          </a:xfrm>
          <a:prstGeom prst="line">
            <a:avLst/>
          </a:prstGeom>
          <a:noFill/>
          <a:ln w="28575">
            <a:solidFill>
              <a:srgbClr val="FF6600"/>
            </a:solidFill>
            <a:round/>
            <a:headEnd/>
            <a:tailEnd type="stealth" w="med" len="med"/>
          </a:ln>
        </p:spPr>
        <p:txBody>
          <a:bodyPr wrap="none" anchor="ctr">
            <a:prstTxWarp prst="textNoShape">
              <a:avLst/>
            </a:prstTxWarp>
          </a:bodyPr>
          <a:lstStyle/>
          <a:p>
            <a:endParaRPr lang="en-US"/>
          </a:p>
        </p:txBody>
      </p:sp>
      <p:sp>
        <p:nvSpPr>
          <p:cNvPr id="47116" name="Text Box 12"/>
          <p:cNvSpPr txBox="1">
            <a:spLocks noChangeArrowheads="1"/>
          </p:cNvSpPr>
          <p:nvPr/>
        </p:nvSpPr>
        <p:spPr bwMode="auto">
          <a:xfrm rot="-5400000">
            <a:off x="-663575" y="2736850"/>
            <a:ext cx="1758950" cy="457200"/>
          </a:xfrm>
          <a:prstGeom prst="rect">
            <a:avLst/>
          </a:prstGeom>
          <a:noFill/>
          <a:ln w="9525">
            <a:noFill/>
            <a:miter lim="800000"/>
            <a:headEnd/>
            <a:tailEnd/>
          </a:ln>
        </p:spPr>
        <p:txBody>
          <a:bodyPr wrap="none">
            <a:prstTxWarp prst="textNoShape">
              <a:avLst/>
            </a:prstTxWarp>
            <a:spAutoFit/>
          </a:bodyPr>
          <a:lstStyle/>
          <a:p>
            <a:r>
              <a:rPr lang="en-US" b="1">
                <a:solidFill>
                  <a:srgbClr val="FF8000"/>
                </a:solidFill>
              </a:rPr>
              <a:t>Probability</a:t>
            </a:r>
            <a:endParaRPr lang="en-US">
              <a:solidFill>
                <a:srgbClr val="000000"/>
              </a:solidFill>
              <a:latin typeface="Times" pitchFamily="1" charset="0"/>
            </a:endParaRPr>
          </a:p>
        </p:txBody>
      </p:sp>
      <p:sp>
        <p:nvSpPr>
          <p:cNvPr id="47117" name="Text Box 13"/>
          <p:cNvSpPr txBox="1">
            <a:spLocks noChangeArrowheads="1"/>
          </p:cNvSpPr>
          <p:nvPr/>
        </p:nvSpPr>
        <p:spPr bwMode="auto">
          <a:xfrm>
            <a:off x="365125" y="5408613"/>
            <a:ext cx="8778875" cy="830262"/>
          </a:xfrm>
          <a:prstGeom prst="rect">
            <a:avLst/>
          </a:prstGeom>
          <a:noFill/>
          <a:ln w="9525">
            <a:noFill/>
            <a:miter lim="800000"/>
            <a:headEnd/>
            <a:tailEnd/>
          </a:ln>
        </p:spPr>
        <p:txBody>
          <a:bodyPr>
            <a:prstTxWarp prst="textNoShape">
              <a:avLst/>
            </a:prstTxWarp>
            <a:spAutoFit/>
          </a:bodyPr>
          <a:lstStyle/>
          <a:p>
            <a:r>
              <a:rPr lang="en-US" b="1">
                <a:solidFill>
                  <a:srgbClr val="000000"/>
                </a:solidFill>
              </a:rPr>
              <a:t>Suppose you have to drive somewhere.  What are you likely to encounter, and what do you plan for?</a:t>
            </a:r>
          </a:p>
        </p:txBody>
      </p:sp>
      <p:sp>
        <p:nvSpPr>
          <p:cNvPr id="47118" name="Text Box 7"/>
          <p:cNvSpPr txBox="1">
            <a:spLocks noChangeArrowheads="1"/>
          </p:cNvSpPr>
          <p:nvPr/>
        </p:nvSpPr>
        <p:spPr bwMode="auto">
          <a:xfrm>
            <a:off x="7058025" y="3244850"/>
            <a:ext cx="2014538" cy="830263"/>
          </a:xfrm>
          <a:prstGeom prst="rect">
            <a:avLst/>
          </a:prstGeom>
          <a:noFill/>
          <a:ln w="9525">
            <a:noFill/>
            <a:miter lim="800000"/>
            <a:headEnd/>
            <a:tailEnd/>
          </a:ln>
        </p:spPr>
        <p:txBody>
          <a:bodyPr wrap="none">
            <a:prstTxWarp prst="textNoShape">
              <a:avLst/>
            </a:prstTxWarp>
            <a:spAutoFit/>
          </a:bodyPr>
          <a:lstStyle/>
          <a:p>
            <a:r>
              <a:rPr lang="en-US" b="1">
                <a:solidFill>
                  <a:srgbClr val="FF00FF"/>
                </a:solidFill>
              </a:rPr>
              <a:t>Run over by </a:t>
            </a:r>
          </a:p>
          <a:p>
            <a:r>
              <a:rPr lang="en-US" b="1">
                <a:solidFill>
                  <a:srgbClr val="FF00FF"/>
                </a:solidFill>
              </a:rPr>
              <a:t>drunk driver</a:t>
            </a:r>
          </a:p>
        </p:txBody>
      </p:sp>
      <p:sp>
        <p:nvSpPr>
          <p:cNvPr id="47119" name="Line 8"/>
          <p:cNvSpPr>
            <a:spLocks noChangeShapeType="1"/>
          </p:cNvSpPr>
          <p:nvPr/>
        </p:nvSpPr>
        <p:spPr bwMode="auto">
          <a:xfrm>
            <a:off x="7067550" y="3244850"/>
            <a:ext cx="1822450" cy="0"/>
          </a:xfrm>
          <a:prstGeom prst="line">
            <a:avLst/>
          </a:prstGeom>
          <a:noFill/>
          <a:ln w="57150">
            <a:solidFill>
              <a:srgbClr val="FF00FF"/>
            </a:solidFill>
            <a:round/>
            <a:headEnd/>
            <a:tailEnd type="stealth" w="med" len="med"/>
          </a:ln>
        </p:spPr>
        <p:txBody>
          <a:bodyPr wrap="none" anchor="ctr">
            <a:prstTxWarp prst="textNoShape">
              <a:avLst/>
            </a:prstTxWarp>
          </a:bodyPr>
          <a:lstStyle/>
          <a:p>
            <a:endParaRPr lang="en-US"/>
          </a:p>
        </p:txBody>
      </p:sp>
      <p:sp>
        <p:nvSpPr>
          <p:cNvPr id="47120" name="Text Box 7"/>
          <p:cNvSpPr txBox="1">
            <a:spLocks noChangeArrowheads="1"/>
          </p:cNvSpPr>
          <p:nvPr/>
        </p:nvSpPr>
        <p:spPr bwMode="auto">
          <a:xfrm>
            <a:off x="6461125" y="-33338"/>
            <a:ext cx="2682875" cy="3046413"/>
          </a:xfrm>
          <a:prstGeom prst="rect">
            <a:avLst/>
          </a:prstGeom>
          <a:noFill/>
          <a:ln w="9525">
            <a:noFill/>
            <a:miter lim="800000"/>
            <a:headEnd/>
            <a:tailEnd/>
          </a:ln>
        </p:spPr>
        <p:txBody>
          <a:bodyPr>
            <a:prstTxWarp prst="textNoShape">
              <a:avLst/>
            </a:prstTxWarp>
            <a:spAutoFit/>
          </a:bodyPr>
          <a:lstStyle/>
          <a:p>
            <a:r>
              <a:rPr lang="en-US" b="1">
                <a:solidFill>
                  <a:srgbClr val="FF00FF"/>
                </a:solidFill>
              </a:rPr>
              <a:t>Air bags, crumple zones, seat belts, kid seats, insurance, Mothers Against Drunk Driving, more—real investment. </a:t>
            </a:r>
          </a:p>
        </p:txBody>
      </p:sp>
      <p:pic>
        <p:nvPicPr>
          <p:cNvPr id="47121" name="Picture 7"/>
          <p:cNvPicPr>
            <a:picLocks noChangeAspect="1"/>
          </p:cNvPicPr>
          <p:nvPr/>
        </p:nvPicPr>
        <p:blipFill>
          <a:blip r:embed="rId3"/>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18" name="TextBox 17"/>
          <p:cNvSpPr txBox="1"/>
          <p:nvPr/>
        </p:nvSpPr>
        <p:spPr>
          <a:xfrm>
            <a:off x="8610600" y="0"/>
            <a:ext cx="533400" cy="461665"/>
          </a:xfrm>
          <a:prstGeom prst="rect">
            <a:avLst/>
          </a:prstGeom>
          <a:noFill/>
        </p:spPr>
        <p:txBody>
          <a:bodyPr wrap="square" rtlCol="0">
            <a:spAutoFit/>
          </a:bodyPr>
          <a:lstStyle/>
          <a:p>
            <a:r>
              <a:rPr lang="en-US" dirty="0" smtClean="0"/>
              <a:t>21</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9154" name="Freeform 2"/>
          <p:cNvSpPr>
            <a:spLocks/>
          </p:cNvSpPr>
          <p:nvPr/>
        </p:nvSpPr>
        <p:spPr bwMode="auto">
          <a:xfrm>
            <a:off x="914400" y="2019300"/>
            <a:ext cx="7543800" cy="2247900"/>
          </a:xfrm>
          <a:custGeom>
            <a:avLst/>
            <a:gdLst>
              <a:gd name="T0" fmla="*/ 0 w 4752"/>
              <a:gd name="T1" fmla="*/ 2147483647 h 1416"/>
              <a:gd name="T2" fmla="*/ 2147483647 w 4752"/>
              <a:gd name="T3" fmla="*/ 2147483647 h 1416"/>
              <a:gd name="T4" fmla="*/ 2147483647 w 4752"/>
              <a:gd name="T5" fmla="*/ 2147483647 h 1416"/>
              <a:gd name="T6" fmla="*/ 2147483647 w 4752"/>
              <a:gd name="T7" fmla="*/ 2147483647 h 1416"/>
              <a:gd name="T8" fmla="*/ 2147483647 w 4752"/>
              <a:gd name="T9" fmla="*/ 2147483647 h 1416"/>
              <a:gd name="T10" fmla="*/ 2147483647 w 4752"/>
              <a:gd name="T11" fmla="*/ 2147483647 h 1416"/>
              <a:gd name="T12" fmla="*/ 2147483647 w 4752"/>
              <a:gd name="T13" fmla="*/ 2147483647 h 1416"/>
              <a:gd name="T14" fmla="*/ 2147483647 w 4752"/>
              <a:gd name="T15" fmla="*/ 2147483647 h 1416"/>
              <a:gd name="T16" fmla="*/ 2147483647 w 4752"/>
              <a:gd name="T17" fmla="*/ 2147483647 h 14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52"/>
              <a:gd name="T28" fmla="*/ 0 h 1416"/>
              <a:gd name="T29" fmla="*/ 4752 w 4752"/>
              <a:gd name="T30" fmla="*/ 1416 h 14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52" h="1416">
                <a:moveTo>
                  <a:pt x="0" y="1368"/>
                </a:moveTo>
                <a:cubicBezTo>
                  <a:pt x="256" y="1364"/>
                  <a:pt x="512" y="1360"/>
                  <a:pt x="672" y="1176"/>
                </a:cubicBezTo>
                <a:cubicBezTo>
                  <a:pt x="832" y="992"/>
                  <a:pt x="864" y="456"/>
                  <a:pt x="960" y="264"/>
                </a:cubicBezTo>
                <a:cubicBezTo>
                  <a:pt x="1056" y="72"/>
                  <a:pt x="1144" y="0"/>
                  <a:pt x="1248" y="24"/>
                </a:cubicBezTo>
                <a:cubicBezTo>
                  <a:pt x="1352" y="48"/>
                  <a:pt x="1448" y="256"/>
                  <a:pt x="1584" y="408"/>
                </a:cubicBezTo>
                <a:cubicBezTo>
                  <a:pt x="1720" y="560"/>
                  <a:pt x="1808" y="816"/>
                  <a:pt x="2064" y="936"/>
                </a:cubicBezTo>
                <a:cubicBezTo>
                  <a:pt x="2320" y="1056"/>
                  <a:pt x="2720" y="1056"/>
                  <a:pt x="3120" y="1128"/>
                </a:cubicBezTo>
                <a:cubicBezTo>
                  <a:pt x="3520" y="1200"/>
                  <a:pt x="4192" y="1320"/>
                  <a:pt x="4464" y="1368"/>
                </a:cubicBezTo>
                <a:cubicBezTo>
                  <a:pt x="4736" y="1416"/>
                  <a:pt x="4744" y="1416"/>
                  <a:pt x="4752" y="1416"/>
                </a:cubicBezTo>
              </a:path>
            </a:pathLst>
          </a:custGeom>
          <a:noFill/>
          <a:ln w="57150">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49155" name="Line 3"/>
          <p:cNvSpPr>
            <a:spLocks noChangeShapeType="1"/>
          </p:cNvSpPr>
          <p:nvPr/>
        </p:nvSpPr>
        <p:spPr bwMode="auto">
          <a:xfrm>
            <a:off x="2819400" y="1524000"/>
            <a:ext cx="0" cy="457200"/>
          </a:xfrm>
          <a:prstGeom prst="line">
            <a:avLst/>
          </a:prstGeom>
          <a:noFill/>
          <a:ln w="57150">
            <a:solidFill>
              <a:srgbClr val="0000FF"/>
            </a:solidFill>
            <a:round/>
            <a:headEnd/>
            <a:tailEnd type="stealth" w="med" len="med"/>
          </a:ln>
        </p:spPr>
        <p:txBody>
          <a:bodyPr wrap="none" anchor="ctr">
            <a:prstTxWarp prst="textNoShape">
              <a:avLst/>
            </a:prstTxWarp>
          </a:bodyPr>
          <a:lstStyle/>
          <a:p>
            <a:endParaRPr lang="en-US"/>
          </a:p>
        </p:txBody>
      </p:sp>
      <p:sp>
        <p:nvSpPr>
          <p:cNvPr id="49156" name="Text Box 4"/>
          <p:cNvSpPr txBox="1">
            <a:spLocks noChangeArrowheads="1"/>
          </p:cNvSpPr>
          <p:nvPr/>
        </p:nvSpPr>
        <p:spPr bwMode="auto">
          <a:xfrm>
            <a:off x="1676400" y="611188"/>
            <a:ext cx="2335213" cy="822325"/>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Times" pitchFamily="1" charset="0"/>
              </a:rPr>
              <a:t>   </a:t>
            </a:r>
            <a:r>
              <a:rPr lang="en-US" b="1">
                <a:solidFill>
                  <a:srgbClr val="0000FF"/>
                </a:solidFill>
              </a:rPr>
              <a:t>UN-IPCC</a:t>
            </a:r>
          </a:p>
          <a:p>
            <a:r>
              <a:rPr lang="en-US" b="1">
                <a:solidFill>
                  <a:srgbClr val="0000FF"/>
                </a:solidFill>
              </a:rPr>
              <a:t>(best estimate)</a:t>
            </a:r>
            <a:endParaRPr lang="en-US">
              <a:solidFill>
                <a:srgbClr val="000000"/>
              </a:solidFill>
              <a:latin typeface="Times" pitchFamily="1" charset="0"/>
            </a:endParaRPr>
          </a:p>
        </p:txBody>
      </p:sp>
      <p:sp>
        <p:nvSpPr>
          <p:cNvPr id="49157" name="Text Box 5"/>
          <p:cNvSpPr txBox="1">
            <a:spLocks noChangeArrowheads="1"/>
          </p:cNvSpPr>
          <p:nvPr/>
        </p:nvSpPr>
        <p:spPr bwMode="auto">
          <a:xfrm>
            <a:off x="685800" y="1968500"/>
            <a:ext cx="1552575" cy="1200150"/>
          </a:xfrm>
          <a:prstGeom prst="rect">
            <a:avLst/>
          </a:prstGeom>
          <a:noFill/>
          <a:ln w="9525">
            <a:noFill/>
            <a:miter lim="800000"/>
            <a:headEnd/>
            <a:tailEnd/>
          </a:ln>
        </p:spPr>
        <p:txBody>
          <a:bodyPr wrap="none">
            <a:prstTxWarp prst="textNoShape">
              <a:avLst/>
            </a:prstTxWarp>
            <a:spAutoFit/>
          </a:bodyPr>
          <a:lstStyle/>
          <a:p>
            <a:r>
              <a:rPr lang="en-US" b="1">
                <a:solidFill>
                  <a:srgbClr val="008000"/>
                </a:solidFill>
              </a:rPr>
              <a:t>Smaller </a:t>
            </a:r>
          </a:p>
          <a:p>
            <a:r>
              <a:rPr lang="en-US" b="1">
                <a:solidFill>
                  <a:srgbClr val="008000"/>
                </a:solidFill>
              </a:rPr>
              <a:t>or slower </a:t>
            </a:r>
          </a:p>
          <a:p>
            <a:r>
              <a:rPr lang="en-US" b="1">
                <a:solidFill>
                  <a:srgbClr val="008000"/>
                </a:solidFill>
              </a:rPr>
              <a:t>changes</a:t>
            </a:r>
            <a:endParaRPr lang="en-US">
              <a:solidFill>
                <a:srgbClr val="008000"/>
              </a:solidFill>
            </a:endParaRPr>
          </a:p>
        </p:txBody>
      </p:sp>
      <p:sp>
        <p:nvSpPr>
          <p:cNvPr id="49158" name="Line 6"/>
          <p:cNvSpPr>
            <a:spLocks noChangeShapeType="1"/>
          </p:cNvSpPr>
          <p:nvPr/>
        </p:nvSpPr>
        <p:spPr bwMode="auto">
          <a:xfrm flipH="1">
            <a:off x="1155700" y="1905000"/>
            <a:ext cx="1219200" cy="0"/>
          </a:xfrm>
          <a:prstGeom prst="line">
            <a:avLst/>
          </a:prstGeom>
          <a:noFill/>
          <a:ln w="57150">
            <a:solidFill>
              <a:srgbClr val="008000"/>
            </a:solidFill>
            <a:round/>
            <a:headEnd/>
            <a:tailEnd type="stealth" w="med" len="med"/>
          </a:ln>
        </p:spPr>
        <p:txBody>
          <a:bodyPr wrap="none" anchor="ctr">
            <a:prstTxWarp prst="textNoShape">
              <a:avLst/>
            </a:prstTxWarp>
          </a:bodyPr>
          <a:lstStyle/>
          <a:p>
            <a:endParaRPr lang="en-US"/>
          </a:p>
        </p:txBody>
      </p:sp>
      <p:sp>
        <p:nvSpPr>
          <p:cNvPr id="49159" name="Text Box 7"/>
          <p:cNvSpPr txBox="1">
            <a:spLocks noChangeArrowheads="1"/>
          </p:cNvSpPr>
          <p:nvPr/>
        </p:nvSpPr>
        <p:spPr bwMode="auto">
          <a:xfrm>
            <a:off x="3810000" y="1968500"/>
            <a:ext cx="1433513" cy="1200150"/>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rPr>
              <a:t>Larger </a:t>
            </a:r>
          </a:p>
          <a:p>
            <a:r>
              <a:rPr lang="en-US" b="1">
                <a:solidFill>
                  <a:srgbClr val="FF0000"/>
                </a:solidFill>
              </a:rPr>
              <a:t>or faster</a:t>
            </a:r>
          </a:p>
          <a:p>
            <a:r>
              <a:rPr lang="en-US" b="1">
                <a:solidFill>
                  <a:srgbClr val="FF0000"/>
                </a:solidFill>
              </a:rPr>
              <a:t>changes</a:t>
            </a:r>
          </a:p>
        </p:txBody>
      </p:sp>
      <p:sp>
        <p:nvSpPr>
          <p:cNvPr id="49160" name="Line 8"/>
          <p:cNvSpPr>
            <a:spLocks noChangeShapeType="1"/>
          </p:cNvSpPr>
          <p:nvPr/>
        </p:nvSpPr>
        <p:spPr bwMode="auto">
          <a:xfrm>
            <a:off x="3289300" y="1892300"/>
            <a:ext cx="2590800" cy="0"/>
          </a:xfrm>
          <a:prstGeom prst="line">
            <a:avLst/>
          </a:prstGeom>
          <a:noFill/>
          <a:ln w="57150">
            <a:solidFill>
              <a:srgbClr val="FF0000"/>
            </a:solidFill>
            <a:round/>
            <a:headEnd/>
            <a:tailEnd type="stealth" w="med" len="med"/>
          </a:ln>
        </p:spPr>
        <p:txBody>
          <a:bodyPr wrap="none" anchor="ctr">
            <a:prstTxWarp prst="textNoShape">
              <a:avLst/>
            </a:prstTxWarp>
          </a:bodyPr>
          <a:lstStyle/>
          <a:p>
            <a:endParaRPr lang="en-US"/>
          </a:p>
        </p:txBody>
      </p:sp>
      <p:sp>
        <p:nvSpPr>
          <p:cNvPr id="49161" name="Line 9"/>
          <p:cNvSpPr>
            <a:spLocks noChangeShapeType="1"/>
          </p:cNvSpPr>
          <p:nvPr/>
        </p:nvSpPr>
        <p:spPr bwMode="auto">
          <a:xfrm>
            <a:off x="381000" y="4953000"/>
            <a:ext cx="8153400" cy="0"/>
          </a:xfrm>
          <a:prstGeom prst="line">
            <a:avLst/>
          </a:prstGeom>
          <a:noFill/>
          <a:ln w="28575">
            <a:solidFill>
              <a:srgbClr val="FF6600"/>
            </a:solidFill>
            <a:round/>
            <a:headEnd/>
            <a:tailEnd type="stealth" w="med" len="med"/>
          </a:ln>
        </p:spPr>
        <p:txBody>
          <a:bodyPr wrap="none" anchor="ctr">
            <a:prstTxWarp prst="textNoShape">
              <a:avLst/>
            </a:prstTxWarp>
          </a:bodyPr>
          <a:lstStyle/>
          <a:p>
            <a:endParaRPr lang="en-US"/>
          </a:p>
        </p:txBody>
      </p:sp>
      <p:sp>
        <p:nvSpPr>
          <p:cNvPr id="49162" name="Text Box 10"/>
          <p:cNvSpPr txBox="1">
            <a:spLocks noChangeArrowheads="1"/>
          </p:cNvSpPr>
          <p:nvPr/>
        </p:nvSpPr>
        <p:spPr bwMode="auto">
          <a:xfrm>
            <a:off x="2117725" y="5000625"/>
            <a:ext cx="1573213" cy="457200"/>
          </a:xfrm>
          <a:prstGeom prst="rect">
            <a:avLst/>
          </a:prstGeom>
          <a:noFill/>
          <a:ln w="9525">
            <a:noFill/>
            <a:miter lim="800000"/>
            <a:headEnd/>
            <a:tailEnd/>
          </a:ln>
        </p:spPr>
        <p:txBody>
          <a:bodyPr wrap="none">
            <a:prstTxWarp prst="textNoShape">
              <a:avLst/>
            </a:prstTxWarp>
            <a:spAutoFit/>
          </a:bodyPr>
          <a:lstStyle/>
          <a:p>
            <a:r>
              <a:rPr lang="en-US" b="1">
                <a:solidFill>
                  <a:srgbClr val="FF8000"/>
                </a:solidFill>
              </a:rPr>
              <a:t>Problems</a:t>
            </a:r>
            <a:endParaRPr lang="en-US" b="1">
              <a:solidFill>
                <a:srgbClr val="FF8000"/>
              </a:solidFill>
              <a:latin typeface="Times" pitchFamily="1" charset="0"/>
            </a:endParaRPr>
          </a:p>
        </p:txBody>
      </p:sp>
      <p:sp>
        <p:nvSpPr>
          <p:cNvPr id="49163" name="Line 11"/>
          <p:cNvSpPr>
            <a:spLocks noChangeShapeType="1"/>
          </p:cNvSpPr>
          <p:nvPr/>
        </p:nvSpPr>
        <p:spPr bwMode="auto">
          <a:xfrm flipV="1">
            <a:off x="381000" y="1066800"/>
            <a:ext cx="0" cy="3886200"/>
          </a:xfrm>
          <a:prstGeom prst="line">
            <a:avLst/>
          </a:prstGeom>
          <a:noFill/>
          <a:ln w="28575">
            <a:solidFill>
              <a:srgbClr val="FF6600"/>
            </a:solidFill>
            <a:round/>
            <a:headEnd/>
            <a:tailEnd type="stealth" w="med" len="med"/>
          </a:ln>
        </p:spPr>
        <p:txBody>
          <a:bodyPr wrap="none" anchor="ctr">
            <a:prstTxWarp prst="textNoShape">
              <a:avLst/>
            </a:prstTxWarp>
          </a:bodyPr>
          <a:lstStyle/>
          <a:p>
            <a:endParaRPr lang="en-US"/>
          </a:p>
        </p:txBody>
      </p:sp>
      <p:sp>
        <p:nvSpPr>
          <p:cNvPr id="49164" name="Text Box 12"/>
          <p:cNvSpPr txBox="1">
            <a:spLocks noChangeArrowheads="1"/>
          </p:cNvSpPr>
          <p:nvPr/>
        </p:nvSpPr>
        <p:spPr bwMode="auto">
          <a:xfrm rot="-5400000">
            <a:off x="-663575" y="2736850"/>
            <a:ext cx="1758950" cy="457200"/>
          </a:xfrm>
          <a:prstGeom prst="rect">
            <a:avLst/>
          </a:prstGeom>
          <a:noFill/>
          <a:ln w="9525">
            <a:noFill/>
            <a:miter lim="800000"/>
            <a:headEnd/>
            <a:tailEnd/>
          </a:ln>
        </p:spPr>
        <p:txBody>
          <a:bodyPr wrap="none">
            <a:prstTxWarp prst="textNoShape">
              <a:avLst/>
            </a:prstTxWarp>
            <a:spAutoFit/>
          </a:bodyPr>
          <a:lstStyle/>
          <a:p>
            <a:r>
              <a:rPr lang="en-US" b="1">
                <a:solidFill>
                  <a:srgbClr val="FF8000"/>
                </a:solidFill>
              </a:rPr>
              <a:t>Probability</a:t>
            </a:r>
            <a:endParaRPr lang="en-US">
              <a:solidFill>
                <a:srgbClr val="000000"/>
              </a:solidFill>
              <a:latin typeface="Times" pitchFamily="1" charset="0"/>
            </a:endParaRPr>
          </a:p>
        </p:txBody>
      </p:sp>
      <p:sp>
        <p:nvSpPr>
          <p:cNvPr id="49165" name="Text Box 14"/>
          <p:cNvSpPr txBox="1">
            <a:spLocks noChangeArrowheads="1"/>
          </p:cNvSpPr>
          <p:nvPr/>
        </p:nvSpPr>
        <p:spPr bwMode="auto">
          <a:xfrm>
            <a:off x="1181100" y="5457825"/>
            <a:ext cx="5810250" cy="830263"/>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srgbClr val="000000"/>
                </a:solidFill>
              </a:rPr>
              <a:t>My interpretation of probability of various levels of future problems.</a:t>
            </a:r>
            <a:endParaRPr lang="en-US">
              <a:solidFill>
                <a:srgbClr val="000000"/>
              </a:solidFill>
            </a:endParaRPr>
          </a:p>
        </p:txBody>
      </p:sp>
      <p:sp>
        <p:nvSpPr>
          <p:cNvPr id="49166" name="Text Box 7"/>
          <p:cNvSpPr txBox="1">
            <a:spLocks noChangeArrowheads="1"/>
          </p:cNvSpPr>
          <p:nvPr/>
        </p:nvSpPr>
        <p:spPr bwMode="auto">
          <a:xfrm>
            <a:off x="6359525" y="228600"/>
            <a:ext cx="2784475" cy="3540125"/>
          </a:xfrm>
          <a:prstGeom prst="rect">
            <a:avLst/>
          </a:prstGeom>
          <a:noFill/>
          <a:ln w="9525">
            <a:noFill/>
            <a:miter lim="800000"/>
            <a:headEnd/>
            <a:tailEnd/>
          </a:ln>
        </p:spPr>
        <p:txBody>
          <a:bodyPr>
            <a:prstTxWarp prst="textNoShape">
              <a:avLst/>
            </a:prstTxWarp>
            <a:spAutoFit/>
          </a:bodyPr>
          <a:lstStyle/>
          <a:p>
            <a:r>
              <a:rPr lang="en-US" b="1">
                <a:solidFill>
                  <a:srgbClr val="FF00FF"/>
                </a:solidFill>
              </a:rPr>
              <a:t>Abrupt climate change; ice-sheet collapse; so hot that humans would need air conditioning to persist on large parts of Earth </a:t>
            </a:r>
            <a:r>
              <a:rPr lang="en-US" sz="1600" b="1">
                <a:solidFill>
                  <a:srgbClr val="FF00FF"/>
                </a:solidFill>
              </a:rPr>
              <a:t>(Sherwood &amp; Huber, PNAS, 2010)</a:t>
            </a:r>
          </a:p>
        </p:txBody>
      </p:sp>
      <p:sp>
        <p:nvSpPr>
          <p:cNvPr id="49167" name="Line 8"/>
          <p:cNvSpPr>
            <a:spLocks noChangeShapeType="1"/>
          </p:cNvSpPr>
          <p:nvPr/>
        </p:nvSpPr>
        <p:spPr bwMode="auto">
          <a:xfrm>
            <a:off x="6991350" y="3959225"/>
            <a:ext cx="1822450" cy="0"/>
          </a:xfrm>
          <a:prstGeom prst="line">
            <a:avLst/>
          </a:prstGeom>
          <a:noFill/>
          <a:ln w="57150">
            <a:solidFill>
              <a:srgbClr val="FF00FF"/>
            </a:solidFill>
            <a:round/>
            <a:headEnd/>
            <a:tailEnd type="stealth" w="med" len="med"/>
          </a:ln>
        </p:spPr>
        <p:txBody>
          <a:bodyPr wrap="none" anchor="ctr">
            <a:prstTxWarp prst="textNoShape">
              <a:avLst/>
            </a:prstTxWarp>
          </a:bodyPr>
          <a:lstStyle/>
          <a:p>
            <a:endParaRPr lang="en-US"/>
          </a:p>
        </p:txBody>
      </p:sp>
      <p:pic>
        <p:nvPicPr>
          <p:cNvPr id="49168" name="Picture 7"/>
          <p:cNvPicPr>
            <a:picLocks noChangeAspect="1"/>
          </p:cNvPicPr>
          <p:nvPr/>
        </p:nvPicPr>
        <p:blipFill>
          <a:blip r:embed="rId3"/>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17" name="TextBox 16"/>
          <p:cNvSpPr txBox="1"/>
          <p:nvPr/>
        </p:nvSpPr>
        <p:spPr>
          <a:xfrm>
            <a:off x="8610600" y="0"/>
            <a:ext cx="533400" cy="461665"/>
          </a:xfrm>
          <a:prstGeom prst="rect">
            <a:avLst/>
          </a:prstGeom>
          <a:noFill/>
        </p:spPr>
        <p:txBody>
          <a:bodyPr wrap="square" rtlCol="0">
            <a:spAutoFit/>
          </a:bodyPr>
          <a:lstStyle/>
          <a:p>
            <a:r>
              <a:rPr lang="en-US" dirty="0" smtClean="0"/>
              <a:t>22</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0"/>
            <a:ext cx="7772400" cy="1143000"/>
          </a:xfrm>
        </p:spPr>
        <p:txBody>
          <a:bodyPr/>
          <a:lstStyle/>
          <a:p>
            <a:pPr eaLnBrk="1" hangingPunct="1"/>
            <a:r>
              <a:rPr lang="en-US" sz="4000" smtClean="0">
                <a:latin typeface="Comic Sans MS" pitchFamily="1" charset="0"/>
              </a:rPr>
              <a:t>Maximum Available Energy:</a:t>
            </a:r>
            <a:endParaRPr lang="en-US" smtClean="0">
              <a:latin typeface="Comic Sans MS" pitchFamily="1" charset="0"/>
            </a:endParaRPr>
          </a:p>
        </p:txBody>
      </p:sp>
      <p:sp>
        <p:nvSpPr>
          <p:cNvPr id="51203" name="Rectangle 3"/>
          <p:cNvSpPr>
            <a:spLocks noGrp="1" noChangeArrowheads="1"/>
          </p:cNvSpPr>
          <p:nvPr>
            <p:ph type="body" idx="1"/>
          </p:nvPr>
        </p:nvSpPr>
        <p:spPr>
          <a:xfrm>
            <a:off x="0" y="1181100"/>
            <a:ext cx="9144000" cy="4495800"/>
          </a:xfrm>
        </p:spPr>
        <p:txBody>
          <a:bodyPr/>
          <a:lstStyle/>
          <a:p>
            <a:r>
              <a:rPr lang="en-US" smtClean="0">
                <a:latin typeface="Comic Sans MS" pitchFamily="1" charset="0"/>
              </a:rPr>
              <a:t>Sun 173,000 TW</a:t>
            </a:r>
          </a:p>
          <a:p>
            <a:r>
              <a:rPr lang="en-US" smtClean="0">
                <a:latin typeface="Comic Sans MS" pitchFamily="1" charset="0"/>
              </a:rPr>
              <a:t>Wind 1220 TW</a:t>
            </a:r>
          </a:p>
          <a:p>
            <a:r>
              <a:rPr lang="en-US" smtClean="0">
                <a:latin typeface="Comic Sans MS" pitchFamily="1" charset="0"/>
              </a:rPr>
              <a:t>Plants 166 TW</a:t>
            </a:r>
          </a:p>
          <a:p>
            <a:r>
              <a:rPr lang="en-US" smtClean="0">
                <a:latin typeface="Comic Sans MS" pitchFamily="1" charset="0"/>
              </a:rPr>
              <a:t>Waves &amp; currents 65 TW</a:t>
            </a:r>
          </a:p>
          <a:p>
            <a:r>
              <a:rPr lang="en-US" smtClean="0">
                <a:latin typeface="Comic Sans MS" pitchFamily="1" charset="0"/>
              </a:rPr>
              <a:t>Geothermal 44 TW</a:t>
            </a:r>
          </a:p>
          <a:p>
            <a:r>
              <a:rPr lang="en-US" smtClean="0">
                <a:solidFill>
                  <a:srgbClr val="FFA3FC"/>
                </a:solidFill>
                <a:latin typeface="Comic Sans MS" pitchFamily="1" charset="0"/>
              </a:rPr>
              <a:t>Human use today 15 TW</a:t>
            </a:r>
          </a:p>
          <a:p>
            <a:r>
              <a:rPr lang="en-US" smtClean="0">
                <a:latin typeface="Comic Sans MS" pitchFamily="1" charset="0"/>
              </a:rPr>
              <a:t>Tides 4 TW</a:t>
            </a:r>
          </a:p>
          <a:p>
            <a:r>
              <a:rPr lang="en-US" smtClean="0">
                <a:latin typeface="Comic Sans MS" pitchFamily="1" charset="0"/>
              </a:rPr>
              <a:t>Hydroelectric 1.9 TW</a:t>
            </a:r>
            <a:endParaRPr lang="en-US" smtClean="0">
              <a:solidFill>
                <a:srgbClr val="CCFFCC"/>
              </a:solidFill>
              <a:latin typeface="Comic Sans MS" pitchFamily="1" charset="0"/>
            </a:endParaRPr>
          </a:p>
        </p:txBody>
      </p:sp>
      <p:pic>
        <p:nvPicPr>
          <p:cNvPr id="51204" name="Picture 7"/>
          <p:cNvPicPr>
            <a:picLocks noChangeAspect="1"/>
          </p:cNvPicPr>
          <p:nvPr/>
        </p:nvPicPr>
        <p:blipFill>
          <a:blip r:embed="rId4"/>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5" name="TextBox 4"/>
          <p:cNvSpPr txBox="1"/>
          <p:nvPr/>
        </p:nvSpPr>
        <p:spPr>
          <a:xfrm>
            <a:off x="8610600" y="0"/>
            <a:ext cx="533400" cy="461665"/>
          </a:xfrm>
          <a:prstGeom prst="rect">
            <a:avLst/>
          </a:prstGeom>
          <a:noFill/>
        </p:spPr>
        <p:txBody>
          <a:bodyPr wrap="square" rtlCol="0">
            <a:spAutoFit/>
          </a:bodyPr>
          <a:lstStyle/>
          <a:p>
            <a:r>
              <a:rPr lang="en-US" dirty="0" smtClean="0"/>
              <a:t>23</a:t>
            </a:r>
            <a:endParaRPr lang="en-US" dirty="0"/>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50" name="Picture 12" descr="Cows &amp; turbines.psd"/>
          <p:cNvPicPr>
            <a:picLocks noChangeAspect="1"/>
          </p:cNvPicPr>
          <p:nvPr/>
        </p:nvPicPr>
        <p:blipFill>
          <a:blip r:embed="rId2"/>
          <a:srcRect l="9166" r="5928"/>
          <a:stretch>
            <a:fillRect/>
          </a:stretch>
        </p:blipFill>
        <p:spPr bwMode="auto">
          <a:xfrm>
            <a:off x="0" y="0"/>
            <a:ext cx="9144000" cy="6858000"/>
          </a:xfrm>
          <a:prstGeom prst="rect">
            <a:avLst/>
          </a:prstGeom>
          <a:noFill/>
          <a:ln w="9525">
            <a:noFill/>
            <a:miter lim="800000"/>
            <a:headEnd/>
            <a:tailEnd/>
          </a:ln>
        </p:spPr>
      </p:pic>
      <p:sp>
        <p:nvSpPr>
          <p:cNvPr id="53251" name="TextBox 5"/>
          <p:cNvSpPr txBox="1">
            <a:spLocks noChangeArrowheads="1"/>
          </p:cNvSpPr>
          <p:nvPr/>
        </p:nvSpPr>
        <p:spPr bwMode="auto">
          <a:xfrm>
            <a:off x="2320925" y="269875"/>
            <a:ext cx="4502150" cy="3848100"/>
          </a:xfrm>
          <a:prstGeom prst="rect">
            <a:avLst/>
          </a:prstGeom>
          <a:noFill/>
          <a:ln w="9525">
            <a:noFill/>
            <a:miter lim="800000"/>
            <a:headEnd/>
            <a:tailEnd/>
          </a:ln>
        </p:spPr>
        <p:txBody>
          <a:bodyPr>
            <a:prstTxWarp prst="textNoShape">
              <a:avLst/>
            </a:prstTxWarp>
            <a:spAutoFit/>
          </a:bodyPr>
          <a:lstStyle/>
          <a:p>
            <a:pPr defTabSz="457200" eaLnBrk="1" hangingPunct="1"/>
            <a:r>
              <a:rPr lang="en-US" sz="1800" b="1">
                <a:solidFill>
                  <a:srgbClr val="FFFF66"/>
                </a:solidFill>
                <a:latin typeface="Calibri" pitchFamily="1" charset="0"/>
              </a:rPr>
              <a:t>Take any given space of the Earth’s surface—for instance, Illinois; and all the power exerted by all the men, and beasts, and running-water, and steam, over and upon it, shall not equal the one hundredth part of what is exerted by the blowing of the wind over and upon the same space… As yet, the wind is an </a:t>
            </a:r>
            <a:r>
              <a:rPr lang="en-US" sz="1800" b="1" i="1">
                <a:solidFill>
                  <a:srgbClr val="FFFF66"/>
                </a:solidFill>
                <a:latin typeface="Calibri" pitchFamily="1" charset="0"/>
              </a:rPr>
              <a:t>untamed, </a:t>
            </a:r>
            <a:r>
              <a:rPr lang="en-US" sz="1800" b="1">
                <a:solidFill>
                  <a:srgbClr val="FFFF66"/>
                </a:solidFill>
                <a:latin typeface="Calibri" pitchFamily="1" charset="0"/>
              </a:rPr>
              <a:t>and</a:t>
            </a:r>
            <a:r>
              <a:rPr lang="en-US" sz="1800" b="1" i="1">
                <a:solidFill>
                  <a:srgbClr val="FFFF66"/>
                </a:solidFill>
                <a:latin typeface="Calibri" pitchFamily="1" charset="0"/>
              </a:rPr>
              <a:t> unharnessed</a:t>
            </a:r>
            <a:r>
              <a:rPr lang="en-US" sz="1800" b="1">
                <a:solidFill>
                  <a:srgbClr val="FFFF66"/>
                </a:solidFill>
                <a:latin typeface="Calibri" pitchFamily="1" charset="0"/>
              </a:rPr>
              <a:t> force; and quite possibly one of the greatest discoveries hereafter to be made, will be the taming and harnessing of it. </a:t>
            </a:r>
            <a:r>
              <a:rPr lang="en-US" sz="1400" i="1">
                <a:solidFill>
                  <a:srgbClr val="000000"/>
                </a:solidFill>
              </a:rPr>
              <a:t>Discoveries and Inventions: A Lecture by </a:t>
            </a:r>
            <a:r>
              <a:rPr lang="en-US" sz="1400" b="1" i="1">
                <a:solidFill>
                  <a:srgbClr val="000000"/>
                </a:solidFill>
              </a:rPr>
              <a:t>Abraham Lincoln</a:t>
            </a:r>
            <a:r>
              <a:rPr lang="en-US" sz="1400" i="1">
                <a:solidFill>
                  <a:srgbClr val="000000"/>
                </a:solidFill>
              </a:rPr>
              <a:t> Delivered in 1860 (</a:t>
            </a:r>
            <a:r>
              <a:rPr lang="en-US" sz="1400">
                <a:solidFill>
                  <a:srgbClr val="000000"/>
                </a:solidFill>
              </a:rPr>
              <a:t>John</a:t>
            </a:r>
            <a:r>
              <a:rPr lang="en-US" sz="1400" i="1">
                <a:solidFill>
                  <a:srgbClr val="000000"/>
                </a:solidFill>
              </a:rPr>
              <a:t> </a:t>
            </a:r>
            <a:r>
              <a:rPr lang="en-US" sz="1400">
                <a:solidFill>
                  <a:srgbClr val="000000"/>
                </a:solidFill>
              </a:rPr>
              <a:t>Howell, San Francisco, 1915).</a:t>
            </a:r>
            <a:endParaRPr lang="en-US" sz="1400">
              <a:solidFill>
                <a:srgbClr val="FFCC66"/>
              </a:solidFill>
              <a:latin typeface="Comic Sans MS" pitchFamily="1" charset="0"/>
            </a:endParaRPr>
          </a:p>
          <a:p>
            <a:pPr defTabSz="457200" eaLnBrk="1" hangingPunct="1"/>
            <a:endParaRPr lang="en-US" sz="1800">
              <a:solidFill>
                <a:srgbClr val="000000"/>
              </a:solidFill>
            </a:endParaRPr>
          </a:p>
        </p:txBody>
      </p:sp>
      <p:pic>
        <p:nvPicPr>
          <p:cNvPr id="53252" name="Picture 7"/>
          <p:cNvPicPr>
            <a:picLocks noChangeAspect="1"/>
          </p:cNvPicPr>
          <p:nvPr/>
        </p:nvPicPr>
        <p:blipFill>
          <a:blip r:embed="rId3"/>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5" name="TextBox 4"/>
          <p:cNvSpPr txBox="1"/>
          <p:nvPr/>
        </p:nvSpPr>
        <p:spPr>
          <a:xfrm>
            <a:off x="8610600" y="0"/>
            <a:ext cx="533400" cy="461665"/>
          </a:xfrm>
          <a:prstGeom prst="rect">
            <a:avLst/>
          </a:prstGeom>
          <a:noFill/>
        </p:spPr>
        <p:txBody>
          <a:bodyPr wrap="square" rtlCol="0">
            <a:spAutoFit/>
          </a:bodyPr>
          <a:lstStyle/>
          <a:p>
            <a:r>
              <a:rPr lang="en-US" dirty="0" smtClean="0"/>
              <a:t>24</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0"/>
            <a:ext cx="7772400" cy="1143000"/>
          </a:xfrm>
        </p:spPr>
        <p:txBody>
          <a:bodyPr/>
          <a:lstStyle/>
          <a:p>
            <a:pPr eaLnBrk="1" hangingPunct="1"/>
            <a:r>
              <a:rPr lang="en-US" sz="4000">
                <a:latin typeface="Comic Sans MS" pitchFamily="1" charset="0"/>
              </a:rPr>
              <a:t>For Energy :</a:t>
            </a:r>
            <a:endParaRPr lang="en-US">
              <a:latin typeface="Comic Sans MS" pitchFamily="1" charset="0"/>
            </a:endParaRPr>
          </a:p>
        </p:txBody>
      </p:sp>
      <p:sp>
        <p:nvSpPr>
          <p:cNvPr id="54275" name="Rectangle 3"/>
          <p:cNvSpPr>
            <a:spLocks noGrp="1" noChangeArrowheads="1"/>
          </p:cNvSpPr>
          <p:nvPr>
            <p:ph type="body" idx="1"/>
          </p:nvPr>
        </p:nvSpPr>
        <p:spPr>
          <a:xfrm>
            <a:off x="0" y="914400"/>
            <a:ext cx="9144000" cy="4495800"/>
          </a:xfrm>
        </p:spPr>
        <p:txBody>
          <a:bodyPr/>
          <a:lstStyle/>
          <a:p>
            <a:pPr eaLnBrk="1" hangingPunct="1">
              <a:lnSpc>
                <a:spcPct val="90000"/>
              </a:lnSpc>
            </a:pPr>
            <a:r>
              <a:rPr lang="en-US" smtClean="0">
                <a:solidFill>
                  <a:srgbClr val="CCFFCC"/>
                </a:solidFill>
                <a:latin typeface="Comic Sans MS" pitchFamily="1" charset="0"/>
              </a:rPr>
              <a:t>Building a wind farm on windy parts of deserts and plains would generate ~5x more energy than world use </a:t>
            </a:r>
            <a:r>
              <a:rPr lang="en-US" sz="2400" smtClean="0">
                <a:solidFill>
                  <a:srgbClr val="CCFFCC"/>
                </a:solidFill>
                <a:latin typeface="Comic Sans MS" pitchFamily="1" charset="0"/>
              </a:rPr>
              <a:t>(On land that is not city, forest or ice, with enough wind to run at &gt;20% capacity; Lu, McElroy and Kiviluoma, 2009, Global potential for wind-generated electricity, Proceedings of the National Academy of Sciences of the USA 106, 10,933-10,938)</a:t>
            </a:r>
          </a:p>
          <a:p>
            <a:pPr eaLnBrk="1" hangingPunct="1">
              <a:lnSpc>
                <a:spcPct val="90000"/>
              </a:lnSpc>
            </a:pPr>
            <a:r>
              <a:rPr lang="en-US" smtClean="0">
                <a:solidFill>
                  <a:srgbClr val="FFCC66"/>
                </a:solidFill>
                <a:latin typeface="Comic Sans MS" pitchFamily="1" charset="0"/>
              </a:rPr>
              <a:t>Some issues with batteries if a lot of wind is used, but wind is generally competitive now</a:t>
            </a:r>
          </a:p>
          <a:p>
            <a:pPr eaLnBrk="1" hangingPunct="1">
              <a:lnSpc>
                <a:spcPct val="90000"/>
              </a:lnSpc>
            </a:pPr>
            <a:r>
              <a:rPr lang="en-US" smtClean="0">
                <a:solidFill>
                  <a:srgbClr val="66FFFF"/>
                </a:solidFill>
                <a:latin typeface="Comic Sans MS" pitchFamily="1" charset="0"/>
              </a:rPr>
              <a:t>Modern price ~$1 trillion/year for 30 years to install windmills to power world—U.S. alone spends over $1 trillion/year on energy</a:t>
            </a:r>
          </a:p>
          <a:p>
            <a:pPr eaLnBrk="1" hangingPunct="1">
              <a:lnSpc>
                <a:spcPct val="90000"/>
              </a:lnSpc>
            </a:pPr>
            <a:r>
              <a:rPr lang="en-US" smtClean="0">
                <a:latin typeface="Comic Sans MS" pitchFamily="1" charset="0"/>
              </a:rPr>
              <a:t>HUGE challenge, surely NOT impossible</a:t>
            </a:r>
          </a:p>
        </p:txBody>
      </p:sp>
      <p:pic>
        <p:nvPicPr>
          <p:cNvPr id="54276" name="Picture 7"/>
          <p:cNvPicPr>
            <a:picLocks noChangeAspect="1"/>
          </p:cNvPicPr>
          <p:nvPr/>
        </p:nvPicPr>
        <p:blipFill>
          <a:blip r:embed="rId4"/>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5" name="TextBox 4"/>
          <p:cNvSpPr txBox="1"/>
          <p:nvPr/>
        </p:nvSpPr>
        <p:spPr>
          <a:xfrm>
            <a:off x="8610600" y="0"/>
            <a:ext cx="533400" cy="461665"/>
          </a:xfrm>
          <a:prstGeom prst="rect">
            <a:avLst/>
          </a:prstGeom>
          <a:noFill/>
        </p:spPr>
        <p:txBody>
          <a:bodyPr wrap="square" rtlCol="0">
            <a:spAutoFit/>
          </a:bodyPr>
          <a:lstStyle/>
          <a:p>
            <a:r>
              <a:rPr lang="en-US" dirty="0" smtClean="0"/>
              <a:t>25</a:t>
            </a:r>
            <a:endParaRPr lang="en-US" dirty="0"/>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5">
            <a:lumMod val="75000"/>
          </a:schemeClr>
        </a:solidFill>
        <a:effectLst/>
      </p:bgPr>
    </p:bg>
    <p:spTree>
      <p:nvGrpSpPr>
        <p:cNvPr id="1" name=""/>
        <p:cNvGrpSpPr/>
        <p:nvPr/>
      </p:nvGrpSpPr>
      <p:grpSpPr>
        <a:xfrm>
          <a:off x="0" y="0"/>
          <a:ext cx="0" cy="0"/>
          <a:chOff x="0" y="0"/>
          <a:chExt cx="0" cy="0"/>
        </a:xfrm>
      </p:grpSpPr>
      <p:pic>
        <p:nvPicPr>
          <p:cNvPr id="56322" name="Picture 3" descr="turbine over cotton field_MG_9906.psd"/>
          <p:cNvPicPr>
            <a:picLocks noChangeAspect="1"/>
          </p:cNvPicPr>
          <p:nvPr/>
        </p:nvPicPr>
        <p:blipFill>
          <a:blip r:embed="rId2"/>
          <a:srcRect/>
          <a:stretch>
            <a:fillRect/>
          </a:stretch>
        </p:blipFill>
        <p:spPr bwMode="auto">
          <a:xfrm>
            <a:off x="0" y="0"/>
            <a:ext cx="5143500" cy="6858000"/>
          </a:xfrm>
          <a:prstGeom prst="rect">
            <a:avLst/>
          </a:prstGeom>
          <a:noFill/>
          <a:ln w="9525">
            <a:noFill/>
            <a:miter lim="800000"/>
            <a:headEnd/>
            <a:tailEnd/>
          </a:ln>
        </p:spPr>
      </p:pic>
      <p:sp>
        <p:nvSpPr>
          <p:cNvPr id="56323" name="TextBox 4"/>
          <p:cNvSpPr txBox="1">
            <a:spLocks noChangeArrowheads="1"/>
          </p:cNvSpPr>
          <p:nvPr/>
        </p:nvSpPr>
        <p:spPr bwMode="auto">
          <a:xfrm>
            <a:off x="5257800" y="635000"/>
            <a:ext cx="3886200" cy="3540125"/>
          </a:xfrm>
          <a:prstGeom prst="rect">
            <a:avLst/>
          </a:prstGeom>
          <a:noFill/>
          <a:ln w="9525">
            <a:noFill/>
            <a:miter lim="800000"/>
            <a:headEnd/>
            <a:tailEnd/>
          </a:ln>
        </p:spPr>
        <p:txBody>
          <a:bodyPr>
            <a:prstTxWarp prst="textNoShape">
              <a:avLst/>
            </a:prstTxWarp>
            <a:spAutoFit/>
          </a:bodyPr>
          <a:lstStyle/>
          <a:p>
            <a:r>
              <a:rPr lang="en-US" sz="2800">
                <a:solidFill>
                  <a:srgbClr val="000000"/>
                </a:solidFill>
              </a:rPr>
              <a:t>The US rate of windmill installation a century ago, if repeated today with modern wind turbines, would supply 1/3 of WORLD energy use from wind in 30 years.</a:t>
            </a:r>
          </a:p>
        </p:txBody>
      </p:sp>
      <p:sp>
        <p:nvSpPr>
          <p:cNvPr id="56324" name="TextBox 5"/>
          <p:cNvSpPr txBox="1">
            <a:spLocks noChangeArrowheads="1"/>
          </p:cNvSpPr>
          <p:nvPr/>
        </p:nvSpPr>
        <p:spPr bwMode="auto">
          <a:xfrm>
            <a:off x="5359400" y="6396038"/>
            <a:ext cx="2730500" cy="461962"/>
          </a:xfrm>
          <a:prstGeom prst="rect">
            <a:avLst/>
          </a:prstGeom>
          <a:noFill/>
          <a:ln w="9525">
            <a:noFill/>
            <a:miter lim="800000"/>
            <a:headEnd/>
            <a:tailEnd/>
          </a:ln>
        </p:spPr>
        <p:txBody>
          <a:bodyPr>
            <a:prstTxWarp prst="textNoShape">
              <a:avLst/>
            </a:prstTxWarp>
            <a:spAutoFit/>
          </a:bodyPr>
          <a:lstStyle/>
          <a:p>
            <a:r>
              <a:rPr lang="en-US" sz="1200">
                <a:solidFill>
                  <a:srgbClr val="000000"/>
                </a:solidFill>
              </a:rPr>
              <a:t>Photo by Geoffrey Haines-Stiles for Earth: The Operators’ Manual, Texas</a:t>
            </a:r>
          </a:p>
        </p:txBody>
      </p:sp>
      <p:pic>
        <p:nvPicPr>
          <p:cNvPr id="56325" name="Picture 7"/>
          <p:cNvPicPr>
            <a:picLocks noChangeAspect="1"/>
          </p:cNvPicPr>
          <p:nvPr/>
        </p:nvPicPr>
        <p:blipFill>
          <a:blip r:embed="rId3"/>
          <a:srcRect l="8333" t="36667" r="7500" b="34259"/>
          <a:stretch>
            <a:fillRect/>
          </a:stretch>
        </p:blipFill>
        <p:spPr bwMode="auto">
          <a:xfrm>
            <a:off x="8113713" y="6324600"/>
            <a:ext cx="1030287" cy="533400"/>
          </a:xfrm>
          <a:prstGeom prst="rect">
            <a:avLst/>
          </a:prstGeom>
          <a:noFill/>
          <a:ln w="9525">
            <a:noFill/>
            <a:miter lim="800000"/>
            <a:headEnd/>
            <a:tailEnd/>
          </a:ln>
        </p:spPr>
      </p:pic>
      <p:sp>
        <p:nvSpPr>
          <p:cNvPr id="6" name="TextBox 5"/>
          <p:cNvSpPr txBox="1"/>
          <p:nvPr/>
        </p:nvSpPr>
        <p:spPr>
          <a:xfrm>
            <a:off x="8610600" y="0"/>
            <a:ext cx="533400" cy="461665"/>
          </a:xfrm>
          <a:prstGeom prst="rect">
            <a:avLst/>
          </a:prstGeom>
          <a:noFill/>
        </p:spPr>
        <p:txBody>
          <a:bodyPr wrap="square" rtlCol="0">
            <a:spAutoFit/>
          </a:bodyPr>
          <a:lstStyle/>
          <a:p>
            <a:r>
              <a:rPr lang="en-US" dirty="0" smtClean="0"/>
              <a:t>26</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57346" name="Picture 4"/>
          <p:cNvPicPr>
            <a:picLocks noChangeAspect="1" noChangeArrowheads="1"/>
          </p:cNvPicPr>
          <p:nvPr/>
        </p:nvPicPr>
        <p:blipFill>
          <a:blip r:embed="rId3"/>
          <a:srcRect/>
          <a:stretch>
            <a:fillRect/>
          </a:stretch>
        </p:blipFill>
        <p:spPr bwMode="auto">
          <a:xfrm>
            <a:off x="0" y="0"/>
            <a:ext cx="6788150" cy="6858000"/>
          </a:xfrm>
          <a:prstGeom prst="rect">
            <a:avLst/>
          </a:prstGeom>
          <a:noFill/>
          <a:ln w="9525">
            <a:noFill/>
            <a:miter lim="800000"/>
            <a:headEnd/>
            <a:tailEnd/>
          </a:ln>
        </p:spPr>
      </p:pic>
      <p:sp>
        <p:nvSpPr>
          <p:cNvPr id="57347" name="Rectangle 13"/>
          <p:cNvSpPr>
            <a:spLocks noChangeArrowheads="1"/>
          </p:cNvSpPr>
          <p:nvPr/>
        </p:nvSpPr>
        <p:spPr bwMode="auto">
          <a:xfrm>
            <a:off x="2270125" y="3132138"/>
            <a:ext cx="311150" cy="296862"/>
          </a:xfrm>
          <a:prstGeom prst="rect">
            <a:avLst/>
          </a:prstGeom>
          <a:solidFill>
            <a:srgbClr val="FFFF00"/>
          </a:solid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57348" name="TextBox 18"/>
          <p:cNvSpPr txBox="1">
            <a:spLocks noChangeArrowheads="1"/>
          </p:cNvSpPr>
          <p:nvPr/>
        </p:nvSpPr>
        <p:spPr bwMode="auto">
          <a:xfrm>
            <a:off x="6530975" y="266700"/>
            <a:ext cx="2613025" cy="5570538"/>
          </a:xfrm>
          <a:prstGeom prst="rect">
            <a:avLst/>
          </a:prstGeom>
          <a:noFill/>
          <a:ln w="9525">
            <a:noFill/>
            <a:miter lim="800000"/>
            <a:headEnd/>
            <a:tailEnd/>
          </a:ln>
        </p:spPr>
        <p:txBody>
          <a:bodyPr>
            <a:prstTxWarp prst="textNoShape">
              <a:avLst/>
            </a:prstTxWarp>
            <a:spAutoFit/>
          </a:bodyPr>
          <a:lstStyle/>
          <a:p>
            <a:r>
              <a:rPr lang="en-US" sz="2800">
                <a:solidFill>
                  <a:srgbClr val="FFFF00"/>
                </a:solidFill>
              </a:rPr>
              <a:t>Global human energy use could be supplied by covering approximately this area of a tropical desert with solar cells converting 10% of sunlight to electricity.</a:t>
            </a:r>
          </a:p>
          <a:p>
            <a:endParaRPr lang="en-US" sz="2000">
              <a:solidFill>
                <a:srgbClr val="FFFF00"/>
              </a:solidFill>
            </a:endParaRPr>
          </a:p>
        </p:txBody>
      </p:sp>
      <p:cxnSp>
        <p:nvCxnSpPr>
          <p:cNvPr id="57349" name="Straight Arrow Connector 20"/>
          <p:cNvCxnSpPr>
            <a:cxnSpLocks noChangeShapeType="1"/>
          </p:cNvCxnSpPr>
          <p:nvPr/>
        </p:nvCxnSpPr>
        <p:spPr bwMode="auto">
          <a:xfrm rot="10800000">
            <a:off x="2786063" y="3300413"/>
            <a:ext cx="3571875" cy="0"/>
          </a:xfrm>
          <a:prstGeom prst="straightConnector1">
            <a:avLst/>
          </a:prstGeom>
          <a:noFill/>
          <a:ln w="38100">
            <a:solidFill>
              <a:srgbClr val="FFFF00"/>
            </a:solidFill>
            <a:round/>
            <a:headEnd/>
            <a:tailEnd type="stealth" w="med" len="med"/>
          </a:ln>
        </p:spPr>
      </p:cxnSp>
      <p:pic>
        <p:nvPicPr>
          <p:cNvPr id="57350" name="Picture 7"/>
          <p:cNvPicPr>
            <a:picLocks noChangeAspect="1"/>
          </p:cNvPicPr>
          <p:nvPr/>
        </p:nvPicPr>
        <p:blipFill>
          <a:blip r:embed="rId4"/>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7" name="TextBox 6"/>
          <p:cNvSpPr txBox="1"/>
          <p:nvPr/>
        </p:nvSpPr>
        <p:spPr>
          <a:xfrm>
            <a:off x="8610600" y="0"/>
            <a:ext cx="533400" cy="461665"/>
          </a:xfrm>
          <a:prstGeom prst="rect">
            <a:avLst/>
          </a:prstGeom>
          <a:noFill/>
        </p:spPr>
        <p:txBody>
          <a:bodyPr wrap="square" rtlCol="0">
            <a:spAutoFit/>
          </a:bodyPr>
          <a:lstStyle/>
          <a:p>
            <a:r>
              <a:rPr lang="en-US" dirty="0" smtClean="0">
                <a:solidFill>
                  <a:schemeClr val="accent3"/>
                </a:solidFill>
              </a:rPr>
              <a:t>27</a:t>
            </a:r>
            <a:endParaRPr lang="en-US" dirty="0">
              <a:solidFill>
                <a:schemeClr val="accent3"/>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394" name="Picture 2" descr="IMG_0490.jpg"/>
          <p:cNvPicPr>
            <a:picLocks noChangeAspect="1"/>
          </p:cNvPicPr>
          <p:nvPr/>
        </p:nvPicPr>
        <p:blipFill>
          <a:blip r:embed="rId2"/>
          <a:srcRect/>
          <a:stretch>
            <a:fillRect/>
          </a:stretch>
        </p:blipFill>
        <p:spPr bwMode="auto">
          <a:xfrm>
            <a:off x="0" y="0"/>
            <a:ext cx="5497513" cy="4124325"/>
          </a:xfrm>
          <a:prstGeom prst="rect">
            <a:avLst/>
          </a:prstGeom>
          <a:noFill/>
          <a:ln w="9525">
            <a:noFill/>
            <a:miter lim="800000"/>
            <a:headEnd/>
            <a:tailEnd/>
          </a:ln>
        </p:spPr>
      </p:pic>
      <p:pic>
        <p:nvPicPr>
          <p:cNvPr id="59395" name="Picture 1" descr="CIMG1387.jpg"/>
          <p:cNvPicPr>
            <a:picLocks noChangeAspect="1"/>
          </p:cNvPicPr>
          <p:nvPr/>
        </p:nvPicPr>
        <p:blipFill>
          <a:blip r:embed="rId3"/>
          <a:srcRect/>
          <a:stretch>
            <a:fillRect/>
          </a:stretch>
        </p:blipFill>
        <p:spPr bwMode="auto">
          <a:xfrm>
            <a:off x="2852738" y="0"/>
            <a:ext cx="6291262" cy="4718050"/>
          </a:xfrm>
          <a:prstGeom prst="rect">
            <a:avLst/>
          </a:prstGeom>
          <a:noFill/>
          <a:ln w="9525">
            <a:noFill/>
            <a:miter lim="800000"/>
            <a:headEnd/>
            <a:tailEnd/>
          </a:ln>
        </p:spPr>
      </p:pic>
      <p:pic>
        <p:nvPicPr>
          <p:cNvPr id="59396" name="Picture 3" descr="IMG_0500.jpg"/>
          <p:cNvPicPr>
            <a:picLocks noChangeAspect="1"/>
          </p:cNvPicPr>
          <p:nvPr/>
        </p:nvPicPr>
        <p:blipFill>
          <a:blip r:embed="rId4"/>
          <a:srcRect t="12376" r="17435"/>
          <a:stretch>
            <a:fillRect/>
          </a:stretch>
        </p:blipFill>
        <p:spPr bwMode="auto">
          <a:xfrm>
            <a:off x="0" y="3429000"/>
            <a:ext cx="4308475" cy="3429000"/>
          </a:xfrm>
          <a:prstGeom prst="rect">
            <a:avLst/>
          </a:prstGeom>
          <a:noFill/>
          <a:ln w="9525">
            <a:noFill/>
            <a:miter lim="800000"/>
            <a:headEnd/>
            <a:tailEnd/>
          </a:ln>
        </p:spPr>
      </p:pic>
      <p:sp>
        <p:nvSpPr>
          <p:cNvPr id="59397" name="TextBox 5"/>
          <p:cNvSpPr txBox="1">
            <a:spLocks noChangeArrowheads="1"/>
          </p:cNvSpPr>
          <p:nvPr/>
        </p:nvSpPr>
        <p:spPr bwMode="auto">
          <a:xfrm>
            <a:off x="4267200" y="4724400"/>
            <a:ext cx="4876800" cy="1938338"/>
          </a:xfrm>
          <a:prstGeom prst="rect">
            <a:avLst/>
          </a:prstGeom>
          <a:noFill/>
          <a:ln w="9525">
            <a:noFill/>
            <a:miter lim="800000"/>
            <a:headEnd/>
            <a:tailEnd/>
          </a:ln>
        </p:spPr>
        <p:txBody>
          <a:bodyPr>
            <a:prstTxWarp prst="textNoShape">
              <a:avLst/>
            </a:prstTxWarp>
            <a:spAutoFit/>
          </a:bodyPr>
          <a:lstStyle/>
          <a:p>
            <a:r>
              <a:rPr lang="en-US" b="1">
                <a:latin typeface="Calibri" pitchFamily="1" charset="0"/>
              </a:rPr>
              <a:t>Cinematographer Art Howard films basic physics of concentrated solar thermal power—it worked a century ago.  And 0.01% of sun’s energy would power humanity.  </a:t>
            </a:r>
            <a:endParaRPr lang="en-US">
              <a:latin typeface="Calibri" pitchFamily="1" charset="0"/>
            </a:endParaRPr>
          </a:p>
        </p:txBody>
      </p:sp>
      <p:pic>
        <p:nvPicPr>
          <p:cNvPr id="59398" name="Picture 7"/>
          <p:cNvPicPr>
            <a:picLocks noChangeAspect="1"/>
          </p:cNvPicPr>
          <p:nvPr/>
        </p:nvPicPr>
        <p:blipFill>
          <a:blip r:embed="rId5"/>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7" name="TextBox 6"/>
          <p:cNvSpPr txBox="1"/>
          <p:nvPr/>
        </p:nvSpPr>
        <p:spPr>
          <a:xfrm>
            <a:off x="8610600" y="0"/>
            <a:ext cx="533400" cy="461665"/>
          </a:xfrm>
          <a:prstGeom prst="rect">
            <a:avLst/>
          </a:prstGeom>
          <a:noFill/>
        </p:spPr>
        <p:txBody>
          <a:bodyPr wrap="square" rtlCol="0">
            <a:spAutoFit/>
          </a:bodyPr>
          <a:lstStyle/>
          <a:p>
            <a:r>
              <a:rPr lang="en-US" dirty="0" smtClean="0"/>
              <a:t>28</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0418" name="Picture 1" descr="IMG_0069.JPG"/>
          <p:cNvPicPr>
            <a:picLocks noChangeAspect="1"/>
          </p:cNvPicPr>
          <p:nvPr/>
        </p:nvPicPr>
        <p:blipFill>
          <a:blip r:embed="rId2"/>
          <a:srcRect/>
          <a:stretch>
            <a:fillRect/>
          </a:stretch>
        </p:blipFill>
        <p:spPr bwMode="auto">
          <a:xfrm>
            <a:off x="0" y="0"/>
            <a:ext cx="5181600" cy="3886200"/>
          </a:xfrm>
          <a:prstGeom prst="rect">
            <a:avLst/>
          </a:prstGeom>
          <a:noFill/>
          <a:ln w="9525">
            <a:noFill/>
            <a:miter lim="800000"/>
            <a:headEnd/>
            <a:tailEnd/>
          </a:ln>
        </p:spPr>
      </p:pic>
      <p:pic>
        <p:nvPicPr>
          <p:cNvPr id="60419" name="Picture 2" descr="PC310117.jpg"/>
          <p:cNvPicPr>
            <a:picLocks noChangeAspect="1"/>
          </p:cNvPicPr>
          <p:nvPr/>
        </p:nvPicPr>
        <p:blipFill>
          <a:blip r:embed="rId3"/>
          <a:srcRect/>
          <a:stretch>
            <a:fillRect/>
          </a:stretch>
        </p:blipFill>
        <p:spPr bwMode="auto">
          <a:xfrm>
            <a:off x="4064000" y="3048000"/>
            <a:ext cx="5080000" cy="3810000"/>
          </a:xfrm>
          <a:prstGeom prst="rect">
            <a:avLst/>
          </a:prstGeom>
          <a:noFill/>
          <a:ln w="9525">
            <a:noFill/>
            <a:miter lim="800000"/>
            <a:headEnd/>
            <a:tailEnd/>
          </a:ln>
        </p:spPr>
      </p:pic>
      <p:sp>
        <p:nvSpPr>
          <p:cNvPr id="60420" name="TextBox 3"/>
          <p:cNvSpPr txBox="1">
            <a:spLocks noChangeArrowheads="1"/>
          </p:cNvSpPr>
          <p:nvPr/>
        </p:nvSpPr>
        <p:spPr bwMode="auto">
          <a:xfrm>
            <a:off x="457200" y="5029200"/>
            <a:ext cx="3352800" cy="1570038"/>
          </a:xfrm>
          <a:prstGeom prst="rect">
            <a:avLst/>
          </a:prstGeom>
          <a:noFill/>
          <a:ln w="9525">
            <a:noFill/>
            <a:miter lim="800000"/>
            <a:headEnd/>
            <a:tailEnd/>
          </a:ln>
        </p:spPr>
        <p:txBody>
          <a:bodyPr>
            <a:prstTxWarp prst="textNoShape">
              <a:avLst/>
            </a:prstTxWarp>
            <a:spAutoFit/>
          </a:bodyPr>
          <a:lstStyle/>
          <a:p>
            <a:r>
              <a:rPr lang="en-US">
                <a:solidFill>
                  <a:srgbClr val="000000"/>
                </a:solidFill>
              </a:rPr>
              <a:t>here relating human-tapped to natural geothermal power in New Zealand. </a:t>
            </a:r>
          </a:p>
        </p:txBody>
      </p:sp>
      <p:sp>
        <p:nvSpPr>
          <p:cNvPr id="60421" name="TextBox 4"/>
          <p:cNvSpPr txBox="1">
            <a:spLocks noChangeArrowheads="1"/>
          </p:cNvSpPr>
          <p:nvPr/>
        </p:nvSpPr>
        <p:spPr bwMode="auto">
          <a:xfrm>
            <a:off x="5486400" y="381000"/>
            <a:ext cx="3200400" cy="1200150"/>
          </a:xfrm>
          <a:prstGeom prst="rect">
            <a:avLst/>
          </a:prstGeom>
          <a:noFill/>
          <a:ln w="9525">
            <a:noFill/>
            <a:miter lim="800000"/>
            <a:headEnd/>
            <a:tailEnd/>
          </a:ln>
        </p:spPr>
        <p:txBody>
          <a:bodyPr>
            <a:prstTxWarp prst="textNoShape">
              <a:avLst/>
            </a:prstTxWarp>
            <a:spAutoFit/>
          </a:bodyPr>
          <a:lstStyle/>
          <a:p>
            <a:r>
              <a:rPr lang="en-US" b="1">
                <a:solidFill>
                  <a:srgbClr val="000000"/>
                </a:solidFill>
              </a:rPr>
              <a:t>We aim to show how much good really is available…</a:t>
            </a:r>
          </a:p>
        </p:txBody>
      </p:sp>
      <p:pic>
        <p:nvPicPr>
          <p:cNvPr id="60422" name="Picture 7"/>
          <p:cNvPicPr>
            <a:picLocks noChangeAspect="1"/>
          </p:cNvPicPr>
          <p:nvPr/>
        </p:nvPicPr>
        <p:blipFill>
          <a:blip r:embed="rId4"/>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7" name="TextBox 6"/>
          <p:cNvSpPr txBox="1"/>
          <p:nvPr/>
        </p:nvSpPr>
        <p:spPr>
          <a:xfrm>
            <a:off x="8610600" y="0"/>
            <a:ext cx="533400" cy="461665"/>
          </a:xfrm>
          <a:prstGeom prst="rect">
            <a:avLst/>
          </a:prstGeom>
          <a:noFill/>
        </p:spPr>
        <p:txBody>
          <a:bodyPr wrap="square" rtlCol="0">
            <a:spAutoFit/>
          </a:bodyPr>
          <a:lstStyle/>
          <a:p>
            <a:r>
              <a:rPr lang="en-US" dirty="0" smtClean="0"/>
              <a:t>29</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lide1.jpg"/>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8763000" y="0"/>
            <a:ext cx="381000" cy="461665"/>
          </a:xfrm>
          <a:prstGeom prst="rect">
            <a:avLst/>
          </a:prstGeom>
          <a:noFill/>
        </p:spPr>
        <p:txBody>
          <a:bodyPr wrap="square" rtlCol="0">
            <a:spAutoFit/>
          </a:bodyPr>
          <a:lstStyle/>
          <a:p>
            <a:r>
              <a:rPr lang="en-US" dirty="0" smtClean="0"/>
              <a:t>3</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Picture 1" descr="IMG_0625.jpg"/>
          <p:cNvPicPr>
            <a:picLocks noChangeAspect="1"/>
          </p:cNvPicPr>
          <p:nvPr/>
        </p:nvPicPr>
        <p:blipFill>
          <a:blip r:embed="rId2"/>
          <a:srcRect/>
          <a:stretch>
            <a:fillRect/>
          </a:stretch>
        </p:blipFill>
        <p:spPr bwMode="auto">
          <a:xfrm>
            <a:off x="3352800" y="0"/>
            <a:ext cx="5791200" cy="4343400"/>
          </a:xfrm>
          <a:prstGeom prst="rect">
            <a:avLst/>
          </a:prstGeom>
          <a:noFill/>
          <a:ln w="9525">
            <a:noFill/>
            <a:miter lim="800000"/>
            <a:headEnd/>
            <a:tailEnd/>
          </a:ln>
        </p:spPr>
      </p:pic>
      <p:pic>
        <p:nvPicPr>
          <p:cNvPr id="61443" name="Picture 2" descr="IMG_0465.jpg"/>
          <p:cNvPicPr>
            <a:picLocks noChangeAspect="1"/>
          </p:cNvPicPr>
          <p:nvPr/>
        </p:nvPicPr>
        <p:blipFill>
          <a:blip r:embed="rId3"/>
          <a:srcRect/>
          <a:stretch>
            <a:fillRect/>
          </a:stretch>
        </p:blipFill>
        <p:spPr bwMode="auto">
          <a:xfrm>
            <a:off x="0" y="2895600"/>
            <a:ext cx="5283200" cy="3962400"/>
          </a:xfrm>
          <a:prstGeom prst="rect">
            <a:avLst/>
          </a:prstGeom>
          <a:noFill/>
          <a:ln w="9525">
            <a:noFill/>
            <a:miter lim="800000"/>
            <a:headEnd/>
            <a:tailEnd/>
          </a:ln>
        </p:spPr>
      </p:pic>
      <p:sp>
        <p:nvSpPr>
          <p:cNvPr id="61444" name="TextBox 3"/>
          <p:cNvSpPr txBox="1">
            <a:spLocks noChangeArrowheads="1"/>
          </p:cNvSpPr>
          <p:nvPr/>
        </p:nvSpPr>
        <p:spPr bwMode="auto">
          <a:xfrm>
            <a:off x="0" y="152400"/>
            <a:ext cx="3352800" cy="1200150"/>
          </a:xfrm>
          <a:prstGeom prst="rect">
            <a:avLst/>
          </a:prstGeom>
          <a:noFill/>
          <a:ln w="9525">
            <a:noFill/>
            <a:miter lim="800000"/>
            <a:headEnd/>
            <a:tailEnd/>
          </a:ln>
        </p:spPr>
        <p:txBody>
          <a:bodyPr>
            <a:prstTxWarp prst="textNoShape">
              <a:avLst/>
            </a:prstTxWarp>
            <a:spAutoFit/>
          </a:bodyPr>
          <a:lstStyle/>
          <a:p>
            <a:r>
              <a:rPr lang="en-US">
                <a:solidFill>
                  <a:srgbClr val="000000"/>
                </a:solidFill>
              </a:rPr>
              <a:t>From waves, currents, tides and ocean thermal energy…</a:t>
            </a:r>
          </a:p>
        </p:txBody>
      </p:sp>
      <p:sp>
        <p:nvSpPr>
          <p:cNvPr id="61445" name="TextBox 5"/>
          <p:cNvSpPr txBox="1">
            <a:spLocks noChangeArrowheads="1"/>
          </p:cNvSpPr>
          <p:nvPr/>
        </p:nvSpPr>
        <p:spPr bwMode="auto">
          <a:xfrm>
            <a:off x="5410200" y="4419600"/>
            <a:ext cx="3581400" cy="1631950"/>
          </a:xfrm>
          <a:prstGeom prst="rect">
            <a:avLst/>
          </a:prstGeom>
          <a:noFill/>
          <a:ln w="9525">
            <a:noFill/>
            <a:miter lim="800000"/>
            <a:headEnd/>
            <a:tailEnd/>
          </a:ln>
        </p:spPr>
        <p:txBody>
          <a:bodyPr>
            <a:prstTxWarp prst="textNoShape">
              <a:avLst/>
            </a:prstTxWarp>
            <a:spAutoFit/>
          </a:bodyPr>
          <a:lstStyle/>
          <a:p>
            <a:r>
              <a:rPr lang="en-US" sz="2000">
                <a:solidFill>
                  <a:srgbClr val="000000"/>
                </a:solidFill>
              </a:rPr>
              <a:t>to cellulosic ethanol and other biofuels, including accounting for the tradeoffs (here with Jim McMillan, National Renewable Energy Lab).</a:t>
            </a:r>
          </a:p>
        </p:txBody>
      </p:sp>
      <p:pic>
        <p:nvPicPr>
          <p:cNvPr id="61446" name="Picture 7"/>
          <p:cNvPicPr>
            <a:picLocks noChangeAspect="1"/>
          </p:cNvPicPr>
          <p:nvPr/>
        </p:nvPicPr>
        <p:blipFill>
          <a:blip r:embed="rId4"/>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7" name="TextBox 6"/>
          <p:cNvSpPr txBox="1"/>
          <p:nvPr/>
        </p:nvSpPr>
        <p:spPr>
          <a:xfrm>
            <a:off x="8610600" y="0"/>
            <a:ext cx="533400" cy="461665"/>
          </a:xfrm>
          <a:prstGeom prst="rect">
            <a:avLst/>
          </a:prstGeom>
          <a:noFill/>
        </p:spPr>
        <p:txBody>
          <a:bodyPr wrap="square" rtlCol="0">
            <a:spAutoFit/>
          </a:bodyPr>
          <a:lstStyle/>
          <a:p>
            <a:r>
              <a:rPr lang="en-US" dirty="0" smtClean="0">
                <a:solidFill>
                  <a:schemeClr val="accent3"/>
                </a:solidFill>
              </a:rPr>
              <a:t>30</a:t>
            </a:r>
            <a:endParaRPr lang="en-US" dirty="0">
              <a:solidFill>
                <a:schemeClr val="accent3"/>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152400" y="609600"/>
            <a:ext cx="8991600" cy="5508625"/>
          </a:xfrm>
          <a:prstGeom prst="rect">
            <a:avLst/>
          </a:prstGeom>
          <a:noFill/>
          <a:ln w="9525">
            <a:noFill/>
            <a:miter lim="800000"/>
            <a:headEnd/>
            <a:tailEnd/>
          </a:ln>
        </p:spPr>
        <p:txBody>
          <a:bodyPr>
            <a:prstTxWarp prst="textNoShape">
              <a:avLst/>
            </a:prstTxWarp>
            <a:spAutoFit/>
          </a:bodyPr>
          <a:lstStyle/>
          <a:p>
            <a:pPr>
              <a:spcBef>
                <a:spcPct val="50000"/>
              </a:spcBef>
            </a:pPr>
            <a:r>
              <a:rPr lang="en-US" sz="3200" b="1"/>
              <a:t>Economics consistently gives same answer:</a:t>
            </a:r>
          </a:p>
          <a:p>
            <a:pPr>
              <a:spcBef>
                <a:spcPct val="50000"/>
              </a:spcBef>
            </a:pPr>
            <a:r>
              <a:rPr lang="en-US" sz="3200" b="1">
                <a:solidFill>
                  <a:srgbClr val="0000FF"/>
                </a:solidFill>
              </a:rPr>
              <a:t>If you believe in traditional economics, with traditional discount rate, and an economy that can grow a few percent per year forever</a:t>
            </a:r>
            <a:endParaRPr lang="en-US" sz="3200" b="1"/>
          </a:p>
          <a:p>
            <a:pPr>
              <a:spcBef>
                <a:spcPct val="50000"/>
              </a:spcBef>
            </a:pPr>
            <a:r>
              <a:rPr lang="en-US" sz="3200" b="1">
                <a:solidFill>
                  <a:srgbClr val="008000"/>
                </a:solidFill>
              </a:rPr>
              <a:t>Then you still respond to climate change </a:t>
            </a:r>
            <a:endParaRPr lang="en-US" sz="3200" b="1"/>
          </a:p>
          <a:p>
            <a:pPr>
              <a:spcBef>
                <a:spcPct val="50000"/>
              </a:spcBef>
            </a:pPr>
            <a:r>
              <a:rPr lang="en-US" sz="3200" b="1">
                <a:solidFill>
                  <a:srgbClr val="FF0000"/>
                </a:solidFill>
              </a:rPr>
              <a:t>Not with panic, but over 30 years or so (Nordhaus, etc.)</a:t>
            </a:r>
          </a:p>
          <a:p>
            <a:pPr>
              <a:spcBef>
                <a:spcPct val="50000"/>
              </a:spcBef>
            </a:pPr>
            <a:r>
              <a:rPr lang="en-US" sz="3200" b="1">
                <a:solidFill>
                  <a:srgbClr val="660066"/>
                </a:solidFill>
              </a:rPr>
              <a:t>This is really important, I believe—hard-nosed economics says respond!</a:t>
            </a:r>
          </a:p>
        </p:txBody>
      </p:sp>
      <p:pic>
        <p:nvPicPr>
          <p:cNvPr id="62467" name="Picture 7"/>
          <p:cNvPicPr>
            <a:picLocks noChangeAspect="1"/>
          </p:cNvPicPr>
          <p:nvPr/>
        </p:nvPicPr>
        <p:blipFill>
          <a:blip r:embed="rId3"/>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4" name="TextBox 3"/>
          <p:cNvSpPr txBox="1"/>
          <p:nvPr/>
        </p:nvSpPr>
        <p:spPr>
          <a:xfrm>
            <a:off x="8610600" y="0"/>
            <a:ext cx="533400" cy="461665"/>
          </a:xfrm>
          <a:prstGeom prst="rect">
            <a:avLst/>
          </a:prstGeom>
          <a:noFill/>
        </p:spPr>
        <p:txBody>
          <a:bodyPr wrap="square" rtlCol="0">
            <a:spAutoFit/>
          </a:bodyPr>
          <a:lstStyle/>
          <a:p>
            <a:r>
              <a:rPr lang="en-US" dirty="0" smtClean="0"/>
              <a:t>31</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152400" y="76200"/>
            <a:ext cx="8991600" cy="6740525"/>
          </a:xfrm>
          <a:prstGeom prst="rect">
            <a:avLst/>
          </a:prstGeom>
          <a:noFill/>
          <a:ln w="9525">
            <a:noFill/>
            <a:miter lim="800000"/>
            <a:headEnd/>
            <a:tailEnd/>
          </a:ln>
        </p:spPr>
        <p:txBody>
          <a:bodyPr>
            <a:prstTxWarp prst="textNoShape">
              <a:avLst/>
            </a:prstTxWarp>
            <a:spAutoFit/>
          </a:bodyPr>
          <a:lstStyle/>
          <a:p>
            <a:pPr>
              <a:spcBef>
                <a:spcPct val="50000"/>
              </a:spcBef>
            </a:pPr>
            <a:r>
              <a:rPr lang="en-US" sz="3200" b="1"/>
              <a:t>If you care about national security, the Pentagon says that you respond to this</a:t>
            </a:r>
          </a:p>
          <a:p>
            <a:pPr>
              <a:spcBef>
                <a:spcPct val="50000"/>
              </a:spcBef>
            </a:pPr>
            <a:r>
              <a:rPr lang="en-US" sz="3200" b="1">
                <a:solidFill>
                  <a:srgbClr val="0000FF"/>
                </a:solidFill>
              </a:rPr>
              <a:t>How about jobs?  Work ongoing, but papers I found indicate response gives more jobs, or at least similar numbers.  (Paying “rent” to people whose ancestors settled atop fossil fuels may not be job-optimal.)</a:t>
            </a:r>
            <a:endParaRPr lang="en-US" sz="3200" b="1"/>
          </a:p>
          <a:p>
            <a:pPr>
              <a:spcBef>
                <a:spcPct val="50000"/>
              </a:spcBef>
            </a:pPr>
            <a:r>
              <a:rPr lang="en-US" sz="3200" b="1">
                <a:solidFill>
                  <a:srgbClr val="008000"/>
                </a:solidFill>
              </a:rPr>
              <a:t>Golden rule: losers are especially poor people in hot places, and future people, who are not causing the changes</a:t>
            </a:r>
            <a:endParaRPr lang="en-US" sz="3200" b="1"/>
          </a:p>
          <a:p>
            <a:pPr>
              <a:spcBef>
                <a:spcPct val="50000"/>
              </a:spcBef>
            </a:pPr>
            <a:r>
              <a:rPr lang="en-US" sz="3200" b="1">
                <a:solidFill>
                  <a:srgbClr val="FF0000"/>
                </a:solidFill>
              </a:rPr>
              <a:t>Failure to respond is unsustainable; response can be sustainable!</a:t>
            </a:r>
          </a:p>
        </p:txBody>
      </p:sp>
      <p:pic>
        <p:nvPicPr>
          <p:cNvPr id="64515" name="Picture 7"/>
          <p:cNvPicPr>
            <a:picLocks noChangeAspect="1"/>
          </p:cNvPicPr>
          <p:nvPr/>
        </p:nvPicPr>
        <p:blipFill>
          <a:blip r:embed="rId3"/>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4" name="TextBox 3"/>
          <p:cNvSpPr txBox="1"/>
          <p:nvPr/>
        </p:nvSpPr>
        <p:spPr>
          <a:xfrm>
            <a:off x="8610600" y="0"/>
            <a:ext cx="533400" cy="461665"/>
          </a:xfrm>
          <a:prstGeom prst="rect">
            <a:avLst/>
          </a:prstGeom>
          <a:noFill/>
        </p:spPr>
        <p:txBody>
          <a:bodyPr wrap="square" rtlCol="0">
            <a:spAutoFit/>
          </a:bodyPr>
          <a:lstStyle/>
          <a:p>
            <a:r>
              <a:rPr lang="en-US" dirty="0" smtClean="0"/>
              <a:t>32</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2" name="Picture 1" descr="paste_in2.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6563" name="TextBox 2"/>
          <p:cNvSpPr txBox="1">
            <a:spLocks noChangeArrowheads="1"/>
          </p:cNvSpPr>
          <p:nvPr/>
        </p:nvSpPr>
        <p:spPr bwMode="auto">
          <a:xfrm>
            <a:off x="0" y="4800600"/>
            <a:ext cx="4876800" cy="1938338"/>
          </a:xfrm>
          <a:prstGeom prst="rect">
            <a:avLst/>
          </a:prstGeom>
          <a:noFill/>
          <a:ln w="9525">
            <a:noFill/>
            <a:miter lim="800000"/>
            <a:headEnd/>
            <a:tailEnd/>
          </a:ln>
        </p:spPr>
        <p:txBody>
          <a:bodyPr>
            <a:prstTxWarp prst="textNoShape">
              <a:avLst/>
            </a:prstTxWarp>
            <a:spAutoFit/>
          </a:bodyPr>
          <a:lstStyle/>
          <a:p>
            <a:pPr defTabSz="457200" eaLnBrk="1" hangingPunct="1"/>
            <a:r>
              <a:rPr lang="en-US">
                <a:solidFill>
                  <a:srgbClr val="CCFFCC"/>
                </a:solidFill>
              </a:rPr>
              <a:t>So, we can have a sustainable future, with a better economy providing more jobs and greater security while following the golden rule…  If we decide we want it. </a:t>
            </a:r>
          </a:p>
        </p:txBody>
      </p:sp>
      <p:pic>
        <p:nvPicPr>
          <p:cNvPr id="66564" name="Picture 7"/>
          <p:cNvPicPr>
            <a:picLocks noChangeAspect="1"/>
          </p:cNvPicPr>
          <p:nvPr/>
        </p:nvPicPr>
        <p:blipFill>
          <a:blip r:embed="rId3"/>
          <a:srcRect l="8333" t="36667" r="7500" b="34259"/>
          <a:stretch>
            <a:fillRect/>
          </a:stretch>
        </p:blipFill>
        <p:spPr bwMode="auto">
          <a:xfrm>
            <a:off x="8180388" y="6359525"/>
            <a:ext cx="963612" cy="498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1536700" y="2032000"/>
            <a:ext cx="2730500" cy="46196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8000"/>
                </a:solidFill>
              </a:rPr>
              <a:t>Drake Well, 1859</a:t>
            </a:r>
          </a:p>
        </p:txBody>
      </p:sp>
      <p:pic>
        <p:nvPicPr>
          <p:cNvPr id="30723" name="Picture 4" descr="image001"/>
          <p:cNvPicPr>
            <a:picLocks noChangeAspect="1" noChangeArrowheads="1"/>
          </p:cNvPicPr>
          <p:nvPr/>
        </p:nvPicPr>
        <p:blipFill>
          <a:blip r:embed="rId3"/>
          <a:srcRect l="13647" t="10495" b="8057"/>
          <a:stretch>
            <a:fillRect/>
          </a:stretch>
        </p:blipFill>
        <p:spPr bwMode="auto">
          <a:xfrm>
            <a:off x="457200" y="2438400"/>
            <a:ext cx="4267200" cy="4405313"/>
          </a:xfrm>
          <a:prstGeom prst="rect">
            <a:avLst/>
          </a:prstGeom>
          <a:noFill/>
          <a:ln w="9525">
            <a:noFill/>
            <a:miter lim="800000"/>
            <a:headEnd/>
            <a:tailEnd/>
          </a:ln>
        </p:spPr>
      </p:pic>
      <p:sp>
        <p:nvSpPr>
          <p:cNvPr id="30724" name="Text Box 6"/>
          <p:cNvSpPr txBox="1">
            <a:spLocks noChangeArrowheads="1"/>
          </p:cNvSpPr>
          <p:nvPr/>
        </p:nvSpPr>
        <p:spPr bwMode="auto">
          <a:xfrm>
            <a:off x="914400" y="2895600"/>
            <a:ext cx="18288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t>Cost</a:t>
            </a:r>
          </a:p>
        </p:txBody>
      </p:sp>
      <p:sp>
        <p:nvSpPr>
          <p:cNvPr id="30725" name="Text Box 7"/>
          <p:cNvSpPr txBox="1">
            <a:spLocks noChangeArrowheads="1"/>
          </p:cNvSpPr>
          <p:nvPr/>
        </p:nvSpPr>
        <p:spPr bwMode="auto">
          <a:xfrm>
            <a:off x="762000" y="4648200"/>
            <a:ext cx="1752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t>Production</a:t>
            </a:r>
          </a:p>
        </p:txBody>
      </p:sp>
      <p:sp>
        <p:nvSpPr>
          <p:cNvPr id="30726" name="Line 8"/>
          <p:cNvSpPr>
            <a:spLocks noChangeShapeType="1"/>
          </p:cNvSpPr>
          <p:nvPr/>
        </p:nvSpPr>
        <p:spPr bwMode="auto">
          <a:xfrm flipV="1">
            <a:off x="3048000" y="2501900"/>
            <a:ext cx="0" cy="3746500"/>
          </a:xfrm>
          <a:prstGeom prst="line">
            <a:avLst/>
          </a:prstGeom>
          <a:noFill/>
          <a:ln w="28575">
            <a:solidFill>
              <a:srgbClr val="FF8000"/>
            </a:solidFill>
            <a:round/>
            <a:headEnd/>
            <a:tailEnd/>
          </a:ln>
        </p:spPr>
        <p:txBody>
          <a:bodyPr wrap="none" anchor="ctr">
            <a:prstTxWarp prst="textNoShape">
              <a:avLst/>
            </a:prstTxWarp>
          </a:bodyPr>
          <a:lstStyle/>
          <a:p>
            <a:endParaRPr lang="en-US"/>
          </a:p>
        </p:txBody>
      </p:sp>
      <p:sp>
        <p:nvSpPr>
          <p:cNvPr id="30727" name="Text Box 9"/>
          <p:cNvSpPr txBox="1">
            <a:spLocks noChangeArrowheads="1"/>
          </p:cNvSpPr>
          <p:nvPr/>
        </p:nvSpPr>
        <p:spPr bwMode="auto">
          <a:xfrm>
            <a:off x="4572000" y="6211888"/>
            <a:ext cx="3886200" cy="646112"/>
          </a:xfrm>
          <a:prstGeom prst="rect">
            <a:avLst/>
          </a:prstGeom>
          <a:noFill/>
          <a:ln w="9525">
            <a:noFill/>
            <a:miter lim="800000"/>
            <a:headEnd/>
            <a:tailEnd/>
          </a:ln>
        </p:spPr>
        <p:txBody>
          <a:bodyPr>
            <a:prstTxWarp prst="textNoShape">
              <a:avLst/>
            </a:prstTxWarp>
            <a:spAutoFit/>
          </a:bodyPr>
          <a:lstStyle/>
          <a:p>
            <a:pPr>
              <a:spcBef>
                <a:spcPct val="50000"/>
              </a:spcBef>
            </a:pPr>
            <a:r>
              <a:rPr lang="en-US" sz="900"/>
              <a:t>Prices &amp; Production over a complete Hubbert Cycle.. 2004, Ugo Bardi, </a:t>
            </a:r>
            <a:r>
              <a:rPr lang="en-US" sz="900">
                <a:hlinkClick r:id="rId4"/>
              </a:rPr>
              <a:t>http://www.aspoitalia.net/aspoenglish/documents/bardi/whaleoil/whaleoil.html</a:t>
            </a:r>
            <a:r>
              <a:rPr lang="en-US" sz="900"/>
              <a:t>  Data from </a:t>
            </a:r>
            <a:r>
              <a:rPr lang="en-US" sz="900">
                <a:latin typeface="Tahoma" pitchFamily="1" charset="0"/>
              </a:rPr>
              <a:t>A. Starbuck, History of the American whale fishery, Seacaucus, N.J. 1878</a:t>
            </a:r>
          </a:p>
        </p:txBody>
      </p:sp>
      <p:sp>
        <p:nvSpPr>
          <p:cNvPr id="30728" name="Text Box 10"/>
          <p:cNvSpPr txBox="1">
            <a:spLocks noChangeArrowheads="1"/>
          </p:cNvSpPr>
          <p:nvPr/>
        </p:nvSpPr>
        <p:spPr bwMode="auto">
          <a:xfrm>
            <a:off x="0" y="0"/>
            <a:ext cx="4724400" cy="1784350"/>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solidFill>
                  <a:srgbClr val="FF00FF"/>
                </a:solidFill>
                <a:latin typeface="Helvetica" pitchFamily="1" charset="0"/>
              </a:rPr>
              <a:t>We get much good from energy use, but tend to use so much we cause problems as we run out, and suffer damaging price shocks before finding new sources   </a:t>
            </a:r>
          </a:p>
        </p:txBody>
      </p:sp>
      <p:sp>
        <p:nvSpPr>
          <p:cNvPr id="30729" name="Text Box 11"/>
          <p:cNvSpPr txBox="1">
            <a:spLocks noChangeArrowheads="1"/>
          </p:cNvSpPr>
          <p:nvPr/>
        </p:nvSpPr>
        <p:spPr bwMode="auto">
          <a:xfrm rot="-5400000">
            <a:off x="-2209800" y="3883025"/>
            <a:ext cx="4876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Helvetica" pitchFamily="1" charset="0"/>
              </a:rPr>
              <a:t>Whale-oil production, gallons</a:t>
            </a:r>
          </a:p>
        </p:txBody>
      </p:sp>
      <p:pic>
        <p:nvPicPr>
          <p:cNvPr id="30730" name="Picture 1" descr="Vanity Fair whales 1861.jpg"/>
          <p:cNvPicPr>
            <a:picLocks noChangeAspect="1"/>
          </p:cNvPicPr>
          <p:nvPr/>
        </p:nvPicPr>
        <p:blipFill>
          <a:blip r:embed="rId5"/>
          <a:srcRect l="1939" t="603" r="3781" b="25150"/>
          <a:stretch>
            <a:fillRect/>
          </a:stretch>
        </p:blipFill>
        <p:spPr bwMode="auto">
          <a:xfrm>
            <a:off x="4648200" y="0"/>
            <a:ext cx="4495800" cy="2935288"/>
          </a:xfrm>
          <a:prstGeom prst="rect">
            <a:avLst/>
          </a:prstGeom>
          <a:noFill/>
          <a:ln w="9525">
            <a:noFill/>
            <a:miter lim="800000"/>
            <a:headEnd/>
            <a:tailEnd/>
          </a:ln>
        </p:spPr>
      </p:pic>
      <p:sp>
        <p:nvSpPr>
          <p:cNvPr id="30731" name="TextBox 2"/>
          <p:cNvSpPr txBox="1">
            <a:spLocks noChangeArrowheads="1"/>
          </p:cNvSpPr>
          <p:nvPr/>
        </p:nvSpPr>
        <p:spPr bwMode="auto">
          <a:xfrm>
            <a:off x="4572000" y="2971800"/>
            <a:ext cx="4572000" cy="738188"/>
          </a:xfrm>
          <a:prstGeom prst="rect">
            <a:avLst/>
          </a:prstGeom>
          <a:noFill/>
          <a:ln w="9525">
            <a:noFill/>
            <a:miter lim="800000"/>
            <a:headEnd/>
            <a:tailEnd/>
          </a:ln>
        </p:spPr>
        <p:txBody>
          <a:bodyPr>
            <a:prstTxWarp prst="textNoShape">
              <a:avLst/>
            </a:prstTxWarp>
            <a:spAutoFit/>
          </a:bodyPr>
          <a:lstStyle/>
          <a:p>
            <a:r>
              <a:rPr lang="en-US" sz="1400" b="1"/>
              <a:t>“GRAND BALL GIVEN BY THE WHALES IN HONOR OF THE DISCOVERY OF THE OIL WELLS IN PENNSYLVANIA”, VANITY FAIR, 1861</a:t>
            </a:r>
          </a:p>
        </p:txBody>
      </p:sp>
      <p:sp>
        <p:nvSpPr>
          <p:cNvPr id="30732" name="TextBox 13"/>
          <p:cNvSpPr txBox="1">
            <a:spLocks noChangeArrowheads="1"/>
          </p:cNvSpPr>
          <p:nvPr/>
        </p:nvSpPr>
        <p:spPr bwMode="auto">
          <a:xfrm>
            <a:off x="4572000" y="3886200"/>
            <a:ext cx="4572000" cy="1938338"/>
          </a:xfrm>
          <a:prstGeom prst="rect">
            <a:avLst/>
          </a:prstGeom>
          <a:noFill/>
          <a:ln w="9525">
            <a:noFill/>
            <a:miter lim="800000"/>
            <a:headEnd/>
            <a:tailEnd/>
          </a:ln>
        </p:spPr>
        <p:txBody>
          <a:bodyPr>
            <a:prstTxWarp prst="textNoShape">
              <a:avLst/>
            </a:prstTxWarp>
            <a:spAutoFit/>
          </a:bodyPr>
          <a:lstStyle/>
          <a:p>
            <a:r>
              <a:rPr lang="en-US" b="1">
                <a:solidFill>
                  <a:srgbClr val="FF0000"/>
                </a:solidFill>
              </a:rPr>
              <a:t>“…suggests that central banks cannot fully insulate</a:t>
            </a:r>
          </a:p>
          <a:p>
            <a:r>
              <a:rPr lang="en-US" b="1">
                <a:solidFill>
                  <a:srgbClr val="FF0000"/>
                </a:solidFill>
              </a:rPr>
              <a:t>their economies from the consequences of oil-price shocks…”</a:t>
            </a:r>
          </a:p>
        </p:txBody>
      </p:sp>
      <p:sp>
        <p:nvSpPr>
          <p:cNvPr id="30733" name="TextBox 14"/>
          <p:cNvSpPr txBox="1">
            <a:spLocks noChangeArrowheads="1"/>
          </p:cNvSpPr>
          <p:nvPr/>
        </p:nvSpPr>
        <p:spPr bwMode="auto">
          <a:xfrm>
            <a:off x="6248400" y="5410200"/>
            <a:ext cx="2895600" cy="584200"/>
          </a:xfrm>
          <a:prstGeom prst="rect">
            <a:avLst/>
          </a:prstGeom>
          <a:noFill/>
          <a:ln w="9525">
            <a:noFill/>
            <a:miter lim="800000"/>
            <a:headEnd/>
            <a:tailEnd/>
          </a:ln>
        </p:spPr>
        <p:txBody>
          <a:bodyPr>
            <a:prstTxWarp prst="textNoShape">
              <a:avLst/>
            </a:prstTxWarp>
            <a:spAutoFit/>
          </a:bodyPr>
          <a:lstStyle/>
          <a:p>
            <a:r>
              <a:rPr lang="en-US" sz="1600"/>
              <a:t>S Leduc, K Sill, 2004, J. Monetary Econ. 51, 781</a:t>
            </a:r>
          </a:p>
        </p:txBody>
      </p:sp>
      <p:pic>
        <p:nvPicPr>
          <p:cNvPr id="30734" name="Picture 7"/>
          <p:cNvPicPr>
            <a:picLocks noChangeAspect="1"/>
          </p:cNvPicPr>
          <p:nvPr/>
        </p:nvPicPr>
        <p:blipFill>
          <a:blip r:embed="rId6"/>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15" name="TextBox 14"/>
          <p:cNvSpPr txBox="1"/>
          <p:nvPr/>
        </p:nvSpPr>
        <p:spPr>
          <a:xfrm>
            <a:off x="8763000" y="0"/>
            <a:ext cx="381000" cy="461665"/>
          </a:xfrm>
          <a:prstGeom prst="rect">
            <a:avLst/>
          </a:prstGeom>
          <a:noFill/>
        </p:spPr>
        <p:txBody>
          <a:bodyPr wrap="square" rtlCol="0">
            <a:spAutoFit/>
          </a:bodyPr>
          <a:lstStyle/>
          <a:p>
            <a:r>
              <a:rPr lang="en-US" dirty="0" smtClean="0"/>
              <a:t>4</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533400" y="609600"/>
            <a:ext cx="8382000" cy="6002338"/>
          </a:xfrm>
          <a:prstGeom prst="rect">
            <a:avLst/>
          </a:prstGeom>
          <a:noFill/>
          <a:ln w="9525">
            <a:noFill/>
            <a:miter lim="800000"/>
            <a:headEnd/>
            <a:tailEnd/>
          </a:ln>
        </p:spPr>
        <p:txBody>
          <a:bodyPr>
            <a:prstTxWarp prst="textNoShape">
              <a:avLst/>
            </a:prstTxWarp>
            <a:spAutoFit/>
          </a:bodyPr>
          <a:lstStyle/>
          <a:p>
            <a:pPr>
              <a:spcBef>
                <a:spcPct val="50000"/>
              </a:spcBef>
            </a:pPr>
            <a:r>
              <a:rPr lang="en-US" sz="3200" b="1"/>
              <a:t>We’re heading toward repeating history…</a:t>
            </a:r>
          </a:p>
          <a:p>
            <a:pPr>
              <a:spcBef>
                <a:spcPct val="50000"/>
              </a:spcBef>
            </a:pPr>
            <a:r>
              <a:rPr lang="en-US" sz="3200" b="1">
                <a:solidFill>
                  <a:srgbClr val="0000FF"/>
                </a:solidFill>
              </a:rPr>
              <a:t>~85% of energy use is from fossil fuels</a:t>
            </a:r>
            <a:endParaRPr lang="en-US" sz="3200" b="1"/>
          </a:p>
          <a:p>
            <a:pPr>
              <a:spcBef>
                <a:spcPct val="50000"/>
              </a:spcBef>
            </a:pPr>
            <a:r>
              <a:rPr lang="en-US" sz="3200" b="1">
                <a:solidFill>
                  <a:srgbClr val="008000"/>
                </a:solidFill>
              </a:rPr>
              <a:t>We’re using them ~1 million times faster than nature saved them for us</a:t>
            </a:r>
            <a:endParaRPr lang="en-US" sz="3200" b="1"/>
          </a:p>
          <a:p>
            <a:pPr>
              <a:spcBef>
                <a:spcPct val="50000"/>
              </a:spcBef>
            </a:pPr>
            <a:r>
              <a:rPr lang="en-US" sz="3200" b="1">
                <a:solidFill>
                  <a:srgbClr val="FF0000"/>
                </a:solidFill>
              </a:rPr>
              <a:t>Published estimates I’ve found: entire frackable gas reserve &lt;5 to ≈25 years of total US energy use (gas ~1/4 of use now)</a:t>
            </a:r>
          </a:p>
          <a:p>
            <a:pPr>
              <a:spcBef>
                <a:spcPct val="50000"/>
              </a:spcBef>
            </a:pPr>
            <a:r>
              <a:rPr lang="en-US" sz="3200" b="1">
                <a:solidFill>
                  <a:srgbClr val="660066"/>
                </a:solidFill>
              </a:rPr>
              <a:t>Big energy-system change in &lt;30 years very difficult…gas has much energy, many $$, NOT sustainable.</a:t>
            </a:r>
          </a:p>
        </p:txBody>
      </p:sp>
      <p:pic>
        <p:nvPicPr>
          <p:cNvPr id="32771" name="Picture 7"/>
          <p:cNvPicPr>
            <a:picLocks noChangeAspect="1"/>
          </p:cNvPicPr>
          <p:nvPr/>
        </p:nvPicPr>
        <p:blipFill>
          <a:blip r:embed="rId3"/>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4" name="TextBox 3"/>
          <p:cNvSpPr txBox="1"/>
          <p:nvPr/>
        </p:nvSpPr>
        <p:spPr>
          <a:xfrm>
            <a:off x="8763000" y="0"/>
            <a:ext cx="381000" cy="461665"/>
          </a:xfrm>
          <a:prstGeom prst="rect">
            <a:avLst/>
          </a:prstGeom>
          <a:noFill/>
        </p:spPr>
        <p:txBody>
          <a:bodyPr wrap="square" rtlCol="0">
            <a:spAutoFit/>
          </a:bodyPr>
          <a:lstStyle/>
          <a:p>
            <a:r>
              <a:rPr lang="en-US" dirty="0" smtClean="0"/>
              <a:t>5</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533400" y="609600"/>
            <a:ext cx="8382000" cy="6002338"/>
          </a:xfrm>
          <a:prstGeom prst="rect">
            <a:avLst/>
          </a:prstGeom>
          <a:noFill/>
          <a:ln w="9525">
            <a:noFill/>
            <a:miter lim="800000"/>
            <a:headEnd/>
            <a:tailEnd/>
          </a:ln>
        </p:spPr>
        <p:txBody>
          <a:bodyPr>
            <a:prstTxWarp prst="textNoShape">
              <a:avLst/>
            </a:prstTxWarp>
            <a:spAutoFit/>
          </a:bodyPr>
          <a:lstStyle/>
          <a:p>
            <a:pPr>
              <a:spcBef>
                <a:spcPct val="50000"/>
              </a:spcBef>
            </a:pPr>
            <a:r>
              <a:rPr lang="en-US" sz="3200" b="1"/>
              <a:t>High scientific confidence:</a:t>
            </a:r>
          </a:p>
          <a:p>
            <a:pPr>
              <a:spcBef>
                <a:spcPct val="50000"/>
              </a:spcBef>
            </a:pPr>
            <a:r>
              <a:rPr lang="en-US" sz="3200" b="1">
                <a:solidFill>
                  <a:srgbClr val="0000FF"/>
                </a:solidFill>
              </a:rPr>
              <a:t>If we burn, then learn, we will have changed climate in ways that make our grandchildren’s lives much harder</a:t>
            </a:r>
            <a:endParaRPr lang="en-US" sz="3200" b="1"/>
          </a:p>
          <a:p>
            <a:pPr>
              <a:spcBef>
                <a:spcPct val="50000"/>
              </a:spcBef>
            </a:pPr>
            <a:r>
              <a:rPr lang="en-US" sz="3200" b="1">
                <a:solidFill>
                  <a:srgbClr val="008000"/>
                </a:solidFill>
              </a:rPr>
              <a:t>And risked really big price shocks</a:t>
            </a:r>
            <a:endParaRPr lang="en-US" sz="3200" b="1"/>
          </a:p>
          <a:p>
            <a:pPr>
              <a:spcBef>
                <a:spcPct val="50000"/>
              </a:spcBef>
            </a:pPr>
            <a:r>
              <a:rPr lang="en-US" sz="3200" b="1">
                <a:solidFill>
                  <a:srgbClr val="FF0000"/>
                </a:solidFill>
              </a:rPr>
              <a:t>If we learn while we burn, we can sustainably have a better economy with more jobs and greater national security</a:t>
            </a:r>
          </a:p>
          <a:p>
            <a:pPr>
              <a:spcBef>
                <a:spcPct val="50000"/>
              </a:spcBef>
            </a:pPr>
            <a:r>
              <a:rPr lang="en-US" sz="3200" b="1">
                <a:solidFill>
                  <a:srgbClr val="660066"/>
                </a:solidFill>
              </a:rPr>
              <a:t>Barriers are not in science or engineering (the wisdom of Pogo comes to mind…)</a:t>
            </a:r>
          </a:p>
        </p:txBody>
      </p:sp>
      <p:pic>
        <p:nvPicPr>
          <p:cNvPr id="34819" name="Picture 7"/>
          <p:cNvPicPr>
            <a:picLocks noChangeAspect="1"/>
          </p:cNvPicPr>
          <p:nvPr/>
        </p:nvPicPr>
        <p:blipFill>
          <a:blip r:embed="rId3"/>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4" name="TextBox 3"/>
          <p:cNvSpPr txBox="1"/>
          <p:nvPr/>
        </p:nvSpPr>
        <p:spPr>
          <a:xfrm>
            <a:off x="8763000" y="0"/>
            <a:ext cx="381000" cy="461665"/>
          </a:xfrm>
          <a:prstGeom prst="rect">
            <a:avLst/>
          </a:prstGeom>
          <a:noFill/>
        </p:spPr>
        <p:txBody>
          <a:bodyPr wrap="square" rtlCol="0">
            <a:spAutoFit/>
          </a:bodyPr>
          <a:lstStyle/>
          <a:p>
            <a:r>
              <a:rPr lang="en-US" dirty="0" smtClean="0"/>
              <a:t>6</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1" descr="IMG_0069.JPG"/>
          <p:cNvPicPr>
            <a:picLocks noChangeAspect="1"/>
          </p:cNvPicPr>
          <p:nvPr/>
        </p:nvPicPr>
        <p:blipFill>
          <a:blip r:embed="rId2"/>
          <a:srcRect/>
          <a:stretch>
            <a:fillRect/>
          </a:stretch>
        </p:blipFill>
        <p:spPr bwMode="auto">
          <a:xfrm>
            <a:off x="4572000" y="3429000"/>
            <a:ext cx="4572000" cy="3429000"/>
          </a:xfrm>
          <a:prstGeom prst="rect">
            <a:avLst/>
          </a:prstGeom>
          <a:noFill/>
          <a:ln w="9525">
            <a:noFill/>
            <a:miter lim="800000"/>
            <a:headEnd/>
            <a:tailEnd/>
          </a:ln>
        </p:spPr>
      </p:pic>
      <p:sp>
        <p:nvSpPr>
          <p:cNvPr id="36867" name="TextBox 4"/>
          <p:cNvSpPr txBox="1">
            <a:spLocks noChangeArrowheads="1"/>
          </p:cNvSpPr>
          <p:nvPr/>
        </p:nvSpPr>
        <p:spPr bwMode="auto">
          <a:xfrm>
            <a:off x="6553200" y="609600"/>
            <a:ext cx="2590800" cy="1016000"/>
          </a:xfrm>
          <a:prstGeom prst="rect">
            <a:avLst/>
          </a:prstGeom>
          <a:noFill/>
          <a:ln w="9525">
            <a:noFill/>
            <a:miter lim="800000"/>
            <a:headEnd/>
            <a:tailEnd/>
          </a:ln>
        </p:spPr>
        <p:txBody>
          <a:bodyPr>
            <a:prstTxWarp prst="textNoShape">
              <a:avLst/>
            </a:prstTxWarp>
            <a:spAutoFit/>
          </a:bodyPr>
          <a:lstStyle/>
          <a:p>
            <a:r>
              <a:rPr lang="en-US" sz="2000" b="1">
                <a:solidFill>
                  <a:srgbClr val="996633"/>
                </a:solidFill>
              </a:rPr>
              <a:t>If CO</a:t>
            </a:r>
            <a:r>
              <a:rPr lang="en-US" sz="2000" b="1" baseline="-25000">
                <a:solidFill>
                  <a:srgbClr val="996633"/>
                </a:solidFill>
              </a:rPr>
              <a:t>2</a:t>
            </a:r>
            <a:r>
              <a:rPr lang="en-US" sz="2000" b="1">
                <a:solidFill>
                  <a:srgbClr val="996633"/>
                </a:solidFill>
              </a:rPr>
              <a:t> came out of tailpipes as horse ploppies:</a:t>
            </a:r>
          </a:p>
        </p:txBody>
      </p:sp>
      <p:pic>
        <p:nvPicPr>
          <p:cNvPr id="36868" name="Picture 2"/>
          <p:cNvPicPr>
            <a:picLocks noChangeAspect="1" noChangeArrowheads="1"/>
          </p:cNvPicPr>
          <p:nvPr/>
        </p:nvPicPr>
        <p:blipFill>
          <a:blip r:embed="rId3"/>
          <a:srcRect t="21333" b="14272"/>
          <a:stretch>
            <a:fillRect/>
          </a:stretch>
        </p:blipFill>
        <p:spPr bwMode="auto">
          <a:xfrm>
            <a:off x="304800" y="3429000"/>
            <a:ext cx="4267200" cy="3429000"/>
          </a:xfrm>
          <a:prstGeom prst="rect">
            <a:avLst/>
          </a:prstGeom>
          <a:noFill/>
          <a:ln w="9525">
            <a:noFill/>
            <a:miter lim="800000"/>
            <a:headEnd/>
            <a:tailEnd/>
          </a:ln>
        </p:spPr>
      </p:pic>
      <p:sp>
        <p:nvSpPr>
          <p:cNvPr id="36869" name="Text Box 6"/>
          <p:cNvSpPr txBox="1">
            <a:spLocks noChangeArrowheads="1"/>
          </p:cNvSpPr>
          <p:nvPr/>
        </p:nvSpPr>
        <p:spPr bwMode="auto">
          <a:xfrm rot="-5400000">
            <a:off x="-1360487" y="5172074"/>
            <a:ext cx="2971800" cy="400051"/>
          </a:xfrm>
          <a:prstGeom prst="rect">
            <a:avLst/>
          </a:prstGeom>
          <a:noFill/>
          <a:ln w="9525">
            <a:noFill/>
            <a:miter lim="800000"/>
            <a:headEnd/>
            <a:tailEnd/>
          </a:ln>
        </p:spPr>
        <p:txBody>
          <a:bodyPr>
            <a:prstTxWarp prst="textNoShape">
              <a:avLst/>
            </a:prstTxWarp>
            <a:spAutoFit/>
          </a:bodyPr>
          <a:lstStyle/>
          <a:p>
            <a:pPr>
              <a:spcBef>
                <a:spcPct val="50000"/>
              </a:spcBef>
            </a:pPr>
            <a:r>
              <a:rPr lang="en-US" sz="1000"/>
              <a:t>http://www.npr.org/templates/story/story.php?storyId=9885767</a:t>
            </a:r>
            <a:endParaRPr lang="en-US"/>
          </a:p>
        </p:txBody>
      </p:sp>
      <p:pic>
        <p:nvPicPr>
          <p:cNvPr id="36870" name="Picture 3"/>
          <p:cNvPicPr>
            <a:picLocks noChangeAspect="1"/>
          </p:cNvPicPr>
          <p:nvPr/>
        </p:nvPicPr>
        <p:blipFill>
          <a:blip r:embed="rId4"/>
          <a:srcRect r="24297"/>
          <a:stretch>
            <a:fillRect/>
          </a:stretch>
        </p:blipFill>
        <p:spPr bwMode="auto">
          <a:xfrm>
            <a:off x="4648200" y="0"/>
            <a:ext cx="1600200" cy="1655763"/>
          </a:xfrm>
          <a:prstGeom prst="rect">
            <a:avLst/>
          </a:prstGeom>
          <a:noFill/>
          <a:ln w="9525">
            <a:noFill/>
            <a:miter lim="800000"/>
            <a:headEnd/>
            <a:tailEnd/>
          </a:ln>
        </p:spPr>
      </p:pic>
      <p:sp>
        <p:nvSpPr>
          <p:cNvPr id="36871" name="Freeform 6"/>
          <p:cNvSpPr>
            <a:spLocks noChangeArrowheads="1"/>
          </p:cNvSpPr>
          <p:nvPr/>
        </p:nvSpPr>
        <p:spPr bwMode="auto">
          <a:xfrm>
            <a:off x="6059488" y="723900"/>
            <a:ext cx="569912" cy="431800"/>
          </a:xfrm>
          <a:custGeom>
            <a:avLst/>
            <a:gdLst>
              <a:gd name="T0" fmla="*/ 416410 w 251883"/>
              <a:gd name="T1" fmla="*/ 0 h 406400"/>
              <a:gd name="T2" fmla="*/ 416410 w 251883"/>
              <a:gd name="T3" fmla="*/ 380830 h 406400"/>
              <a:gd name="T4" fmla="*/ 2914890 w 251883"/>
              <a:gd name="T5" fmla="*/ 487462 h 406400"/>
              <a:gd name="T6" fmla="*/ 0 60000 65536"/>
              <a:gd name="T7" fmla="*/ 0 60000 65536"/>
              <a:gd name="T8" fmla="*/ 0 60000 65536"/>
              <a:gd name="T9" fmla="*/ 0 w 251883"/>
              <a:gd name="T10" fmla="*/ 0 h 406400"/>
              <a:gd name="T11" fmla="*/ 251883 w 251883"/>
              <a:gd name="T12" fmla="*/ 406400 h 406400"/>
            </a:gdLst>
            <a:ahLst/>
            <a:cxnLst>
              <a:cxn ang="T6">
                <a:pos x="T0" y="T1"/>
              </a:cxn>
              <a:cxn ang="T7">
                <a:pos x="T2" y="T3"/>
              </a:cxn>
              <a:cxn ang="T8">
                <a:pos x="T4" y="T5"/>
              </a:cxn>
            </a:cxnLst>
            <a:rect l="T9" t="T10" r="T11" b="T12"/>
            <a:pathLst>
              <a:path w="251883" h="406400">
                <a:moveTo>
                  <a:pt x="35983" y="0"/>
                </a:moveTo>
                <a:cubicBezTo>
                  <a:pt x="17991" y="124883"/>
                  <a:pt x="0" y="249767"/>
                  <a:pt x="35983" y="317500"/>
                </a:cubicBezTo>
                <a:cubicBezTo>
                  <a:pt x="71966" y="385233"/>
                  <a:pt x="161924" y="395816"/>
                  <a:pt x="251883" y="406400"/>
                </a:cubicBezTo>
              </a:path>
            </a:pathLst>
          </a:custGeom>
          <a:noFill/>
          <a:ln w="63500">
            <a:solidFill>
              <a:srgbClr val="FF0000"/>
            </a:solidFill>
            <a:round/>
            <a:headEnd/>
            <a:tailEnd type="stealth" w="lg" len="lg"/>
          </a:ln>
        </p:spPr>
        <p:txBody>
          <a:bodyPr>
            <a:prstTxWarp prst="textNoShape">
              <a:avLst/>
            </a:prstTxWarp>
          </a:bodyPr>
          <a:lstStyle/>
          <a:p>
            <a:endParaRPr lang="en-US"/>
          </a:p>
        </p:txBody>
      </p:sp>
      <p:sp>
        <p:nvSpPr>
          <p:cNvPr id="36872" name="TextBox 17"/>
          <p:cNvSpPr txBox="1">
            <a:spLocks noChangeArrowheads="1"/>
          </p:cNvSpPr>
          <p:nvPr/>
        </p:nvSpPr>
        <p:spPr bwMode="auto">
          <a:xfrm>
            <a:off x="0" y="0"/>
            <a:ext cx="4724400" cy="2862263"/>
          </a:xfrm>
          <a:prstGeom prst="rect">
            <a:avLst/>
          </a:prstGeom>
          <a:noFill/>
          <a:ln w="9525">
            <a:noFill/>
            <a:miter lim="800000"/>
            <a:headEnd/>
            <a:tailEnd/>
          </a:ln>
        </p:spPr>
        <p:txBody>
          <a:bodyPr>
            <a:prstTxWarp prst="textNoShape">
              <a:avLst/>
            </a:prstTxWarp>
            <a:spAutoFit/>
          </a:bodyPr>
          <a:lstStyle/>
          <a:p>
            <a:r>
              <a:rPr lang="en-US" sz="2000" b="1"/>
              <a:t>CO</a:t>
            </a:r>
            <a:r>
              <a:rPr lang="en-US" sz="2000" b="1" baseline="-25000"/>
              <a:t>2</a:t>
            </a:r>
            <a:r>
              <a:rPr lang="en-US" sz="2000" b="1"/>
              <a:t> is rising, fossil fuels main cause: </a:t>
            </a:r>
          </a:p>
          <a:p>
            <a:r>
              <a:rPr lang="en-US" sz="2000" b="1">
                <a:sym typeface="Wingdings" pitchFamily="1" charset="2"/>
              </a:rPr>
              <a:t>Bookkeeping (we see CO</a:t>
            </a:r>
            <a:r>
              <a:rPr lang="en-US" sz="2000" b="1" baseline="-25000">
                <a:sym typeface="Wingdings" pitchFamily="1" charset="2"/>
              </a:rPr>
              <a:t>2</a:t>
            </a:r>
            <a:r>
              <a:rPr lang="en-US" sz="2000" b="1">
                <a:sym typeface="Wingdings" pitchFamily="1" charset="2"/>
              </a:rPr>
              <a:t> we emit in air and moving into ocean)</a:t>
            </a:r>
          </a:p>
          <a:p>
            <a:r>
              <a:rPr lang="en-US" sz="2000" b="1">
                <a:sym typeface="Wingdings" pitchFamily="1" charset="2"/>
              </a:rPr>
              <a:t>No other source big enough (volcanoes 1-2% of human source)</a:t>
            </a:r>
          </a:p>
          <a:p>
            <a:r>
              <a:rPr lang="en-US" sz="2000" b="1">
                <a:sym typeface="Wingdings" pitchFamily="1" charset="2"/>
              </a:rPr>
              <a:t>Fingerprints—dropping oxygen, </a:t>
            </a:r>
            <a:r>
              <a:rPr lang="en-US" sz="2000" b="1" baseline="30000">
                <a:sym typeface="Wingdings" pitchFamily="1" charset="2"/>
              </a:rPr>
              <a:t>13</a:t>
            </a:r>
            <a:r>
              <a:rPr lang="en-US" sz="2000" b="1">
                <a:sym typeface="Wingdings" pitchFamily="1" charset="2"/>
              </a:rPr>
              <a:t>C and </a:t>
            </a:r>
            <a:r>
              <a:rPr lang="en-US" sz="2000" b="1" baseline="30000">
                <a:sym typeface="Wingdings" pitchFamily="1" charset="2"/>
              </a:rPr>
              <a:t>14</a:t>
            </a:r>
            <a:r>
              <a:rPr lang="en-US" sz="2000" b="1">
                <a:sym typeface="Wingdings" pitchFamily="1" charset="2"/>
              </a:rPr>
              <a:t>C show CO</a:t>
            </a:r>
            <a:r>
              <a:rPr lang="en-US" sz="2000" b="1" baseline="-25000">
                <a:sym typeface="Wingdings" pitchFamily="1" charset="2"/>
              </a:rPr>
              <a:t>2</a:t>
            </a:r>
            <a:r>
              <a:rPr lang="en-US" sz="2000" b="1">
                <a:sym typeface="Wingdings" pitchFamily="1" charset="2"/>
              </a:rPr>
              <a:t> from burning of something that was alive but has been dead a long time—fossil fuels.</a:t>
            </a:r>
          </a:p>
        </p:txBody>
      </p:sp>
      <p:pic>
        <p:nvPicPr>
          <p:cNvPr id="36873" name="Picture 7"/>
          <p:cNvPicPr>
            <a:picLocks noChangeAspect="1"/>
          </p:cNvPicPr>
          <p:nvPr/>
        </p:nvPicPr>
        <p:blipFill>
          <a:blip r:embed="rId5"/>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36874" name="TextBox 19"/>
          <p:cNvSpPr txBox="1">
            <a:spLocks noChangeArrowheads="1"/>
          </p:cNvSpPr>
          <p:nvPr/>
        </p:nvSpPr>
        <p:spPr bwMode="auto">
          <a:xfrm>
            <a:off x="5029200" y="1828800"/>
            <a:ext cx="4114800" cy="1384300"/>
          </a:xfrm>
          <a:prstGeom prst="rect">
            <a:avLst/>
          </a:prstGeom>
          <a:noFill/>
          <a:ln w="9525">
            <a:noFill/>
            <a:miter lim="800000"/>
            <a:headEnd/>
            <a:tailEnd/>
          </a:ln>
        </p:spPr>
        <p:txBody>
          <a:bodyPr>
            <a:prstTxWarp prst="textNoShape">
              <a:avLst/>
            </a:prstTxWarp>
            <a:spAutoFit/>
          </a:bodyPr>
          <a:lstStyle/>
          <a:p>
            <a:r>
              <a:rPr lang="en-US" sz="2000" b="1">
                <a:solidFill>
                  <a:srgbClr val="996633"/>
                </a:solidFill>
                <a:sym typeface="Wingdings" pitchFamily="1" charset="2"/>
              </a:rPr>
              <a:t> </a:t>
            </a:r>
            <a:r>
              <a:rPr lang="en-US" sz="2000" b="1">
                <a:solidFill>
                  <a:srgbClr val="996633"/>
                </a:solidFill>
              </a:rPr>
              <a:t>1 pound/mile for a typical car </a:t>
            </a:r>
          </a:p>
          <a:p>
            <a:r>
              <a:rPr lang="en-US" sz="2000" b="1">
                <a:solidFill>
                  <a:srgbClr val="996633"/>
                </a:solidFill>
                <a:sym typeface="Wingdings" pitchFamily="1" charset="2"/>
              </a:rPr>
              <a:t> </a:t>
            </a:r>
            <a:r>
              <a:rPr lang="en-US" sz="2000" b="1">
                <a:solidFill>
                  <a:srgbClr val="996633"/>
                </a:solidFill>
              </a:rPr>
              <a:t>Would cover every road in US an inch deep in 1 year  </a:t>
            </a:r>
          </a:p>
          <a:p>
            <a:endParaRPr lang="en-US"/>
          </a:p>
        </p:txBody>
      </p:sp>
      <p:sp>
        <p:nvSpPr>
          <p:cNvPr id="36875" name="TextBox 20"/>
          <p:cNvSpPr txBox="1">
            <a:spLocks noChangeArrowheads="1"/>
          </p:cNvSpPr>
          <p:nvPr/>
        </p:nvSpPr>
        <p:spPr bwMode="auto">
          <a:xfrm>
            <a:off x="4572000" y="3044825"/>
            <a:ext cx="4572000" cy="768350"/>
          </a:xfrm>
          <a:prstGeom prst="rect">
            <a:avLst/>
          </a:prstGeom>
          <a:noFill/>
          <a:ln w="9525">
            <a:noFill/>
            <a:miter lim="800000"/>
            <a:headEnd/>
            <a:tailEnd/>
          </a:ln>
        </p:spPr>
        <p:txBody>
          <a:bodyPr>
            <a:prstTxWarp prst="textNoShape">
              <a:avLst/>
            </a:prstTxWarp>
            <a:spAutoFit/>
          </a:bodyPr>
          <a:lstStyle/>
          <a:p>
            <a:r>
              <a:rPr lang="en-US" sz="2000" b="1">
                <a:sym typeface="Wingdings" pitchFamily="1" charset="2"/>
              </a:rPr>
              <a:t>(See “It’s us” in first hour of ETOM)</a:t>
            </a:r>
            <a:endParaRPr lang="en-US" sz="2000" b="1"/>
          </a:p>
          <a:p>
            <a:endParaRPr lang="en-US"/>
          </a:p>
        </p:txBody>
      </p:sp>
      <p:sp>
        <p:nvSpPr>
          <p:cNvPr id="36876" name="Freeform 21"/>
          <p:cNvSpPr>
            <a:spLocks noChangeArrowheads="1"/>
          </p:cNvSpPr>
          <p:nvPr/>
        </p:nvSpPr>
        <p:spPr bwMode="auto">
          <a:xfrm>
            <a:off x="3498850" y="2784475"/>
            <a:ext cx="1082675" cy="508000"/>
          </a:xfrm>
          <a:custGeom>
            <a:avLst/>
            <a:gdLst>
              <a:gd name="T0" fmla="*/ 84666 w 1082523"/>
              <a:gd name="T1" fmla="*/ 0 h 508000"/>
              <a:gd name="T2" fmla="*/ 166309 w 1082523"/>
              <a:gd name="T3" fmla="*/ 335642 h 508000"/>
              <a:gd name="T4" fmla="*/ 1082523 w 1082523"/>
              <a:gd name="T5" fmla="*/ 508000 h 508000"/>
              <a:gd name="T6" fmla="*/ 0 60000 65536"/>
              <a:gd name="T7" fmla="*/ 0 60000 65536"/>
              <a:gd name="T8" fmla="*/ 0 60000 65536"/>
              <a:gd name="T9" fmla="*/ 0 w 1082523"/>
              <a:gd name="T10" fmla="*/ 0 h 508000"/>
              <a:gd name="T11" fmla="*/ 1082523 w 1082523"/>
              <a:gd name="T12" fmla="*/ 508000 h 508000"/>
            </a:gdLst>
            <a:ahLst/>
            <a:cxnLst>
              <a:cxn ang="T6">
                <a:pos x="T0" y="T1"/>
              </a:cxn>
              <a:cxn ang="T7">
                <a:pos x="T2" y="T3"/>
              </a:cxn>
              <a:cxn ang="T8">
                <a:pos x="T4" y="T5"/>
              </a:cxn>
            </a:cxnLst>
            <a:rect l="T9" t="T10" r="T11" b="T12"/>
            <a:pathLst>
              <a:path w="1082523" h="508000">
                <a:moveTo>
                  <a:pt x="84666" y="0"/>
                </a:moveTo>
                <a:cubicBezTo>
                  <a:pt x="42333" y="125487"/>
                  <a:pt x="0" y="250975"/>
                  <a:pt x="166309" y="335642"/>
                </a:cubicBezTo>
                <a:cubicBezTo>
                  <a:pt x="332618" y="420309"/>
                  <a:pt x="1082523" y="508000"/>
                  <a:pt x="1082523" y="508000"/>
                </a:cubicBezTo>
              </a:path>
            </a:pathLst>
          </a:custGeom>
          <a:noFill/>
          <a:ln w="38100">
            <a:solidFill>
              <a:schemeClr val="tx1"/>
            </a:solidFill>
            <a:round/>
            <a:headEnd/>
            <a:tailEnd type="stealth" w="lg" len="lg"/>
          </a:ln>
        </p:spPr>
        <p:txBody>
          <a:bodyPr>
            <a:prstTxWarp prst="textNoShape">
              <a:avLst/>
            </a:prstTxWarp>
          </a:bodyPr>
          <a:lstStyle/>
          <a:p>
            <a:endParaRPr lang="en-US"/>
          </a:p>
        </p:txBody>
      </p:sp>
      <p:sp>
        <p:nvSpPr>
          <p:cNvPr id="13" name="TextBox 12"/>
          <p:cNvSpPr txBox="1"/>
          <p:nvPr/>
        </p:nvSpPr>
        <p:spPr>
          <a:xfrm>
            <a:off x="8763000" y="0"/>
            <a:ext cx="381000" cy="461665"/>
          </a:xfrm>
          <a:prstGeom prst="rect">
            <a:avLst/>
          </a:prstGeom>
          <a:noFill/>
        </p:spPr>
        <p:txBody>
          <a:bodyPr wrap="square" rtlCol="0">
            <a:spAutoFit/>
          </a:bodyPr>
          <a:lstStyle/>
          <a:p>
            <a:r>
              <a:rPr lang="en-US" dirty="0" smtClean="0"/>
              <a:t>7</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17"/>
          <p:cNvSpPr>
            <a:spLocks noChangeArrowheads="1"/>
          </p:cNvSpPr>
          <p:nvPr/>
        </p:nvSpPr>
        <p:spPr bwMode="auto">
          <a:xfrm>
            <a:off x="6096000" y="5334000"/>
            <a:ext cx="1447800" cy="381000"/>
          </a:xfrm>
          <a:prstGeom prst="rect">
            <a:avLst/>
          </a:prstGeom>
          <a:solidFill>
            <a:srgbClr val="FF8000"/>
          </a:solidFill>
          <a:ln w="9525">
            <a:noFill/>
            <a:round/>
            <a:headEnd/>
            <a:tailEnd/>
          </a:ln>
        </p:spPr>
        <p:txBody>
          <a:bodyPr>
            <a:prstTxWarp prst="textNoShape">
              <a:avLst/>
            </a:prstTxWarp>
          </a:bodyPr>
          <a:lstStyle/>
          <a:p>
            <a:endParaRPr lang="en-US"/>
          </a:p>
        </p:txBody>
      </p:sp>
      <p:pic>
        <p:nvPicPr>
          <p:cNvPr id="37891" name="Picture 1" descr="fig6-3_etom_heatseek_launch.psd"/>
          <p:cNvPicPr>
            <a:picLocks noChangeAspect="1"/>
          </p:cNvPicPr>
          <p:nvPr/>
        </p:nvPicPr>
        <p:blipFill>
          <a:blip r:embed="rId2"/>
          <a:srcRect t="26295" b="39999"/>
          <a:stretch>
            <a:fillRect/>
          </a:stretch>
        </p:blipFill>
        <p:spPr bwMode="auto">
          <a:xfrm>
            <a:off x="-1588" y="0"/>
            <a:ext cx="9145588" cy="2311400"/>
          </a:xfrm>
          <a:prstGeom prst="rect">
            <a:avLst/>
          </a:prstGeom>
          <a:noFill/>
          <a:ln w="9525">
            <a:noFill/>
            <a:miter lim="800000"/>
            <a:headEnd/>
            <a:tailEnd/>
          </a:ln>
        </p:spPr>
      </p:pic>
      <p:sp>
        <p:nvSpPr>
          <p:cNvPr id="37892" name="TextBox 2"/>
          <p:cNvSpPr txBox="1">
            <a:spLocks noChangeArrowheads="1"/>
          </p:cNvSpPr>
          <p:nvPr/>
        </p:nvSpPr>
        <p:spPr bwMode="auto">
          <a:xfrm>
            <a:off x="3048000" y="2311400"/>
            <a:ext cx="6096000" cy="3816350"/>
          </a:xfrm>
          <a:prstGeom prst="rect">
            <a:avLst/>
          </a:prstGeom>
          <a:noFill/>
          <a:ln w="9525">
            <a:noFill/>
            <a:miter lim="800000"/>
            <a:headEnd/>
            <a:tailEnd/>
          </a:ln>
        </p:spPr>
        <p:txBody>
          <a:bodyPr>
            <a:prstTxWarp prst="textNoShape">
              <a:avLst/>
            </a:prstTxWarp>
            <a:spAutoFit/>
          </a:bodyPr>
          <a:lstStyle/>
          <a:p>
            <a:pPr defTabSz="457200" eaLnBrk="1" hangingPunct="1"/>
            <a:r>
              <a:rPr lang="en-US" sz="2800">
                <a:solidFill>
                  <a:srgbClr val="000000"/>
                </a:solidFill>
              </a:rPr>
              <a:t>Basis for expecting global warming: </a:t>
            </a:r>
          </a:p>
          <a:p>
            <a:pPr defTabSz="457200" eaLnBrk="1" hangingPunct="1">
              <a:buFont typeface="Wingdings" pitchFamily="1" charset="2"/>
              <a:buChar char="à"/>
            </a:pPr>
            <a:r>
              <a:rPr lang="en-US" sz="2800">
                <a:solidFill>
                  <a:srgbClr val="000000"/>
                </a:solidFill>
              </a:rPr>
              <a:t>Is PHYSICS</a:t>
            </a:r>
          </a:p>
          <a:p>
            <a:pPr defTabSz="457200" eaLnBrk="1" hangingPunct="1"/>
            <a:r>
              <a:rPr lang="en-US" sz="2800">
                <a:solidFill>
                  <a:srgbClr val="000000"/>
                </a:solidFill>
              </a:rPr>
              <a:t>**Known for over a century</a:t>
            </a:r>
          </a:p>
          <a:p>
            <a:pPr defTabSz="457200" eaLnBrk="1" hangingPunct="1"/>
            <a:r>
              <a:rPr lang="en-US" sz="2800">
                <a:solidFill>
                  <a:srgbClr val="000000"/>
                </a:solidFill>
              </a:rPr>
              <a:t>**Refined by Air Force after WWII      </a:t>
            </a:r>
            <a:r>
              <a:rPr lang="en-US">
                <a:solidFill>
                  <a:srgbClr val="000000"/>
                </a:solidFill>
              </a:rPr>
              <a:t>(operations, communications, and heat-seeking missiles)</a:t>
            </a:r>
          </a:p>
          <a:p>
            <a:pPr defTabSz="457200" eaLnBrk="1" hangingPunct="1"/>
            <a:r>
              <a:rPr lang="en-US" sz="2800">
                <a:solidFill>
                  <a:srgbClr val="000000"/>
                </a:solidFill>
              </a:rPr>
              <a:t>**Confirmed by history</a:t>
            </a:r>
          </a:p>
          <a:p>
            <a:pPr defTabSz="457200" eaLnBrk="1" hangingPunct="1"/>
            <a:r>
              <a:rPr lang="en-US" sz="2800">
                <a:solidFill>
                  <a:srgbClr val="000000"/>
                </a:solidFill>
              </a:rPr>
              <a:t>**Observed today (satellites, etc.)</a:t>
            </a:r>
          </a:p>
          <a:p>
            <a:pPr defTabSz="457200" eaLnBrk="1" hangingPunct="1"/>
            <a:endParaRPr lang="en-US" sz="1800">
              <a:solidFill>
                <a:srgbClr val="000000"/>
              </a:solidFill>
            </a:endParaRPr>
          </a:p>
        </p:txBody>
      </p:sp>
      <p:pic>
        <p:nvPicPr>
          <p:cNvPr id="37893" name="Picture 7"/>
          <p:cNvPicPr>
            <a:picLocks noChangeAspect="1"/>
          </p:cNvPicPr>
          <p:nvPr/>
        </p:nvPicPr>
        <p:blipFill>
          <a:blip r:embed="rId3"/>
          <a:srcRect l="8333" t="36667" r="7500" b="34259"/>
          <a:stretch>
            <a:fillRect/>
          </a:stretch>
        </p:blipFill>
        <p:spPr bwMode="auto">
          <a:xfrm>
            <a:off x="8180388" y="6359525"/>
            <a:ext cx="963612" cy="498475"/>
          </a:xfrm>
          <a:prstGeom prst="rect">
            <a:avLst/>
          </a:prstGeom>
          <a:noFill/>
          <a:ln w="9525">
            <a:noFill/>
            <a:miter lim="800000"/>
            <a:headEnd/>
            <a:tailEnd/>
          </a:ln>
        </p:spPr>
      </p:pic>
      <p:pic>
        <p:nvPicPr>
          <p:cNvPr id="37894" name="Picture 4"/>
          <p:cNvPicPr>
            <a:picLocks noChangeAspect="1" noChangeArrowheads="1"/>
          </p:cNvPicPr>
          <p:nvPr/>
        </p:nvPicPr>
        <p:blipFill>
          <a:blip r:embed="rId4"/>
          <a:srcRect r="56113"/>
          <a:stretch>
            <a:fillRect/>
          </a:stretch>
        </p:blipFill>
        <p:spPr bwMode="auto">
          <a:xfrm>
            <a:off x="0" y="2362200"/>
            <a:ext cx="2505075" cy="3892550"/>
          </a:xfrm>
          <a:prstGeom prst="rect">
            <a:avLst/>
          </a:prstGeom>
          <a:noFill/>
          <a:ln w="9525">
            <a:noFill/>
            <a:miter lim="800000"/>
            <a:headEnd/>
            <a:tailEnd/>
          </a:ln>
        </p:spPr>
      </p:pic>
      <p:sp>
        <p:nvSpPr>
          <p:cNvPr id="37895" name="TextBox 7"/>
          <p:cNvSpPr txBox="1">
            <a:spLocks noChangeArrowheads="1"/>
          </p:cNvSpPr>
          <p:nvPr/>
        </p:nvSpPr>
        <p:spPr bwMode="auto">
          <a:xfrm>
            <a:off x="990600" y="3429000"/>
            <a:ext cx="1981200" cy="708025"/>
          </a:xfrm>
          <a:prstGeom prst="rect">
            <a:avLst/>
          </a:prstGeom>
          <a:noFill/>
          <a:ln w="9525">
            <a:noFill/>
            <a:miter lim="800000"/>
            <a:headEnd/>
            <a:tailEnd/>
          </a:ln>
        </p:spPr>
        <p:txBody>
          <a:bodyPr>
            <a:prstTxWarp prst="textNoShape">
              <a:avLst/>
            </a:prstTxWarp>
            <a:spAutoFit/>
          </a:bodyPr>
          <a:lstStyle/>
          <a:p>
            <a:r>
              <a:rPr lang="en-US" sz="2000" b="1">
                <a:solidFill>
                  <a:srgbClr val="0000FF"/>
                </a:solidFill>
              </a:rPr>
              <a:t>Earth glowing to cool off</a:t>
            </a:r>
          </a:p>
        </p:txBody>
      </p:sp>
      <p:cxnSp>
        <p:nvCxnSpPr>
          <p:cNvPr id="37896" name="Straight Arrow Connector 10"/>
          <p:cNvCxnSpPr>
            <a:cxnSpLocks noChangeShapeType="1"/>
          </p:cNvCxnSpPr>
          <p:nvPr/>
        </p:nvCxnSpPr>
        <p:spPr bwMode="auto">
          <a:xfrm rot="5400000" flipH="1" flipV="1">
            <a:off x="1716088" y="3238500"/>
            <a:ext cx="379412" cy="1588"/>
          </a:xfrm>
          <a:prstGeom prst="straightConnector1">
            <a:avLst/>
          </a:prstGeom>
          <a:noFill/>
          <a:ln w="76200">
            <a:solidFill>
              <a:srgbClr val="0000FF"/>
            </a:solidFill>
            <a:round/>
            <a:headEnd/>
            <a:tailEnd type="stealth" w="med" len="med"/>
          </a:ln>
        </p:spPr>
      </p:cxnSp>
      <p:sp>
        <p:nvSpPr>
          <p:cNvPr id="37897" name="TextBox 13"/>
          <p:cNvSpPr txBox="1">
            <a:spLocks noChangeArrowheads="1"/>
          </p:cNvSpPr>
          <p:nvPr/>
        </p:nvSpPr>
        <p:spPr bwMode="auto">
          <a:xfrm>
            <a:off x="838200" y="5105400"/>
            <a:ext cx="1905000" cy="708025"/>
          </a:xfrm>
          <a:prstGeom prst="rect">
            <a:avLst/>
          </a:prstGeom>
          <a:noFill/>
          <a:ln w="9525">
            <a:noFill/>
            <a:miter lim="800000"/>
            <a:headEnd/>
            <a:tailEnd/>
          </a:ln>
        </p:spPr>
        <p:txBody>
          <a:bodyPr>
            <a:prstTxWarp prst="textNoShape">
              <a:avLst/>
            </a:prstTxWarp>
            <a:spAutoFit/>
          </a:bodyPr>
          <a:lstStyle/>
          <a:p>
            <a:r>
              <a:rPr lang="en-US" sz="2000" b="1">
                <a:solidFill>
                  <a:srgbClr val="FF0000"/>
                </a:solidFill>
              </a:rPr>
              <a:t>CO</a:t>
            </a:r>
            <a:r>
              <a:rPr lang="en-US" sz="2000" b="1" baseline="-25000">
                <a:solidFill>
                  <a:srgbClr val="FF0000"/>
                </a:solidFill>
              </a:rPr>
              <a:t>2</a:t>
            </a:r>
            <a:r>
              <a:rPr lang="en-US" sz="2000" b="1">
                <a:solidFill>
                  <a:srgbClr val="FF0000"/>
                </a:solidFill>
              </a:rPr>
              <a:t> blocking, warms</a:t>
            </a:r>
          </a:p>
        </p:txBody>
      </p:sp>
      <p:cxnSp>
        <p:nvCxnSpPr>
          <p:cNvPr id="37898" name="Straight Arrow Connector 15"/>
          <p:cNvCxnSpPr>
            <a:cxnSpLocks noChangeShapeType="1"/>
          </p:cNvCxnSpPr>
          <p:nvPr/>
        </p:nvCxnSpPr>
        <p:spPr bwMode="auto">
          <a:xfrm rot="16200000" flipV="1">
            <a:off x="762000" y="4572000"/>
            <a:ext cx="609600" cy="609600"/>
          </a:xfrm>
          <a:prstGeom prst="straightConnector1">
            <a:avLst/>
          </a:prstGeom>
          <a:noFill/>
          <a:ln w="76200">
            <a:solidFill>
              <a:srgbClr val="FF0000"/>
            </a:solidFill>
            <a:round/>
            <a:headEnd/>
            <a:tailEnd type="stealth" w="med" len="med"/>
          </a:ln>
        </p:spPr>
      </p:cxnSp>
      <p:sp>
        <p:nvSpPr>
          <p:cNvPr id="37899" name="TextBox 5"/>
          <p:cNvSpPr txBox="1">
            <a:spLocks noChangeArrowheads="1"/>
          </p:cNvSpPr>
          <p:nvPr/>
        </p:nvSpPr>
        <p:spPr bwMode="auto">
          <a:xfrm>
            <a:off x="152400" y="5943600"/>
            <a:ext cx="2362200" cy="708025"/>
          </a:xfrm>
          <a:prstGeom prst="rect">
            <a:avLst/>
          </a:prstGeom>
          <a:noFill/>
          <a:ln w="9525">
            <a:noFill/>
            <a:miter lim="800000"/>
            <a:headEnd/>
            <a:tailEnd/>
          </a:ln>
        </p:spPr>
        <p:txBody>
          <a:bodyPr>
            <a:prstTxWarp prst="textNoShape">
              <a:avLst/>
            </a:prstTxWarp>
            <a:spAutoFit/>
          </a:bodyPr>
          <a:lstStyle/>
          <a:p>
            <a:r>
              <a:rPr lang="en-US" sz="2000"/>
              <a:t>“Color” in infrared (wavenumber cm</a:t>
            </a:r>
            <a:r>
              <a:rPr lang="en-US" sz="2000" baseline="30000"/>
              <a:t>-1</a:t>
            </a:r>
            <a:r>
              <a:rPr lang="en-US" sz="2000"/>
              <a:t>)</a:t>
            </a:r>
            <a:endParaRPr lang="en-US" sz="2000" baseline="30000"/>
          </a:p>
        </p:txBody>
      </p:sp>
      <p:sp>
        <p:nvSpPr>
          <p:cNvPr id="37900" name="Freeform 16"/>
          <p:cNvSpPr>
            <a:spLocks noChangeArrowheads="1"/>
          </p:cNvSpPr>
          <p:nvPr/>
        </p:nvSpPr>
        <p:spPr bwMode="auto">
          <a:xfrm>
            <a:off x="2967038" y="5638800"/>
            <a:ext cx="4043362" cy="952500"/>
          </a:xfrm>
          <a:custGeom>
            <a:avLst/>
            <a:gdLst>
              <a:gd name="T0" fmla="*/ 4044043 w 3855357"/>
              <a:gd name="T1" fmla="*/ 0 h 731761"/>
              <a:gd name="T2" fmla="*/ 3235235 w 3855357"/>
              <a:gd name="T3" fmla="*/ 815259 h 731761"/>
              <a:gd name="T4" fmla="*/ 1132332 w 3855357"/>
              <a:gd name="T5" fmla="*/ 827076 h 731761"/>
              <a:gd name="T6" fmla="*/ 0 w 3855357"/>
              <a:gd name="T7" fmla="*/ 165415 h 731761"/>
              <a:gd name="T8" fmla="*/ 0 60000 65536"/>
              <a:gd name="T9" fmla="*/ 0 60000 65536"/>
              <a:gd name="T10" fmla="*/ 0 60000 65536"/>
              <a:gd name="T11" fmla="*/ 0 60000 65536"/>
              <a:gd name="T12" fmla="*/ 0 w 3855357"/>
              <a:gd name="T13" fmla="*/ 0 h 731761"/>
              <a:gd name="T14" fmla="*/ 3855357 w 3855357"/>
              <a:gd name="T15" fmla="*/ 731761 h 731761"/>
            </a:gdLst>
            <a:ahLst/>
            <a:cxnLst>
              <a:cxn ang="T8">
                <a:pos x="T0" y="T1"/>
              </a:cxn>
              <a:cxn ang="T9">
                <a:pos x="T2" y="T3"/>
              </a:cxn>
              <a:cxn ang="T10">
                <a:pos x="T4" y="T5"/>
              </a:cxn>
              <a:cxn ang="T11">
                <a:pos x="T6" y="T7"/>
              </a:cxn>
            </a:cxnLst>
            <a:rect l="T12" t="T13" r="T14" b="T15"/>
            <a:pathLst>
              <a:path w="3855357" h="731761">
                <a:moveTo>
                  <a:pt x="3855357" y="0"/>
                </a:moveTo>
                <a:cubicBezTo>
                  <a:pt x="3701143" y="260047"/>
                  <a:pt x="3546929" y="520095"/>
                  <a:pt x="3084286" y="625928"/>
                </a:cubicBezTo>
                <a:cubicBezTo>
                  <a:pt x="2621643" y="731761"/>
                  <a:pt x="1593548" y="718155"/>
                  <a:pt x="1079500" y="635000"/>
                </a:cubicBezTo>
                <a:cubicBezTo>
                  <a:pt x="565452" y="551845"/>
                  <a:pt x="0" y="127000"/>
                  <a:pt x="0" y="127000"/>
                </a:cubicBezTo>
              </a:path>
            </a:pathLst>
          </a:custGeom>
          <a:noFill/>
          <a:ln w="63500">
            <a:solidFill>
              <a:srgbClr val="FF6600"/>
            </a:solidFill>
            <a:round/>
            <a:headEnd/>
            <a:tailEnd type="stealth" w="lg" len="lg"/>
          </a:ln>
        </p:spPr>
        <p:txBody>
          <a:bodyPr>
            <a:prstTxWarp prst="textNoShape">
              <a:avLst/>
            </a:prstTxWarp>
          </a:bodyPr>
          <a:lstStyle/>
          <a:p>
            <a:endParaRPr lang="en-US"/>
          </a:p>
        </p:txBody>
      </p:sp>
      <p:sp>
        <p:nvSpPr>
          <p:cNvPr id="37901" name="Rectangle 18"/>
          <p:cNvSpPr>
            <a:spLocks noChangeArrowheads="1"/>
          </p:cNvSpPr>
          <p:nvPr/>
        </p:nvSpPr>
        <p:spPr bwMode="auto">
          <a:xfrm>
            <a:off x="1295400" y="4419600"/>
            <a:ext cx="1295400" cy="533400"/>
          </a:xfrm>
          <a:prstGeom prst="rect">
            <a:avLst/>
          </a:prstGeom>
          <a:solidFill>
            <a:schemeClr val="bg1"/>
          </a:solidFill>
          <a:ln w="9525">
            <a:solidFill>
              <a:schemeClr val="bg1"/>
            </a:solidFill>
            <a:round/>
            <a:headEnd/>
            <a:tailEnd/>
          </a:ln>
        </p:spPr>
        <p:txBody>
          <a:bodyPr>
            <a:prstTxWarp prst="textNoShape">
              <a:avLst/>
            </a:prstTxWarp>
          </a:bodyPr>
          <a:lstStyle/>
          <a:p>
            <a:endParaRPr lang="en-US"/>
          </a:p>
        </p:txBody>
      </p:sp>
      <p:sp>
        <p:nvSpPr>
          <p:cNvPr id="37902" name="Rectangle 19"/>
          <p:cNvSpPr>
            <a:spLocks noChangeArrowheads="1"/>
          </p:cNvSpPr>
          <p:nvPr/>
        </p:nvSpPr>
        <p:spPr bwMode="auto">
          <a:xfrm>
            <a:off x="685800" y="2895600"/>
            <a:ext cx="304800" cy="304800"/>
          </a:xfrm>
          <a:prstGeom prst="rect">
            <a:avLst/>
          </a:prstGeom>
          <a:solidFill>
            <a:schemeClr val="bg1"/>
          </a:solidFill>
          <a:ln w="9525">
            <a:solidFill>
              <a:schemeClr val="bg1"/>
            </a:solidFill>
            <a:round/>
            <a:headEnd/>
            <a:tailEnd/>
          </a:ln>
        </p:spPr>
        <p:txBody>
          <a:bodyPr>
            <a:prstTxWarp prst="textNoShape">
              <a:avLst/>
            </a:prstTxWarp>
          </a:bodyPr>
          <a:lstStyle/>
          <a:p>
            <a:endParaRPr lang="en-US"/>
          </a:p>
        </p:txBody>
      </p:sp>
      <p:sp>
        <p:nvSpPr>
          <p:cNvPr id="37903" name="TextBox 4"/>
          <p:cNvSpPr txBox="1">
            <a:spLocks noChangeArrowheads="1"/>
          </p:cNvSpPr>
          <p:nvPr/>
        </p:nvSpPr>
        <p:spPr bwMode="auto">
          <a:xfrm>
            <a:off x="0" y="6550025"/>
            <a:ext cx="3200400" cy="307975"/>
          </a:xfrm>
          <a:prstGeom prst="rect">
            <a:avLst/>
          </a:prstGeom>
          <a:noFill/>
          <a:ln w="9525">
            <a:noFill/>
            <a:miter lim="800000"/>
            <a:headEnd/>
            <a:tailEnd/>
          </a:ln>
        </p:spPr>
        <p:txBody>
          <a:bodyPr>
            <a:prstTxWarp prst="textNoShape">
              <a:avLst/>
            </a:prstTxWarp>
            <a:spAutoFit/>
          </a:bodyPr>
          <a:lstStyle/>
          <a:p>
            <a:r>
              <a:rPr lang="en-US" sz="1400"/>
              <a:t>Harries et al., 2001, Nature</a:t>
            </a:r>
          </a:p>
        </p:txBody>
      </p:sp>
      <p:sp>
        <p:nvSpPr>
          <p:cNvPr id="16" name="TextBox 15"/>
          <p:cNvSpPr txBox="1"/>
          <p:nvPr/>
        </p:nvSpPr>
        <p:spPr>
          <a:xfrm>
            <a:off x="8763000" y="0"/>
            <a:ext cx="381000" cy="461665"/>
          </a:xfrm>
          <a:prstGeom prst="rect">
            <a:avLst/>
          </a:prstGeom>
          <a:noFill/>
        </p:spPr>
        <p:txBody>
          <a:bodyPr wrap="square" rtlCol="0">
            <a:spAutoFit/>
          </a:bodyPr>
          <a:lstStyle/>
          <a:p>
            <a:r>
              <a:rPr lang="en-US" dirty="0" smtClean="0">
                <a:solidFill>
                  <a:schemeClr val="bg1"/>
                </a:solidFill>
              </a:rPr>
              <a:t>8</a:t>
            </a:r>
            <a:endParaRPr lang="en-US"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6" name="Picture 3" descr="g1.jpg"/>
          <p:cNvPicPr>
            <a:picLocks noChangeAspect="1"/>
          </p:cNvPicPr>
          <p:nvPr/>
        </p:nvPicPr>
        <p:blipFill>
          <a:blip r:embed="rId2"/>
          <a:srcRect/>
          <a:stretch>
            <a:fillRect/>
          </a:stretch>
        </p:blipFill>
        <p:spPr bwMode="auto">
          <a:xfrm>
            <a:off x="134938" y="0"/>
            <a:ext cx="8874125" cy="6858000"/>
          </a:xfrm>
          <a:prstGeom prst="rect">
            <a:avLst/>
          </a:prstGeom>
          <a:noFill/>
          <a:ln w="9525">
            <a:noFill/>
            <a:miter lim="800000"/>
            <a:headEnd/>
            <a:tailEnd/>
          </a:ln>
        </p:spPr>
      </p:pic>
      <p:sp>
        <p:nvSpPr>
          <p:cNvPr id="11267" name="TextBox 4"/>
          <p:cNvSpPr txBox="1">
            <a:spLocks noChangeArrowheads="1"/>
          </p:cNvSpPr>
          <p:nvPr/>
        </p:nvSpPr>
        <p:spPr bwMode="auto">
          <a:xfrm>
            <a:off x="1536700" y="1536700"/>
            <a:ext cx="3467100" cy="954088"/>
          </a:xfrm>
          <a:prstGeom prst="rect">
            <a:avLst/>
          </a:prstGeom>
          <a:noFill/>
          <a:ln w="9525">
            <a:noFill/>
            <a:miter lim="800000"/>
            <a:headEnd/>
            <a:tailEnd/>
          </a:ln>
        </p:spPr>
        <p:txBody>
          <a:bodyPr>
            <a:prstTxWarp prst="textNoShape">
              <a:avLst/>
            </a:prstTxWarp>
            <a:spAutoFit/>
          </a:bodyPr>
          <a:lstStyle/>
          <a:p>
            <a:pPr defTabSz="457200" eaLnBrk="1" hangingPunct="1"/>
            <a:r>
              <a:rPr lang="en-US" sz="2800" smtClean="0">
                <a:solidFill>
                  <a:srgbClr val="000000"/>
                </a:solidFill>
                <a:latin typeface="Calibri" pitchFamily="1" charset="0"/>
              </a:rPr>
              <a:t>I was born in 1957, </a:t>
            </a:r>
          </a:p>
          <a:p>
            <a:pPr defTabSz="457200" eaLnBrk="1" hangingPunct="1"/>
            <a:r>
              <a:rPr lang="en-US" sz="2800" smtClean="0">
                <a:solidFill>
                  <a:srgbClr val="000000"/>
                </a:solidFill>
                <a:latin typeface="Calibri" pitchFamily="1" charset="0"/>
              </a:rPr>
              <a:t>at the start of cooling?  </a:t>
            </a:r>
          </a:p>
        </p:txBody>
      </p:sp>
      <p:sp>
        <p:nvSpPr>
          <p:cNvPr id="4" name="TextBox 3"/>
          <p:cNvSpPr txBox="1"/>
          <p:nvPr/>
        </p:nvSpPr>
        <p:spPr>
          <a:xfrm>
            <a:off x="457200" y="0"/>
            <a:ext cx="3810000" cy="461665"/>
          </a:xfrm>
          <a:prstGeom prst="rect">
            <a:avLst/>
          </a:prstGeom>
          <a:noFill/>
        </p:spPr>
        <p:txBody>
          <a:bodyPr wrap="square" rtlCol="0">
            <a:spAutoFit/>
          </a:bodyPr>
          <a:lstStyle/>
          <a:p>
            <a:r>
              <a:rPr lang="en-US" dirty="0" smtClean="0"/>
              <a:t>So is it warming?</a:t>
            </a:r>
            <a:endParaRPr lang="en-US" dirty="0"/>
          </a:p>
        </p:txBody>
      </p:sp>
      <p:pic>
        <p:nvPicPr>
          <p:cNvPr id="5" name="Picture 7"/>
          <p:cNvPicPr>
            <a:picLocks noChangeAspect="1"/>
          </p:cNvPicPr>
          <p:nvPr/>
        </p:nvPicPr>
        <p:blipFill>
          <a:blip r:embed="rId3"/>
          <a:srcRect l="8333" t="36667" r="7500" b="34259"/>
          <a:stretch>
            <a:fillRect/>
          </a:stretch>
        </p:blipFill>
        <p:spPr bwMode="auto">
          <a:xfrm>
            <a:off x="8180388" y="6359525"/>
            <a:ext cx="963612" cy="498475"/>
          </a:xfrm>
          <a:prstGeom prst="rect">
            <a:avLst/>
          </a:prstGeom>
          <a:noFill/>
          <a:ln w="9525">
            <a:noFill/>
            <a:miter lim="800000"/>
            <a:headEnd/>
            <a:tailEnd/>
          </a:ln>
        </p:spPr>
      </p:pic>
      <p:sp>
        <p:nvSpPr>
          <p:cNvPr id="6" name="TextBox 5"/>
          <p:cNvSpPr txBox="1"/>
          <p:nvPr/>
        </p:nvSpPr>
        <p:spPr>
          <a:xfrm>
            <a:off x="8763000" y="0"/>
            <a:ext cx="381000" cy="461665"/>
          </a:xfrm>
          <a:prstGeom prst="rect">
            <a:avLst/>
          </a:prstGeom>
          <a:noFill/>
        </p:spPr>
        <p:txBody>
          <a:bodyPr wrap="square" rtlCol="0">
            <a:spAutoFit/>
          </a:bodyPr>
          <a:lstStyle/>
          <a:p>
            <a:r>
              <a:rPr lang="en-US" dirty="0" smtClean="0"/>
              <a:t>9</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2.xml><?xml version="1.0" encoding="utf-8"?>
<a:themeOverride xmlns:a="http://schemas.openxmlformats.org/drawingml/2006/main">
  <a:clrScheme name="">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docProps/app.xml><?xml version="1.0" encoding="utf-8"?>
<Properties xmlns="http://schemas.openxmlformats.org/officeDocument/2006/extended-properties" xmlns:vt="http://schemas.openxmlformats.org/officeDocument/2006/docPropsVTypes">
  <TotalTime>10761</TotalTime>
  <Words>1955</Words>
  <Application>Microsoft Macintosh PowerPoint</Application>
  <PresentationFormat>On-screen Show (4:3)</PresentationFormat>
  <Paragraphs>197</Paragraphs>
  <Slides>33</Slides>
  <Notes>14</Notes>
  <HiddenSlides>0</HiddenSlides>
  <MMClips>0</MMClips>
  <ScaleCrop>false</ScaleCrop>
  <HeadingPairs>
    <vt:vector size="4" baseType="variant">
      <vt:variant>
        <vt:lpstr>Design Template</vt:lpstr>
      </vt:variant>
      <vt:variant>
        <vt:i4>8</vt:i4>
      </vt:variant>
      <vt:variant>
        <vt:lpstr>Slide Titles</vt:lpstr>
      </vt:variant>
      <vt:variant>
        <vt:i4>33</vt:i4>
      </vt:variant>
    </vt:vector>
  </HeadingPairs>
  <TitlesOfParts>
    <vt:vector size="41" baseType="lpstr">
      <vt:lpstr>Blank Presentation</vt:lpstr>
      <vt:lpstr>9_Blank Presentation</vt:lpstr>
      <vt:lpstr>7_Blank Presentation</vt:lpstr>
      <vt:lpstr>10_Blank Presentation</vt:lpstr>
      <vt:lpstr>8_Blank Presentation</vt:lpstr>
      <vt:lpstr>Office Theme</vt:lpstr>
      <vt:lpstr>11_Blank Presentation</vt:lpstr>
      <vt:lpstr>1_Office Theme</vt:lpstr>
      <vt:lpstr> Earth: The Operators’ Manual Good news in unexpected places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Maximum Available Energy:</vt:lpstr>
      <vt:lpstr>Slide 24</vt:lpstr>
      <vt:lpstr>For Energy :</vt:lpstr>
      <vt:lpstr>Slide 26</vt:lpstr>
      <vt:lpstr>Slide 27</vt:lpstr>
      <vt:lpstr>Slide 28</vt:lpstr>
      <vt:lpstr>Slide 29</vt:lpstr>
      <vt:lpstr>Slide 30</vt:lpstr>
      <vt:lpstr>Slide 31</vt:lpstr>
      <vt:lpstr>Slide 32</vt:lpstr>
      <vt:lpstr>Slide 33</vt:lpstr>
    </vt:vector>
  </TitlesOfParts>
  <Company>Pennsylvania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Alley</dc:creator>
  <cp:lastModifiedBy>Richard Alley</cp:lastModifiedBy>
  <cp:revision>52</cp:revision>
  <dcterms:created xsi:type="dcterms:W3CDTF">2012-03-22T15:26:45Z</dcterms:created>
  <dcterms:modified xsi:type="dcterms:W3CDTF">2012-03-22T15:28:20Z</dcterms:modified>
</cp:coreProperties>
</file>