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7"/>
  </p:notesMasterIdLst>
  <p:handoutMasterIdLst>
    <p:handoutMasterId r:id="rId8"/>
  </p:handoutMasterIdLst>
  <p:sldIdLst>
    <p:sldId id="390" r:id="rId2"/>
    <p:sldId id="409" r:id="rId3"/>
    <p:sldId id="410" r:id="rId4"/>
    <p:sldId id="412" r:id="rId5"/>
    <p:sldId id="413" r:id="rId6"/>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0000BE"/>
    <a:srgbClr val="D3D3D3"/>
    <a:srgbClr val="000099"/>
    <a:srgbClr val="0033CC"/>
    <a:srgbClr val="0000CC"/>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46" autoAdjust="0"/>
  </p:normalViewPr>
  <p:slideViewPr>
    <p:cSldViewPr>
      <p:cViewPr>
        <p:scale>
          <a:sx n="75" d="100"/>
          <a:sy n="75" d="100"/>
        </p:scale>
        <p:origin x="-1530"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1188" y="16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3036888" cy="461963"/>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19811" name="Rectangle 3"/>
          <p:cNvSpPr>
            <a:spLocks noGrp="1" noChangeArrowheads="1"/>
          </p:cNvSpPr>
          <p:nvPr>
            <p:ph type="dt" sz="quarter" idx="1"/>
          </p:nvPr>
        </p:nvSpPr>
        <p:spPr bwMode="auto">
          <a:xfrm>
            <a:off x="3948113" y="0"/>
            <a:ext cx="3036887" cy="461963"/>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19812" name="Rectangle 4"/>
          <p:cNvSpPr>
            <a:spLocks noGrp="1" noChangeArrowheads="1"/>
          </p:cNvSpPr>
          <p:nvPr>
            <p:ph type="ftr" sz="quarter" idx="2"/>
          </p:nvPr>
        </p:nvSpPr>
        <p:spPr bwMode="auto">
          <a:xfrm>
            <a:off x="0" y="8859838"/>
            <a:ext cx="3036888" cy="461962"/>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19813" name="Rectangle 5"/>
          <p:cNvSpPr>
            <a:spLocks noGrp="1" noChangeArrowheads="1"/>
          </p:cNvSpPr>
          <p:nvPr>
            <p:ph type="sldNum" sz="quarter" idx="3"/>
          </p:nvPr>
        </p:nvSpPr>
        <p:spPr bwMode="auto">
          <a:xfrm>
            <a:off x="3948113" y="8859838"/>
            <a:ext cx="3036887" cy="461962"/>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8CBBE2B-A887-4FE8-878A-6EE2BA34B2C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Rectangle 1026"/>
          <p:cNvSpPr>
            <a:spLocks noGrp="1" noChangeArrowheads="1"/>
          </p:cNvSpPr>
          <p:nvPr>
            <p:ph type="hdr" sz="quarter"/>
          </p:nvPr>
        </p:nvSpPr>
        <p:spPr bwMode="auto">
          <a:xfrm>
            <a:off x="0" y="0"/>
            <a:ext cx="3036888" cy="461963"/>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23907" name="Rectangle 1027"/>
          <p:cNvSpPr>
            <a:spLocks noGrp="1" noChangeArrowheads="1"/>
          </p:cNvSpPr>
          <p:nvPr>
            <p:ph type="dt" idx="1"/>
          </p:nvPr>
        </p:nvSpPr>
        <p:spPr bwMode="auto">
          <a:xfrm>
            <a:off x="3948113" y="0"/>
            <a:ext cx="3036887" cy="461963"/>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7172" name="Rectangle 1028"/>
          <p:cNvSpPr>
            <a:spLocks noChangeArrowheads="1" noTextEdit="1"/>
          </p:cNvSpPr>
          <p:nvPr>
            <p:ph type="sldImg" idx="2"/>
          </p:nvPr>
        </p:nvSpPr>
        <p:spPr bwMode="auto">
          <a:xfrm>
            <a:off x="1181100" y="693738"/>
            <a:ext cx="4622800" cy="3467100"/>
          </a:xfrm>
          <a:prstGeom prst="rect">
            <a:avLst/>
          </a:prstGeom>
          <a:noFill/>
          <a:ln w="9525">
            <a:solidFill>
              <a:srgbClr val="000000"/>
            </a:solidFill>
            <a:miter lim="800000"/>
            <a:headEnd/>
            <a:tailEnd/>
          </a:ln>
        </p:spPr>
      </p:sp>
      <p:sp>
        <p:nvSpPr>
          <p:cNvPr id="123909" name="Rectangle 1029"/>
          <p:cNvSpPr>
            <a:spLocks noGrp="1" noChangeArrowheads="1"/>
          </p:cNvSpPr>
          <p:nvPr>
            <p:ph type="body" sz="quarter" idx="3"/>
          </p:nvPr>
        </p:nvSpPr>
        <p:spPr bwMode="auto">
          <a:xfrm>
            <a:off x="911225" y="4391025"/>
            <a:ext cx="5162550" cy="4237038"/>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3910" name="Rectangle 1030"/>
          <p:cNvSpPr>
            <a:spLocks noGrp="1" noChangeArrowheads="1"/>
          </p:cNvSpPr>
          <p:nvPr>
            <p:ph type="ftr" sz="quarter" idx="4"/>
          </p:nvPr>
        </p:nvSpPr>
        <p:spPr bwMode="auto">
          <a:xfrm>
            <a:off x="0" y="8859838"/>
            <a:ext cx="3036888" cy="461962"/>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23911" name="Rectangle 1031"/>
          <p:cNvSpPr>
            <a:spLocks noGrp="1" noChangeArrowheads="1"/>
          </p:cNvSpPr>
          <p:nvPr>
            <p:ph type="sldNum" sz="quarter" idx="5"/>
          </p:nvPr>
        </p:nvSpPr>
        <p:spPr bwMode="auto">
          <a:xfrm>
            <a:off x="3948113" y="8859838"/>
            <a:ext cx="3036887" cy="461962"/>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EB562FE-BD82-4A94-9461-C1A8E1A94FA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noTextEdit="1"/>
          </p:cNvSpPr>
          <p:nvPr>
            <p:ph type="sldImg"/>
          </p:nvPr>
        </p:nvSpPr>
        <p:spPr>
          <a:ln/>
        </p:spPr>
      </p:sp>
      <p:sp>
        <p:nvSpPr>
          <p:cNvPr id="8195"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noTextEdit="1"/>
          </p:cNvSpPr>
          <p:nvPr>
            <p:ph type="sldImg"/>
          </p:nvPr>
        </p:nvSpPr>
        <p:spPr>
          <a:ln/>
        </p:spPr>
      </p:sp>
      <p:sp>
        <p:nvSpPr>
          <p:cNvPr id="9219"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noTextEdit="1"/>
          </p:cNvSpPr>
          <p:nvPr>
            <p:ph type="sldImg"/>
          </p:nvPr>
        </p:nvSpPr>
        <p:spPr>
          <a:ln/>
        </p:spPr>
      </p:sp>
      <p:sp>
        <p:nvSpPr>
          <p:cNvPr id="10243"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noTextEdit="1"/>
          </p:cNvSpPr>
          <p:nvPr>
            <p:ph type="sldImg"/>
          </p:nvPr>
        </p:nvSpPr>
        <p:spPr>
          <a:ln/>
        </p:spPr>
      </p:sp>
      <p:sp>
        <p:nvSpPr>
          <p:cNvPr id="12291"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762000"/>
            <a:ext cx="1831975"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0"/>
            <a:ext cx="53467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752600"/>
            <a:ext cx="3589338"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138" y="1752600"/>
            <a:ext cx="3589337"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304800" y="5715000"/>
            <a:ext cx="8382000" cy="228600"/>
            <a:chOff x="0" y="900"/>
            <a:chExt cx="6098" cy="96"/>
          </a:xfrm>
        </p:grpSpPr>
        <p:sp>
          <p:nvSpPr>
            <p:cNvPr id="118787" name="Rectangle 3"/>
            <p:cNvSpPr>
              <a:spLocks noChangeArrowheads="1"/>
            </p:cNvSpPr>
            <p:nvPr userDrawn="1"/>
          </p:nvSpPr>
          <p:spPr bwMode="auto">
            <a:xfrm>
              <a:off x="0" y="900"/>
              <a:ext cx="6098" cy="47"/>
            </a:xfrm>
            <a:prstGeom prst="rect">
              <a:avLst/>
            </a:prstGeom>
            <a:solidFill>
              <a:srgbClr val="0000BE"/>
            </a:solidFill>
            <a:ln w="12700">
              <a:solidFill>
                <a:srgbClr val="D3D3D3"/>
              </a:solidFill>
              <a:miter lim="800000"/>
              <a:headEnd/>
              <a:tailEnd/>
            </a:ln>
            <a:effectLst/>
          </p:spPr>
          <p:txBody>
            <a:bodyPr wrap="none" anchor="ctr"/>
            <a:lstStyle/>
            <a:p>
              <a:pPr>
                <a:defRPr/>
              </a:pPr>
              <a:endParaRPr lang="en-US"/>
            </a:p>
          </p:txBody>
        </p:sp>
        <p:sp>
          <p:nvSpPr>
            <p:cNvPr id="118788" name="Rectangle 4"/>
            <p:cNvSpPr>
              <a:spLocks noChangeArrowheads="1"/>
            </p:cNvSpPr>
            <p:nvPr userDrawn="1"/>
          </p:nvSpPr>
          <p:spPr bwMode="auto">
            <a:xfrm>
              <a:off x="0" y="972"/>
              <a:ext cx="6098" cy="24"/>
            </a:xfrm>
            <a:prstGeom prst="rect">
              <a:avLst/>
            </a:prstGeom>
            <a:solidFill>
              <a:srgbClr val="0000BE"/>
            </a:solidFill>
            <a:ln w="12700">
              <a:solidFill>
                <a:srgbClr val="D3D3D3"/>
              </a:solidFill>
              <a:miter lim="800000"/>
              <a:headEnd/>
              <a:tailEnd/>
            </a:ln>
            <a:effectLst/>
          </p:spPr>
          <p:txBody>
            <a:bodyPr wrap="none" anchor="ctr"/>
            <a:lstStyle/>
            <a:p>
              <a:pPr>
                <a:defRPr/>
              </a:pPr>
              <a:endParaRPr lang="en-US"/>
            </a:p>
          </p:txBody>
        </p:sp>
      </p:grpSp>
      <p:sp>
        <p:nvSpPr>
          <p:cNvPr id="118789" name="Rectangle 5"/>
          <p:cNvSpPr>
            <a:spLocks noGrp="1" noChangeArrowheads="1"/>
          </p:cNvSpPr>
          <p:nvPr>
            <p:ph type="title"/>
          </p:nvPr>
        </p:nvSpPr>
        <p:spPr bwMode="auto">
          <a:xfrm>
            <a:off x="914400" y="762000"/>
            <a:ext cx="7331075" cy="609600"/>
          </a:xfrm>
          <a:prstGeom prst="rect">
            <a:avLst/>
          </a:prstGeom>
          <a:noFill/>
          <a:ln w="12700">
            <a:noFill/>
            <a:miter lim="800000"/>
            <a:headEnd/>
            <a:tailEnd/>
          </a:ln>
          <a:effectLst/>
        </p:spPr>
        <p:txBody>
          <a:bodyPr vert="horz" wrap="square" lIns="88900" tIns="44450" rIns="88900" bIns="44450" numCol="1" anchor="b" anchorCtr="0" compatLnSpc="1">
            <a:prstTxWarp prst="textNoShape">
              <a:avLst/>
            </a:prstTxWarp>
          </a:bodyPr>
          <a:lstStyle/>
          <a:p>
            <a:pPr lvl="0"/>
            <a:r>
              <a:rPr lang="en-US" smtClean="0"/>
              <a:t>Click to edit Master title style</a:t>
            </a:r>
          </a:p>
        </p:txBody>
      </p:sp>
      <p:sp>
        <p:nvSpPr>
          <p:cNvPr id="1028" name="Rectangle 6"/>
          <p:cNvSpPr>
            <a:spLocks noGrp="1" noChangeArrowheads="1"/>
          </p:cNvSpPr>
          <p:nvPr>
            <p:ph type="body" idx="1"/>
          </p:nvPr>
        </p:nvSpPr>
        <p:spPr bwMode="auto">
          <a:xfrm>
            <a:off x="914400" y="1752600"/>
            <a:ext cx="7331075" cy="3886200"/>
          </a:xfrm>
          <a:prstGeom prst="rect">
            <a:avLst/>
          </a:prstGeom>
          <a:noFill/>
          <a:ln w="12700">
            <a:noFill/>
            <a:miter lim="800000"/>
            <a:headEnd/>
            <a:tailEnd/>
          </a:ln>
        </p:spPr>
        <p:txBody>
          <a:bodyPr vert="horz" wrap="square" lIns="88900" tIns="44450" rIns="88900"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8798" name="Text Box 14"/>
          <p:cNvSpPr txBox="1">
            <a:spLocks noChangeArrowheads="1"/>
          </p:cNvSpPr>
          <p:nvPr userDrawn="1"/>
        </p:nvSpPr>
        <p:spPr bwMode="auto">
          <a:xfrm>
            <a:off x="4343400" y="6019800"/>
            <a:ext cx="3810000" cy="304800"/>
          </a:xfrm>
          <a:prstGeom prst="rect">
            <a:avLst/>
          </a:prstGeom>
          <a:noFill/>
          <a:ln w="12700">
            <a:noFill/>
            <a:miter lim="800000"/>
            <a:headEnd type="none" w="sm" len="sm"/>
            <a:tailEnd type="none" w="sm" len="sm"/>
          </a:ln>
          <a:effectLst/>
        </p:spPr>
        <p:txBody>
          <a:bodyPr>
            <a:spAutoFit/>
          </a:bodyPr>
          <a:lstStyle/>
          <a:p>
            <a:pPr algn="r">
              <a:spcBef>
                <a:spcPct val="50000"/>
              </a:spcBef>
              <a:defRPr/>
            </a:pPr>
            <a:r>
              <a:rPr lang="en-US" sz="1400" b="1">
                <a:solidFill>
                  <a:srgbClr val="0000BE"/>
                </a:solidFill>
                <a:latin typeface="Arial" charset="0"/>
              </a:rPr>
              <a:t>NATIONAL ACADEMY OF ENGINEERING</a:t>
            </a:r>
          </a:p>
        </p:txBody>
      </p:sp>
      <p:pic>
        <p:nvPicPr>
          <p:cNvPr id="1030" name="Picture 15" descr="Blue"/>
          <p:cNvPicPr>
            <a:picLocks noChangeAspect="1" noChangeArrowheads="1"/>
          </p:cNvPicPr>
          <p:nvPr userDrawn="1"/>
        </p:nvPicPr>
        <p:blipFill>
          <a:blip r:embed="rId13"/>
          <a:srcRect/>
          <a:stretch>
            <a:fillRect/>
          </a:stretch>
        </p:blipFill>
        <p:spPr bwMode="auto">
          <a:xfrm>
            <a:off x="8134350" y="6007100"/>
            <a:ext cx="476250" cy="469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ransition/>
  <p:txStyles>
    <p:titleStyle>
      <a:lvl1pPr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mj-lt"/>
          <a:ea typeface="+mj-ea"/>
          <a:cs typeface="+mj-cs"/>
        </a:defRPr>
      </a:lvl1pPr>
      <a:lvl2pPr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2pPr>
      <a:lvl3pPr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3pPr>
      <a:lvl4pPr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4pPr>
      <a:lvl5pPr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5pPr>
      <a:lvl6pPr marL="457200"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6pPr>
      <a:lvl7pPr marL="914400"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7pPr>
      <a:lvl8pPr marL="1371600"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8pPr>
      <a:lvl9pPr marL="1828800" algn="ctr" defTabSz="884238" rtl="0" eaLnBrk="0" fontAlgn="base" hangingPunct="0">
        <a:spcBef>
          <a:spcPct val="0"/>
        </a:spcBef>
        <a:spcAft>
          <a:spcPct val="0"/>
        </a:spcAft>
        <a:defRPr sz="3600" b="1">
          <a:solidFill>
            <a:schemeClr val="tx2"/>
          </a:solidFill>
          <a:effectLst>
            <a:outerShdw blurRad="38100" dist="38100" dir="2700000" algn="tl">
              <a:srgbClr val="C0C0C0"/>
            </a:outerShdw>
          </a:effectLst>
          <a:latin typeface="Tahoma" pitchFamily="34" charset="0"/>
        </a:defRPr>
      </a:lvl9pPr>
    </p:titleStyle>
    <p:bodyStyle>
      <a:lvl1pPr marL="228600" indent="-228600" algn="l" defTabSz="884238" rtl="0" eaLnBrk="0" fontAlgn="base" hangingPunct="0">
        <a:spcBef>
          <a:spcPct val="20000"/>
        </a:spcBef>
        <a:spcAft>
          <a:spcPct val="0"/>
        </a:spcAft>
        <a:buClr>
          <a:srgbClr val="0000BE"/>
        </a:buClr>
        <a:buSzPct val="75000"/>
        <a:buFont typeface="Monotype Sorts" pitchFamily="2" charset="2"/>
        <a:defRPr sz="2800" b="1">
          <a:solidFill>
            <a:schemeClr val="tx1"/>
          </a:solidFill>
          <a:latin typeface="+mn-lt"/>
          <a:ea typeface="+mn-ea"/>
          <a:cs typeface="+mn-cs"/>
        </a:defRPr>
      </a:lvl1pPr>
      <a:lvl2pPr marL="593725" indent="-250825" algn="l" defTabSz="884238" rtl="0" eaLnBrk="0" fontAlgn="base" hangingPunct="0">
        <a:spcBef>
          <a:spcPct val="20000"/>
        </a:spcBef>
        <a:spcAft>
          <a:spcPct val="0"/>
        </a:spcAft>
        <a:buClr>
          <a:srgbClr val="0000BE"/>
        </a:buClr>
        <a:buSzPct val="100000"/>
        <a:buChar char="•"/>
        <a:defRPr sz="2400">
          <a:solidFill>
            <a:schemeClr val="tx1"/>
          </a:solidFill>
          <a:latin typeface="+mn-lt"/>
        </a:defRPr>
      </a:lvl2pPr>
      <a:lvl3pPr marL="930275" indent="-222250" algn="l" defTabSz="884238" rtl="0" eaLnBrk="0" fontAlgn="base" hangingPunct="0">
        <a:spcBef>
          <a:spcPct val="20000"/>
        </a:spcBef>
        <a:spcAft>
          <a:spcPct val="0"/>
        </a:spcAft>
        <a:buClr>
          <a:srgbClr val="B2B2B2"/>
        </a:buClr>
        <a:buSzPct val="105000"/>
        <a:buChar char="»"/>
        <a:defRPr sz="2000">
          <a:solidFill>
            <a:schemeClr val="tx1"/>
          </a:solidFill>
          <a:latin typeface="+mn-lt"/>
        </a:defRPr>
      </a:lvl3pPr>
      <a:lvl4pPr marL="1320800" indent="-220663" algn="l" defTabSz="884238" rtl="0" eaLnBrk="0" fontAlgn="base" hangingPunct="0">
        <a:spcBef>
          <a:spcPct val="20000"/>
        </a:spcBef>
        <a:spcAft>
          <a:spcPct val="0"/>
        </a:spcAft>
        <a:buClr>
          <a:srgbClr val="0000BE"/>
        </a:buClr>
        <a:buSzPct val="50000"/>
        <a:buFont typeface="Monotype Sorts" pitchFamily="2" charset="2"/>
        <a:buChar char="l"/>
        <a:defRPr sz="2000">
          <a:solidFill>
            <a:schemeClr val="tx1"/>
          </a:solidFill>
          <a:latin typeface="+mn-lt"/>
        </a:defRPr>
      </a:lvl4pPr>
      <a:lvl5pPr marL="1662113" indent="-220663" algn="l" defTabSz="884238" rtl="0" eaLnBrk="0" fontAlgn="base" hangingPunct="0">
        <a:spcBef>
          <a:spcPct val="20000"/>
        </a:spcBef>
        <a:spcAft>
          <a:spcPct val="0"/>
        </a:spcAft>
        <a:buClr>
          <a:srgbClr val="B2B2B2"/>
        </a:buClr>
        <a:buSzPct val="100000"/>
        <a:buChar char="»"/>
        <a:defRPr sz="2000">
          <a:solidFill>
            <a:schemeClr val="tx1"/>
          </a:solidFill>
          <a:latin typeface="+mn-lt"/>
        </a:defRPr>
      </a:lvl5pPr>
      <a:lvl6pPr marL="2119313" indent="-220663" algn="l" defTabSz="884238" rtl="0" eaLnBrk="0" fontAlgn="base" hangingPunct="0">
        <a:spcBef>
          <a:spcPct val="20000"/>
        </a:spcBef>
        <a:spcAft>
          <a:spcPct val="0"/>
        </a:spcAft>
        <a:buClr>
          <a:srgbClr val="B2B2B2"/>
        </a:buClr>
        <a:buSzPct val="100000"/>
        <a:buChar char="»"/>
        <a:defRPr sz="2000">
          <a:solidFill>
            <a:schemeClr val="tx1"/>
          </a:solidFill>
          <a:latin typeface="+mn-lt"/>
        </a:defRPr>
      </a:lvl6pPr>
      <a:lvl7pPr marL="2576513" indent="-220663" algn="l" defTabSz="884238" rtl="0" eaLnBrk="0" fontAlgn="base" hangingPunct="0">
        <a:spcBef>
          <a:spcPct val="20000"/>
        </a:spcBef>
        <a:spcAft>
          <a:spcPct val="0"/>
        </a:spcAft>
        <a:buClr>
          <a:srgbClr val="B2B2B2"/>
        </a:buClr>
        <a:buSzPct val="100000"/>
        <a:buChar char="»"/>
        <a:defRPr sz="2000">
          <a:solidFill>
            <a:schemeClr val="tx1"/>
          </a:solidFill>
          <a:latin typeface="+mn-lt"/>
        </a:defRPr>
      </a:lvl7pPr>
      <a:lvl8pPr marL="3033713" indent="-220663" algn="l" defTabSz="884238" rtl="0" eaLnBrk="0" fontAlgn="base" hangingPunct="0">
        <a:spcBef>
          <a:spcPct val="20000"/>
        </a:spcBef>
        <a:spcAft>
          <a:spcPct val="0"/>
        </a:spcAft>
        <a:buClr>
          <a:srgbClr val="B2B2B2"/>
        </a:buClr>
        <a:buSzPct val="100000"/>
        <a:buChar char="»"/>
        <a:defRPr sz="2000">
          <a:solidFill>
            <a:schemeClr val="tx1"/>
          </a:solidFill>
          <a:latin typeface="+mn-lt"/>
        </a:defRPr>
      </a:lvl8pPr>
      <a:lvl9pPr marL="3490913" indent="-220663" algn="l" defTabSz="884238" rtl="0" eaLnBrk="0" fontAlgn="base" hangingPunct="0">
        <a:spcBef>
          <a:spcPct val="20000"/>
        </a:spcBef>
        <a:spcAft>
          <a:spcPct val="0"/>
        </a:spcAft>
        <a:buClr>
          <a:srgbClr val="B2B2B2"/>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onlineethics.org/Topics/Enviro/Climate.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914400" y="228600"/>
            <a:ext cx="7331075" cy="762000"/>
          </a:xfrm>
        </p:spPr>
        <p:txBody>
          <a:bodyPr/>
          <a:lstStyle/>
          <a:p>
            <a:pPr>
              <a:defRPr/>
            </a:pPr>
            <a:r>
              <a:rPr lang="en-US" sz="2000" dirty="0" smtClean="0"/>
              <a:t>Phase I Educational Partnership:  Climate Change, Engineered Systems and Society </a:t>
            </a:r>
          </a:p>
        </p:txBody>
      </p:sp>
      <p:sp>
        <p:nvSpPr>
          <p:cNvPr id="2051" name="Rectangle 3"/>
          <p:cNvSpPr>
            <a:spLocks noGrp="1" noChangeArrowheads="1"/>
          </p:cNvSpPr>
          <p:nvPr>
            <p:ph type="body" idx="1"/>
          </p:nvPr>
        </p:nvSpPr>
        <p:spPr>
          <a:xfrm>
            <a:off x="914400" y="1219200"/>
            <a:ext cx="7331075" cy="4419600"/>
          </a:xfrm>
        </p:spPr>
        <p:txBody>
          <a:bodyPr/>
          <a:lstStyle/>
          <a:p>
            <a:pPr algn="ctr">
              <a:lnSpc>
                <a:spcPct val="80000"/>
              </a:lnSpc>
            </a:pPr>
            <a:r>
              <a:rPr lang="en-US" sz="1800" smtClean="0"/>
              <a:t>  </a:t>
            </a:r>
            <a:endParaRPr lang="en-US" sz="1400" smtClean="0"/>
          </a:p>
          <a:p>
            <a:pPr>
              <a:lnSpc>
                <a:spcPct val="80000"/>
              </a:lnSpc>
              <a:buFont typeface="Wingdings" pitchFamily="2" charset="2"/>
              <a:buChar char="Ø"/>
            </a:pPr>
            <a:r>
              <a:rPr lang="en-US" sz="1600" smtClean="0"/>
              <a:t>Initial Partners: NAE, U VA – Charlottesville, Colorado School of Mines, Arizona State University, Boston Museum of Science</a:t>
            </a:r>
          </a:p>
          <a:p>
            <a:pPr>
              <a:lnSpc>
                <a:spcPct val="80000"/>
              </a:lnSpc>
              <a:buFont typeface="Wingdings" pitchFamily="2" charset="2"/>
              <a:buNone/>
            </a:pPr>
            <a:endParaRPr lang="en-US" sz="1600" smtClean="0"/>
          </a:p>
          <a:p>
            <a:pPr>
              <a:lnSpc>
                <a:spcPct val="80000"/>
              </a:lnSpc>
              <a:buFont typeface="Wingdings" pitchFamily="2" charset="2"/>
              <a:buChar char="Ø"/>
            </a:pPr>
            <a:r>
              <a:rPr lang="en-US" sz="1600" smtClean="0"/>
              <a:t>Focus:  Issues of climate and engineered systems in society, including governance, sustainability, justice and public trust and engagement. </a:t>
            </a:r>
          </a:p>
          <a:p>
            <a:pPr lvl="1">
              <a:lnSpc>
                <a:spcPct val="80000"/>
              </a:lnSpc>
              <a:buFont typeface="Wingdings" pitchFamily="2" charset="2"/>
              <a:buChar char="Ø"/>
            </a:pPr>
            <a:r>
              <a:rPr lang="en-US" sz="1400" b="1" smtClean="0"/>
              <a:t>Core Recognition:  That society mediates issues of climate through engineered systems.</a:t>
            </a:r>
          </a:p>
          <a:p>
            <a:pPr lvl="1">
              <a:lnSpc>
                <a:spcPct val="80000"/>
              </a:lnSpc>
              <a:buFont typeface="Wingdings" pitchFamily="2" charset="2"/>
              <a:buChar char="Ø"/>
            </a:pPr>
            <a:r>
              <a:rPr lang="en-US" sz="1400" b="1" smtClean="0"/>
              <a:t>Core Recognition:  That the mediation includes issues of public trust and engagement and governance.</a:t>
            </a:r>
          </a:p>
          <a:p>
            <a:pPr lvl="1">
              <a:lnSpc>
                <a:spcPct val="80000"/>
              </a:lnSpc>
              <a:buFont typeface="Wingdings" pitchFamily="2" charset="2"/>
              <a:buChar char="Ø"/>
            </a:pPr>
            <a:r>
              <a:rPr lang="en-US" sz="1400" b="1" smtClean="0"/>
              <a:t>Core Recognition:  That questions of justice and sustainability will be decided in that mediation. </a:t>
            </a:r>
          </a:p>
          <a:p>
            <a:pPr lvl="1">
              <a:lnSpc>
                <a:spcPct val="80000"/>
              </a:lnSpc>
              <a:buFont typeface="Wingdings" pitchFamily="2" charset="2"/>
              <a:buNone/>
            </a:pPr>
            <a:endParaRPr lang="en-US" sz="1400" b="1" smtClean="0"/>
          </a:p>
          <a:p>
            <a:pPr>
              <a:lnSpc>
                <a:spcPct val="80000"/>
              </a:lnSpc>
              <a:buFont typeface="Wingdings" pitchFamily="2" charset="2"/>
              <a:buChar char="Ø"/>
            </a:pPr>
            <a:r>
              <a:rPr lang="en-US" sz="1600" smtClean="0"/>
              <a:t>Overall Project Goal:  Better to prepare current and future engineers, students, policymakers, and the public to meet climate challenges for engineered systems and society. </a:t>
            </a:r>
          </a:p>
          <a:p>
            <a:pPr>
              <a:lnSpc>
                <a:spcPct val="80000"/>
              </a:lnSpc>
            </a:pPr>
            <a:endParaRPr lang="en-US" sz="1600" smtClean="0"/>
          </a:p>
          <a:p>
            <a:pPr algn="r">
              <a:lnSpc>
                <a:spcPct val="80000"/>
              </a:lnSpc>
            </a:pPr>
            <a:r>
              <a:rPr lang="en-US" sz="1200" smtClean="0"/>
              <a:t>NSF 1043289</a:t>
            </a:r>
          </a:p>
          <a:p>
            <a:pPr algn="r">
              <a:lnSpc>
                <a:spcPct val="80000"/>
              </a:lnSpc>
            </a:pPr>
            <a:r>
              <a:rPr lang="en-US" sz="1200" smtClean="0"/>
              <a:t>September 2010 – August 2012</a:t>
            </a:r>
          </a:p>
          <a:p>
            <a:pPr>
              <a:lnSpc>
                <a:spcPct val="80000"/>
              </a:lnSpc>
            </a:pPr>
            <a:endParaRPr lang="en-US" sz="160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914400" y="228600"/>
            <a:ext cx="7331075" cy="762000"/>
          </a:xfrm>
        </p:spPr>
        <p:txBody>
          <a:bodyPr/>
          <a:lstStyle/>
          <a:p>
            <a:pPr>
              <a:defRPr/>
            </a:pPr>
            <a:r>
              <a:rPr lang="en-US" sz="2000" dirty="0" smtClean="0"/>
              <a:t>Phase I Educational Partnership:  Climate Change, Engineered Systems and Society </a:t>
            </a:r>
          </a:p>
        </p:txBody>
      </p:sp>
      <p:sp>
        <p:nvSpPr>
          <p:cNvPr id="3075" name="Rectangle 3"/>
          <p:cNvSpPr>
            <a:spLocks noGrp="1" noChangeArrowheads="1"/>
          </p:cNvSpPr>
          <p:nvPr>
            <p:ph type="body" idx="1"/>
          </p:nvPr>
        </p:nvSpPr>
        <p:spPr>
          <a:xfrm>
            <a:off x="914400" y="1219200"/>
            <a:ext cx="7331075" cy="4419600"/>
          </a:xfrm>
        </p:spPr>
        <p:txBody>
          <a:bodyPr/>
          <a:lstStyle/>
          <a:p>
            <a:pPr algn="ctr">
              <a:lnSpc>
                <a:spcPct val="80000"/>
              </a:lnSpc>
            </a:pPr>
            <a:endParaRPr lang="en-US" sz="1400" smtClean="0"/>
          </a:p>
          <a:p>
            <a:pPr>
              <a:lnSpc>
                <a:spcPct val="80000"/>
              </a:lnSpc>
              <a:buFont typeface="Wingdings" pitchFamily="2" charset="2"/>
              <a:buChar char="Ø"/>
            </a:pPr>
            <a:r>
              <a:rPr lang="en-US" sz="1600" smtClean="0"/>
              <a:t>Initial Partners: NAE, U VA – Charlottesville, Colorado School of Mines, Arizona State University, Boston Museum of Science</a:t>
            </a:r>
          </a:p>
          <a:p>
            <a:pPr>
              <a:lnSpc>
                <a:spcPct val="80000"/>
              </a:lnSpc>
              <a:buFont typeface="Wingdings" pitchFamily="2" charset="2"/>
              <a:buChar char="Ø"/>
            </a:pPr>
            <a:r>
              <a:rPr lang="en-US" sz="1600" smtClean="0"/>
              <a:t>Additional Partners: Alliance for Innovation (AFI), Arizona Science Center (ASC), Association of Science-Technology Centers (ASTC), Duke University, North Dakota Assoc of Tribal Colleges (NDATC), Penn State (PSU), Red Rocks Community College (RRCC), Sciencenter (SC) </a:t>
            </a:r>
          </a:p>
          <a:p>
            <a:pPr>
              <a:lnSpc>
                <a:spcPct val="80000"/>
              </a:lnSpc>
              <a:buFont typeface="Wingdings" pitchFamily="2" charset="2"/>
              <a:buNone/>
            </a:pPr>
            <a:endParaRPr lang="en-US" sz="1600" smtClean="0"/>
          </a:p>
          <a:p>
            <a:pPr>
              <a:lnSpc>
                <a:spcPct val="80000"/>
              </a:lnSpc>
              <a:buFont typeface="Wingdings" pitchFamily="2" charset="2"/>
              <a:buChar char="Ø"/>
            </a:pPr>
            <a:r>
              <a:rPr lang="en-US" sz="1600" smtClean="0"/>
              <a:t>Delineation of Project Goals: To develop a national network of US educational institutions that can provide citizens, leaders, and professionals with the knowledge and skills to understand, assess, and respond to the increasing vulnerabilities of the nation’s engineered systems to climate change.  This national effort will focus on: </a:t>
            </a:r>
          </a:p>
          <a:p>
            <a:pPr lvl="1">
              <a:lnSpc>
                <a:spcPct val="80000"/>
              </a:lnSpc>
              <a:buFont typeface="Wingdings" pitchFamily="2" charset="2"/>
              <a:buChar char="Ø"/>
            </a:pPr>
            <a:r>
              <a:rPr lang="en-US" sz="1600" b="1" smtClean="0"/>
              <a:t>undergraduate, community college, and tribal college education, </a:t>
            </a:r>
          </a:p>
          <a:p>
            <a:pPr lvl="1">
              <a:lnSpc>
                <a:spcPct val="80000"/>
              </a:lnSpc>
              <a:buFont typeface="Wingdings" pitchFamily="2" charset="2"/>
              <a:buChar char="Ø"/>
            </a:pPr>
            <a:r>
              <a:rPr lang="en-US" sz="1600" b="1" smtClean="0"/>
              <a:t>communities and community leadership, </a:t>
            </a:r>
          </a:p>
          <a:p>
            <a:pPr lvl="1">
              <a:lnSpc>
                <a:spcPct val="80000"/>
              </a:lnSpc>
              <a:buFont typeface="Wingdings" pitchFamily="2" charset="2"/>
              <a:buChar char="Ø"/>
            </a:pPr>
            <a:r>
              <a:rPr lang="en-US" sz="1600" b="1" smtClean="0"/>
              <a:t>informal education in science centers, involving children and adults </a:t>
            </a:r>
          </a:p>
          <a:p>
            <a:pPr>
              <a:lnSpc>
                <a:spcPct val="80000"/>
              </a:lnSpc>
              <a:buFont typeface="Wingdings" pitchFamily="2" charset="2"/>
              <a:buChar char="Ø"/>
            </a:pPr>
            <a:endParaRPr lang="en-US" sz="1400" smtClean="0"/>
          </a:p>
          <a:p>
            <a:pPr>
              <a:lnSpc>
                <a:spcPct val="80000"/>
              </a:lnSpc>
            </a:pPr>
            <a:endParaRPr lang="en-US" sz="1600" smtClean="0"/>
          </a:p>
          <a:p>
            <a:pPr>
              <a:lnSpc>
                <a:spcPct val="80000"/>
              </a:lnSpc>
            </a:pPr>
            <a:endParaRPr lang="en-US" sz="160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914400" y="228600"/>
            <a:ext cx="7331075" cy="762000"/>
          </a:xfrm>
        </p:spPr>
        <p:txBody>
          <a:bodyPr/>
          <a:lstStyle/>
          <a:p>
            <a:pPr>
              <a:defRPr/>
            </a:pPr>
            <a:r>
              <a:rPr lang="en-US" sz="2000" dirty="0" smtClean="0"/>
              <a:t>Phase I Educational Partnership:  Climate Change, Engineered Systems and Society </a:t>
            </a:r>
          </a:p>
        </p:txBody>
      </p:sp>
      <p:sp>
        <p:nvSpPr>
          <p:cNvPr id="4099" name="Rectangle 3"/>
          <p:cNvSpPr>
            <a:spLocks noGrp="1" noChangeArrowheads="1"/>
          </p:cNvSpPr>
          <p:nvPr>
            <p:ph type="body" idx="1"/>
          </p:nvPr>
        </p:nvSpPr>
        <p:spPr>
          <a:xfrm>
            <a:off x="914400" y="1219200"/>
            <a:ext cx="7331075" cy="4419600"/>
          </a:xfrm>
        </p:spPr>
        <p:txBody>
          <a:bodyPr/>
          <a:lstStyle/>
          <a:p>
            <a:pPr algn="ctr">
              <a:lnSpc>
                <a:spcPct val="80000"/>
              </a:lnSpc>
            </a:pPr>
            <a:endParaRPr lang="en-US" sz="1400" smtClean="0"/>
          </a:p>
          <a:p>
            <a:pPr>
              <a:lnSpc>
                <a:spcPct val="80000"/>
              </a:lnSpc>
              <a:buFont typeface="Wingdings" pitchFamily="2" charset="2"/>
              <a:buChar char="Ø"/>
            </a:pPr>
            <a:r>
              <a:rPr lang="en-US" sz="1600" smtClean="0"/>
              <a:t>Project Activities:</a:t>
            </a:r>
          </a:p>
          <a:p>
            <a:pPr lvl="1">
              <a:lnSpc>
                <a:spcPct val="80000"/>
              </a:lnSpc>
              <a:buFont typeface="Wingdings" pitchFamily="2" charset="2"/>
              <a:buChar char="Ø"/>
            </a:pPr>
            <a:r>
              <a:rPr lang="en-US" sz="1400" b="1" smtClean="0"/>
              <a:t>Network activation and expansion, partner education and outreach via workshops, discussion, research</a:t>
            </a:r>
          </a:p>
          <a:p>
            <a:pPr lvl="1">
              <a:lnSpc>
                <a:spcPct val="80000"/>
              </a:lnSpc>
              <a:buFont typeface="Wingdings" pitchFamily="2" charset="2"/>
              <a:buChar char="Ø"/>
            </a:pPr>
            <a:r>
              <a:rPr lang="en-US" sz="1400" b="1" smtClean="0"/>
              <a:t>Four in-person management meetings, two workshops, and (planning) final expanded meeting to review findings and next steps</a:t>
            </a:r>
          </a:p>
          <a:p>
            <a:pPr lvl="1">
              <a:lnSpc>
                <a:spcPct val="80000"/>
              </a:lnSpc>
              <a:buFont typeface="Wingdings" pitchFamily="2" charset="2"/>
              <a:buChar char="Ø"/>
            </a:pPr>
            <a:r>
              <a:rPr lang="en-US" sz="1400" b="1" smtClean="0"/>
              <a:t>Monthly teleconferences of key personnel allowed partners to process project evaluations and report on their research and outreach efforts. In recent months, teleconferences occurred more often and involved new partners in Phase II preparations. </a:t>
            </a:r>
          </a:p>
          <a:p>
            <a:pPr lvl="1">
              <a:lnSpc>
                <a:spcPct val="80000"/>
              </a:lnSpc>
              <a:buFont typeface="Wingdings" pitchFamily="2" charset="2"/>
              <a:buChar char="Ø"/>
            </a:pPr>
            <a:r>
              <a:rPr lang="en-US" sz="1400" b="1" smtClean="0"/>
              <a:t>NAE sponsored two network workshops.  The first workshop focused on the technical and normative dimensions of the issues; the second concentrated on the educational dimensions.  Reports are in preparation.</a:t>
            </a:r>
          </a:p>
          <a:p>
            <a:pPr marL="1143000" lvl="2" indent="-228600">
              <a:lnSpc>
                <a:spcPct val="80000"/>
              </a:lnSpc>
              <a:buFont typeface="Wingdings" pitchFamily="2" charset="2"/>
              <a:buChar char="Ø"/>
            </a:pPr>
            <a:r>
              <a:rPr lang="en-US" sz="1200" b="1" smtClean="0"/>
              <a:t>June 7–8: “Climate, Society, and Technology,” Irvine, CA</a:t>
            </a:r>
          </a:p>
          <a:p>
            <a:pPr marL="1143000" lvl="2" indent="-228600">
              <a:lnSpc>
                <a:spcPct val="80000"/>
              </a:lnSpc>
              <a:buFont typeface="Wingdings" pitchFamily="2" charset="2"/>
              <a:buChar char="Ø"/>
            </a:pPr>
            <a:r>
              <a:rPr lang="en-US" sz="1200" b="1" smtClean="0"/>
              <a:t>October 18–19: “Networking Education on Climate, Society, and Technology,” Washington DC</a:t>
            </a:r>
          </a:p>
          <a:p>
            <a:pPr lvl="1">
              <a:lnSpc>
                <a:spcPct val="80000"/>
              </a:lnSpc>
              <a:buFont typeface="Wingdings" pitchFamily="2" charset="2"/>
              <a:buChar char="Ø"/>
            </a:pPr>
            <a:r>
              <a:rPr lang="en-US" sz="1400" b="1" smtClean="0"/>
              <a:t>Teams from original and new partners developed inventories of relevant climate education materials, courses and programs, and researched issues for effective education and cases.</a:t>
            </a:r>
          </a:p>
          <a:p>
            <a:pPr lvl="1">
              <a:lnSpc>
                <a:spcPct val="80000"/>
              </a:lnSpc>
              <a:buFont typeface="Wingdings" pitchFamily="2" charset="2"/>
              <a:buChar char="Ø"/>
            </a:pPr>
            <a:r>
              <a:rPr lang="en-US" sz="1400" b="1" smtClean="0"/>
              <a:t>Teams identified test-beds for implementing and assessing these materials and approaches.</a:t>
            </a:r>
          </a:p>
          <a:p>
            <a:pPr>
              <a:lnSpc>
                <a:spcPct val="80000"/>
              </a:lnSpc>
            </a:pPr>
            <a:endParaRPr lang="en-US" sz="1600" smtClean="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914400" y="228600"/>
            <a:ext cx="7331075" cy="762000"/>
          </a:xfrm>
        </p:spPr>
        <p:txBody>
          <a:bodyPr/>
          <a:lstStyle/>
          <a:p>
            <a:pPr>
              <a:defRPr/>
            </a:pPr>
            <a:r>
              <a:rPr lang="en-US" sz="2000" dirty="0" smtClean="0"/>
              <a:t>Phase I Educational Partnership:  Climate Change, Engineered Systems and Society </a:t>
            </a:r>
          </a:p>
        </p:txBody>
      </p:sp>
      <p:sp>
        <p:nvSpPr>
          <p:cNvPr id="6147" name="Rectangle 3"/>
          <p:cNvSpPr>
            <a:spLocks noGrp="1" noChangeArrowheads="1"/>
          </p:cNvSpPr>
          <p:nvPr>
            <p:ph type="body" idx="1"/>
          </p:nvPr>
        </p:nvSpPr>
        <p:spPr>
          <a:xfrm>
            <a:off x="914400" y="1219200"/>
            <a:ext cx="7331075" cy="4419600"/>
          </a:xfrm>
        </p:spPr>
        <p:txBody>
          <a:bodyPr/>
          <a:lstStyle/>
          <a:p>
            <a:pPr algn="ctr">
              <a:lnSpc>
                <a:spcPct val="80000"/>
              </a:lnSpc>
            </a:pPr>
            <a:endParaRPr lang="en-US" sz="1400" smtClean="0"/>
          </a:p>
          <a:p>
            <a:pPr>
              <a:lnSpc>
                <a:spcPct val="80000"/>
              </a:lnSpc>
              <a:buFont typeface="Wingdings" pitchFamily="2" charset="2"/>
              <a:buChar char="Ø"/>
            </a:pPr>
            <a:r>
              <a:rPr lang="en-US" sz="1800" smtClean="0"/>
              <a:t>Project Priorities:</a:t>
            </a:r>
          </a:p>
          <a:p>
            <a:pPr lvl="1">
              <a:lnSpc>
                <a:spcPct val="80000"/>
              </a:lnSpc>
              <a:buFont typeface="Wingdings" pitchFamily="2" charset="2"/>
              <a:buChar char="Ø"/>
            </a:pPr>
            <a:r>
              <a:rPr lang="en-US" sz="1600" b="1" smtClean="0"/>
              <a:t>Continue case development and targeted effective learning materials for network audiences – general public, undergraduates, community leadership, and engineering and technical workforce members.</a:t>
            </a:r>
          </a:p>
          <a:p>
            <a:pPr lvl="1">
              <a:lnSpc>
                <a:spcPct val="80000"/>
              </a:lnSpc>
              <a:buFont typeface="Wingdings" pitchFamily="2" charset="2"/>
              <a:buChar char="Ø"/>
            </a:pPr>
            <a:r>
              <a:rPr lang="en-US" sz="1600" b="1" smtClean="0"/>
              <a:t>Undertake preliminary test-bed experiments.  </a:t>
            </a:r>
          </a:p>
          <a:p>
            <a:pPr lvl="1">
              <a:lnSpc>
                <a:spcPct val="80000"/>
              </a:lnSpc>
              <a:buFont typeface="Wingdings" pitchFamily="2" charset="2"/>
              <a:buChar char="Ø"/>
            </a:pPr>
            <a:r>
              <a:rPr lang="en-US" sz="1600" b="1" smtClean="0"/>
              <a:t>Identify additional experts and suitable local partners.</a:t>
            </a:r>
          </a:p>
          <a:p>
            <a:pPr lvl="1">
              <a:lnSpc>
                <a:spcPct val="80000"/>
              </a:lnSpc>
              <a:buFont typeface="Wingdings" pitchFamily="2" charset="2"/>
              <a:buChar char="Ø"/>
            </a:pPr>
            <a:r>
              <a:rPr lang="en-US" sz="1600" b="1" smtClean="0"/>
              <a:t>Complete workshop and evaluation reports.  </a:t>
            </a:r>
          </a:p>
          <a:p>
            <a:pPr lvl="1">
              <a:lnSpc>
                <a:spcPct val="80000"/>
              </a:lnSpc>
              <a:buFont typeface="Wingdings" pitchFamily="2" charset="2"/>
              <a:buChar char="Ø"/>
            </a:pPr>
            <a:r>
              <a:rPr lang="en-US" sz="1600" b="1" smtClean="0"/>
              <a:t>Phase I wrap-up workshop:  Partners, External Advisory Board and Evaluator Perspectives</a:t>
            </a:r>
          </a:p>
          <a:p>
            <a:pPr lvl="1">
              <a:lnSpc>
                <a:spcPct val="80000"/>
              </a:lnSpc>
              <a:buFont typeface="Wingdings" pitchFamily="2" charset="2"/>
              <a:buChar char="Ø"/>
            </a:pPr>
            <a:r>
              <a:rPr lang="en-US" sz="1600" b="1" smtClean="0"/>
              <a:t>Expand professional and online educational networks.</a:t>
            </a:r>
          </a:p>
          <a:p>
            <a:pPr lvl="1">
              <a:lnSpc>
                <a:spcPct val="80000"/>
              </a:lnSpc>
              <a:buFont typeface="Wingdings" pitchFamily="2" charset="2"/>
              <a:buChar char="Ø"/>
            </a:pPr>
            <a:r>
              <a:rPr lang="en-US" sz="1600" b="1" smtClean="0"/>
              <a:t>For Phase I project information, see </a:t>
            </a:r>
            <a:r>
              <a:rPr lang="en-US" sz="1600" b="1" smtClean="0">
                <a:hlinkClick r:id="rId3"/>
              </a:rPr>
              <a:t>http://www.onlineethics.org/Topics/Enviro/Climate.aspx</a:t>
            </a:r>
            <a:r>
              <a:rPr lang="en-US" sz="1600" b="1" smtClean="0"/>
              <a:t> </a:t>
            </a:r>
          </a:p>
          <a:p>
            <a:pPr lvl="1">
              <a:lnSpc>
                <a:spcPct val="80000"/>
              </a:lnSpc>
              <a:buFont typeface="Wingdings" pitchFamily="2" charset="2"/>
              <a:buChar char="Ø"/>
            </a:pPr>
            <a:endParaRPr lang="en-US" sz="1600" b="1" smtClean="0"/>
          </a:p>
          <a:p>
            <a:pPr lvl="1">
              <a:lnSpc>
                <a:spcPct val="80000"/>
              </a:lnSpc>
              <a:buFont typeface="Wingdings" pitchFamily="2" charset="2"/>
              <a:buChar char="Ø"/>
            </a:pPr>
            <a:endParaRPr lang="en-US" sz="1600" b="1" smtClean="0"/>
          </a:p>
          <a:p>
            <a:pPr lvl="1">
              <a:lnSpc>
                <a:spcPct val="80000"/>
              </a:lnSpc>
              <a:buFont typeface="Wingdings" pitchFamily="2" charset="2"/>
              <a:buNone/>
            </a:pPr>
            <a:endParaRPr lang="en-US" sz="1400" b="1" smtClean="0"/>
          </a:p>
          <a:p>
            <a:pPr algn="r">
              <a:lnSpc>
                <a:spcPct val="80000"/>
              </a:lnSpc>
            </a:pPr>
            <a:r>
              <a:rPr lang="en-US" sz="1200" smtClean="0"/>
              <a:t>NSF 1043289</a:t>
            </a:r>
          </a:p>
          <a:p>
            <a:pPr algn="r">
              <a:lnSpc>
                <a:spcPct val="80000"/>
              </a:lnSpc>
            </a:pPr>
            <a:r>
              <a:rPr lang="en-US" sz="1200" smtClean="0"/>
              <a:t>September 2010 – August 2012</a:t>
            </a:r>
          </a:p>
          <a:p>
            <a:pPr>
              <a:lnSpc>
                <a:spcPct val="80000"/>
              </a:lnSpc>
            </a:pPr>
            <a:endParaRPr lang="en-US" sz="160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idx="4294967295"/>
          </p:nvPr>
        </p:nvSpPr>
        <p:spPr>
          <a:xfrm>
            <a:off x="914400" y="228600"/>
            <a:ext cx="7331075" cy="762000"/>
          </a:xfrm>
        </p:spPr>
        <p:txBody>
          <a:bodyPr/>
          <a:lstStyle/>
          <a:p>
            <a:pPr>
              <a:defRPr/>
            </a:pPr>
            <a:r>
              <a:rPr lang="en-US" sz="2000" dirty="0" smtClean="0"/>
              <a:t>Phase I Educational Partnership:  Climate Change, Engineered Systems and Society </a:t>
            </a:r>
          </a:p>
        </p:txBody>
      </p:sp>
      <p:sp>
        <p:nvSpPr>
          <p:cNvPr id="25603" name="Rectangle 3"/>
          <p:cNvSpPr>
            <a:spLocks noGrp="1" noChangeArrowheads="1"/>
          </p:cNvSpPr>
          <p:nvPr>
            <p:ph type="body" idx="4294967295"/>
          </p:nvPr>
        </p:nvSpPr>
        <p:spPr>
          <a:xfrm>
            <a:off x="914400" y="1219200"/>
            <a:ext cx="7331075" cy="4419600"/>
          </a:xfrm>
        </p:spPr>
        <p:txBody>
          <a:bodyPr/>
          <a:lstStyle/>
          <a:p>
            <a:pPr algn="ctr">
              <a:lnSpc>
                <a:spcPct val="80000"/>
              </a:lnSpc>
            </a:pPr>
            <a:endParaRPr lang="en-US" sz="1400" smtClean="0"/>
          </a:p>
          <a:p>
            <a:pPr>
              <a:lnSpc>
                <a:spcPct val="80000"/>
              </a:lnSpc>
              <a:spcBef>
                <a:spcPts val="388"/>
              </a:spcBef>
              <a:buFont typeface="Wingdings" pitchFamily="2" charset="2"/>
              <a:buChar char="Ø"/>
            </a:pPr>
            <a:r>
              <a:rPr lang="en-US" sz="1800" smtClean="0"/>
              <a:t>Project Outcomes:</a:t>
            </a:r>
            <a:endParaRPr lang="en-US" sz="1800" b="0" smtClean="0"/>
          </a:p>
          <a:p>
            <a:pPr lvl="1">
              <a:lnSpc>
                <a:spcPct val="80000"/>
              </a:lnSpc>
              <a:buFont typeface="Wingdings" pitchFamily="2" charset="2"/>
              <a:buChar char="Ø"/>
            </a:pPr>
            <a:r>
              <a:rPr lang="en-US" sz="1600" b="1" smtClean="0"/>
              <a:t>Eight leaders in education, engineering and science have agreed to be members of the external advisory board.</a:t>
            </a:r>
          </a:p>
          <a:p>
            <a:pPr lvl="1">
              <a:lnSpc>
                <a:spcPct val="80000"/>
              </a:lnSpc>
              <a:buFont typeface="Wingdings" pitchFamily="2" charset="2"/>
              <a:buChar char="Ø"/>
            </a:pPr>
            <a:r>
              <a:rPr lang="en-US" sz="1600" b="1" smtClean="0"/>
              <a:t>Stakeholder conversations and interviews indicate agreement about the severity of infrastructure vulnerabilities, multiple pedagogical needs, and the associated unmet need for multiple pedagogical approaches. </a:t>
            </a:r>
          </a:p>
          <a:p>
            <a:pPr lvl="1">
              <a:lnSpc>
                <a:spcPct val="80000"/>
              </a:lnSpc>
              <a:buFont typeface="Wingdings" pitchFamily="2" charset="2"/>
              <a:buChar char="Ø"/>
            </a:pPr>
            <a:r>
              <a:rPr lang="en-US" sz="1600" b="1" smtClean="0"/>
              <a:t>Two theoretical frameworks for the effort:  STEM learning requires cognitive, epistemic, and social/cultural components; educational success requires adaptive instruction and assessment of learning performance and strategies.</a:t>
            </a:r>
          </a:p>
          <a:p>
            <a:pPr lvl="1">
              <a:lnSpc>
                <a:spcPct val="80000"/>
              </a:lnSpc>
              <a:buFont typeface="Wingdings" pitchFamily="2" charset="2"/>
              <a:buChar char="Ø"/>
            </a:pPr>
            <a:r>
              <a:rPr lang="en-US" sz="1600" b="1" smtClean="0"/>
              <a:t>Teams at the partnering institutions have identified a suite of cases to illustrate key issues, such as planning for urban heat islands, and ports and sea level rise.  </a:t>
            </a:r>
          </a:p>
          <a:p>
            <a:pPr lvl="1">
              <a:lnSpc>
                <a:spcPct val="80000"/>
              </a:lnSpc>
              <a:buFont typeface="Wingdings" pitchFamily="2" charset="2"/>
              <a:buChar char="Ø"/>
            </a:pPr>
            <a:r>
              <a:rPr lang="en-US" sz="1600" b="1" smtClean="0"/>
              <a:t>Teams have delineated approaches for segmented audiences: undergraduate education, science centers and museums, community forums</a:t>
            </a:r>
          </a:p>
          <a:p>
            <a:pPr lvl="1">
              <a:lnSpc>
                <a:spcPct val="80000"/>
              </a:lnSpc>
              <a:buFont typeface="Wingdings" pitchFamily="2" charset="2"/>
              <a:buChar char="Ø"/>
            </a:pPr>
            <a:endParaRPr lang="en-US" sz="1600" b="1" smtClean="0"/>
          </a:p>
          <a:p>
            <a:pPr algn="r">
              <a:lnSpc>
                <a:spcPct val="80000"/>
              </a:lnSpc>
            </a:pPr>
            <a:r>
              <a:rPr lang="en-US" sz="1200" smtClean="0"/>
              <a:t>NSF 1043289</a:t>
            </a:r>
          </a:p>
          <a:p>
            <a:pPr algn="r">
              <a:lnSpc>
                <a:spcPct val="80000"/>
              </a:lnSpc>
            </a:pPr>
            <a:r>
              <a:rPr lang="en-US" sz="1200" smtClean="0"/>
              <a:t>September 2010 – August 2012</a:t>
            </a:r>
          </a:p>
          <a:p>
            <a:pPr>
              <a:lnSpc>
                <a:spcPct val="80000"/>
              </a:lnSpc>
            </a:pPr>
            <a:endParaRPr lang="en-US" sz="1600" smtClean="0"/>
          </a:p>
        </p:txBody>
      </p:sp>
    </p:spTree>
  </p:cSld>
  <p:clrMapOvr>
    <a:masterClrMapping/>
  </p:clrMapOvr>
  <p:transition/>
</p:sld>
</file>

<file path=ppt/theme/theme1.xml><?xml version="1.0" encoding="utf-8"?>
<a:theme xmlns:a="http://schemas.openxmlformats.org/drawingml/2006/main" name="LADcouncil5112000">
  <a:themeElements>
    <a:clrScheme name="">
      <a:dk1>
        <a:srgbClr val="000000"/>
      </a:dk1>
      <a:lt1>
        <a:srgbClr val="FFFFFF"/>
      </a:lt1>
      <a:dk2>
        <a:srgbClr val="0732BB"/>
      </a:dk2>
      <a:lt2>
        <a:srgbClr val="C0C0C0"/>
      </a:lt2>
      <a:accent1>
        <a:srgbClr val="0000FF"/>
      </a:accent1>
      <a:accent2>
        <a:srgbClr val="9EB5FE"/>
      </a:accent2>
      <a:accent3>
        <a:srgbClr val="FFFFFF"/>
      </a:accent3>
      <a:accent4>
        <a:srgbClr val="000000"/>
      </a:accent4>
      <a:accent5>
        <a:srgbClr val="AAAAFF"/>
      </a:accent5>
      <a:accent6>
        <a:srgbClr val="8FA4E6"/>
      </a:accent6>
      <a:hlink>
        <a:srgbClr val="0D7FFD"/>
      </a:hlink>
      <a:folHlink>
        <a:srgbClr val="800080"/>
      </a:folHlink>
    </a:clrScheme>
    <a:fontScheme name="LADcouncil5112000">
      <a:majorFont>
        <a:latin typeface="Tahom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ADcouncil5112000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Dcouncil5112000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Dcouncil5112000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Dcouncil5112000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Dcouncil5112000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Dcouncil5112000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Dcouncil5112000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N:\PLAYNE\LADcouncil5112000.ppt</Template>
  <TotalTime>5339</TotalTime>
  <Words>610</Words>
  <Application>Microsoft Office PowerPoint</Application>
  <PresentationFormat>On-screen Show (4:3)</PresentationFormat>
  <Paragraphs>60</Paragraphs>
  <Slides>5</Slides>
  <Notes>5</Notes>
  <HiddenSlides>0</HiddenSlides>
  <MMClips>0</MMClips>
  <ScaleCrop>false</ScaleCrop>
  <HeadingPairs>
    <vt:vector size="6" baseType="variant">
      <vt:variant>
        <vt:lpstr>Fonts Used</vt:lpstr>
      </vt:variant>
      <vt:variant>
        <vt:i4>6</vt:i4>
      </vt:variant>
      <vt:variant>
        <vt:lpstr>Design Template</vt:lpstr>
      </vt:variant>
      <vt:variant>
        <vt:i4>1</vt:i4>
      </vt:variant>
      <vt:variant>
        <vt:lpstr>Slide Titles</vt:lpstr>
      </vt:variant>
      <vt:variant>
        <vt:i4>5</vt:i4>
      </vt:variant>
    </vt:vector>
  </HeadingPairs>
  <TitlesOfParts>
    <vt:vector size="12" baseType="lpstr">
      <vt:lpstr>Times New Roman</vt:lpstr>
      <vt:lpstr>Arial</vt:lpstr>
      <vt:lpstr>Tahoma</vt:lpstr>
      <vt:lpstr>Georgia</vt:lpstr>
      <vt:lpstr>Monotype Sorts</vt:lpstr>
      <vt:lpstr>Wingdings</vt:lpstr>
      <vt:lpstr>LADcouncil5112000</vt:lpstr>
      <vt:lpstr>Phase I Educational Partnership:  Climate Change, Engineered Systems and Society </vt:lpstr>
      <vt:lpstr>Phase I Educational Partnership:  Climate Change, Engineered Systems and Society </vt:lpstr>
      <vt:lpstr>Phase I Educational Partnership:  Climate Change, Engineered Systems and Society </vt:lpstr>
      <vt:lpstr>Phase I Educational Partnership:  Climate Change, Engineered Systems and Society </vt:lpstr>
      <vt:lpstr>Phase I Educational Partnership:  Climate Change, Engineered Systems and Society </vt:lpstr>
    </vt:vector>
  </TitlesOfParts>
  <Company>NAE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 Council Briefing Feb 2001</dc:title>
  <dc:creator>PO Staff</dc:creator>
  <dc:description>Compilation of staff officers slides for LAD to present at Feb. 2001 Council meeting</dc:description>
  <cp:lastModifiedBy>Hollander</cp:lastModifiedBy>
  <cp:revision>872</cp:revision>
  <cp:lastPrinted>2001-01-19T16:29:57Z</cp:lastPrinted>
  <dcterms:created xsi:type="dcterms:W3CDTF">2000-10-10T17:28:50Z</dcterms:created>
  <dcterms:modified xsi:type="dcterms:W3CDTF">2012-04-03T13:31:07Z</dcterms:modified>
</cp:coreProperties>
</file>