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notesSlides/notesSlide15.xml" ContentType="application/vnd.openxmlformats-officedocument.presentationml.notesSlide+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Default Extension="png" ContentType="image/png"/>
  <Override PartName="/ppt/slides/slide3.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66" r:id="rId1"/>
  </p:sldMasterIdLst>
  <p:notesMasterIdLst>
    <p:notesMasterId r:id="rId17"/>
  </p:notesMasterIdLst>
  <p:handoutMasterIdLst>
    <p:handoutMasterId r:id="rId18"/>
  </p:handoutMasterIdLst>
  <p:sldIdLst>
    <p:sldId id="264" r:id="rId2"/>
    <p:sldId id="413" r:id="rId3"/>
    <p:sldId id="406" r:id="rId4"/>
    <p:sldId id="420" r:id="rId5"/>
    <p:sldId id="421" r:id="rId6"/>
    <p:sldId id="422" r:id="rId7"/>
    <p:sldId id="423" r:id="rId8"/>
    <p:sldId id="428" r:id="rId9"/>
    <p:sldId id="429" r:id="rId10"/>
    <p:sldId id="436" r:id="rId11"/>
    <p:sldId id="437" r:id="rId12"/>
    <p:sldId id="432" r:id="rId13"/>
    <p:sldId id="435" r:id="rId14"/>
    <p:sldId id="400" r:id="rId15"/>
    <p:sldId id="386" r:id="rId16"/>
  </p:sldIdLst>
  <p:sldSz cx="9144000" cy="6858000" type="screen4x3"/>
  <p:notesSz cx="6985000" cy="9283700"/>
  <p:defaultTextStyle>
    <a:defPPr>
      <a:defRPr lang="en-US"/>
    </a:defPPr>
    <a:lvl1pPr algn="l" rtl="0" eaLnBrk="0" fontAlgn="base" hangingPunct="0">
      <a:spcBef>
        <a:spcPct val="0"/>
      </a:spcBef>
      <a:spcAft>
        <a:spcPct val="0"/>
      </a:spcAft>
      <a:defRPr kern="1200">
        <a:solidFill>
          <a:schemeClr val="tx1"/>
        </a:solidFill>
        <a:latin typeface="Arial" charset="0"/>
        <a:ea typeface="+mn-ea"/>
        <a:cs typeface="+mn-cs"/>
      </a:defRPr>
    </a:lvl1pPr>
    <a:lvl2pPr marL="457200" algn="l" rtl="0" eaLnBrk="0" fontAlgn="base" hangingPunct="0">
      <a:spcBef>
        <a:spcPct val="0"/>
      </a:spcBef>
      <a:spcAft>
        <a:spcPct val="0"/>
      </a:spcAft>
      <a:defRPr kern="1200">
        <a:solidFill>
          <a:schemeClr val="tx1"/>
        </a:solidFill>
        <a:latin typeface="Arial" charset="0"/>
        <a:ea typeface="+mn-ea"/>
        <a:cs typeface="+mn-cs"/>
      </a:defRPr>
    </a:lvl2pPr>
    <a:lvl3pPr marL="914400" algn="l" rtl="0" eaLnBrk="0" fontAlgn="base" hangingPunct="0">
      <a:spcBef>
        <a:spcPct val="0"/>
      </a:spcBef>
      <a:spcAft>
        <a:spcPct val="0"/>
      </a:spcAft>
      <a:defRPr kern="1200">
        <a:solidFill>
          <a:schemeClr val="tx1"/>
        </a:solidFill>
        <a:latin typeface="Arial" charset="0"/>
        <a:ea typeface="+mn-ea"/>
        <a:cs typeface="+mn-cs"/>
      </a:defRPr>
    </a:lvl3pPr>
    <a:lvl4pPr marL="1371600" algn="l" rtl="0" eaLnBrk="0" fontAlgn="base" hangingPunct="0">
      <a:spcBef>
        <a:spcPct val="0"/>
      </a:spcBef>
      <a:spcAft>
        <a:spcPct val="0"/>
      </a:spcAft>
      <a:defRPr kern="1200">
        <a:solidFill>
          <a:schemeClr val="tx1"/>
        </a:solidFill>
        <a:latin typeface="Arial" charset="0"/>
        <a:ea typeface="+mn-ea"/>
        <a:cs typeface="+mn-cs"/>
      </a:defRPr>
    </a:lvl4pPr>
    <a:lvl5pPr marL="1828800" algn="l" rtl="0" eaLnBrk="0" fontAlgn="base" hangingPunct="0">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CCCFF"/>
    <a:srgbClr val="680000"/>
    <a:srgbClr val="777777"/>
    <a:srgbClr val="FFFF00"/>
    <a:srgbClr val="0000FF"/>
    <a:srgbClr val="319B31"/>
    <a:srgbClr val="FF0C0C"/>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777" autoAdjust="0"/>
    <p:restoredTop sz="92154" autoAdjust="0"/>
  </p:normalViewPr>
  <p:slideViewPr>
    <p:cSldViewPr>
      <p:cViewPr varScale="1">
        <p:scale>
          <a:sx n="55" d="100"/>
          <a:sy n="55" d="100"/>
        </p:scale>
        <p:origin x="-1278" y="-78"/>
      </p:cViewPr>
      <p:guideLst>
        <p:guide orient="horz" pos="2160"/>
        <p:guide pos="2880"/>
      </p:guideLst>
    </p:cSldViewPr>
  </p:slideViewPr>
  <p:outlineViewPr>
    <p:cViewPr>
      <p:scale>
        <a:sx n="25" d="100"/>
        <a:sy n="25" d="100"/>
      </p:scale>
      <p:origin x="0" y="0"/>
    </p:cViewPr>
  </p:outlineViewPr>
  <p:notesTextViewPr>
    <p:cViewPr>
      <p:scale>
        <a:sx n="100" d="100"/>
        <a:sy n="100" d="100"/>
      </p:scale>
      <p:origin x="0" y="0"/>
    </p:cViewPr>
  </p:notesTextViewPr>
  <p:sorterViewPr>
    <p:cViewPr>
      <p:scale>
        <a:sx n="75" d="100"/>
        <a:sy n="75" d="100"/>
      </p:scale>
      <p:origin x="0" y="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8002" name="Rectangle 2"/>
          <p:cNvSpPr>
            <a:spLocks noGrp="1" noChangeArrowheads="1"/>
          </p:cNvSpPr>
          <p:nvPr>
            <p:ph type="hdr" sz="quarter"/>
          </p:nvPr>
        </p:nvSpPr>
        <p:spPr bwMode="auto">
          <a:xfrm>
            <a:off x="0" y="0"/>
            <a:ext cx="3027363" cy="463550"/>
          </a:xfrm>
          <a:prstGeom prst="rect">
            <a:avLst/>
          </a:prstGeom>
          <a:noFill/>
          <a:ln w="9525">
            <a:noFill/>
            <a:miter lim="800000"/>
            <a:headEnd/>
            <a:tailEnd/>
          </a:ln>
          <a:effectLst/>
        </p:spPr>
        <p:txBody>
          <a:bodyPr vert="horz" wrap="square" lIns="92958" tIns="46479" rIns="92958" bIns="46479" numCol="1" anchor="t" anchorCtr="0" compatLnSpc="1">
            <a:prstTxWarp prst="textNoShape">
              <a:avLst/>
            </a:prstTxWarp>
          </a:bodyPr>
          <a:lstStyle>
            <a:lvl1pPr defTabSz="930275" eaLnBrk="1" hangingPunct="1">
              <a:defRPr sz="1200">
                <a:latin typeface="Times New Roman" pitchFamily="18" charset="0"/>
              </a:defRPr>
            </a:lvl1pPr>
          </a:lstStyle>
          <a:p>
            <a:pPr>
              <a:defRPr/>
            </a:pPr>
            <a:endParaRPr lang="en-US"/>
          </a:p>
        </p:txBody>
      </p:sp>
      <p:sp>
        <p:nvSpPr>
          <p:cNvPr id="128003" name="Rectangle 3"/>
          <p:cNvSpPr>
            <a:spLocks noGrp="1" noChangeArrowheads="1"/>
          </p:cNvSpPr>
          <p:nvPr>
            <p:ph type="dt" sz="quarter" idx="1"/>
          </p:nvPr>
        </p:nvSpPr>
        <p:spPr bwMode="auto">
          <a:xfrm>
            <a:off x="3957638" y="0"/>
            <a:ext cx="3027362" cy="463550"/>
          </a:xfrm>
          <a:prstGeom prst="rect">
            <a:avLst/>
          </a:prstGeom>
          <a:noFill/>
          <a:ln w="9525">
            <a:noFill/>
            <a:miter lim="800000"/>
            <a:headEnd/>
            <a:tailEnd/>
          </a:ln>
          <a:effectLst/>
        </p:spPr>
        <p:txBody>
          <a:bodyPr vert="horz" wrap="square" lIns="92958" tIns="46479" rIns="92958" bIns="46479" numCol="1" anchor="t" anchorCtr="0" compatLnSpc="1">
            <a:prstTxWarp prst="textNoShape">
              <a:avLst/>
            </a:prstTxWarp>
          </a:bodyPr>
          <a:lstStyle>
            <a:lvl1pPr algn="r" defTabSz="930275" eaLnBrk="1" hangingPunct="1">
              <a:defRPr sz="1200">
                <a:latin typeface="Times New Roman" pitchFamily="18" charset="0"/>
              </a:defRPr>
            </a:lvl1pPr>
          </a:lstStyle>
          <a:p>
            <a:pPr>
              <a:defRPr/>
            </a:pPr>
            <a:endParaRPr lang="en-US"/>
          </a:p>
        </p:txBody>
      </p:sp>
      <p:sp>
        <p:nvSpPr>
          <p:cNvPr id="128004" name="Rectangle 4"/>
          <p:cNvSpPr>
            <a:spLocks noGrp="1" noChangeArrowheads="1"/>
          </p:cNvSpPr>
          <p:nvPr>
            <p:ph type="ftr" sz="quarter" idx="2"/>
          </p:nvPr>
        </p:nvSpPr>
        <p:spPr bwMode="auto">
          <a:xfrm>
            <a:off x="0" y="8820150"/>
            <a:ext cx="3027363" cy="463550"/>
          </a:xfrm>
          <a:prstGeom prst="rect">
            <a:avLst/>
          </a:prstGeom>
          <a:noFill/>
          <a:ln w="9525">
            <a:noFill/>
            <a:miter lim="800000"/>
            <a:headEnd/>
            <a:tailEnd/>
          </a:ln>
          <a:effectLst/>
        </p:spPr>
        <p:txBody>
          <a:bodyPr vert="horz" wrap="square" lIns="92958" tIns="46479" rIns="92958" bIns="46479" numCol="1" anchor="b" anchorCtr="0" compatLnSpc="1">
            <a:prstTxWarp prst="textNoShape">
              <a:avLst/>
            </a:prstTxWarp>
          </a:bodyPr>
          <a:lstStyle>
            <a:lvl1pPr defTabSz="930275" eaLnBrk="1" hangingPunct="1">
              <a:defRPr sz="1200">
                <a:latin typeface="Times New Roman" pitchFamily="18" charset="0"/>
              </a:defRPr>
            </a:lvl1pPr>
          </a:lstStyle>
          <a:p>
            <a:pPr>
              <a:defRPr/>
            </a:pPr>
            <a:endParaRPr lang="en-US"/>
          </a:p>
        </p:txBody>
      </p:sp>
      <p:sp>
        <p:nvSpPr>
          <p:cNvPr id="128005" name="Rectangle 5"/>
          <p:cNvSpPr>
            <a:spLocks noGrp="1" noChangeArrowheads="1"/>
          </p:cNvSpPr>
          <p:nvPr>
            <p:ph type="sldNum" sz="quarter" idx="3"/>
          </p:nvPr>
        </p:nvSpPr>
        <p:spPr bwMode="auto">
          <a:xfrm>
            <a:off x="3957638" y="8820150"/>
            <a:ext cx="3027362" cy="463550"/>
          </a:xfrm>
          <a:prstGeom prst="rect">
            <a:avLst/>
          </a:prstGeom>
          <a:noFill/>
          <a:ln w="9525">
            <a:noFill/>
            <a:miter lim="800000"/>
            <a:headEnd/>
            <a:tailEnd/>
          </a:ln>
          <a:effectLst/>
        </p:spPr>
        <p:txBody>
          <a:bodyPr vert="horz" wrap="square" lIns="92958" tIns="46479" rIns="92958" bIns="46479" numCol="1" anchor="b" anchorCtr="0" compatLnSpc="1">
            <a:prstTxWarp prst="textNoShape">
              <a:avLst/>
            </a:prstTxWarp>
          </a:bodyPr>
          <a:lstStyle>
            <a:lvl1pPr algn="r" defTabSz="930275" eaLnBrk="1" hangingPunct="1">
              <a:defRPr sz="1200">
                <a:latin typeface="Times New Roman" pitchFamily="18" charset="0"/>
              </a:defRPr>
            </a:lvl1pPr>
          </a:lstStyle>
          <a:p>
            <a:pPr>
              <a:defRPr/>
            </a:pPr>
            <a:fld id="{F7A0EA47-0CAE-432A-A67F-47316D337A24}" type="slidenum">
              <a:rPr lang="en-US"/>
              <a:pPr>
                <a:defRPr/>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42" name="Rectangle 2"/>
          <p:cNvSpPr>
            <a:spLocks noGrp="1" noChangeArrowheads="1"/>
          </p:cNvSpPr>
          <p:nvPr>
            <p:ph type="hdr" sz="quarter"/>
          </p:nvPr>
        </p:nvSpPr>
        <p:spPr bwMode="auto">
          <a:xfrm>
            <a:off x="0" y="0"/>
            <a:ext cx="3027363" cy="463550"/>
          </a:xfrm>
          <a:prstGeom prst="rect">
            <a:avLst/>
          </a:prstGeom>
          <a:noFill/>
          <a:ln w="9525">
            <a:noFill/>
            <a:miter lim="800000"/>
            <a:headEnd/>
            <a:tailEnd/>
          </a:ln>
          <a:effectLst/>
        </p:spPr>
        <p:txBody>
          <a:bodyPr vert="horz" wrap="square" lIns="92958" tIns="46479" rIns="92958" bIns="46479" numCol="1" anchor="t" anchorCtr="0" compatLnSpc="1">
            <a:prstTxWarp prst="textNoShape">
              <a:avLst/>
            </a:prstTxWarp>
          </a:bodyPr>
          <a:lstStyle>
            <a:lvl1pPr defTabSz="930275">
              <a:defRPr sz="1200">
                <a:latin typeface="Times" charset="0"/>
              </a:defRPr>
            </a:lvl1pPr>
          </a:lstStyle>
          <a:p>
            <a:pPr>
              <a:defRPr/>
            </a:pPr>
            <a:endParaRPr lang="en-US"/>
          </a:p>
        </p:txBody>
      </p:sp>
      <p:sp>
        <p:nvSpPr>
          <p:cNvPr id="10243" name="Rectangle 3"/>
          <p:cNvSpPr>
            <a:spLocks noGrp="1" noChangeArrowheads="1"/>
          </p:cNvSpPr>
          <p:nvPr>
            <p:ph type="dt" idx="1"/>
          </p:nvPr>
        </p:nvSpPr>
        <p:spPr bwMode="auto">
          <a:xfrm>
            <a:off x="3957638" y="0"/>
            <a:ext cx="3027362" cy="463550"/>
          </a:xfrm>
          <a:prstGeom prst="rect">
            <a:avLst/>
          </a:prstGeom>
          <a:noFill/>
          <a:ln w="9525">
            <a:noFill/>
            <a:miter lim="800000"/>
            <a:headEnd/>
            <a:tailEnd/>
          </a:ln>
          <a:effectLst/>
        </p:spPr>
        <p:txBody>
          <a:bodyPr vert="horz" wrap="square" lIns="92958" tIns="46479" rIns="92958" bIns="46479" numCol="1" anchor="t" anchorCtr="0" compatLnSpc="1">
            <a:prstTxWarp prst="textNoShape">
              <a:avLst/>
            </a:prstTxWarp>
          </a:bodyPr>
          <a:lstStyle>
            <a:lvl1pPr algn="r" defTabSz="930275">
              <a:defRPr sz="1200">
                <a:latin typeface="Times" charset="0"/>
              </a:defRPr>
            </a:lvl1pPr>
          </a:lstStyle>
          <a:p>
            <a:pPr>
              <a:defRPr/>
            </a:pPr>
            <a:endParaRPr lang="en-US"/>
          </a:p>
        </p:txBody>
      </p:sp>
      <p:sp>
        <p:nvSpPr>
          <p:cNvPr id="18436" name="Rectangle 4"/>
          <p:cNvSpPr>
            <a:spLocks noChangeArrowheads="1" noTextEdit="1"/>
          </p:cNvSpPr>
          <p:nvPr>
            <p:ph type="sldImg" idx="2"/>
          </p:nvPr>
        </p:nvSpPr>
        <p:spPr bwMode="auto">
          <a:xfrm>
            <a:off x="1171575" y="696913"/>
            <a:ext cx="4641850" cy="3481387"/>
          </a:xfrm>
          <a:prstGeom prst="rect">
            <a:avLst/>
          </a:prstGeom>
          <a:noFill/>
          <a:ln w="9525">
            <a:solidFill>
              <a:srgbClr val="000000"/>
            </a:solidFill>
            <a:miter lim="800000"/>
            <a:headEnd/>
            <a:tailEnd/>
          </a:ln>
        </p:spPr>
      </p:sp>
      <p:sp>
        <p:nvSpPr>
          <p:cNvPr id="10245" name="Rectangle 5"/>
          <p:cNvSpPr>
            <a:spLocks noGrp="1" noChangeArrowheads="1"/>
          </p:cNvSpPr>
          <p:nvPr>
            <p:ph type="body" sz="quarter" idx="3"/>
          </p:nvPr>
        </p:nvSpPr>
        <p:spPr bwMode="auto">
          <a:xfrm>
            <a:off x="931863" y="4410075"/>
            <a:ext cx="5121275" cy="4176713"/>
          </a:xfrm>
          <a:prstGeom prst="rect">
            <a:avLst/>
          </a:prstGeom>
          <a:noFill/>
          <a:ln w="9525">
            <a:noFill/>
            <a:miter lim="800000"/>
            <a:headEnd/>
            <a:tailEnd/>
          </a:ln>
          <a:effectLst/>
        </p:spPr>
        <p:txBody>
          <a:bodyPr vert="horz" wrap="square" lIns="92958" tIns="46479" rIns="92958" bIns="46479"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10246" name="Rectangle 6"/>
          <p:cNvSpPr>
            <a:spLocks noGrp="1" noChangeArrowheads="1"/>
          </p:cNvSpPr>
          <p:nvPr>
            <p:ph type="ftr" sz="quarter" idx="4"/>
          </p:nvPr>
        </p:nvSpPr>
        <p:spPr bwMode="auto">
          <a:xfrm>
            <a:off x="0" y="8820150"/>
            <a:ext cx="3027363" cy="463550"/>
          </a:xfrm>
          <a:prstGeom prst="rect">
            <a:avLst/>
          </a:prstGeom>
          <a:noFill/>
          <a:ln w="9525">
            <a:noFill/>
            <a:miter lim="800000"/>
            <a:headEnd/>
            <a:tailEnd/>
          </a:ln>
          <a:effectLst/>
        </p:spPr>
        <p:txBody>
          <a:bodyPr vert="horz" wrap="square" lIns="92958" tIns="46479" rIns="92958" bIns="46479" numCol="1" anchor="b" anchorCtr="0" compatLnSpc="1">
            <a:prstTxWarp prst="textNoShape">
              <a:avLst/>
            </a:prstTxWarp>
          </a:bodyPr>
          <a:lstStyle>
            <a:lvl1pPr defTabSz="930275">
              <a:defRPr sz="1200">
                <a:latin typeface="Times" charset="0"/>
              </a:defRPr>
            </a:lvl1pPr>
          </a:lstStyle>
          <a:p>
            <a:pPr>
              <a:defRPr/>
            </a:pPr>
            <a:endParaRPr lang="en-US"/>
          </a:p>
        </p:txBody>
      </p:sp>
      <p:sp>
        <p:nvSpPr>
          <p:cNvPr id="10247" name="Rectangle 7"/>
          <p:cNvSpPr>
            <a:spLocks noGrp="1" noChangeArrowheads="1"/>
          </p:cNvSpPr>
          <p:nvPr>
            <p:ph type="sldNum" sz="quarter" idx="5"/>
          </p:nvPr>
        </p:nvSpPr>
        <p:spPr bwMode="auto">
          <a:xfrm>
            <a:off x="3957638" y="8820150"/>
            <a:ext cx="3027362" cy="463550"/>
          </a:xfrm>
          <a:prstGeom prst="rect">
            <a:avLst/>
          </a:prstGeom>
          <a:noFill/>
          <a:ln w="9525">
            <a:noFill/>
            <a:miter lim="800000"/>
            <a:headEnd/>
            <a:tailEnd/>
          </a:ln>
          <a:effectLst/>
        </p:spPr>
        <p:txBody>
          <a:bodyPr vert="horz" wrap="square" lIns="92958" tIns="46479" rIns="92958" bIns="46479" numCol="1" anchor="b" anchorCtr="0" compatLnSpc="1">
            <a:prstTxWarp prst="textNoShape">
              <a:avLst/>
            </a:prstTxWarp>
          </a:bodyPr>
          <a:lstStyle>
            <a:lvl1pPr algn="r" defTabSz="930275">
              <a:defRPr sz="1200">
                <a:latin typeface="Times" charset="0"/>
              </a:defRPr>
            </a:lvl1pPr>
          </a:lstStyle>
          <a:p>
            <a:pPr>
              <a:defRPr/>
            </a:pPr>
            <a:fld id="{C0342C62-7A23-4A07-872B-0CC4548EF3B7}"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charset="0"/>
        <a:ea typeface="+mn-ea"/>
        <a:cs typeface="+mn-cs"/>
      </a:defRPr>
    </a:lvl1pPr>
    <a:lvl2pPr marL="457200" algn="l" rtl="0" eaLnBrk="0" fontAlgn="base" hangingPunct="0">
      <a:spcBef>
        <a:spcPct val="30000"/>
      </a:spcBef>
      <a:spcAft>
        <a:spcPct val="0"/>
      </a:spcAft>
      <a:defRPr sz="1200" kern="1200">
        <a:solidFill>
          <a:schemeClr val="tx1"/>
        </a:solidFill>
        <a:latin typeface="Times" charset="0"/>
        <a:ea typeface="+mn-ea"/>
        <a:cs typeface="+mn-cs"/>
      </a:defRPr>
    </a:lvl2pPr>
    <a:lvl3pPr marL="914400" algn="l" rtl="0" eaLnBrk="0" fontAlgn="base" hangingPunct="0">
      <a:spcBef>
        <a:spcPct val="30000"/>
      </a:spcBef>
      <a:spcAft>
        <a:spcPct val="0"/>
      </a:spcAft>
      <a:defRPr sz="1200" kern="1200">
        <a:solidFill>
          <a:schemeClr val="tx1"/>
        </a:solidFill>
        <a:latin typeface="Times" charset="0"/>
        <a:ea typeface="+mn-ea"/>
        <a:cs typeface="+mn-cs"/>
      </a:defRPr>
    </a:lvl3pPr>
    <a:lvl4pPr marL="1371600" algn="l" rtl="0" eaLnBrk="0" fontAlgn="base" hangingPunct="0">
      <a:spcBef>
        <a:spcPct val="30000"/>
      </a:spcBef>
      <a:spcAft>
        <a:spcPct val="0"/>
      </a:spcAft>
      <a:defRPr sz="1200" kern="1200">
        <a:solidFill>
          <a:schemeClr val="tx1"/>
        </a:solidFill>
        <a:latin typeface="Times" charset="0"/>
        <a:ea typeface="+mn-ea"/>
        <a:cs typeface="+mn-cs"/>
      </a:defRPr>
    </a:lvl4pPr>
    <a:lvl5pPr marL="1828800" algn="l" rtl="0" eaLnBrk="0" fontAlgn="base" hangingPunct="0">
      <a:spcBef>
        <a:spcPct val="30000"/>
      </a:spcBef>
      <a:spcAft>
        <a:spcPct val="0"/>
      </a:spcAft>
      <a:defRPr sz="1200" kern="1200">
        <a:solidFill>
          <a:schemeClr val="tx1"/>
        </a:solidFill>
        <a:latin typeface="Times"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7"/>
          <p:cNvSpPr>
            <a:spLocks noGrp="1" noChangeArrowheads="1"/>
          </p:cNvSpPr>
          <p:nvPr>
            <p:ph type="sldNum" sz="quarter" idx="5"/>
          </p:nvPr>
        </p:nvSpPr>
        <p:spPr>
          <a:noFill/>
        </p:spPr>
        <p:txBody>
          <a:bodyPr/>
          <a:lstStyle/>
          <a:p>
            <a:fld id="{5AB5F7DF-0E75-46A2-97D5-27ABE1E2A439}" type="slidenum">
              <a:rPr lang="en-US" smtClean="0"/>
              <a:pPr/>
              <a:t>1</a:t>
            </a:fld>
            <a:endParaRPr lang="en-US" smtClean="0"/>
          </a:p>
        </p:txBody>
      </p:sp>
      <p:sp>
        <p:nvSpPr>
          <p:cNvPr id="19459" name="Rectangle 2"/>
          <p:cNvSpPr>
            <a:spLocks noChangeArrowheads="1" noTextEdit="1"/>
          </p:cNvSpPr>
          <p:nvPr>
            <p:ph type="sldImg"/>
          </p:nvPr>
        </p:nvSpPr>
        <p:spPr>
          <a:ln/>
        </p:spPr>
      </p:sp>
      <p:sp>
        <p:nvSpPr>
          <p:cNvPr id="19460" name="Rectangle 3"/>
          <p:cNvSpPr>
            <a:spLocks noGrp="1" noChangeArrowheads="1"/>
          </p:cNvSpPr>
          <p:nvPr>
            <p:ph type="body" idx="1"/>
          </p:nvPr>
        </p:nvSpPr>
        <p:spPr>
          <a:noFill/>
          <a:ln/>
        </p:spPr>
        <p:txBody>
          <a:bodyPr/>
          <a:lstStyle/>
          <a:p>
            <a:pPr eaLnBrk="1" hangingPunct="1"/>
            <a:r>
              <a:rPr lang="en-US" smtClean="0"/>
              <a:t>Consider 3 quantities: temp, precip, large-scale circulation</a:t>
            </a: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a:noFill/>
        </p:spPr>
        <p:txBody>
          <a:bodyPr/>
          <a:lstStyle/>
          <a:p>
            <a:fld id="{C8A59206-29CC-4B20-AD75-D77D72823953}" type="slidenum">
              <a:rPr lang="en-US" smtClean="0"/>
              <a:pPr/>
              <a:t>10</a:t>
            </a:fld>
            <a:endParaRPr lang="en-US" smtClean="0"/>
          </a:p>
        </p:txBody>
      </p:sp>
      <p:sp>
        <p:nvSpPr>
          <p:cNvPr id="28675" name="Rectangle 2"/>
          <p:cNvSpPr>
            <a:spLocks noChangeArrowheads="1" noTextEdit="1"/>
          </p:cNvSpPr>
          <p:nvPr>
            <p:ph type="sldImg"/>
          </p:nvPr>
        </p:nvSpPr>
        <p:spPr>
          <a:ln/>
        </p:spPr>
      </p:sp>
      <p:sp>
        <p:nvSpPr>
          <p:cNvPr id="28676" name="Rectangle 3"/>
          <p:cNvSpPr>
            <a:spLocks noGrp="1" noChangeArrowheads="1"/>
          </p:cNvSpPr>
          <p:nvPr>
            <p:ph type="body" idx="1"/>
          </p:nvPr>
        </p:nvSpPr>
        <p:spPr>
          <a:noFill/>
          <a:ln/>
        </p:spPr>
        <p:txBody>
          <a:bodyPr/>
          <a:lstStyle/>
          <a:p>
            <a:r>
              <a:rPr lang="en-US" smtClean="0"/>
              <a:t>When Pinatubo erupted it injected a cloud of dust high into the atmosphere which lasted for ~4 years. Blocked sun and provided a temporary cooling of the climate. In a sense, the volcanic eruption provides a mini-global cooling experiment which we can use to test models.</a:t>
            </a:r>
          </a:p>
          <a:p>
            <a:endParaRPr lang="en-US" smtClean="0"/>
          </a:p>
          <a:p>
            <a:r>
              <a:rPr lang="en-US" smtClean="0"/>
              <a:t>Different models – predict the temperature</a:t>
            </a: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7"/>
          <p:cNvSpPr>
            <a:spLocks noGrp="1" noChangeArrowheads="1"/>
          </p:cNvSpPr>
          <p:nvPr>
            <p:ph type="sldNum" sz="quarter" idx="5"/>
          </p:nvPr>
        </p:nvSpPr>
        <p:spPr>
          <a:noFill/>
        </p:spPr>
        <p:txBody>
          <a:bodyPr/>
          <a:lstStyle/>
          <a:p>
            <a:fld id="{BCD7C335-28C4-416D-9259-84337B784F1E}" type="slidenum">
              <a:rPr lang="en-US" smtClean="0"/>
              <a:pPr/>
              <a:t>11</a:t>
            </a:fld>
            <a:endParaRPr lang="en-US" smtClean="0"/>
          </a:p>
        </p:txBody>
      </p:sp>
      <p:sp>
        <p:nvSpPr>
          <p:cNvPr id="29699" name="Rectangle 2"/>
          <p:cNvSpPr>
            <a:spLocks noChangeArrowheads="1" noTextEdit="1"/>
          </p:cNvSpPr>
          <p:nvPr>
            <p:ph type="sldImg"/>
          </p:nvPr>
        </p:nvSpPr>
        <p:spPr>
          <a:ln/>
        </p:spPr>
      </p:sp>
      <p:sp>
        <p:nvSpPr>
          <p:cNvPr id="29700" name="Rectangle 3"/>
          <p:cNvSpPr>
            <a:spLocks noGrp="1" noChangeArrowheads="1"/>
          </p:cNvSpPr>
          <p:nvPr>
            <p:ph type="body" idx="1"/>
          </p:nvPr>
        </p:nvSpPr>
        <p:spPr>
          <a:noFill/>
          <a:ln/>
        </p:spPr>
        <p:txBody>
          <a:bodyPr/>
          <a:lstStyle/>
          <a:p>
            <a:r>
              <a:rPr lang="en-US" smtClean="0"/>
              <a:t>How much did this drying actually amplify the cooling?</a:t>
            </a: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7"/>
          <p:cNvSpPr>
            <a:spLocks noGrp="1" noChangeArrowheads="1"/>
          </p:cNvSpPr>
          <p:nvPr>
            <p:ph type="sldNum" sz="quarter" idx="5"/>
          </p:nvPr>
        </p:nvSpPr>
        <p:spPr>
          <a:noFill/>
        </p:spPr>
        <p:txBody>
          <a:bodyPr/>
          <a:lstStyle/>
          <a:p>
            <a:fld id="{29B7E070-6F12-4D8C-9BBE-66885DB0D04D}" type="slidenum">
              <a:rPr lang="en-US" smtClean="0"/>
              <a:pPr/>
              <a:t>12</a:t>
            </a:fld>
            <a:endParaRPr lang="en-US" smtClean="0"/>
          </a:p>
        </p:txBody>
      </p:sp>
      <p:sp>
        <p:nvSpPr>
          <p:cNvPr id="30723" name="Rectangle 2"/>
          <p:cNvSpPr>
            <a:spLocks noChangeArrowheads="1" noTextEdit="1"/>
          </p:cNvSpPr>
          <p:nvPr>
            <p:ph type="sldImg"/>
          </p:nvPr>
        </p:nvSpPr>
        <p:spPr>
          <a:ln/>
        </p:spPr>
      </p:sp>
      <p:sp>
        <p:nvSpPr>
          <p:cNvPr id="30724" name="Rectangle 3"/>
          <p:cNvSpPr>
            <a:spLocks noGrp="1" noChangeArrowheads="1"/>
          </p:cNvSpPr>
          <p:nvPr>
            <p:ph type="body" idx="1"/>
          </p:nvPr>
        </p:nvSpPr>
        <p:spPr>
          <a:noFill/>
          <a:ln/>
        </p:spPr>
        <p:txBody>
          <a:bodyPr/>
          <a:lstStyle/>
          <a:p>
            <a:r>
              <a:rPr lang="en-US" smtClean="0"/>
              <a:t>Cloud feedback is both more complicated and more uncertain (than water vapor). Cloud feedbacks are uncertain because the response of clouds to surface T is unknown and the balance between solar and infrared feedbacks is also uncertain.  May also depend on type of cloud.</a:t>
            </a: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7"/>
          <p:cNvSpPr>
            <a:spLocks noGrp="1" noChangeArrowheads="1"/>
          </p:cNvSpPr>
          <p:nvPr>
            <p:ph type="sldNum" sz="quarter" idx="5"/>
          </p:nvPr>
        </p:nvSpPr>
        <p:spPr>
          <a:noFill/>
        </p:spPr>
        <p:txBody>
          <a:bodyPr/>
          <a:lstStyle/>
          <a:p>
            <a:fld id="{0225939F-F42D-4C52-8BEF-DE78297AE2BF}" type="slidenum">
              <a:rPr lang="en-US" smtClean="0"/>
              <a:pPr/>
              <a:t>13</a:t>
            </a:fld>
            <a:endParaRPr lang="en-US" smtClean="0"/>
          </a:p>
        </p:txBody>
      </p:sp>
      <p:sp>
        <p:nvSpPr>
          <p:cNvPr id="31747" name="Rectangle 2"/>
          <p:cNvSpPr>
            <a:spLocks noChangeArrowheads="1" noTextEdit="1"/>
          </p:cNvSpPr>
          <p:nvPr>
            <p:ph type="sldImg"/>
          </p:nvPr>
        </p:nvSpPr>
        <p:spPr>
          <a:ln/>
        </p:spPr>
      </p:sp>
      <p:sp>
        <p:nvSpPr>
          <p:cNvPr id="31748" name="Rectangle 3"/>
          <p:cNvSpPr>
            <a:spLocks noGrp="1" noChangeArrowheads="1"/>
          </p:cNvSpPr>
          <p:nvPr>
            <p:ph type="body" idx="1"/>
          </p:nvPr>
        </p:nvSpPr>
        <p:spPr>
          <a:xfrm>
            <a:off x="698500" y="4410075"/>
            <a:ext cx="5588000" cy="4176713"/>
          </a:xfrm>
          <a:noFill/>
          <a:ln/>
        </p:spPr>
        <p:txBody>
          <a:bodyPr/>
          <a:lstStyle/>
          <a:p>
            <a:pPr eaLnBrk="1" hangingPunct="1"/>
            <a:endParaRPr lang="en-US" smtClean="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7"/>
          <p:cNvSpPr>
            <a:spLocks noGrp="1" noChangeArrowheads="1"/>
          </p:cNvSpPr>
          <p:nvPr>
            <p:ph type="sldNum" sz="quarter" idx="5"/>
          </p:nvPr>
        </p:nvSpPr>
        <p:spPr>
          <a:noFill/>
        </p:spPr>
        <p:txBody>
          <a:bodyPr/>
          <a:lstStyle/>
          <a:p>
            <a:fld id="{2BCB71A5-F8E7-4CC7-9351-3AA3A997FD22}" type="slidenum">
              <a:rPr lang="en-US" smtClean="0"/>
              <a:pPr/>
              <a:t>14</a:t>
            </a:fld>
            <a:endParaRPr lang="en-US" smtClean="0"/>
          </a:p>
        </p:txBody>
      </p:sp>
      <p:sp>
        <p:nvSpPr>
          <p:cNvPr id="32771" name="Rectangle 2"/>
          <p:cNvSpPr>
            <a:spLocks noChangeArrowheads="1" noTextEdit="1"/>
          </p:cNvSpPr>
          <p:nvPr>
            <p:ph type="sldImg"/>
          </p:nvPr>
        </p:nvSpPr>
        <p:spPr>
          <a:ln/>
        </p:spPr>
      </p:sp>
      <p:sp>
        <p:nvSpPr>
          <p:cNvPr id="32772"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7"/>
          <p:cNvSpPr>
            <a:spLocks noGrp="1" noChangeArrowheads="1"/>
          </p:cNvSpPr>
          <p:nvPr>
            <p:ph type="sldNum" sz="quarter" idx="5"/>
          </p:nvPr>
        </p:nvSpPr>
        <p:spPr>
          <a:noFill/>
        </p:spPr>
        <p:txBody>
          <a:bodyPr/>
          <a:lstStyle/>
          <a:p>
            <a:fld id="{DA244957-7D44-40AD-982A-7C65496D5127}" type="slidenum">
              <a:rPr lang="en-US" smtClean="0"/>
              <a:pPr/>
              <a:t>15</a:t>
            </a:fld>
            <a:endParaRPr lang="en-US" smtClean="0"/>
          </a:p>
        </p:txBody>
      </p:sp>
      <p:sp>
        <p:nvSpPr>
          <p:cNvPr id="33795" name="Rectangle 2"/>
          <p:cNvSpPr>
            <a:spLocks noChangeArrowheads="1" noTextEdit="1"/>
          </p:cNvSpPr>
          <p:nvPr>
            <p:ph type="sldImg"/>
          </p:nvPr>
        </p:nvSpPr>
        <p:spPr>
          <a:ln/>
        </p:spPr>
      </p:sp>
      <p:sp>
        <p:nvSpPr>
          <p:cNvPr id="33796"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7"/>
          <p:cNvSpPr>
            <a:spLocks noGrp="1" noChangeArrowheads="1"/>
          </p:cNvSpPr>
          <p:nvPr>
            <p:ph type="sldNum" sz="quarter" idx="5"/>
          </p:nvPr>
        </p:nvSpPr>
        <p:spPr>
          <a:noFill/>
        </p:spPr>
        <p:txBody>
          <a:bodyPr/>
          <a:lstStyle/>
          <a:p>
            <a:fld id="{99234F8B-B2CC-4BAF-8091-AA3069BD15D9}" type="slidenum">
              <a:rPr lang="en-US" smtClean="0"/>
              <a:pPr/>
              <a:t>2</a:t>
            </a:fld>
            <a:endParaRPr lang="en-US" smtClean="0"/>
          </a:p>
        </p:txBody>
      </p:sp>
      <p:sp>
        <p:nvSpPr>
          <p:cNvPr id="20483" name="Rectangle 2"/>
          <p:cNvSpPr>
            <a:spLocks noChangeArrowheads="1" noTextEdit="1"/>
          </p:cNvSpPr>
          <p:nvPr>
            <p:ph type="sldImg"/>
          </p:nvPr>
        </p:nvSpPr>
        <p:spPr>
          <a:ln/>
        </p:spPr>
      </p:sp>
      <p:sp>
        <p:nvSpPr>
          <p:cNvPr id="20484" name="Rectangle 3"/>
          <p:cNvSpPr>
            <a:spLocks noGrp="1" noChangeArrowheads="1"/>
          </p:cNvSpPr>
          <p:nvPr>
            <p:ph type="body" idx="1"/>
          </p:nvPr>
        </p:nvSpPr>
        <p:spPr>
          <a:noFill/>
          <a:ln/>
        </p:spPr>
        <p:txBody>
          <a:bodyPr/>
          <a:lstStyle/>
          <a:p>
            <a:pPr eaLnBrk="1" hangingPunct="1"/>
            <a:r>
              <a:rPr lang="en-US" smtClean="0"/>
              <a:t>Now compare the wv rate to that of precip.</a:t>
            </a:r>
          </a:p>
          <a:p>
            <a:pPr eaLnBrk="1" hangingPunct="1"/>
            <a:endParaRPr lang="en-US"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7"/>
          <p:cNvSpPr>
            <a:spLocks noGrp="1" noChangeArrowheads="1"/>
          </p:cNvSpPr>
          <p:nvPr>
            <p:ph type="sldNum" sz="quarter" idx="5"/>
          </p:nvPr>
        </p:nvSpPr>
        <p:spPr>
          <a:noFill/>
        </p:spPr>
        <p:txBody>
          <a:bodyPr/>
          <a:lstStyle/>
          <a:p>
            <a:fld id="{810BAC62-59AE-4F34-AB4A-A6315DBDA93A}" type="slidenum">
              <a:rPr lang="en-US" smtClean="0"/>
              <a:pPr/>
              <a:t>3</a:t>
            </a:fld>
            <a:endParaRPr lang="en-US" smtClean="0"/>
          </a:p>
        </p:txBody>
      </p:sp>
      <p:sp>
        <p:nvSpPr>
          <p:cNvPr id="21507" name="Rectangle 2"/>
          <p:cNvSpPr>
            <a:spLocks noChangeArrowheads="1" noTextEdit="1"/>
          </p:cNvSpPr>
          <p:nvPr>
            <p:ph type="sldImg"/>
          </p:nvPr>
        </p:nvSpPr>
        <p:spPr>
          <a:ln/>
        </p:spPr>
      </p:sp>
      <p:sp>
        <p:nvSpPr>
          <p:cNvPr id="21508" name="Rectangle 3"/>
          <p:cNvSpPr>
            <a:spLocks noGrp="1" noChangeArrowheads="1"/>
          </p:cNvSpPr>
          <p:nvPr>
            <p:ph type="body" idx="1"/>
          </p:nvPr>
        </p:nvSpPr>
        <p:spPr>
          <a:xfrm>
            <a:off x="698500" y="4410075"/>
            <a:ext cx="5588000" cy="4176713"/>
          </a:xfrm>
          <a:noFill/>
          <a:ln/>
        </p:spPr>
        <p:txBody>
          <a:bodyPr/>
          <a:lstStyle/>
          <a:p>
            <a:pPr eaLnBrk="1" hangingPunct="1"/>
            <a:endParaRPr lang="en-US"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Slide Image Placeholder 1"/>
          <p:cNvSpPr>
            <a:spLocks noGrp="1" noRot="1" noChangeAspect="1" noTextEdit="1"/>
          </p:cNvSpPr>
          <p:nvPr>
            <p:ph type="sldImg"/>
          </p:nvPr>
        </p:nvSpPr>
        <p:spPr>
          <a:ln/>
        </p:spPr>
      </p:sp>
      <p:sp>
        <p:nvSpPr>
          <p:cNvPr id="22531" name="Notes Placeholder 2"/>
          <p:cNvSpPr>
            <a:spLocks noGrp="1"/>
          </p:cNvSpPr>
          <p:nvPr>
            <p:ph type="body" idx="1"/>
          </p:nvPr>
        </p:nvSpPr>
        <p:spPr>
          <a:noFill/>
          <a:ln/>
        </p:spPr>
        <p:txBody>
          <a:bodyPr/>
          <a:lstStyle/>
          <a:p>
            <a:endParaRPr lang="en-US" smtClean="0"/>
          </a:p>
        </p:txBody>
      </p:sp>
      <p:sp>
        <p:nvSpPr>
          <p:cNvPr id="22532" name="Slide Number Placeholder 3"/>
          <p:cNvSpPr>
            <a:spLocks noGrp="1"/>
          </p:cNvSpPr>
          <p:nvPr>
            <p:ph type="sldNum" sz="quarter" idx="5"/>
          </p:nvPr>
        </p:nvSpPr>
        <p:spPr>
          <a:noFill/>
        </p:spPr>
        <p:txBody>
          <a:bodyPr/>
          <a:lstStyle/>
          <a:p>
            <a:fld id="{9A3029B5-7E90-45A5-B31F-E51D9DB62296}" type="slidenum">
              <a:rPr lang="en-US" smtClean="0"/>
              <a:pPr/>
              <a:t>4</a:t>
            </a:fld>
            <a:endParaRPr lang="en-US"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7"/>
          <p:cNvSpPr>
            <a:spLocks noGrp="1" noChangeArrowheads="1"/>
          </p:cNvSpPr>
          <p:nvPr>
            <p:ph type="sldNum" sz="quarter" idx="5"/>
          </p:nvPr>
        </p:nvSpPr>
        <p:spPr>
          <a:noFill/>
        </p:spPr>
        <p:txBody>
          <a:bodyPr/>
          <a:lstStyle/>
          <a:p>
            <a:fld id="{242E6143-836F-43D8-A1DE-97773EE16D82}" type="slidenum">
              <a:rPr lang="en-US" smtClean="0"/>
              <a:pPr/>
              <a:t>5</a:t>
            </a:fld>
            <a:endParaRPr lang="en-US" smtClean="0"/>
          </a:p>
        </p:txBody>
      </p:sp>
      <p:sp>
        <p:nvSpPr>
          <p:cNvPr id="23555" name="Rectangle 2"/>
          <p:cNvSpPr>
            <a:spLocks noChangeArrowheads="1" noTextEdit="1"/>
          </p:cNvSpPr>
          <p:nvPr>
            <p:ph type="sldImg"/>
          </p:nvPr>
        </p:nvSpPr>
        <p:spPr>
          <a:ln/>
        </p:spPr>
      </p:sp>
      <p:sp>
        <p:nvSpPr>
          <p:cNvPr id="23556" name="Rectangle 3"/>
          <p:cNvSpPr>
            <a:spLocks noGrp="1" noChangeArrowheads="1"/>
          </p:cNvSpPr>
          <p:nvPr>
            <p:ph type="body" idx="1"/>
          </p:nvPr>
        </p:nvSpPr>
        <p:spPr>
          <a:noFill/>
          <a:ln/>
        </p:spPr>
        <p:txBody>
          <a:bodyPr/>
          <a:lstStyle/>
          <a:p>
            <a:r>
              <a:rPr lang="en-US" smtClean="0"/>
              <a:t>Water vapor feedback provides a fairly simple picture to get started with.</a:t>
            </a: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7"/>
          <p:cNvSpPr>
            <a:spLocks noGrp="1" noChangeArrowheads="1"/>
          </p:cNvSpPr>
          <p:nvPr>
            <p:ph type="sldNum" sz="quarter" idx="5"/>
          </p:nvPr>
        </p:nvSpPr>
        <p:spPr>
          <a:noFill/>
        </p:spPr>
        <p:txBody>
          <a:bodyPr/>
          <a:lstStyle/>
          <a:p>
            <a:fld id="{D0BF411B-0D36-4289-B24F-CF7B5837136E}" type="slidenum">
              <a:rPr lang="en-US" smtClean="0"/>
              <a:pPr/>
              <a:t>6</a:t>
            </a:fld>
            <a:endParaRPr lang="en-US" smtClean="0"/>
          </a:p>
        </p:txBody>
      </p:sp>
      <p:sp>
        <p:nvSpPr>
          <p:cNvPr id="24579" name="Rectangle 2"/>
          <p:cNvSpPr>
            <a:spLocks noChangeArrowheads="1" noTextEdit="1"/>
          </p:cNvSpPr>
          <p:nvPr>
            <p:ph type="sldImg"/>
          </p:nvPr>
        </p:nvSpPr>
        <p:spPr>
          <a:ln/>
        </p:spPr>
      </p:sp>
      <p:sp>
        <p:nvSpPr>
          <p:cNvPr id="24580"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7"/>
          <p:cNvSpPr>
            <a:spLocks noGrp="1" noChangeArrowheads="1"/>
          </p:cNvSpPr>
          <p:nvPr>
            <p:ph type="sldNum" sz="quarter" idx="5"/>
          </p:nvPr>
        </p:nvSpPr>
        <p:spPr>
          <a:noFill/>
        </p:spPr>
        <p:txBody>
          <a:bodyPr/>
          <a:lstStyle/>
          <a:p>
            <a:fld id="{7CD5BD3B-6781-46E8-AED5-5021CCB7B72D}" type="slidenum">
              <a:rPr lang="en-US" smtClean="0"/>
              <a:pPr/>
              <a:t>7</a:t>
            </a:fld>
            <a:endParaRPr lang="en-US" smtClean="0"/>
          </a:p>
        </p:txBody>
      </p:sp>
      <p:sp>
        <p:nvSpPr>
          <p:cNvPr id="25603" name="Rectangle 2"/>
          <p:cNvSpPr>
            <a:spLocks noChangeArrowheads="1" noTextEdit="1"/>
          </p:cNvSpPr>
          <p:nvPr>
            <p:ph type="sldImg"/>
          </p:nvPr>
        </p:nvSpPr>
        <p:spPr>
          <a:ln/>
        </p:spPr>
      </p:sp>
      <p:sp>
        <p:nvSpPr>
          <p:cNvPr id="25604" name="Rectangle 3"/>
          <p:cNvSpPr>
            <a:spLocks noGrp="1" noChangeArrowheads="1"/>
          </p:cNvSpPr>
          <p:nvPr>
            <p:ph type="body" idx="1"/>
          </p:nvPr>
        </p:nvSpPr>
        <p:spPr>
          <a:noFill/>
          <a:ln/>
        </p:spPr>
        <p:txBody>
          <a:bodyPr/>
          <a:lstStyle/>
          <a:p>
            <a:r>
              <a:rPr lang="en-US" smtClean="0"/>
              <a:t>WV is important for GHE. But what makes water vapor so important for GW is that its concentrations depend strongly on the temperature of the air. Warmer air can hold more wv before reaching saturation. </a:t>
            </a:r>
          </a:p>
          <a:p>
            <a:endParaRPr lang="en-US" smtClean="0"/>
          </a:p>
          <a:p>
            <a:r>
              <a:rPr lang="en-US" smtClean="0"/>
              <a:t>Will wv increase in response to global warming? If so, how much will this increase further exacerbate the warming?</a:t>
            </a: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7"/>
          <p:cNvSpPr>
            <a:spLocks noGrp="1" noChangeArrowheads="1"/>
          </p:cNvSpPr>
          <p:nvPr>
            <p:ph type="sldNum" sz="quarter" idx="5"/>
          </p:nvPr>
        </p:nvSpPr>
        <p:spPr>
          <a:noFill/>
        </p:spPr>
        <p:txBody>
          <a:bodyPr/>
          <a:lstStyle/>
          <a:p>
            <a:fld id="{78F21C17-95FB-447B-A2BC-EE874489FD0D}" type="slidenum">
              <a:rPr lang="en-US" smtClean="0"/>
              <a:pPr/>
              <a:t>8</a:t>
            </a:fld>
            <a:endParaRPr lang="en-US" smtClean="0"/>
          </a:p>
        </p:txBody>
      </p:sp>
      <p:sp>
        <p:nvSpPr>
          <p:cNvPr id="26627" name="Rectangle 2"/>
          <p:cNvSpPr>
            <a:spLocks noChangeArrowheads="1" noTextEdit="1"/>
          </p:cNvSpPr>
          <p:nvPr>
            <p:ph type="sldImg"/>
          </p:nvPr>
        </p:nvSpPr>
        <p:spPr>
          <a:ln/>
        </p:spPr>
      </p:sp>
      <p:sp>
        <p:nvSpPr>
          <p:cNvPr id="26628"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a:noFill/>
        </p:spPr>
        <p:txBody>
          <a:bodyPr/>
          <a:lstStyle/>
          <a:p>
            <a:fld id="{9228FD39-F4B2-41A9-BB69-173157DB6716}" type="slidenum">
              <a:rPr lang="en-US" smtClean="0"/>
              <a:pPr/>
              <a:t>9</a:t>
            </a:fld>
            <a:endParaRPr lang="en-US" smtClean="0"/>
          </a:p>
        </p:txBody>
      </p:sp>
      <p:sp>
        <p:nvSpPr>
          <p:cNvPr id="27651" name="Rectangle 2"/>
          <p:cNvSpPr>
            <a:spLocks noChangeArrowheads="1" noTextEdit="1"/>
          </p:cNvSpPr>
          <p:nvPr>
            <p:ph type="sldImg"/>
          </p:nvPr>
        </p:nvSpPr>
        <p:spPr>
          <a:ln/>
        </p:spPr>
      </p:sp>
      <p:sp>
        <p:nvSpPr>
          <p:cNvPr id="27652" name="Rectangle 3"/>
          <p:cNvSpPr>
            <a:spLocks noGrp="1" noChangeArrowheads="1"/>
          </p:cNvSpPr>
          <p:nvPr>
            <p:ph type="body" idx="1"/>
          </p:nvPr>
        </p:nvSpPr>
        <p:spPr>
          <a:noFill/>
          <a:ln/>
        </p:spPr>
        <p:txBody>
          <a:bodyPr/>
          <a:lstStyle/>
          <a:p>
            <a:r>
              <a:rPr lang="en-US" smtClean="0"/>
              <a:t>Clearly WVFB is important. Consistency across models may be reassuring. Consistency across models is not enough. To develop confidence in models we must have some way of testing them against observations. </a:t>
            </a:r>
          </a:p>
          <a:p>
            <a:endParaRPr lang="en-US" smtClean="0"/>
          </a:p>
          <a:p>
            <a:r>
              <a:rPr lang="en-US" smtClean="0"/>
              <a:t>In this example, the model is given the ocean surface temperature </a:t>
            </a: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
          <p:cNvGrpSpPr>
            <a:grpSpLocks/>
          </p:cNvGrpSpPr>
          <p:nvPr/>
        </p:nvGrpSpPr>
        <p:grpSpPr bwMode="auto">
          <a:xfrm>
            <a:off x="0" y="0"/>
            <a:ext cx="9144000" cy="6858000"/>
            <a:chOff x="0" y="0"/>
            <a:chExt cx="5760" cy="4320"/>
          </a:xfrm>
        </p:grpSpPr>
        <p:sp>
          <p:nvSpPr>
            <p:cNvPr id="5" name="Rectangle 3"/>
            <p:cNvSpPr>
              <a:spLocks noChangeArrowheads="1"/>
            </p:cNvSpPr>
            <p:nvPr/>
          </p:nvSpPr>
          <p:spPr bwMode="hidden">
            <a:xfrm>
              <a:off x="0" y="0"/>
              <a:ext cx="2208" cy="4320"/>
            </a:xfrm>
            <a:prstGeom prst="rect">
              <a:avLst/>
            </a:prstGeom>
            <a:gradFill rotWithShape="0">
              <a:gsLst>
                <a:gs pos="0">
                  <a:schemeClr val="folHlink"/>
                </a:gs>
                <a:gs pos="100000">
                  <a:schemeClr val="bg1"/>
                </a:gs>
              </a:gsLst>
              <a:lin ang="0" scaled="1"/>
            </a:gradFill>
            <a:ln w="9525">
              <a:noFill/>
              <a:miter lim="800000"/>
              <a:headEnd/>
              <a:tailEnd/>
            </a:ln>
            <a:effectLst/>
          </p:spPr>
          <p:txBody>
            <a:bodyPr wrap="none" anchor="ctr"/>
            <a:lstStyle/>
            <a:p>
              <a:pPr algn="ctr" eaLnBrk="1" hangingPunct="1">
                <a:defRPr/>
              </a:pPr>
              <a:endParaRPr lang="en-US" sz="2400">
                <a:latin typeface="Times New Roman" pitchFamily="18" charset="0"/>
              </a:endParaRPr>
            </a:p>
          </p:txBody>
        </p:sp>
        <p:sp>
          <p:nvSpPr>
            <p:cNvPr id="6" name="Rectangle 4"/>
            <p:cNvSpPr>
              <a:spLocks noChangeArrowheads="1"/>
            </p:cNvSpPr>
            <p:nvPr/>
          </p:nvSpPr>
          <p:spPr bwMode="hidden">
            <a:xfrm>
              <a:off x="1081" y="1065"/>
              <a:ext cx="4679" cy="1596"/>
            </a:xfrm>
            <a:prstGeom prst="rect">
              <a:avLst/>
            </a:prstGeom>
            <a:solidFill>
              <a:schemeClr val="bg2"/>
            </a:solidFill>
            <a:ln w="9525">
              <a:noFill/>
              <a:miter lim="800000"/>
              <a:headEnd/>
              <a:tailEnd/>
            </a:ln>
          </p:spPr>
          <p:txBody>
            <a:bodyPr/>
            <a:lstStyle/>
            <a:p>
              <a:pPr eaLnBrk="1" hangingPunct="1">
                <a:defRPr/>
              </a:pPr>
              <a:endParaRPr lang="en-US" sz="2400">
                <a:latin typeface="Times New Roman" pitchFamily="18" charset="0"/>
              </a:endParaRPr>
            </a:p>
          </p:txBody>
        </p:sp>
        <p:grpSp>
          <p:nvGrpSpPr>
            <p:cNvPr id="7" name="Group 5"/>
            <p:cNvGrpSpPr>
              <a:grpSpLocks/>
            </p:cNvGrpSpPr>
            <p:nvPr/>
          </p:nvGrpSpPr>
          <p:grpSpPr bwMode="auto">
            <a:xfrm>
              <a:off x="0" y="672"/>
              <a:ext cx="1806" cy="1989"/>
              <a:chOff x="0" y="672"/>
              <a:chExt cx="1806" cy="1989"/>
            </a:xfrm>
          </p:grpSpPr>
          <p:sp>
            <p:nvSpPr>
              <p:cNvPr id="8" name="Rectangle 6"/>
              <p:cNvSpPr>
                <a:spLocks noChangeArrowheads="1"/>
              </p:cNvSpPr>
              <p:nvPr userDrawn="1"/>
            </p:nvSpPr>
            <p:spPr bwMode="auto">
              <a:xfrm>
                <a:off x="361" y="2257"/>
                <a:ext cx="363" cy="404"/>
              </a:xfrm>
              <a:prstGeom prst="rect">
                <a:avLst/>
              </a:prstGeom>
              <a:solidFill>
                <a:schemeClr val="accent2"/>
              </a:solidFill>
              <a:ln w="9525">
                <a:noFill/>
                <a:miter lim="800000"/>
                <a:headEnd/>
                <a:tailEnd/>
              </a:ln>
            </p:spPr>
            <p:txBody>
              <a:bodyPr/>
              <a:lstStyle/>
              <a:p>
                <a:pPr eaLnBrk="1" hangingPunct="1">
                  <a:defRPr/>
                </a:pPr>
                <a:endParaRPr lang="en-US" sz="2400">
                  <a:latin typeface="Times New Roman" pitchFamily="18" charset="0"/>
                </a:endParaRPr>
              </a:p>
            </p:txBody>
          </p:sp>
          <p:sp>
            <p:nvSpPr>
              <p:cNvPr id="9" name="Rectangle 7"/>
              <p:cNvSpPr>
                <a:spLocks noChangeArrowheads="1"/>
              </p:cNvSpPr>
              <p:nvPr userDrawn="1"/>
            </p:nvSpPr>
            <p:spPr bwMode="auto">
              <a:xfrm>
                <a:off x="1081" y="1065"/>
                <a:ext cx="362" cy="405"/>
              </a:xfrm>
              <a:prstGeom prst="rect">
                <a:avLst/>
              </a:prstGeom>
              <a:solidFill>
                <a:schemeClr val="folHlink"/>
              </a:solidFill>
              <a:ln w="9525">
                <a:noFill/>
                <a:miter lim="800000"/>
                <a:headEnd/>
                <a:tailEnd/>
              </a:ln>
            </p:spPr>
            <p:txBody>
              <a:bodyPr/>
              <a:lstStyle/>
              <a:p>
                <a:pPr eaLnBrk="1" hangingPunct="1">
                  <a:defRPr/>
                </a:pPr>
                <a:endParaRPr lang="en-US" sz="2400">
                  <a:latin typeface="Times New Roman" pitchFamily="18" charset="0"/>
                </a:endParaRPr>
              </a:p>
            </p:txBody>
          </p:sp>
          <p:sp>
            <p:nvSpPr>
              <p:cNvPr id="10" name="Rectangle 8"/>
              <p:cNvSpPr>
                <a:spLocks noChangeArrowheads="1"/>
              </p:cNvSpPr>
              <p:nvPr userDrawn="1"/>
            </p:nvSpPr>
            <p:spPr bwMode="auto">
              <a:xfrm>
                <a:off x="1437" y="672"/>
                <a:ext cx="369" cy="400"/>
              </a:xfrm>
              <a:prstGeom prst="rect">
                <a:avLst/>
              </a:prstGeom>
              <a:solidFill>
                <a:schemeClr val="folHlink"/>
              </a:solidFill>
              <a:ln w="9525">
                <a:noFill/>
                <a:miter lim="800000"/>
                <a:headEnd/>
                <a:tailEnd/>
              </a:ln>
            </p:spPr>
            <p:txBody>
              <a:bodyPr/>
              <a:lstStyle/>
              <a:p>
                <a:pPr eaLnBrk="1" hangingPunct="1">
                  <a:defRPr/>
                </a:pPr>
                <a:endParaRPr lang="en-US" sz="2400">
                  <a:latin typeface="Times New Roman" pitchFamily="18" charset="0"/>
                </a:endParaRPr>
              </a:p>
            </p:txBody>
          </p:sp>
          <p:sp>
            <p:nvSpPr>
              <p:cNvPr id="11" name="Rectangle 9"/>
              <p:cNvSpPr>
                <a:spLocks noChangeArrowheads="1"/>
              </p:cNvSpPr>
              <p:nvPr userDrawn="1"/>
            </p:nvSpPr>
            <p:spPr bwMode="auto">
              <a:xfrm>
                <a:off x="719" y="2257"/>
                <a:ext cx="368" cy="404"/>
              </a:xfrm>
              <a:prstGeom prst="rect">
                <a:avLst/>
              </a:prstGeom>
              <a:solidFill>
                <a:schemeClr val="bg2"/>
              </a:solidFill>
              <a:ln w="9525">
                <a:noFill/>
                <a:miter lim="800000"/>
                <a:headEnd/>
                <a:tailEnd/>
              </a:ln>
            </p:spPr>
            <p:txBody>
              <a:bodyPr/>
              <a:lstStyle/>
              <a:p>
                <a:pPr eaLnBrk="1" hangingPunct="1">
                  <a:defRPr/>
                </a:pPr>
                <a:endParaRPr lang="en-US" sz="2400">
                  <a:latin typeface="Times New Roman" pitchFamily="18" charset="0"/>
                </a:endParaRPr>
              </a:p>
            </p:txBody>
          </p:sp>
          <p:sp>
            <p:nvSpPr>
              <p:cNvPr id="12" name="Rectangle 10"/>
              <p:cNvSpPr>
                <a:spLocks noChangeArrowheads="1"/>
              </p:cNvSpPr>
              <p:nvPr userDrawn="1"/>
            </p:nvSpPr>
            <p:spPr bwMode="auto">
              <a:xfrm>
                <a:off x="1437" y="1065"/>
                <a:ext cx="369" cy="405"/>
              </a:xfrm>
              <a:prstGeom prst="rect">
                <a:avLst/>
              </a:prstGeom>
              <a:solidFill>
                <a:schemeClr val="accent2"/>
              </a:solidFill>
              <a:ln w="9525">
                <a:noFill/>
                <a:miter lim="800000"/>
                <a:headEnd/>
                <a:tailEnd/>
              </a:ln>
            </p:spPr>
            <p:txBody>
              <a:bodyPr/>
              <a:lstStyle/>
              <a:p>
                <a:pPr eaLnBrk="1" hangingPunct="1">
                  <a:defRPr/>
                </a:pPr>
                <a:endParaRPr lang="en-US" sz="2400">
                  <a:latin typeface="Times New Roman" pitchFamily="18" charset="0"/>
                </a:endParaRPr>
              </a:p>
            </p:txBody>
          </p:sp>
          <p:sp>
            <p:nvSpPr>
              <p:cNvPr id="13" name="Rectangle 11"/>
              <p:cNvSpPr>
                <a:spLocks noChangeArrowheads="1"/>
              </p:cNvSpPr>
              <p:nvPr userDrawn="1"/>
            </p:nvSpPr>
            <p:spPr bwMode="auto">
              <a:xfrm>
                <a:off x="719" y="1464"/>
                <a:ext cx="368" cy="399"/>
              </a:xfrm>
              <a:prstGeom prst="rect">
                <a:avLst/>
              </a:prstGeom>
              <a:solidFill>
                <a:schemeClr val="folHlink"/>
              </a:solidFill>
              <a:ln w="9525">
                <a:noFill/>
                <a:miter lim="800000"/>
                <a:headEnd/>
                <a:tailEnd/>
              </a:ln>
            </p:spPr>
            <p:txBody>
              <a:bodyPr/>
              <a:lstStyle/>
              <a:p>
                <a:pPr eaLnBrk="1" hangingPunct="1">
                  <a:defRPr/>
                </a:pPr>
                <a:endParaRPr lang="en-US" sz="2400">
                  <a:latin typeface="Times New Roman" pitchFamily="18" charset="0"/>
                </a:endParaRPr>
              </a:p>
            </p:txBody>
          </p:sp>
          <p:sp>
            <p:nvSpPr>
              <p:cNvPr id="14" name="Rectangle 12"/>
              <p:cNvSpPr>
                <a:spLocks noChangeArrowheads="1"/>
              </p:cNvSpPr>
              <p:nvPr userDrawn="1"/>
            </p:nvSpPr>
            <p:spPr bwMode="auto">
              <a:xfrm>
                <a:off x="0" y="1464"/>
                <a:ext cx="367" cy="399"/>
              </a:xfrm>
              <a:prstGeom prst="rect">
                <a:avLst/>
              </a:prstGeom>
              <a:solidFill>
                <a:schemeClr val="bg2"/>
              </a:solidFill>
              <a:ln w="9525">
                <a:noFill/>
                <a:miter lim="800000"/>
                <a:headEnd/>
                <a:tailEnd/>
              </a:ln>
            </p:spPr>
            <p:txBody>
              <a:bodyPr/>
              <a:lstStyle/>
              <a:p>
                <a:pPr eaLnBrk="1" hangingPunct="1">
                  <a:defRPr/>
                </a:pPr>
                <a:endParaRPr lang="en-US" sz="2400">
                  <a:latin typeface="Times New Roman" pitchFamily="18" charset="0"/>
                </a:endParaRPr>
              </a:p>
            </p:txBody>
          </p:sp>
          <p:sp>
            <p:nvSpPr>
              <p:cNvPr id="15" name="Rectangle 13"/>
              <p:cNvSpPr>
                <a:spLocks noChangeArrowheads="1"/>
              </p:cNvSpPr>
              <p:nvPr userDrawn="1"/>
            </p:nvSpPr>
            <p:spPr bwMode="auto">
              <a:xfrm>
                <a:off x="1081" y="1464"/>
                <a:ext cx="362" cy="399"/>
              </a:xfrm>
              <a:prstGeom prst="rect">
                <a:avLst/>
              </a:prstGeom>
              <a:solidFill>
                <a:schemeClr val="accent2"/>
              </a:solidFill>
              <a:ln w="9525">
                <a:noFill/>
                <a:miter lim="800000"/>
                <a:headEnd/>
                <a:tailEnd/>
              </a:ln>
            </p:spPr>
            <p:txBody>
              <a:bodyPr/>
              <a:lstStyle/>
              <a:p>
                <a:pPr eaLnBrk="1" hangingPunct="1">
                  <a:defRPr/>
                </a:pPr>
                <a:endParaRPr lang="en-US" sz="2400">
                  <a:latin typeface="Times New Roman" pitchFamily="18" charset="0"/>
                </a:endParaRPr>
              </a:p>
            </p:txBody>
          </p:sp>
          <p:sp>
            <p:nvSpPr>
              <p:cNvPr id="16" name="Rectangle 14"/>
              <p:cNvSpPr>
                <a:spLocks noChangeArrowheads="1"/>
              </p:cNvSpPr>
              <p:nvPr userDrawn="1"/>
            </p:nvSpPr>
            <p:spPr bwMode="auto">
              <a:xfrm>
                <a:off x="361" y="1857"/>
                <a:ext cx="363" cy="406"/>
              </a:xfrm>
              <a:prstGeom prst="rect">
                <a:avLst/>
              </a:prstGeom>
              <a:solidFill>
                <a:schemeClr val="folHlink"/>
              </a:solidFill>
              <a:ln w="9525">
                <a:noFill/>
                <a:miter lim="800000"/>
                <a:headEnd/>
                <a:tailEnd/>
              </a:ln>
            </p:spPr>
            <p:txBody>
              <a:bodyPr/>
              <a:lstStyle/>
              <a:p>
                <a:pPr eaLnBrk="1" hangingPunct="1">
                  <a:defRPr/>
                </a:pPr>
                <a:endParaRPr lang="en-US" sz="2400">
                  <a:latin typeface="Times New Roman" pitchFamily="18" charset="0"/>
                </a:endParaRPr>
              </a:p>
            </p:txBody>
          </p:sp>
          <p:sp>
            <p:nvSpPr>
              <p:cNvPr id="17" name="Rectangle 15"/>
              <p:cNvSpPr>
                <a:spLocks noChangeArrowheads="1"/>
              </p:cNvSpPr>
              <p:nvPr userDrawn="1"/>
            </p:nvSpPr>
            <p:spPr bwMode="auto">
              <a:xfrm>
                <a:off x="719" y="1857"/>
                <a:ext cx="368" cy="406"/>
              </a:xfrm>
              <a:prstGeom prst="rect">
                <a:avLst/>
              </a:prstGeom>
              <a:solidFill>
                <a:schemeClr val="accent2"/>
              </a:solidFill>
              <a:ln w="9525">
                <a:noFill/>
                <a:miter lim="800000"/>
                <a:headEnd/>
                <a:tailEnd/>
              </a:ln>
            </p:spPr>
            <p:txBody>
              <a:bodyPr/>
              <a:lstStyle/>
              <a:p>
                <a:pPr eaLnBrk="1" hangingPunct="1">
                  <a:defRPr/>
                </a:pPr>
                <a:endParaRPr lang="en-US" sz="2400">
                  <a:latin typeface="Times New Roman" pitchFamily="18" charset="0"/>
                </a:endParaRPr>
              </a:p>
            </p:txBody>
          </p:sp>
        </p:grpSp>
      </p:grpSp>
      <p:pic>
        <p:nvPicPr>
          <p:cNvPr id="18" name="Picture 22" descr="rsmas2"/>
          <p:cNvPicPr>
            <a:picLocks noChangeAspect="1" noChangeArrowheads="1"/>
          </p:cNvPicPr>
          <p:nvPr userDrawn="1"/>
        </p:nvPicPr>
        <p:blipFill>
          <a:blip r:embed="rId2" cstate="print"/>
          <a:srcRect/>
          <a:stretch>
            <a:fillRect/>
          </a:stretch>
        </p:blipFill>
        <p:spPr bwMode="auto">
          <a:xfrm>
            <a:off x="8382000" y="6137275"/>
            <a:ext cx="762000" cy="720725"/>
          </a:xfrm>
          <a:prstGeom prst="rect">
            <a:avLst/>
          </a:prstGeom>
          <a:noFill/>
          <a:ln w="9525">
            <a:noFill/>
            <a:miter lim="800000"/>
            <a:headEnd/>
            <a:tailEnd/>
          </a:ln>
        </p:spPr>
      </p:pic>
      <p:sp>
        <p:nvSpPr>
          <p:cNvPr id="205843" name="Rectangle 19"/>
          <p:cNvSpPr>
            <a:spLocks noGrp="1" noChangeArrowheads="1"/>
          </p:cNvSpPr>
          <p:nvPr>
            <p:ph type="ctrTitle"/>
          </p:nvPr>
        </p:nvSpPr>
        <p:spPr>
          <a:xfrm>
            <a:off x="2971800" y="1828800"/>
            <a:ext cx="6019800" cy="2209800"/>
          </a:xfrm>
        </p:spPr>
        <p:txBody>
          <a:bodyPr/>
          <a:lstStyle>
            <a:lvl1pPr>
              <a:defRPr sz="5000">
                <a:solidFill>
                  <a:srgbClr val="FFFFFF"/>
                </a:solidFill>
              </a:defRPr>
            </a:lvl1pPr>
          </a:lstStyle>
          <a:p>
            <a:r>
              <a:rPr lang="en-US"/>
              <a:t>Click to edit Master title style</a:t>
            </a:r>
          </a:p>
        </p:txBody>
      </p:sp>
      <p:sp>
        <p:nvSpPr>
          <p:cNvPr id="205844" name="Rectangle 20"/>
          <p:cNvSpPr>
            <a:spLocks noGrp="1" noChangeArrowheads="1"/>
          </p:cNvSpPr>
          <p:nvPr>
            <p:ph type="subTitle" idx="1"/>
          </p:nvPr>
        </p:nvSpPr>
        <p:spPr>
          <a:xfrm>
            <a:off x="2971800" y="4267200"/>
            <a:ext cx="6019800" cy="1752600"/>
          </a:xfrm>
        </p:spPr>
        <p:txBody>
          <a:bodyPr/>
          <a:lstStyle>
            <a:lvl1pPr marL="0" indent="0">
              <a:buFont typeface="Wingdings" pitchFamily="2" charset="2"/>
              <a:buNone/>
              <a:defRPr sz="3400"/>
            </a:lvl1pPr>
          </a:lstStyle>
          <a:p>
            <a:r>
              <a:rPr lang="en-US"/>
              <a:t>Click to edit Master subtitle style</a:t>
            </a:r>
          </a:p>
        </p:txBody>
      </p:sp>
      <p:sp>
        <p:nvSpPr>
          <p:cNvPr id="19" name="Rectangle 16"/>
          <p:cNvSpPr>
            <a:spLocks noGrp="1" noChangeArrowheads="1"/>
          </p:cNvSpPr>
          <p:nvPr>
            <p:ph type="dt" sz="half" idx="10"/>
          </p:nvPr>
        </p:nvSpPr>
        <p:spPr>
          <a:xfrm>
            <a:off x="457200" y="6248400"/>
            <a:ext cx="2133600" cy="457200"/>
          </a:xfrm>
        </p:spPr>
        <p:txBody>
          <a:bodyPr/>
          <a:lstStyle>
            <a:lvl1pPr>
              <a:defRPr/>
            </a:lvl1pPr>
          </a:lstStyle>
          <a:p>
            <a:pPr>
              <a:defRPr/>
            </a:pPr>
            <a:endParaRPr lang="en-US"/>
          </a:p>
        </p:txBody>
      </p:sp>
      <p:sp>
        <p:nvSpPr>
          <p:cNvPr id="20" name="Rectangle 18"/>
          <p:cNvSpPr>
            <a:spLocks noGrp="1" noChangeArrowheads="1"/>
          </p:cNvSpPr>
          <p:nvPr>
            <p:ph type="sldNum" sz="quarter" idx="11"/>
          </p:nvPr>
        </p:nvSpPr>
        <p:spPr/>
        <p:txBody>
          <a:bodyPr/>
          <a:lstStyle>
            <a:lvl1pPr>
              <a:defRPr/>
            </a:lvl1pPr>
          </a:lstStyle>
          <a:p>
            <a:pPr>
              <a:defRPr/>
            </a:pPr>
            <a:fld id="{D7B9CA93-C561-4568-A9EF-02E3835C8039}" type="slidenum">
              <a:rPr lang="en-US"/>
              <a:pPr>
                <a:defRPr/>
              </a:pPr>
              <a:t>‹#›</a:t>
            </a:fld>
            <a:endParaRPr lang="en-US"/>
          </a:p>
        </p:txBody>
      </p:sp>
      <p:sp>
        <p:nvSpPr>
          <p:cNvPr id="21" name="Rectangle 17"/>
          <p:cNvSpPr>
            <a:spLocks noGrp="1" noChangeArrowheads="1"/>
          </p:cNvSpPr>
          <p:nvPr>
            <p:ph type="ftr" sz="quarter" idx="12"/>
          </p:nvPr>
        </p:nvSpPr>
        <p:spPr/>
        <p:txBody>
          <a:bodyPr/>
          <a:lstStyle>
            <a:lvl1pPr>
              <a:defRPr/>
            </a:lvl1pPr>
          </a:lstStyle>
          <a:p>
            <a:pPr>
              <a:defRPr/>
            </a:pPr>
            <a:r>
              <a:rPr lang="en-US"/>
              <a:t>7</a:t>
            </a:r>
            <a:r>
              <a:rPr lang="en-US" baseline="30000"/>
              <a:t>th</a:t>
            </a:r>
            <a:r>
              <a:rPr lang="en-US"/>
              <a:t> AMS Student Conference</a:t>
            </a:r>
          </a:p>
          <a:p>
            <a:pPr>
              <a:defRPr/>
            </a:pPr>
            <a:r>
              <a:rPr lang="en-US"/>
              <a:t>Education Forum on Climate Change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2"/>
          <p:cNvSpPr>
            <a:spLocks noGrp="1" noChangeArrowheads="1"/>
          </p:cNvSpPr>
          <p:nvPr>
            <p:ph type="ftr" sz="quarter" idx="10"/>
          </p:nvPr>
        </p:nvSpPr>
        <p:spPr>
          <a:ln/>
        </p:spPr>
        <p:txBody>
          <a:bodyPr/>
          <a:lstStyle>
            <a:lvl1pPr>
              <a:defRPr/>
            </a:lvl1pPr>
          </a:lstStyle>
          <a:p>
            <a:pPr>
              <a:defRPr/>
            </a:pPr>
            <a:endParaRPr lang="en-US"/>
          </a:p>
        </p:txBody>
      </p:sp>
      <p:sp>
        <p:nvSpPr>
          <p:cNvPr id="5" name="Rectangle 3"/>
          <p:cNvSpPr>
            <a:spLocks noGrp="1" noChangeArrowheads="1"/>
          </p:cNvSpPr>
          <p:nvPr>
            <p:ph type="sldNum" sz="quarter" idx="11"/>
          </p:nvPr>
        </p:nvSpPr>
        <p:spPr>
          <a:ln/>
        </p:spPr>
        <p:txBody>
          <a:bodyPr/>
          <a:lstStyle>
            <a:lvl1pPr>
              <a:defRPr/>
            </a:lvl1pPr>
          </a:lstStyle>
          <a:p>
            <a:pPr>
              <a:defRPr/>
            </a:pPr>
            <a:fld id="{5DEFFA3A-8BBC-4A00-8B14-4780E4DE5F64}" type="slidenum">
              <a:rPr lang="en-US"/>
              <a:pPr>
                <a:defRPr/>
              </a:pPr>
              <a:t>‹#›</a:t>
            </a:fld>
            <a:endParaRPr lang="en-US"/>
          </a:p>
        </p:txBody>
      </p:sp>
      <p:sp>
        <p:nvSpPr>
          <p:cNvPr id="6" name="Rectangle 16"/>
          <p:cNvSpPr>
            <a:spLocks noGrp="1" noChangeArrowheads="1"/>
          </p:cNvSpPr>
          <p:nvPr>
            <p:ph type="dt" sz="half" idx="12"/>
          </p:nvPr>
        </p:nvSpPr>
        <p:spPr>
          <a:ln/>
        </p:spPr>
        <p:txBody>
          <a:bodyPr/>
          <a:lstStyle>
            <a:lvl1pPr>
              <a:defRPr/>
            </a:lvl1pPr>
          </a:lstStyle>
          <a:p>
            <a:pPr>
              <a:defRPr/>
            </a:pPr>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457200"/>
            <a:ext cx="2057400" cy="54102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457200"/>
            <a:ext cx="6019800" cy="54102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2"/>
          <p:cNvSpPr>
            <a:spLocks noGrp="1" noChangeArrowheads="1"/>
          </p:cNvSpPr>
          <p:nvPr>
            <p:ph type="ftr" sz="quarter" idx="10"/>
          </p:nvPr>
        </p:nvSpPr>
        <p:spPr>
          <a:ln/>
        </p:spPr>
        <p:txBody>
          <a:bodyPr/>
          <a:lstStyle>
            <a:lvl1pPr>
              <a:defRPr/>
            </a:lvl1pPr>
          </a:lstStyle>
          <a:p>
            <a:pPr>
              <a:defRPr/>
            </a:pPr>
            <a:endParaRPr lang="en-US"/>
          </a:p>
        </p:txBody>
      </p:sp>
      <p:sp>
        <p:nvSpPr>
          <p:cNvPr id="5" name="Rectangle 3"/>
          <p:cNvSpPr>
            <a:spLocks noGrp="1" noChangeArrowheads="1"/>
          </p:cNvSpPr>
          <p:nvPr>
            <p:ph type="sldNum" sz="quarter" idx="11"/>
          </p:nvPr>
        </p:nvSpPr>
        <p:spPr>
          <a:ln/>
        </p:spPr>
        <p:txBody>
          <a:bodyPr/>
          <a:lstStyle>
            <a:lvl1pPr>
              <a:defRPr/>
            </a:lvl1pPr>
          </a:lstStyle>
          <a:p>
            <a:pPr>
              <a:defRPr/>
            </a:pPr>
            <a:fld id="{3889B4D9-9C99-4A08-9B1A-C00E2C11DC1A}" type="slidenum">
              <a:rPr lang="en-US"/>
              <a:pPr>
                <a:defRPr/>
              </a:pPr>
              <a:t>‹#›</a:t>
            </a:fld>
            <a:endParaRPr lang="en-US"/>
          </a:p>
        </p:txBody>
      </p:sp>
      <p:sp>
        <p:nvSpPr>
          <p:cNvPr id="6" name="Rectangle 16"/>
          <p:cNvSpPr>
            <a:spLocks noGrp="1" noChangeArrowheads="1"/>
          </p:cNvSpPr>
          <p:nvPr>
            <p:ph type="dt" sz="half" idx="12"/>
          </p:nvPr>
        </p:nvSpPr>
        <p:spPr>
          <a:ln/>
        </p:spPr>
        <p:txBody>
          <a:bodyPr/>
          <a:lstStyle>
            <a:lvl1pPr>
              <a:defRPr/>
            </a:lvl1pPr>
          </a:lstStyle>
          <a:p>
            <a:pPr>
              <a:defRPr/>
            </a:pPr>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reserve="1">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457200" y="457200"/>
            <a:ext cx="8229600" cy="5410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3" name="Rectangle 2"/>
          <p:cNvSpPr>
            <a:spLocks noGrp="1" noChangeArrowheads="1"/>
          </p:cNvSpPr>
          <p:nvPr>
            <p:ph type="ftr" sz="quarter" idx="10"/>
          </p:nvPr>
        </p:nvSpPr>
        <p:spPr>
          <a:ln/>
        </p:spPr>
        <p:txBody>
          <a:bodyPr/>
          <a:lstStyle>
            <a:lvl1pPr>
              <a:defRPr/>
            </a:lvl1pPr>
          </a:lstStyle>
          <a:p>
            <a:pPr>
              <a:defRPr/>
            </a:pPr>
            <a:endParaRPr lang="en-US"/>
          </a:p>
        </p:txBody>
      </p:sp>
      <p:sp>
        <p:nvSpPr>
          <p:cNvPr id="4" name="Rectangle 3"/>
          <p:cNvSpPr>
            <a:spLocks noGrp="1" noChangeArrowheads="1"/>
          </p:cNvSpPr>
          <p:nvPr>
            <p:ph type="sldNum" sz="quarter" idx="11"/>
          </p:nvPr>
        </p:nvSpPr>
        <p:spPr>
          <a:ln/>
        </p:spPr>
        <p:txBody>
          <a:bodyPr/>
          <a:lstStyle>
            <a:lvl1pPr>
              <a:defRPr/>
            </a:lvl1pPr>
          </a:lstStyle>
          <a:p>
            <a:pPr>
              <a:defRPr/>
            </a:pPr>
            <a:fld id="{BE2705B5-4F76-4D57-8580-81359FAA123A}" type="slidenum">
              <a:rPr lang="en-US"/>
              <a:pPr>
                <a:defRPr/>
              </a:pPr>
              <a:t>‹#›</a:t>
            </a:fld>
            <a:endParaRPr lang="en-US"/>
          </a:p>
        </p:txBody>
      </p:sp>
      <p:sp>
        <p:nvSpPr>
          <p:cNvPr id="5" name="Rectangle 16"/>
          <p:cNvSpPr>
            <a:spLocks noGrp="1" noChangeArrowheads="1"/>
          </p:cNvSpPr>
          <p:nvPr>
            <p:ph type="dt" sz="half" idx="12"/>
          </p:nvPr>
        </p:nvSpPr>
        <p:spPr>
          <a:ln/>
        </p:spPr>
        <p:txBody>
          <a:bodyPr/>
          <a:lstStyle>
            <a:lvl1pPr>
              <a:defRPr/>
            </a:lvl1pPr>
          </a:lstStyle>
          <a:p>
            <a:pPr>
              <a:defRPr/>
            </a:pPr>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0" name="Title 9"/>
          <p:cNvSpPr>
            <a:spLocks noGrp="1"/>
          </p:cNvSpPr>
          <p:nvPr>
            <p:ph type="title"/>
          </p:nvPr>
        </p:nvSpPr>
        <p:spPr/>
        <p:txBody>
          <a:bodyPr/>
          <a:lstStyle/>
          <a:p>
            <a:r>
              <a:rPr lang="en-US" smtClean="0"/>
              <a:t>Click to edit Master title style</a:t>
            </a:r>
            <a:endParaRPr lang="en-US"/>
          </a:p>
        </p:txBody>
      </p:sp>
      <p:sp>
        <p:nvSpPr>
          <p:cNvPr id="4" name="Rectangle 2"/>
          <p:cNvSpPr>
            <a:spLocks noGrp="1" noChangeArrowheads="1"/>
          </p:cNvSpPr>
          <p:nvPr>
            <p:ph type="ftr" sz="quarter" idx="10"/>
          </p:nvPr>
        </p:nvSpPr>
        <p:spPr>
          <a:ln/>
        </p:spPr>
        <p:txBody>
          <a:bodyPr/>
          <a:lstStyle>
            <a:lvl1pPr>
              <a:defRPr/>
            </a:lvl1pPr>
          </a:lstStyle>
          <a:p>
            <a:pPr>
              <a:defRPr/>
            </a:pPr>
            <a:endParaRPr lang="en-US"/>
          </a:p>
        </p:txBody>
      </p:sp>
      <p:sp>
        <p:nvSpPr>
          <p:cNvPr id="5" name="Rectangle 3"/>
          <p:cNvSpPr>
            <a:spLocks noGrp="1" noChangeArrowheads="1"/>
          </p:cNvSpPr>
          <p:nvPr>
            <p:ph type="sldNum" sz="quarter" idx="11"/>
          </p:nvPr>
        </p:nvSpPr>
        <p:spPr>
          <a:ln/>
        </p:spPr>
        <p:txBody>
          <a:bodyPr/>
          <a:lstStyle>
            <a:lvl1pPr>
              <a:defRPr/>
            </a:lvl1pPr>
          </a:lstStyle>
          <a:p>
            <a:pPr>
              <a:defRPr/>
            </a:pPr>
            <a:fld id="{A945B841-0DB8-48C7-A5AA-2A64FB067DC5}" type="slidenum">
              <a:rPr lang="en-US"/>
              <a:pPr>
                <a:defRPr/>
              </a:pPr>
              <a:t>‹#›</a:t>
            </a:fld>
            <a:endParaRPr lang="en-US"/>
          </a:p>
        </p:txBody>
      </p:sp>
      <p:sp>
        <p:nvSpPr>
          <p:cNvPr id="6" name="Rectangle 16"/>
          <p:cNvSpPr>
            <a:spLocks noGrp="1" noChangeArrowheads="1"/>
          </p:cNvSpPr>
          <p:nvPr>
            <p:ph type="dt" sz="half" idx="12"/>
          </p:nvPr>
        </p:nvSpPr>
        <p:spPr>
          <a:ln/>
        </p:spPr>
        <p:txBody>
          <a:bodyPr/>
          <a:lstStyle>
            <a:lvl1pPr>
              <a:defRPr/>
            </a:lvl1pPr>
          </a:lstStyle>
          <a:p>
            <a:pPr>
              <a:defRPr/>
            </a:pP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2"/>
          <p:cNvSpPr>
            <a:spLocks noGrp="1" noChangeArrowheads="1"/>
          </p:cNvSpPr>
          <p:nvPr>
            <p:ph type="ftr" sz="quarter" idx="10"/>
          </p:nvPr>
        </p:nvSpPr>
        <p:spPr>
          <a:ln/>
        </p:spPr>
        <p:txBody>
          <a:bodyPr/>
          <a:lstStyle>
            <a:lvl1pPr>
              <a:defRPr/>
            </a:lvl1pPr>
          </a:lstStyle>
          <a:p>
            <a:pPr>
              <a:defRPr/>
            </a:pPr>
            <a:endParaRPr lang="en-US"/>
          </a:p>
        </p:txBody>
      </p:sp>
      <p:sp>
        <p:nvSpPr>
          <p:cNvPr id="5" name="Rectangle 3"/>
          <p:cNvSpPr>
            <a:spLocks noGrp="1" noChangeArrowheads="1"/>
          </p:cNvSpPr>
          <p:nvPr>
            <p:ph type="sldNum" sz="quarter" idx="11"/>
          </p:nvPr>
        </p:nvSpPr>
        <p:spPr>
          <a:ln/>
        </p:spPr>
        <p:txBody>
          <a:bodyPr/>
          <a:lstStyle>
            <a:lvl1pPr>
              <a:defRPr/>
            </a:lvl1pPr>
          </a:lstStyle>
          <a:p>
            <a:pPr>
              <a:defRPr/>
            </a:pPr>
            <a:fld id="{F8561395-9B47-4FE3-86DC-2F32195AE387}" type="slidenum">
              <a:rPr lang="en-US"/>
              <a:pPr>
                <a:defRPr/>
              </a:pPr>
              <a:t>‹#›</a:t>
            </a:fld>
            <a:endParaRPr lang="en-US"/>
          </a:p>
        </p:txBody>
      </p:sp>
      <p:sp>
        <p:nvSpPr>
          <p:cNvPr id="6" name="Rectangle 16"/>
          <p:cNvSpPr>
            <a:spLocks noGrp="1" noChangeArrowheads="1"/>
          </p:cNvSpPr>
          <p:nvPr>
            <p:ph type="dt" sz="half" idx="12"/>
          </p:nvPr>
        </p:nvSpPr>
        <p:spPr>
          <a:ln/>
        </p:spPr>
        <p:txBody>
          <a:bodyPr/>
          <a:lstStyle>
            <a:lvl1pPr>
              <a:defRPr/>
            </a:lvl1pPr>
          </a:lstStyle>
          <a:p>
            <a:pPr>
              <a:defRPr/>
            </a:pPr>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981200"/>
            <a:ext cx="4038600" cy="3886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81200"/>
            <a:ext cx="4038600" cy="3886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2"/>
          <p:cNvSpPr>
            <a:spLocks noGrp="1" noChangeArrowheads="1"/>
          </p:cNvSpPr>
          <p:nvPr>
            <p:ph type="ftr" sz="quarter" idx="10"/>
          </p:nvPr>
        </p:nvSpPr>
        <p:spPr>
          <a:ln/>
        </p:spPr>
        <p:txBody>
          <a:bodyPr/>
          <a:lstStyle>
            <a:lvl1pPr>
              <a:defRPr/>
            </a:lvl1pPr>
          </a:lstStyle>
          <a:p>
            <a:pPr>
              <a:defRPr/>
            </a:pPr>
            <a:endParaRPr lang="en-US"/>
          </a:p>
        </p:txBody>
      </p:sp>
      <p:sp>
        <p:nvSpPr>
          <p:cNvPr id="6" name="Rectangle 3"/>
          <p:cNvSpPr>
            <a:spLocks noGrp="1" noChangeArrowheads="1"/>
          </p:cNvSpPr>
          <p:nvPr>
            <p:ph type="sldNum" sz="quarter" idx="11"/>
          </p:nvPr>
        </p:nvSpPr>
        <p:spPr>
          <a:ln/>
        </p:spPr>
        <p:txBody>
          <a:bodyPr/>
          <a:lstStyle>
            <a:lvl1pPr>
              <a:defRPr/>
            </a:lvl1pPr>
          </a:lstStyle>
          <a:p>
            <a:pPr>
              <a:defRPr/>
            </a:pPr>
            <a:fld id="{81D11ADC-92CA-4F00-AD60-F81ADCFDDE9F}" type="slidenum">
              <a:rPr lang="en-US"/>
              <a:pPr>
                <a:defRPr/>
              </a:pPr>
              <a:t>‹#›</a:t>
            </a:fld>
            <a:endParaRPr lang="en-US"/>
          </a:p>
        </p:txBody>
      </p:sp>
      <p:sp>
        <p:nvSpPr>
          <p:cNvPr id="7" name="Rectangle 16"/>
          <p:cNvSpPr>
            <a:spLocks noGrp="1" noChangeArrowheads="1"/>
          </p:cNvSpPr>
          <p:nvPr>
            <p:ph type="dt" sz="half" idx="12"/>
          </p:nvPr>
        </p:nvSpPr>
        <p:spPr>
          <a:ln/>
        </p:spPr>
        <p:txBody>
          <a:bodyPr/>
          <a:lstStyle>
            <a:lvl1pPr>
              <a:defRPr/>
            </a:lvl1pPr>
          </a:lstStyle>
          <a:p>
            <a:pPr>
              <a:defRPr/>
            </a:pP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2"/>
          <p:cNvSpPr>
            <a:spLocks noGrp="1" noChangeArrowheads="1"/>
          </p:cNvSpPr>
          <p:nvPr>
            <p:ph type="ftr" sz="quarter" idx="10"/>
          </p:nvPr>
        </p:nvSpPr>
        <p:spPr>
          <a:ln/>
        </p:spPr>
        <p:txBody>
          <a:bodyPr/>
          <a:lstStyle>
            <a:lvl1pPr>
              <a:defRPr/>
            </a:lvl1pPr>
          </a:lstStyle>
          <a:p>
            <a:pPr>
              <a:defRPr/>
            </a:pPr>
            <a:endParaRPr lang="en-US"/>
          </a:p>
        </p:txBody>
      </p:sp>
      <p:sp>
        <p:nvSpPr>
          <p:cNvPr id="8" name="Rectangle 3"/>
          <p:cNvSpPr>
            <a:spLocks noGrp="1" noChangeArrowheads="1"/>
          </p:cNvSpPr>
          <p:nvPr>
            <p:ph type="sldNum" sz="quarter" idx="11"/>
          </p:nvPr>
        </p:nvSpPr>
        <p:spPr>
          <a:ln/>
        </p:spPr>
        <p:txBody>
          <a:bodyPr/>
          <a:lstStyle>
            <a:lvl1pPr>
              <a:defRPr/>
            </a:lvl1pPr>
          </a:lstStyle>
          <a:p>
            <a:pPr>
              <a:defRPr/>
            </a:pPr>
            <a:fld id="{3E48D3F1-2DC3-4A60-9A81-790E6007DDDA}" type="slidenum">
              <a:rPr lang="en-US"/>
              <a:pPr>
                <a:defRPr/>
              </a:pPr>
              <a:t>‹#›</a:t>
            </a:fld>
            <a:endParaRPr lang="en-US"/>
          </a:p>
        </p:txBody>
      </p:sp>
      <p:sp>
        <p:nvSpPr>
          <p:cNvPr id="9" name="Rectangle 16"/>
          <p:cNvSpPr>
            <a:spLocks noGrp="1" noChangeArrowheads="1"/>
          </p:cNvSpPr>
          <p:nvPr>
            <p:ph type="dt" sz="half" idx="12"/>
          </p:nvPr>
        </p:nvSpPr>
        <p:spPr>
          <a:ln/>
        </p:spPr>
        <p:txBody>
          <a:bodyPr/>
          <a:lstStyle>
            <a:lvl1pPr>
              <a:defRPr/>
            </a:lvl1pPr>
          </a:lstStyle>
          <a:p>
            <a:pPr>
              <a:defRPr/>
            </a:pPr>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2"/>
          <p:cNvSpPr>
            <a:spLocks noGrp="1" noChangeArrowheads="1"/>
          </p:cNvSpPr>
          <p:nvPr>
            <p:ph type="ftr" sz="quarter" idx="10"/>
          </p:nvPr>
        </p:nvSpPr>
        <p:spPr>
          <a:ln/>
        </p:spPr>
        <p:txBody>
          <a:bodyPr/>
          <a:lstStyle>
            <a:lvl1pPr>
              <a:defRPr/>
            </a:lvl1pPr>
          </a:lstStyle>
          <a:p>
            <a:pPr>
              <a:defRPr/>
            </a:pPr>
            <a:endParaRPr lang="en-US"/>
          </a:p>
        </p:txBody>
      </p:sp>
      <p:sp>
        <p:nvSpPr>
          <p:cNvPr id="4" name="Rectangle 3"/>
          <p:cNvSpPr>
            <a:spLocks noGrp="1" noChangeArrowheads="1"/>
          </p:cNvSpPr>
          <p:nvPr>
            <p:ph type="sldNum" sz="quarter" idx="11"/>
          </p:nvPr>
        </p:nvSpPr>
        <p:spPr>
          <a:ln/>
        </p:spPr>
        <p:txBody>
          <a:bodyPr/>
          <a:lstStyle>
            <a:lvl1pPr>
              <a:defRPr/>
            </a:lvl1pPr>
          </a:lstStyle>
          <a:p>
            <a:pPr>
              <a:defRPr/>
            </a:pPr>
            <a:fld id="{74C7394D-4895-42D0-AA45-9727A3A564B6}" type="slidenum">
              <a:rPr lang="en-US"/>
              <a:pPr>
                <a:defRPr/>
              </a:pPr>
              <a:t>‹#›</a:t>
            </a:fld>
            <a:endParaRPr lang="en-US"/>
          </a:p>
        </p:txBody>
      </p:sp>
      <p:sp>
        <p:nvSpPr>
          <p:cNvPr id="5" name="Rectangle 16"/>
          <p:cNvSpPr>
            <a:spLocks noGrp="1" noChangeArrowheads="1"/>
          </p:cNvSpPr>
          <p:nvPr>
            <p:ph type="dt" sz="half" idx="12"/>
          </p:nvPr>
        </p:nvSpPr>
        <p:spPr>
          <a:ln/>
        </p:spPr>
        <p:txBody>
          <a:bodyPr/>
          <a:lstStyle>
            <a:lvl1pPr>
              <a:defRPr/>
            </a:lvl1pPr>
          </a:lstStyle>
          <a:p>
            <a:pPr>
              <a:defRPr/>
            </a:pPr>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2"/>
          <p:cNvSpPr>
            <a:spLocks noGrp="1" noChangeArrowheads="1"/>
          </p:cNvSpPr>
          <p:nvPr>
            <p:ph type="ftr" sz="quarter" idx="10"/>
          </p:nvPr>
        </p:nvSpPr>
        <p:spPr>
          <a:ln/>
        </p:spPr>
        <p:txBody>
          <a:bodyPr/>
          <a:lstStyle>
            <a:lvl1pPr>
              <a:defRPr/>
            </a:lvl1pPr>
          </a:lstStyle>
          <a:p>
            <a:pPr>
              <a:defRPr/>
            </a:pPr>
            <a:endParaRPr lang="en-US"/>
          </a:p>
        </p:txBody>
      </p:sp>
      <p:sp>
        <p:nvSpPr>
          <p:cNvPr id="3" name="Rectangle 3"/>
          <p:cNvSpPr>
            <a:spLocks noGrp="1" noChangeArrowheads="1"/>
          </p:cNvSpPr>
          <p:nvPr>
            <p:ph type="sldNum" sz="quarter" idx="11"/>
          </p:nvPr>
        </p:nvSpPr>
        <p:spPr>
          <a:ln/>
        </p:spPr>
        <p:txBody>
          <a:bodyPr/>
          <a:lstStyle>
            <a:lvl1pPr>
              <a:defRPr/>
            </a:lvl1pPr>
          </a:lstStyle>
          <a:p>
            <a:pPr>
              <a:defRPr/>
            </a:pPr>
            <a:fld id="{0B6AE18A-2ACE-4608-AE70-E948B91FA036}" type="slidenum">
              <a:rPr lang="en-US"/>
              <a:pPr>
                <a:defRPr/>
              </a:pPr>
              <a:t>‹#›</a:t>
            </a:fld>
            <a:endParaRPr lang="en-US"/>
          </a:p>
        </p:txBody>
      </p:sp>
      <p:sp>
        <p:nvSpPr>
          <p:cNvPr id="4" name="Rectangle 16"/>
          <p:cNvSpPr>
            <a:spLocks noGrp="1" noChangeArrowheads="1"/>
          </p:cNvSpPr>
          <p:nvPr>
            <p:ph type="dt" sz="half" idx="12"/>
          </p:nvPr>
        </p:nvSpPr>
        <p:spPr>
          <a:ln/>
        </p:spPr>
        <p:txBody>
          <a:bodyPr/>
          <a:lstStyle>
            <a:lvl1pPr>
              <a:defRPr/>
            </a:lvl1pPr>
          </a:lstStyle>
          <a:p>
            <a:pPr>
              <a:defRPr/>
            </a:pPr>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2"/>
          <p:cNvSpPr>
            <a:spLocks noGrp="1" noChangeArrowheads="1"/>
          </p:cNvSpPr>
          <p:nvPr>
            <p:ph type="ftr" sz="quarter" idx="10"/>
          </p:nvPr>
        </p:nvSpPr>
        <p:spPr>
          <a:ln/>
        </p:spPr>
        <p:txBody>
          <a:bodyPr/>
          <a:lstStyle>
            <a:lvl1pPr>
              <a:defRPr/>
            </a:lvl1pPr>
          </a:lstStyle>
          <a:p>
            <a:pPr>
              <a:defRPr/>
            </a:pPr>
            <a:endParaRPr lang="en-US"/>
          </a:p>
        </p:txBody>
      </p:sp>
      <p:sp>
        <p:nvSpPr>
          <p:cNvPr id="6" name="Rectangle 3"/>
          <p:cNvSpPr>
            <a:spLocks noGrp="1" noChangeArrowheads="1"/>
          </p:cNvSpPr>
          <p:nvPr>
            <p:ph type="sldNum" sz="quarter" idx="11"/>
          </p:nvPr>
        </p:nvSpPr>
        <p:spPr>
          <a:ln/>
        </p:spPr>
        <p:txBody>
          <a:bodyPr/>
          <a:lstStyle>
            <a:lvl1pPr>
              <a:defRPr/>
            </a:lvl1pPr>
          </a:lstStyle>
          <a:p>
            <a:pPr>
              <a:defRPr/>
            </a:pPr>
            <a:fld id="{AF3E68BA-A963-42BA-82A4-D731EC0703B0}" type="slidenum">
              <a:rPr lang="en-US"/>
              <a:pPr>
                <a:defRPr/>
              </a:pPr>
              <a:t>‹#›</a:t>
            </a:fld>
            <a:endParaRPr lang="en-US"/>
          </a:p>
        </p:txBody>
      </p:sp>
      <p:sp>
        <p:nvSpPr>
          <p:cNvPr id="7" name="Rectangle 16"/>
          <p:cNvSpPr>
            <a:spLocks noGrp="1" noChangeArrowheads="1"/>
          </p:cNvSpPr>
          <p:nvPr>
            <p:ph type="dt" sz="half" idx="12"/>
          </p:nvPr>
        </p:nvSpPr>
        <p:spPr>
          <a:ln/>
        </p:spPr>
        <p:txBody>
          <a:bodyPr/>
          <a:lstStyle>
            <a:lvl1pPr>
              <a:defRPr/>
            </a:lvl1pPr>
          </a:lstStyle>
          <a:p>
            <a:pPr>
              <a:defRPr/>
            </a:pPr>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2"/>
          <p:cNvSpPr>
            <a:spLocks noGrp="1" noChangeArrowheads="1"/>
          </p:cNvSpPr>
          <p:nvPr>
            <p:ph type="ftr" sz="quarter" idx="10"/>
          </p:nvPr>
        </p:nvSpPr>
        <p:spPr>
          <a:ln/>
        </p:spPr>
        <p:txBody>
          <a:bodyPr/>
          <a:lstStyle>
            <a:lvl1pPr>
              <a:defRPr/>
            </a:lvl1pPr>
          </a:lstStyle>
          <a:p>
            <a:pPr>
              <a:defRPr/>
            </a:pPr>
            <a:endParaRPr lang="en-US"/>
          </a:p>
        </p:txBody>
      </p:sp>
      <p:sp>
        <p:nvSpPr>
          <p:cNvPr id="6" name="Rectangle 3"/>
          <p:cNvSpPr>
            <a:spLocks noGrp="1" noChangeArrowheads="1"/>
          </p:cNvSpPr>
          <p:nvPr>
            <p:ph type="sldNum" sz="quarter" idx="11"/>
          </p:nvPr>
        </p:nvSpPr>
        <p:spPr>
          <a:ln/>
        </p:spPr>
        <p:txBody>
          <a:bodyPr/>
          <a:lstStyle>
            <a:lvl1pPr>
              <a:defRPr/>
            </a:lvl1pPr>
          </a:lstStyle>
          <a:p>
            <a:pPr>
              <a:defRPr/>
            </a:pPr>
            <a:fld id="{D706F130-DE73-4724-9AFE-59BA2E8CEC47}" type="slidenum">
              <a:rPr lang="en-US"/>
              <a:pPr>
                <a:defRPr/>
              </a:pPr>
              <a:t>‹#›</a:t>
            </a:fld>
            <a:endParaRPr lang="en-US"/>
          </a:p>
        </p:txBody>
      </p:sp>
      <p:sp>
        <p:nvSpPr>
          <p:cNvPr id="7" name="Rectangle 16"/>
          <p:cNvSpPr>
            <a:spLocks noGrp="1" noChangeArrowheads="1"/>
          </p:cNvSpPr>
          <p:nvPr>
            <p:ph type="dt" sz="half" idx="12"/>
          </p:nvPr>
        </p:nvSpPr>
        <p:spPr>
          <a:ln/>
        </p:spPr>
        <p:txBody>
          <a:bodyPr/>
          <a:lstStyle>
            <a:lvl1pPr>
              <a:defRPr/>
            </a:lvl1pPr>
          </a:lstStyle>
          <a:p>
            <a:pPr>
              <a:defRPr/>
            </a:pPr>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4802" name="Rectangle 2"/>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eaLnBrk="1" hangingPunct="1">
              <a:defRPr sz="1200"/>
            </a:lvl1pPr>
          </a:lstStyle>
          <a:p>
            <a:pPr>
              <a:defRPr/>
            </a:pPr>
            <a:endParaRPr lang="en-US"/>
          </a:p>
        </p:txBody>
      </p:sp>
      <p:sp>
        <p:nvSpPr>
          <p:cNvPr id="204803" name="Rectangle 3"/>
          <p:cNvSpPr>
            <a:spLocks noGrp="1" noChangeArrowheads="1"/>
          </p:cNvSpPr>
          <p:nvPr>
            <p:ph type="sldNum" sz="quarter" idx="4"/>
          </p:nvPr>
        </p:nvSpPr>
        <p:spPr bwMode="auto">
          <a:xfrm>
            <a:off x="6553200" y="6248400"/>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atin typeface="Arial Black" pitchFamily="34" charset="0"/>
              </a:defRPr>
            </a:lvl1pPr>
          </a:lstStyle>
          <a:p>
            <a:pPr>
              <a:defRPr/>
            </a:pPr>
            <a:fld id="{B3738BA2-9300-4821-9852-4777B0E8B95F}" type="slidenum">
              <a:rPr lang="en-US"/>
              <a:pPr>
                <a:defRPr/>
              </a:pPr>
              <a:t>‹#›</a:t>
            </a:fld>
            <a:endParaRPr lang="en-US"/>
          </a:p>
        </p:txBody>
      </p:sp>
      <p:grpSp>
        <p:nvGrpSpPr>
          <p:cNvPr id="1028" name="Group 4"/>
          <p:cNvGrpSpPr>
            <a:grpSpLocks/>
          </p:cNvGrpSpPr>
          <p:nvPr/>
        </p:nvGrpSpPr>
        <p:grpSpPr bwMode="auto">
          <a:xfrm>
            <a:off x="0" y="0"/>
            <a:ext cx="9144000" cy="546100"/>
            <a:chOff x="0" y="0"/>
            <a:chExt cx="5760" cy="344"/>
          </a:xfrm>
        </p:grpSpPr>
        <p:sp>
          <p:nvSpPr>
            <p:cNvPr id="204805" name="Rectangle 5"/>
            <p:cNvSpPr>
              <a:spLocks noChangeArrowheads="1"/>
            </p:cNvSpPr>
            <p:nvPr/>
          </p:nvSpPr>
          <p:spPr bwMode="auto">
            <a:xfrm>
              <a:off x="0" y="0"/>
              <a:ext cx="180" cy="336"/>
            </a:xfrm>
            <a:prstGeom prst="rect">
              <a:avLst/>
            </a:prstGeom>
            <a:gradFill rotWithShape="0">
              <a:gsLst>
                <a:gs pos="0">
                  <a:schemeClr val="folHlink"/>
                </a:gs>
                <a:gs pos="100000">
                  <a:schemeClr val="bg1"/>
                </a:gs>
              </a:gsLst>
              <a:lin ang="0" scaled="1"/>
            </a:gradFill>
            <a:ln w="9525">
              <a:noFill/>
              <a:miter lim="800000"/>
              <a:headEnd/>
              <a:tailEnd/>
            </a:ln>
            <a:effectLst/>
          </p:spPr>
          <p:txBody>
            <a:bodyPr wrap="none" anchor="ctr"/>
            <a:lstStyle/>
            <a:p>
              <a:pPr algn="ctr" eaLnBrk="1" hangingPunct="1">
                <a:defRPr/>
              </a:pPr>
              <a:endParaRPr lang="en-US" sz="2400">
                <a:latin typeface="Times New Roman" pitchFamily="18" charset="0"/>
              </a:endParaRPr>
            </a:p>
          </p:txBody>
        </p:sp>
        <p:sp>
          <p:nvSpPr>
            <p:cNvPr id="204806" name="Rectangle 6"/>
            <p:cNvSpPr>
              <a:spLocks noChangeArrowheads="1"/>
            </p:cNvSpPr>
            <p:nvPr/>
          </p:nvSpPr>
          <p:spPr bwMode="auto">
            <a:xfrm>
              <a:off x="260" y="85"/>
              <a:ext cx="5500" cy="173"/>
            </a:xfrm>
            <a:prstGeom prst="rect">
              <a:avLst/>
            </a:prstGeom>
            <a:gradFill rotWithShape="0">
              <a:gsLst>
                <a:gs pos="0">
                  <a:schemeClr val="bg2"/>
                </a:gs>
                <a:gs pos="100000">
                  <a:schemeClr val="bg1"/>
                </a:gs>
              </a:gsLst>
              <a:lin ang="0" scaled="1"/>
            </a:gradFill>
            <a:ln w="9525">
              <a:noFill/>
              <a:miter lim="800000"/>
              <a:headEnd/>
              <a:tailEnd/>
            </a:ln>
          </p:spPr>
          <p:txBody>
            <a:bodyPr/>
            <a:lstStyle/>
            <a:p>
              <a:pPr eaLnBrk="1" hangingPunct="1">
                <a:defRPr/>
              </a:pPr>
              <a:endParaRPr lang="en-US" sz="2400">
                <a:latin typeface="Times New Roman" pitchFamily="18" charset="0"/>
              </a:endParaRPr>
            </a:p>
          </p:txBody>
        </p:sp>
        <p:sp>
          <p:nvSpPr>
            <p:cNvPr id="204807" name="Rectangle 7"/>
            <p:cNvSpPr>
              <a:spLocks noChangeArrowheads="1"/>
            </p:cNvSpPr>
            <p:nvPr/>
          </p:nvSpPr>
          <p:spPr bwMode="auto">
            <a:xfrm>
              <a:off x="258" y="85"/>
              <a:ext cx="87" cy="89"/>
            </a:xfrm>
            <a:prstGeom prst="rect">
              <a:avLst/>
            </a:prstGeom>
            <a:solidFill>
              <a:schemeClr val="folHlink"/>
            </a:solidFill>
            <a:ln w="9525">
              <a:noFill/>
              <a:miter lim="800000"/>
              <a:headEnd/>
              <a:tailEnd/>
            </a:ln>
          </p:spPr>
          <p:txBody>
            <a:bodyPr/>
            <a:lstStyle/>
            <a:p>
              <a:pPr eaLnBrk="1" hangingPunct="1">
                <a:defRPr/>
              </a:pPr>
              <a:endParaRPr lang="en-US">
                <a:solidFill>
                  <a:schemeClr val="hlink"/>
                </a:solidFill>
              </a:endParaRPr>
            </a:p>
          </p:txBody>
        </p:sp>
        <p:sp>
          <p:nvSpPr>
            <p:cNvPr id="204808" name="Rectangle 8"/>
            <p:cNvSpPr>
              <a:spLocks noChangeArrowheads="1"/>
            </p:cNvSpPr>
            <p:nvPr/>
          </p:nvSpPr>
          <p:spPr bwMode="auto">
            <a:xfrm>
              <a:off x="345" y="0"/>
              <a:ext cx="88" cy="87"/>
            </a:xfrm>
            <a:prstGeom prst="rect">
              <a:avLst/>
            </a:prstGeom>
            <a:solidFill>
              <a:schemeClr val="folHlink"/>
            </a:solidFill>
            <a:ln w="9525">
              <a:noFill/>
              <a:miter lim="800000"/>
              <a:headEnd/>
              <a:tailEnd/>
            </a:ln>
          </p:spPr>
          <p:txBody>
            <a:bodyPr/>
            <a:lstStyle/>
            <a:p>
              <a:pPr eaLnBrk="1" hangingPunct="1">
                <a:defRPr/>
              </a:pPr>
              <a:endParaRPr lang="en-US">
                <a:solidFill>
                  <a:schemeClr val="hlink"/>
                </a:solidFill>
              </a:endParaRPr>
            </a:p>
          </p:txBody>
        </p:sp>
        <p:sp>
          <p:nvSpPr>
            <p:cNvPr id="204809" name="Rectangle 9"/>
            <p:cNvSpPr>
              <a:spLocks noChangeArrowheads="1"/>
            </p:cNvSpPr>
            <p:nvPr/>
          </p:nvSpPr>
          <p:spPr bwMode="auto">
            <a:xfrm>
              <a:off x="345" y="85"/>
              <a:ext cx="88" cy="89"/>
            </a:xfrm>
            <a:prstGeom prst="rect">
              <a:avLst/>
            </a:prstGeom>
            <a:solidFill>
              <a:schemeClr val="accent2"/>
            </a:solidFill>
            <a:ln w="9525">
              <a:noFill/>
              <a:miter lim="800000"/>
              <a:headEnd/>
              <a:tailEnd/>
            </a:ln>
          </p:spPr>
          <p:txBody>
            <a:bodyPr/>
            <a:lstStyle/>
            <a:p>
              <a:pPr eaLnBrk="1" hangingPunct="1">
                <a:defRPr/>
              </a:pPr>
              <a:endParaRPr lang="en-US">
                <a:solidFill>
                  <a:schemeClr val="accent2"/>
                </a:solidFill>
              </a:endParaRPr>
            </a:p>
          </p:txBody>
        </p:sp>
        <p:sp>
          <p:nvSpPr>
            <p:cNvPr id="204810" name="Rectangle 10"/>
            <p:cNvSpPr>
              <a:spLocks noChangeArrowheads="1"/>
            </p:cNvSpPr>
            <p:nvPr/>
          </p:nvSpPr>
          <p:spPr bwMode="auto">
            <a:xfrm>
              <a:off x="173" y="173"/>
              <a:ext cx="86" cy="87"/>
            </a:xfrm>
            <a:prstGeom prst="rect">
              <a:avLst/>
            </a:prstGeom>
            <a:solidFill>
              <a:schemeClr val="folHlink"/>
            </a:solidFill>
            <a:ln w="9525">
              <a:noFill/>
              <a:miter lim="800000"/>
              <a:headEnd/>
              <a:tailEnd/>
            </a:ln>
          </p:spPr>
          <p:txBody>
            <a:bodyPr/>
            <a:lstStyle/>
            <a:p>
              <a:pPr eaLnBrk="1" hangingPunct="1">
                <a:defRPr/>
              </a:pPr>
              <a:endParaRPr lang="en-US">
                <a:solidFill>
                  <a:schemeClr val="hlink"/>
                </a:solidFill>
              </a:endParaRPr>
            </a:p>
          </p:txBody>
        </p:sp>
        <p:sp>
          <p:nvSpPr>
            <p:cNvPr id="204811" name="Rectangle 11"/>
            <p:cNvSpPr>
              <a:spLocks noChangeArrowheads="1"/>
            </p:cNvSpPr>
            <p:nvPr/>
          </p:nvSpPr>
          <p:spPr bwMode="auto">
            <a:xfrm>
              <a:off x="83" y="86"/>
              <a:ext cx="89" cy="87"/>
            </a:xfrm>
            <a:prstGeom prst="rect">
              <a:avLst/>
            </a:prstGeom>
            <a:solidFill>
              <a:schemeClr val="bg2"/>
            </a:solidFill>
            <a:ln w="9525">
              <a:noFill/>
              <a:miter lim="800000"/>
              <a:headEnd/>
              <a:tailEnd/>
            </a:ln>
          </p:spPr>
          <p:txBody>
            <a:bodyPr/>
            <a:lstStyle/>
            <a:p>
              <a:pPr eaLnBrk="1" hangingPunct="1">
                <a:defRPr/>
              </a:pPr>
              <a:endParaRPr lang="en-US" sz="2400">
                <a:latin typeface="Times New Roman" pitchFamily="18" charset="0"/>
              </a:endParaRPr>
            </a:p>
          </p:txBody>
        </p:sp>
        <p:sp>
          <p:nvSpPr>
            <p:cNvPr id="204812" name="Rectangle 12"/>
            <p:cNvSpPr>
              <a:spLocks noChangeArrowheads="1"/>
            </p:cNvSpPr>
            <p:nvPr/>
          </p:nvSpPr>
          <p:spPr bwMode="auto">
            <a:xfrm>
              <a:off x="258" y="171"/>
              <a:ext cx="87" cy="87"/>
            </a:xfrm>
            <a:prstGeom prst="rect">
              <a:avLst/>
            </a:prstGeom>
            <a:solidFill>
              <a:schemeClr val="accent2"/>
            </a:solidFill>
            <a:ln w="9525">
              <a:noFill/>
              <a:miter lim="800000"/>
              <a:headEnd/>
              <a:tailEnd/>
            </a:ln>
          </p:spPr>
          <p:txBody>
            <a:bodyPr/>
            <a:lstStyle/>
            <a:p>
              <a:pPr eaLnBrk="1" hangingPunct="1">
                <a:defRPr/>
              </a:pPr>
              <a:endParaRPr lang="en-US">
                <a:solidFill>
                  <a:schemeClr val="accent2"/>
                </a:solidFill>
              </a:endParaRPr>
            </a:p>
          </p:txBody>
        </p:sp>
        <p:sp>
          <p:nvSpPr>
            <p:cNvPr id="204813" name="Rectangle 13"/>
            <p:cNvSpPr>
              <a:spLocks noChangeArrowheads="1"/>
            </p:cNvSpPr>
            <p:nvPr/>
          </p:nvSpPr>
          <p:spPr bwMode="auto">
            <a:xfrm>
              <a:off x="173" y="258"/>
              <a:ext cx="86" cy="86"/>
            </a:xfrm>
            <a:prstGeom prst="rect">
              <a:avLst/>
            </a:prstGeom>
            <a:solidFill>
              <a:schemeClr val="accent2"/>
            </a:solidFill>
            <a:ln w="9525">
              <a:noFill/>
              <a:miter lim="800000"/>
              <a:headEnd/>
              <a:tailEnd/>
            </a:ln>
          </p:spPr>
          <p:txBody>
            <a:bodyPr/>
            <a:lstStyle/>
            <a:p>
              <a:pPr eaLnBrk="1" hangingPunct="1">
                <a:defRPr/>
              </a:pPr>
              <a:endParaRPr lang="en-US">
                <a:solidFill>
                  <a:schemeClr val="accent2"/>
                </a:solidFill>
              </a:endParaRPr>
            </a:p>
          </p:txBody>
        </p:sp>
      </p:grpSp>
      <p:sp>
        <p:nvSpPr>
          <p:cNvPr id="1029" name="Rectangle 14"/>
          <p:cNvSpPr>
            <a:spLocks noGrp="1" noChangeArrowheads="1"/>
          </p:cNvSpPr>
          <p:nvPr>
            <p:ph type="title"/>
          </p:nvPr>
        </p:nvSpPr>
        <p:spPr bwMode="auto">
          <a:xfrm>
            <a:off x="457200" y="457200"/>
            <a:ext cx="8229600" cy="13716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30" name="Rectangle 15"/>
          <p:cNvSpPr>
            <a:spLocks noGrp="1" noChangeArrowheads="1"/>
          </p:cNvSpPr>
          <p:nvPr>
            <p:ph type="body" idx="1"/>
          </p:nvPr>
        </p:nvSpPr>
        <p:spPr bwMode="auto">
          <a:xfrm>
            <a:off x="457200" y="1981200"/>
            <a:ext cx="8229600" cy="3886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204816" name="Rectangle 16"/>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vl1pPr>
          </a:lstStyle>
          <a:p>
            <a:pPr>
              <a:defRPr/>
            </a:pPr>
            <a:endParaRPr lang="en-US"/>
          </a:p>
        </p:txBody>
      </p:sp>
      <p:pic>
        <p:nvPicPr>
          <p:cNvPr id="1032" name="Picture 18" descr="rsmas2"/>
          <p:cNvPicPr>
            <a:picLocks noChangeAspect="1" noChangeArrowheads="1"/>
          </p:cNvPicPr>
          <p:nvPr userDrawn="1"/>
        </p:nvPicPr>
        <p:blipFill>
          <a:blip r:embed="rId14" cstate="print"/>
          <a:srcRect/>
          <a:stretch>
            <a:fillRect/>
          </a:stretch>
        </p:blipFill>
        <p:spPr bwMode="auto">
          <a:xfrm>
            <a:off x="8382000" y="6137275"/>
            <a:ext cx="762000" cy="720725"/>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3730" r:id="rId1"/>
    <p:sldLayoutId id="2147483719" r:id="rId2"/>
    <p:sldLayoutId id="2147483720" r:id="rId3"/>
    <p:sldLayoutId id="2147483721" r:id="rId4"/>
    <p:sldLayoutId id="2147483722" r:id="rId5"/>
    <p:sldLayoutId id="2147483723" r:id="rId6"/>
    <p:sldLayoutId id="2147483724" r:id="rId7"/>
    <p:sldLayoutId id="2147483725" r:id="rId8"/>
    <p:sldLayoutId id="2147483726" r:id="rId9"/>
    <p:sldLayoutId id="2147483727" r:id="rId10"/>
    <p:sldLayoutId id="2147483728" r:id="rId11"/>
    <p:sldLayoutId id="2147483729" r:id="rId12"/>
  </p:sldLayoutIdLst>
  <p:timing>
    <p:tnLst>
      <p:par>
        <p:cTn id="1" dur="indefinite" restart="never" nodeType="tmRoot"/>
      </p:par>
    </p:tnLst>
  </p:timing>
  <p:txStyles>
    <p:titleStyle>
      <a:lvl1pPr algn="l" rtl="0" eaLnBrk="0" fontAlgn="base" hangingPunct="0">
        <a:spcBef>
          <a:spcPct val="0"/>
        </a:spcBef>
        <a:spcAft>
          <a:spcPct val="0"/>
        </a:spcAft>
        <a:defRPr sz="4400">
          <a:solidFill>
            <a:schemeClr val="tx1"/>
          </a:solidFill>
          <a:latin typeface="+mj-lt"/>
          <a:ea typeface="+mj-ea"/>
          <a:cs typeface="+mj-cs"/>
        </a:defRPr>
      </a:lvl1pPr>
      <a:lvl2pPr algn="l" rtl="0" eaLnBrk="0" fontAlgn="base" hangingPunct="0">
        <a:spcBef>
          <a:spcPct val="0"/>
        </a:spcBef>
        <a:spcAft>
          <a:spcPct val="0"/>
        </a:spcAft>
        <a:defRPr sz="4400">
          <a:solidFill>
            <a:schemeClr val="tx1"/>
          </a:solidFill>
          <a:latin typeface="Arial" charset="0"/>
        </a:defRPr>
      </a:lvl2pPr>
      <a:lvl3pPr algn="l" rtl="0" eaLnBrk="0" fontAlgn="base" hangingPunct="0">
        <a:spcBef>
          <a:spcPct val="0"/>
        </a:spcBef>
        <a:spcAft>
          <a:spcPct val="0"/>
        </a:spcAft>
        <a:defRPr sz="4400">
          <a:solidFill>
            <a:schemeClr val="tx1"/>
          </a:solidFill>
          <a:latin typeface="Arial" charset="0"/>
        </a:defRPr>
      </a:lvl3pPr>
      <a:lvl4pPr algn="l" rtl="0" eaLnBrk="0" fontAlgn="base" hangingPunct="0">
        <a:spcBef>
          <a:spcPct val="0"/>
        </a:spcBef>
        <a:spcAft>
          <a:spcPct val="0"/>
        </a:spcAft>
        <a:defRPr sz="4400">
          <a:solidFill>
            <a:schemeClr val="tx1"/>
          </a:solidFill>
          <a:latin typeface="Arial" charset="0"/>
        </a:defRPr>
      </a:lvl4pPr>
      <a:lvl5pPr algn="l" rtl="0" eaLnBrk="0" fontAlgn="base" hangingPunct="0">
        <a:spcBef>
          <a:spcPct val="0"/>
        </a:spcBef>
        <a:spcAft>
          <a:spcPct val="0"/>
        </a:spcAft>
        <a:defRPr sz="4400">
          <a:solidFill>
            <a:schemeClr val="tx1"/>
          </a:solidFill>
          <a:latin typeface="Arial" charset="0"/>
        </a:defRPr>
      </a:lvl5pPr>
      <a:lvl6pPr marL="457200" algn="l" rtl="0" fontAlgn="base">
        <a:spcBef>
          <a:spcPct val="0"/>
        </a:spcBef>
        <a:spcAft>
          <a:spcPct val="0"/>
        </a:spcAft>
        <a:defRPr sz="4400">
          <a:solidFill>
            <a:schemeClr val="tx1"/>
          </a:solidFill>
          <a:latin typeface="Arial" charset="0"/>
        </a:defRPr>
      </a:lvl6pPr>
      <a:lvl7pPr marL="914400" algn="l" rtl="0" fontAlgn="base">
        <a:spcBef>
          <a:spcPct val="0"/>
        </a:spcBef>
        <a:spcAft>
          <a:spcPct val="0"/>
        </a:spcAft>
        <a:defRPr sz="4400">
          <a:solidFill>
            <a:schemeClr val="tx1"/>
          </a:solidFill>
          <a:latin typeface="Arial" charset="0"/>
        </a:defRPr>
      </a:lvl7pPr>
      <a:lvl8pPr marL="1371600" algn="l" rtl="0" fontAlgn="base">
        <a:spcBef>
          <a:spcPct val="0"/>
        </a:spcBef>
        <a:spcAft>
          <a:spcPct val="0"/>
        </a:spcAft>
        <a:defRPr sz="4400">
          <a:solidFill>
            <a:schemeClr val="tx1"/>
          </a:solidFill>
          <a:latin typeface="Arial" charset="0"/>
        </a:defRPr>
      </a:lvl8pPr>
      <a:lvl9pPr marL="1828800" algn="l" rtl="0" fontAlgn="base">
        <a:spcBef>
          <a:spcPct val="0"/>
        </a:spcBef>
        <a:spcAft>
          <a:spcPct val="0"/>
        </a:spcAft>
        <a:defRPr sz="4400">
          <a:solidFill>
            <a:schemeClr val="tx1"/>
          </a:solidFill>
          <a:latin typeface="Arial" charset="0"/>
        </a:defRPr>
      </a:lvl9pPr>
    </p:titleStyle>
    <p:bodyStyle>
      <a:lvl1pPr marL="342900" indent="-342900" algn="l" rtl="0" eaLnBrk="0" fontAlgn="base" hangingPunct="0">
        <a:spcBef>
          <a:spcPct val="20000"/>
        </a:spcBef>
        <a:spcAft>
          <a:spcPct val="0"/>
        </a:spcAft>
        <a:buClr>
          <a:schemeClr val="bg2"/>
        </a:buClr>
        <a:buSzPct val="75000"/>
        <a:buFont typeface="Wingdings" pitchFamily="2" charset="2"/>
        <a:buChar char="n"/>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accent2"/>
        </a:buClr>
        <a:buSzPct val="80000"/>
        <a:buFont typeface="Wingdings" pitchFamily="2" charset="2"/>
        <a:buChar char="¨"/>
        <a:defRPr sz="2800">
          <a:solidFill>
            <a:schemeClr val="tx1"/>
          </a:solidFill>
          <a:latin typeface="+mn-lt"/>
        </a:defRPr>
      </a:lvl2pPr>
      <a:lvl3pPr marL="1143000" indent="-228600" algn="l" rtl="0" eaLnBrk="0" fontAlgn="base" hangingPunct="0">
        <a:spcBef>
          <a:spcPct val="20000"/>
        </a:spcBef>
        <a:spcAft>
          <a:spcPct val="0"/>
        </a:spcAft>
        <a:buClr>
          <a:schemeClr val="bg2"/>
        </a:buClr>
        <a:buSzPct val="65000"/>
        <a:buFont typeface="Wingdings" pitchFamily="2" charset="2"/>
        <a:buChar char="n"/>
        <a:defRPr sz="2400">
          <a:solidFill>
            <a:schemeClr val="tx1"/>
          </a:solidFill>
          <a:latin typeface="+mn-lt"/>
        </a:defRPr>
      </a:lvl3pPr>
      <a:lvl4pPr marL="1600200" indent="-228600" algn="l" rtl="0" eaLnBrk="0" fontAlgn="base" hangingPunct="0">
        <a:spcBef>
          <a:spcPct val="20000"/>
        </a:spcBef>
        <a:spcAft>
          <a:spcPct val="0"/>
        </a:spcAft>
        <a:buClr>
          <a:schemeClr val="accent2"/>
        </a:buClr>
        <a:buSzPct val="70000"/>
        <a:buFont typeface="Wingdings" pitchFamily="2" charset="2"/>
        <a:buChar char="¨"/>
        <a:defRPr sz="2000">
          <a:solidFill>
            <a:schemeClr val="tx1"/>
          </a:solidFill>
          <a:latin typeface="+mn-lt"/>
        </a:defRPr>
      </a:lvl4pPr>
      <a:lvl5pPr marL="2057400" indent="-228600" algn="l" rtl="0" eaLnBrk="0" fontAlgn="base" hangingPunct="0">
        <a:spcBef>
          <a:spcPct val="20000"/>
        </a:spcBef>
        <a:spcAft>
          <a:spcPct val="0"/>
        </a:spcAft>
        <a:buClr>
          <a:schemeClr val="bg2"/>
        </a:buClr>
        <a:buFont typeface="Wingdings" pitchFamily="2" charset="2"/>
        <a:buChar char="§"/>
        <a:defRPr sz="2000">
          <a:solidFill>
            <a:schemeClr val="tx1"/>
          </a:solidFill>
          <a:latin typeface="+mn-lt"/>
        </a:defRPr>
      </a:lvl5pPr>
      <a:lvl6pPr marL="2514600" indent="-228600" algn="l" rtl="0" fontAlgn="base">
        <a:spcBef>
          <a:spcPct val="20000"/>
        </a:spcBef>
        <a:spcAft>
          <a:spcPct val="0"/>
        </a:spcAft>
        <a:buClr>
          <a:schemeClr val="bg2"/>
        </a:buClr>
        <a:buFont typeface="Wingdings" pitchFamily="2" charset="2"/>
        <a:buChar char="§"/>
        <a:defRPr sz="2000">
          <a:solidFill>
            <a:schemeClr val="tx1"/>
          </a:solidFill>
          <a:latin typeface="+mn-lt"/>
        </a:defRPr>
      </a:lvl6pPr>
      <a:lvl7pPr marL="2971800" indent="-228600" algn="l" rtl="0" fontAlgn="base">
        <a:spcBef>
          <a:spcPct val="20000"/>
        </a:spcBef>
        <a:spcAft>
          <a:spcPct val="0"/>
        </a:spcAft>
        <a:buClr>
          <a:schemeClr val="bg2"/>
        </a:buClr>
        <a:buFont typeface="Wingdings" pitchFamily="2" charset="2"/>
        <a:buChar char="§"/>
        <a:defRPr sz="2000">
          <a:solidFill>
            <a:schemeClr val="tx1"/>
          </a:solidFill>
          <a:latin typeface="+mn-lt"/>
        </a:defRPr>
      </a:lvl7pPr>
      <a:lvl8pPr marL="3429000" indent="-228600" algn="l" rtl="0" fontAlgn="base">
        <a:spcBef>
          <a:spcPct val="20000"/>
        </a:spcBef>
        <a:spcAft>
          <a:spcPct val="0"/>
        </a:spcAft>
        <a:buClr>
          <a:schemeClr val="bg2"/>
        </a:buClr>
        <a:buFont typeface="Wingdings" pitchFamily="2" charset="2"/>
        <a:buChar char="§"/>
        <a:defRPr sz="2000">
          <a:solidFill>
            <a:schemeClr val="tx1"/>
          </a:solidFill>
          <a:latin typeface="+mn-lt"/>
        </a:defRPr>
      </a:lvl8pPr>
      <a:lvl9pPr marL="3886200" indent="-228600" algn="l" rtl="0" fontAlgn="base">
        <a:spcBef>
          <a:spcPct val="20000"/>
        </a:spcBef>
        <a:spcAft>
          <a:spcPct val="0"/>
        </a:spcAft>
        <a:buClr>
          <a:schemeClr val="bg2"/>
        </a:buClr>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0.xml"/><Relationship Id="rId1" Type="http://schemas.openxmlformats.org/officeDocument/2006/relationships/slideLayout" Target="../slideLayouts/slideLayout7.xml"/><Relationship Id="rId5" Type="http://schemas.openxmlformats.org/officeDocument/2006/relationships/image" Target="../media/image10.png"/><Relationship Id="rId4" Type="http://schemas.openxmlformats.org/officeDocument/2006/relationships/image" Target="../media/image9.png"/></Relationships>
</file>

<file path=ppt/slides/_rels/slide11.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13.xml"/><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7.xml"/><Relationship Id="rId1" Type="http://schemas.openxmlformats.org/officeDocument/2006/relationships/slideLayout" Target="../slideLayouts/slideLayout7.xml"/><Relationship Id="rId5" Type="http://schemas.openxmlformats.org/officeDocument/2006/relationships/image" Target="../media/image6.png"/><Relationship Id="rId4" Type="http://schemas.openxmlformats.org/officeDocument/2006/relationships/image" Target="../media/image5.png"/></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7.wmf"/><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ctrTitle"/>
          </p:nvPr>
        </p:nvSpPr>
        <p:spPr>
          <a:xfrm>
            <a:off x="2743200" y="2667000"/>
            <a:ext cx="5715000" cy="914400"/>
          </a:xfrm>
        </p:spPr>
        <p:txBody>
          <a:bodyPr/>
          <a:lstStyle/>
          <a:p>
            <a:pPr eaLnBrk="1" hangingPunct="1">
              <a:defRPr/>
            </a:pPr>
            <a:r>
              <a:rPr lang="en-US" sz="4400" dirty="0" smtClean="0">
                <a:solidFill>
                  <a:schemeClr val="accent3"/>
                </a:solidFill>
                <a:effectLst>
                  <a:outerShdw blurRad="38100" dist="38100" dir="2700000" algn="tl">
                    <a:srgbClr val="C0C0C0"/>
                  </a:outerShdw>
                </a:effectLst>
              </a:rPr>
              <a:t>Climate Feedbacks</a:t>
            </a:r>
          </a:p>
        </p:txBody>
      </p:sp>
      <p:sp>
        <p:nvSpPr>
          <p:cNvPr id="3" name="Rectangle 2"/>
          <p:cNvSpPr/>
          <p:nvPr/>
        </p:nvSpPr>
        <p:spPr>
          <a:xfrm>
            <a:off x="1905000" y="5257800"/>
            <a:ext cx="5943600" cy="954107"/>
          </a:xfrm>
          <a:prstGeom prst="rect">
            <a:avLst/>
          </a:prstGeom>
        </p:spPr>
        <p:txBody>
          <a:bodyPr wrap="square">
            <a:spAutoFit/>
          </a:bodyPr>
          <a:lstStyle/>
          <a:p>
            <a:pPr algn="ctr"/>
            <a:r>
              <a:rPr lang="en-US" sz="2000" i="1" dirty="0" smtClean="0"/>
              <a:t>Brian </a:t>
            </a:r>
            <a:r>
              <a:rPr lang="en-US" sz="2000" i="1" dirty="0" err="1" smtClean="0"/>
              <a:t>Soden</a:t>
            </a:r>
            <a:endParaRPr lang="en-US" sz="2000" i="1" dirty="0" smtClean="0"/>
          </a:p>
          <a:p>
            <a:pPr algn="ctr"/>
            <a:r>
              <a:rPr lang="en-US" i="1" dirty="0" err="1" smtClean="0"/>
              <a:t>Rosenstiel</a:t>
            </a:r>
            <a:r>
              <a:rPr lang="en-US" i="1" dirty="0" smtClean="0"/>
              <a:t> School of Marine and Atmospheric Science</a:t>
            </a:r>
          </a:p>
          <a:p>
            <a:pPr algn="ctr"/>
            <a:r>
              <a:rPr lang="en-US" i="1" dirty="0" smtClean="0"/>
              <a:t>University of Miami</a:t>
            </a:r>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2290" name="Group 10"/>
          <p:cNvGrpSpPr>
            <a:grpSpLocks/>
          </p:cNvGrpSpPr>
          <p:nvPr/>
        </p:nvGrpSpPr>
        <p:grpSpPr bwMode="auto">
          <a:xfrm>
            <a:off x="1447800" y="1371600"/>
            <a:ext cx="6096000" cy="3219450"/>
            <a:chOff x="1785" y="1548"/>
            <a:chExt cx="2190" cy="1296"/>
          </a:xfrm>
        </p:grpSpPr>
        <p:pic>
          <p:nvPicPr>
            <p:cNvPr id="12298" name="Picture 8"/>
            <p:cNvPicPr>
              <a:picLocks noChangeAspect="1" noChangeArrowheads="1"/>
            </p:cNvPicPr>
            <p:nvPr/>
          </p:nvPicPr>
          <p:blipFill>
            <a:blip r:embed="rId3" cstate="print"/>
            <a:srcRect/>
            <a:stretch>
              <a:fillRect/>
            </a:stretch>
          </p:blipFill>
          <p:spPr bwMode="auto">
            <a:xfrm>
              <a:off x="1785" y="1548"/>
              <a:ext cx="2190" cy="1224"/>
            </a:xfrm>
            <a:prstGeom prst="rect">
              <a:avLst/>
            </a:prstGeom>
            <a:noFill/>
            <a:ln w="9525">
              <a:noFill/>
              <a:miter lim="800000"/>
              <a:headEnd/>
              <a:tailEnd/>
            </a:ln>
          </p:spPr>
        </p:pic>
        <p:pic>
          <p:nvPicPr>
            <p:cNvPr id="12299" name="Picture 9"/>
            <p:cNvPicPr>
              <a:picLocks noChangeAspect="1" noChangeArrowheads="1"/>
            </p:cNvPicPr>
            <p:nvPr/>
          </p:nvPicPr>
          <p:blipFill>
            <a:blip r:embed="rId4" cstate="print"/>
            <a:srcRect/>
            <a:stretch>
              <a:fillRect/>
            </a:stretch>
          </p:blipFill>
          <p:spPr bwMode="auto">
            <a:xfrm>
              <a:off x="1836" y="2736"/>
              <a:ext cx="2100" cy="108"/>
            </a:xfrm>
            <a:prstGeom prst="rect">
              <a:avLst/>
            </a:prstGeom>
            <a:noFill/>
            <a:ln w="9525">
              <a:noFill/>
              <a:miter lim="800000"/>
              <a:headEnd/>
              <a:tailEnd/>
            </a:ln>
          </p:spPr>
        </p:pic>
      </p:grpSp>
      <p:pic>
        <p:nvPicPr>
          <p:cNvPr id="12291" name="Picture 3" descr="pin612"/>
          <p:cNvPicPr>
            <a:picLocks noChangeAspect="1" noChangeArrowheads="1"/>
          </p:cNvPicPr>
          <p:nvPr/>
        </p:nvPicPr>
        <p:blipFill>
          <a:blip r:embed="rId5" cstate="print"/>
          <a:srcRect l="1840" b="644"/>
          <a:stretch>
            <a:fillRect/>
          </a:stretch>
        </p:blipFill>
        <p:spPr bwMode="auto">
          <a:xfrm>
            <a:off x="1160463" y="4827588"/>
            <a:ext cx="2192337" cy="2030412"/>
          </a:xfrm>
          <a:prstGeom prst="rect">
            <a:avLst/>
          </a:prstGeom>
          <a:noFill/>
          <a:ln w="9525">
            <a:noFill/>
            <a:miter lim="800000"/>
            <a:headEnd/>
            <a:tailEnd/>
          </a:ln>
        </p:spPr>
      </p:pic>
      <p:sp>
        <p:nvSpPr>
          <p:cNvPr id="12292" name="Text Box 4"/>
          <p:cNvSpPr txBox="1">
            <a:spLocks noChangeArrowheads="1"/>
          </p:cNvSpPr>
          <p:nvPr/>
        </p:nvSpPr>
        <p:spPr bwMode="auto">
          <a:xfrm>
            <a:off x="0" y="5486400"/>
            <a:ext cx="1189038" cy="730250"/>
          </a:xfrm>
          <a:prstGeom prst="rect">
            <a:avLst/>
          </a:prstGeom>
          <a:noFill/>
          <a:ln w="9525">
            <a:noFill/>
            <a:miter lim="800000"/>
            <a:headEnd/>
            <a:tailEnd/>
          </a:ln>
        </p:spPr>
        <p:txBody>
          <a:bodyPr wrap="none">
            <a:spAutoFit/>
          </a:bodyPr>
          <a:lstStyle/>
          <a:p>
            <a:pPr eaLnBrk="1" hangingPunct="1"/>
            <a:r>
              <a:rPr lang="en-US" sz="1400" b="1">
                <a:latin typeface="Times New Roman" pitchFamily="18" charset="0"/>
              </a:rPr>
              <a:t>Eruption of </a:t>
            </a:r>
          </a:p>
          <a:p>
            <a:pPr eaLnBrk="1" hangingPunct="1"/>
            <a:r>
              <a:rPr lang="en-US" sz="1400" b="1">
                <a:latin typeface="Times New Roman" pitchFamily="18" charset="0"/>
              </a:rPr>
              <a:t>Mt. Pinatubo</a:t>
            </a:r>
          </a:p>
          <a:p>
            <a:pPr eaLnBrk="1" hangingPunct="1"/>
            <a:r>
              <a:rPr lang="en-US" sz="1400" b="1">
                <a:latin typeface="Times New Roman" pitchFamily="18" charset="0"/>
              </a:rPr>
              <a:t>June 1991</a:t>
            </a:r>
          </a:p>
        </p:txBody>
      </p:sp>
      <p:sp>
        <p:nvSpPr>
          <p:cNvPr id="12293" name="Line 5"/>
          <p:cNvSpPr>
            <a:spLocks noChangeShapeType="1"/>
          </p:cNvSpPr>
          <p:nvPr/>
        </p:nvSpPr>
        <p:spPr bwMode="auto">
          <a:xfrm>
            <a:off x="2286000" y="4191000"/>
            <a:ext cx="1588" cy="862013"/>
          </a:xfrm>
          <a:prstGeom prst="line">
            <a:avLst/>
          </a:prstGeom>
          <a:noFill/>
          <a:ln w="38100">
            <a:solidFill>
              <a:schemeClr val="tx1"/>
            </a:solidFill>
            <a:round/>
            <a:headEnd type="triangle" w="med" len="med"/>
            <a:tailEnd/>
          </a:ln>
        </p:spPr>
        <p:txBody>
          <a:bodyPr/>
          <a:lstStyle/>
          <a:p>
            <a:endParaRPr lang="en-US"/>
          </a:p>
        </p:txBody>
      </p:sp>
      <p:sp>
        <p:nvSpPr>
          <p:cNvPr id="12294" name="Rectangle 6"/>
          <p:cNvSpPr>
            <a:spLocks noChangeArrowheads="1"/>
          </p:cNvSpPr>
          <p:nvPr/>
        </p:nvSpPr>
        <p:spPr bwMode="auto">
          <a:xfrm>
            <a:off x="152400" y="762000"/>
            <a:ext cx="8915400" cy="304800"/>
          </a:xfrm>
          <a:prstGeom prst="rect">
            <a:avLst/>
          </a:prstGeom>
          <a:noFill/>
          <a:ln w="9525">
            <a:noFill/>
            <a:miter lim="800000"/>
            <a:headEnd/>
            <a:tailEnd/>
          </a:ln>
        </p:spPr>
        <p:txBody>
          <a:bodyPr anchor="ctr"/>
          <a:lstStyle/>
          <a:p>
            <a:pPr algn="ctr" eaLnBrk="1" hangingPunct="1"/>
            <a:r>
              <a:rPr lang="en-US" sz="3200" b="1">
                <a:solidFill>
                  <a:schemeClr val="bg2"/>
                </a:solidFill>
              </a:rPr>
              <a:t>Global Cooling and Drying after Mt. Pinatubo</a:t>
            </a:r>
            <a:br>
              <a:rPr lang="en-US" sz="3200" b="1">
                <a:solidFill>
                  <a:schemeClr val="bg2"/>
                </a:solidFill>
              </a:rPr>
            </a:br>
            <a:endParaRPr lang="en-US" sz="3200" b="1" baseline="-25000">
              <a:solidFill>
                <a:schemeClr val="bg2"/>
              </a:solidFill>
            </a:endParaRPr>
          </a:p>
        </p:txBody>
      </p:sp>
      <p:sp>
        <p:nvSpPr>
          <p:cNvPr id="12295" name="Text Box 7"/>
          <p:cNvSpPr txBox="1">
            <a:spLocks noChangeArrowheads="1"/>
          </p:cNvSpPr>
          <p:nvPr/>
        </p:nvSpPr>
        <p:spPr bwMode="auto">
          <a:xfrm>
            <a:off x="3505200" y="5029200"/>
            <a:ext cx="5105400" cy="1069975"/>
          </a:xfrm>
          <a:prstGeom prst="rect">
            <a:avLst/>
          </a:prstGeom>
          <a:solidFill>
            <a:schemeClr val="folHlink"/>
          </a:solidFill>
          <a:ln w="9525">
            <a:noFill/>
            <a:miter lim="800000"/>
            <a:headEnd/>
            <a:tailEnd/>
          </a:ln>
        </p:spPr>
        <p:txBody>
          <a:bodyPr>
            <a:spAutoFit/>
          </a:bodyPr>
          <a:lstStyle/>
          <a:p>
            <a:pPr>
              <a:buClr>
                <a:schemeClr val="hlink"/>
              </a:buClr>
              <a:buFontTx/>
              <a:buChar char="•"/>
            </a:pPr>
            <a:r>
              <a:rPr lang="en-US" sz="1600" b="1"/>
              <a:t>  Atmosphere cools and dries following eruption.</a:t>
            </a:r>
          </a:p>
          <a:p>
            <a:pPr>
              <a:buClr>
                <a:schemeClr val="hlink"/>
              </a:buClr>
              <a:buFontTx/>
              <a:buChar char="•"/>
            </a:pPr>
            <a:endParaRPr lang="en-US" sz="1600" b="1"/>
          </a:p>
          <a:p>
            <a:pPr>
              <a:buClr>
                <a:schemeClr val="hlink"/>
              </a:buClr>
              <a:buFontTx/>
              <a:buChar char="•"/>
            </a:pPr>
            <a:r>
              <a:rPr lang="en-US" sz="1600" b="1"/>
              <a:t> Climate models successfully reproduce observed  </a:t>
            </a:r>
          </a:p>
          <a:p>
            <a:pPr>
              <a:buClr>
                <a:schemeClr val="hlink"/>
              </a:buClr>
            </a:pPr>
            <a:r>
              <a:rPr lang="en-US" sz="1600" b="1"/>
              <a:t>   cooling and drying.</a:t>
            </a:r>
          </a:p>
        </p:txBody>
      </p:sp>
      <p:sp>
        <p:nvSpPr>
          <p:cNvPr id="12296" name="Text Box 11"/>
          <p:cNvSpPr txBox="1">
            <a:spLocks noChangeArrowheads="1"/>
          </p:cNvSpPr>
          <p:nvPr/>
        </p:nvSpPr>
        <p:spPr bwMode="auto">
          <a:xfrm rot="-5400000">
            <a:off x="545306" y="2091532"/>
            <a:ext cx="1554163" cy="304800"/>
          </a:xfrm>
          <a:prstGeom prst="rect">
            <a:avLst/>
          </a:prstGeom>
          <a:noFill/>
          <a:ln w="9525">
            <a:noFill/>
            <a:miter lim="800000"/>
            <a:headEnd/>
            <a:tailEnd/>
          </a:ln>
        </p:spPr>
        <p:txBody>
          <a:bodyPr wrap="none">
            <a:spAutoFit/>
          </a:bodyPr>
          <a:lstStyle/>
          <a:p>
            <a:r>
              <a:rPr lang="en-US" sz="1400" b="1"/>
              <a:t>Temperature (C)</a:t>
            </a:r>
          </a:p>
        </p:txBody>
      </p:sp>
      <p:sp>
        <p:nvSpPr>
          <p:cNvPr id="12297" name="Text Box 12"/>
          <p:cNvSpPr txBox="1">
            <a:spLocks noChangeArrowheads="1"/>
          </p:cNvSpPr>
          <p:nvPr/>
        </p:nvSpPr>
        <p:spPr bwMode="auto">
          <a:xfrm rot="5400000">
            <a:off x="7067550" y="3409950"/>
            <a:ext cx="1714500" cy="304800"/>
          </a:xfrm>
          <a:prstGeom prst="rect">
            <a:avLst/>
          </a:prstGeom>
          <a:noFill/>
          <a:ln w="9525">
            <a:noFill/>
            <a:miter lim="800000"/>
            <a:headEnd/>
            <a:tailEnd/>
          </a:ln>
        </p:spPr>
        <p:txBody>
          <a:bodyPr wrap="none">
            <a:spAutoFit/>
          </a:bodyPr>
          <a:lstStyle/>
          <a:p>
            <a:r>
              <a:rPr lang="en-US" sz="1400" b="1"/>
              <a:t>Water Vapor (mm)</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314" name="Picture 3" descr="pinatubo_fig4"/>
          <p:cNvPicPr>
            <a:picLocks noChangeAspect="1" noChangeArrowheads="1"/>
          </p:cNvPicPr>
          <p:nvPr/>
        </p:nvPicPr>
        <p:blipFill>
          <a:blip r:embed="rId3" cstate="print"/>
          <a:srcRect/>
          <a:stretch>
            <a:fillRect/>
          </a:stretch>
        </p:blipFill>
        <p:spPr bwMode="auto">
          <a:xfrm>
            <a:off x="1173163" y="2019300"/>
            <a:ext cx="6240462" cy="2628900"/>
          </a:xfrm>
          <a:prstGeom prst="rect">
            <a:avLst/>
          </a:prstGeom>
          <a:noFill/>
          <a:ln w="9525">
            <a:noFill/>
            <a:miter lim="800000"/>
            <a:headEnd/>
            <a:tailEnd/>
          </a:ln>
        </p:spPr>
      </p:pic>
      <p:sp>
        <p:nvSpPr>
          <p:cNvPr id="13315" name="Rectangle 8"/>
          <p:cNvSpPr>
            <a:spLocks noChangeArrowheads="1"/>
          </p:cNvSpPr>
          <p:nvPr/>
        </p:nvSpPr>
        <p:spPr bwMode="auto">
          <a:xfrm>
            <a:off x="381000" y="914400"/>
            <a:ext cx="8534400" cy="304800"/>
          </a:xfrm>
          <a:prstGeom prst="rect">
            <a:avLst/>
          </a:prstGeom>
          <a:noFill/>
          <a:ln w="9525">
            <a:noFill/>
            <a:miter lim="800000"/>
            <a:headEnd/>
            <a:tailEnd/>
          </a:ln>
        </p:spPr>
        <p:txBody>
          <a:bodyPr anchor="ctr"/>
          <a:lstStyle/>
          <a:p>
            <a:pPr algn="ctr" eaLnBrk="1" hangingPunct="1"/>
            <a:r>
              <a:rPr lang="en-US" sz="3200" b="1">
                <a:solidFill>
                  <a:schemeClr val="bg2"/>
                </a:solidFill>
              </a:rPr>
              <a:t>Testing Water Vapor Feedback</a:t>
            </a:r>
            <a:br>
              <a:rPr lang="en-US" sz="3200" b="1">
                <a:solidFill>
                  <a:schemeClr val="bg2"/>
                </a:solidFill>
              </a:rPr>
            </a:br>
            <a:endParaRPr lang="en-US" sz="3200" b="1" baseline="-25000">
              <a:solidFill>
                <a:schemeClr val="bg2"/>
              </a:solidFill>
            </a:endParaRPr>
          </a:p>
        </p:txBody>
      </p:sp>
      <p:sp>
        <p:nvSpPr>
          <p:cNvPr id="13316" name="Text Box 10"/>
          <p:cNvSpPr txBox="1">
            <a:spLocks noChangeArrowheads="1"/>
          </p:cNvSpPr>
          <p:nvPr/>
        </p:nvSpPr>
        <p:spPr bwMode="auto">
          <a:xfrm>
            <a:off x="5108575" y="3563938"/>
            <a:ext cx="1673225" cy="304800"/>
          </a:xfrm>
          <a:prstGeom prst="rect">
            <a:avLst/>
          </a:prstGeom>
          <a:solidFill>
            <a:schemeClr val="bg1"/>
          </a:solidFill>
          <a:ln w="9525">
            <a:noFill/>
            <a:miter lim="800000"/>
            <a:headEnd/>
            <a:tailEnd/>
          </a:ln>
        </p:spPr>
        <p:txBody>
          <a:bodyPr wrap="none">
            <a:spAutoFit/>
          </a:bodyPr>
          <a:lstStyle/>
          <a:p>
            <a:r>
              <a:rPr lang="en-US" sz="1200" b="1"/>
              <a:t>Observed</a:t>
            </a:r>
            <a:r>
              <a:rPr lang="en-US" sz="1400"/>
              <a:t>                </a:t>
            </a:r>
          </a:p>
        </p:txBody>
      </p:sp>
      <p:sp>
        <p:nvSpPr>
          <p:cNvPr id="13317" name="Rectangle 11"/>
          <p:cNvSpPr>
            <a:spLocks noChangeArrowheads="1"/>
          </p:cNvSpPr>
          <p:nvPr/>
        </p:nvSpPr>
        <p:spPr bwMode="auto">
          <a:xfrm>
            <a:off x="4953000" y="3048000"/>
            <a:ext cx="762000" cy="76200"/>
          </a:xfrm>
          <a:prstGeom prst="rect">
            <a:avLst/>
          </a:prstGeom>
          <a:solidFill>
            <a:schemeClr val="bg1"/>
          </a:solidFill>
          <a:ln w="57150">
            <a:solidFill>
              <a:schemeClr val="bg1"/>
            </a:solidFill>
            <a:miter lim="800000"/>
            <a:headEnd/>
            <a:tailEnd/>
          </a:ln>
        </p:spPr>
        <p:txBody>
          <a:bodyPr wrap="none" anchor="ctr"/>
          <a:lstStyle/>
          <a:p>
            <a:endParaRPr lang="en-US"/>
          </a:p>
        </p:txBody>
      </p:sp>
      <p:sp>
        <p:nvSpPr>
          <p:cNvPr id="13318" name="Line 12"/>
          <p:cNvSpPr>
            <a:spLocks noChangeShapeType="1"/>
          </p:cNvSpPr>
          <p:nvPr/>
        </p:nvSpPr>
        <p:spPr bwMode="auto">
          <a:xfrm>
            <a:off x="2438400" y="3597275"/>
            <a:ext cx="0" cy="838200"/>
          </a:xfrm>
          <a:prstGeom prst="line">
            <a:avLst/>
          </a:prstGeom>
          <a:noFill/>
          <a:ln w="38100">
            <a:solidFill>
              <a:schemeClr val="tx1"/>
            </a:solidFill>
            <a:round/>
            <a:headEnd type="triangle" w="med" len="med"/>
            <a:tailEnd/>
          </a:ln>
        </p:spPr>
        <p:txBody>
          <a:bodyPr/>
          <a:lstStyle/>
          <a:p>
            <a:endParaRPr lang="en-US"/>
          </a:p>
        </p:txBody>
      </p:sp>
      <p:sp>
        <p:nvSpPr>
          <p:cNvPr id="13319" name="Text Box 13"/>
          <p:cNvSpPr txBox="1">
            <a:spLocks noChangeArrowheads="1"/>
          </p:cNvSpPr>
          <p:nvPr/>
        </p:nvSpPr>
        <p:spPr bwMode="auto">
          <a:xfrm>
            <a:off x="609600" y="5257800"/>
            <a:ext cx="8374063" cy="825500"/>
          </a:xfrm>
          <a:prstGeom prst="rect">
            <a:avLst/>
          </a:prstGeom>
          <a:solidFill>
            <a:schemeClr val="folHlink"/>
          </a:solidFill>
          <a:ln w="9525">
            <a:noFill/>
            <a:miter lim="800000"/>
            <a:headEnd/>
            <a:tailEnd/>
          </a:ln>
        </p:spPr>
        <p:txBody>
          <a:bodyPr wrap="none">
            <a:spAutoFit/>
          </a:bodyPr>
          <a:lstStyle/>
          <a:p>
            <a:pPr>
              <a:buClr>
                <a:schemeClr val="hlink"/>
              </a:buClr>
              <a:buFontTx/>
              <a:buChar char="•"/>
            </a:pPr>
            <a:r>
              <a:rPr lang="en-US" sz="1600" b="1"/>
              <a:t> Model without water vapor feedback significantly underestimates cooling.</a:t>
            </a:r>
          </a:p>
          <a:p>
            <a:pPr>
              <a:buClr>
                <a:schemeClr val="hlink"/>
              </a:buClr>
              <a:buFontTx/>
              <a:buChar char="•"/>
            </a:pPr>
            <a:endParaRPr lang="en-US" sz="1600" b="1"/>
          </a:p>
          <a:p>
            <a:pPr>
              <a:buClr>
                <a:schemeClr val="hlink"/>
              </a:buClr>
              <a:buFontTx/>
              <a:buChar char="•"/>
            </a:pPr>
            <a:r>
              <a:rPr lang="en-US" sz="1600" b="1"/>
              <a:t> Water vapor amplifies pre-existing temperature change (either warming or cooling).</a:t>
            </a:r>
          </a:p>
        </p:txBody>
      </p:sp>
    </p:spTree>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17"/>
          <p:cNvSpPr>
            <a:spLocks noChangeArrowheads="1"/>
          </p:cNvSpPr>
          <p:nvPr/>
        </p:nvSpPr>
        <p:spPr bwMode="auto">
          <a:xfrm>
            <a:off x="990600" y="2286000"/>
            <a:ext cx="6934200" cy="2743200"/>
          </a:xfrm>
          <a:prstGeom prst="rect">
            <a:avLst/>
          </a:prstGeom>
          <a:solidFill>
            <a:schemeClr val="accent1"/>
          </a:solidFill>
          <a:ln w="9525" algn="ctr">
            <a:solidFill>
              <a:schemeClr val="tx1"/>
            </a:solidFill>
            <a:round/>
            <a:headEnd/>
            <a:tailEnd/>
          </a:ln>
        </p:spPr>
        <p:txBody>
          <a:bodyPr/>
          <a:lstStyle/>
          <a:p>
            <a:endParaRPr lang="en-US"/>
          </a:p>
        </p:txBody>
      </p:sp>
      <p:sp>
        <p:nvSpPr>
          <p:cNvPr id="111620" name="Rectangle 4"/>
          <p:cNvSpPr>
            <a:spLocks noGrp="1" noChangeArrowheads="1"/>
          </p:cNvSpPr>
          <p:nvPr>
            <p:ph type="title"/>
          </p:nvPr>
        </p:nvSpPr>
        <p:spPr>
          <a:xfrm>
            <a:off x="152400" y="609600"/>
            <a:ext cx="8763000" cy="1295400"/>
          </a:xfrm>
        </p:spPr>
        <p:txBody>
          <a:bodyPr/>
          <a:lstStyle/>
          <a:p>
            <a:pPr algn="ctr">
              <a:defRPr/>
            </a:pPr>
            <a:r>
              <a:rPr lang="en-US" sz="3200" b="1" dirty="0" smtClean="0">
                <a:solidFill>
                  <a:schemeClr val="bg2"/>
                </a:solidFill>
                <a:effectLst>
                  <a:outerShdw blurRad="38100" dist="38100" dir="2700000" algn="tl">
                    <a:srgbClr val="000000"/>
                  </a:outerShdw>
                </a:effectLst>
              </a:rPr>
              <a:t>Cloud Feedback</a:t>
            </a:r>
            <a:endParaRPr lang="en-US" sz="3200" b="1" dirty="0">
              <a:solidFill>
                <a:schemeClr val="bg2"/>
              </a:solidFill>
              <a:effectLst>
                <a:outerShdw blurRad="38100" dist="38100" dir="2700000" algn="tl">
                  <a:srgbClr val="000000"/>
                </a:outerShdw>
              </a:effectLst>
            </a:endParaRPr>
          </a:p>
        </p:txBody>
      </p:sp>
      <p:sp>
        <p:nvSpPr>
          <p:cNvPr id="14340" name="AutoShape 5"/>
          <p:cNvSpPr>
            <a:spLocks noChangeArrowheads="1"/>
          </p:cNvSpPr>
          <p:nvPr/>
        </p:nvSpPr>
        <p:spPr bwMode="auto">
          <a:xfrm>
            <a:off x="1295400" y="3276600"/>
            <a:ext cx="1524000" cy="609600"/>
          </a:xfrm>
          <a:prstGeom prst="flowChartProcess">
            <a:avLst/>
          </a:prstGeom>
          <a:solidFill>
            <a:schemeClr val="bg1"/>
          </a:solidFill>
          <a:ln w="9525">
            <a:solidFill>
              <a:schemeClr val="tx1"/>
            </a:solidFill>
            <a:miter lim="800000"/>
            <a:headEnd/>
            <a:tailEnd/>
          </a:ln>
        </p:spPr>
        <p:txBody>
          <a:bodyPr wrap="none" anchor="ctr"/>
          <a:lstStyle/>
          <a:p>
            <a:pPr>
              <a:lnSpc>
                <a:spcPct val="85000"/>
              </a:lnSpc>
            </a:pPr>
            <a:r>
              <a:rPr lang="en-US" b="1">
                <a:latin typeface="Arial Narrow" pitchFamily="34" charset="0"/>
              </a:rPr>
              <a:t>Reflected</a:t>
            </a:r>
          </a:p>
          <a:p>
            <a:pPr>
              <a:lnSpc>
                <a:spcPct val="85000"/>
              </a:lnSpc>
            </a:pPr>
            <a:r>
              <a:rPr lang="en-US" b="1">
                <a:latin typeface="Arial Narrow" pitchFamily="34" charset="0"/>
              </a:rPr>
              <a:t>Sunlight</a:t>
            </a:r>
          </a:p>
        </p:txBody>
      </p:sp>
      <p:sp>
        <p:nvSpPr>
          <p:cNvPr id="14341" name="AutoShape 9"/>
          <p:cNvSpPr>
            <a:spLocks noChangeArrowheads="1"/>
          </p:cNvSpPr>
          <p:nvPr/>
        </p:nvSpPr>
        <p:spPr bwMode="auto">
          <a:xfrm>
            <a:off x="3609975" y="3932238"/>
            <a:ext cx="1752600" cy="609600"/>
          </a:xfrm>
          <a:prstGeom prst="flowChartProcess">
            <a:avLst/>
          </a:prstGeom>
          <a:solidFill>
            <a:schemeClr val="bg1"/>
          </a:solidFill>
          <a:ln w="9525">
            <a:solidFill>
              <a:schemeClr val="tx1"/>
            </a:solidFill>
            <a:miter lim="800000"/>
            <a:headEnd/>
            <a:tailEnd/>
          </a:ln>
        </p:spPr>
        <p:txBody>
          <a:bodyPr wrap="none" anchor="ctr"/>
          <a:lstStyle/>
          <a:p>
            <a:pPr>
              <a:lnSpc>
                <a:spcPct val="85000"/>
              </a:lnSpc>
            </a:pPr>
            <a:r>
              <a:rPr lang="en-US" b="1">
                <a:latin typeface="Arial Narrow" pitchFamily="34" charset="0"/>
              </a:rPr>
              <a:t>Cloud Cover</a:t>
            </a:r>
          </a:p>
        </p:txBody>
      </p:sp>
      <p:sp>
        <p:nvSpPr>
          <p:cNvPr id="14342" name="AutoShape 10"/>
          <p:cNvSpPr>
            <a:spLocks noChangeArrowheads="1"/>
          </p:cNvSpPr>
          <p:nvPr/>
        </p:nvSpPr>
        <p:spPr bwMode="auto">
          <a:xfrm>
            <a:off x="3733800" y="2636838"/>
            <a:ext cx="1524000" cy="609600"/>
          </a:xfrm>
          <a:prstGeom prst="flowChartProcess">
            <a:avLst/>
          </a:prstGeom>
          <a:solidFill>
            <a:schemeClr val="bg1"/>
          </a:solidFill>
          <a:ln w="9525">
            <a:solidFill>
              <a:schemeClr val="tx1"/>
            </a:solidFill>
            <a:miter lim="800000"/>
            <a:headEnd/>
            <a:tailEnd/>
          </a:ln>
        </p:spPr>
        <p:txBody>
          <a:bodyPr wrap="none" anchor="ctr"/>
          <a:lstStyle/>
          <a:p>
            <a:pPr>
              <a:lnSpc>
                <a:spcPct val="85000"/>
              </a:lnSpc>
            </a:pPr>
            <a:r>
              <a:rPr lang="en-US" b="1">
                <a:latin typeface="Arial Narrow" pitchFamily="34" charset="0"/>
              </a:rPr>
              <a:t>Surface T</a:t>
            </a:r>
          </a:p>
        </p:txBody>
      </p:sp>
      <p:sp>
        <p:nvSpPr>
          <p:cNvPr id="14343" name="Line 15"/>
          <p:cNvSpPr>
            <a:spLocks noChangeShapeType="1"/>
          </p:cNvSpPr>
          <p:nvPr/>
        </p:nvSpPr>
        <p:spPr bwMode="auto">
          <a:xfrm flipH="1" flipV="1">
            <a:off x="4495800" y="3246438"/>
            <a:ext cx="0" cy="685800"/>
          </a:xfrm>
          <a:prstGeom prst="line">
            <a:avLst/>
          </a:prstGeom>
          <a:noFill/>
          <a:ln w="38100">
            <a:solidFill>
              <a:schemeClr val="bg1"/>
            </a:solidFill>
            <a:round/>
            <a:headEnd type="triangle" w="med" len="med"/>
            <a:tailEnd/>
          </a:ln>
        </p:spPr>
        <p:txBody>
          <a:bodyPr/>
          <a:lstStyle/>
          <a:p>
            <a:endParaRPr lang="en-US"/>
          </a:p>
        </p:txBody>
      </p:sp>
      <p:sp>
        <p:nvSpPr>
          <p:cNvPr id="14344" name="Line 16"/>
          <p:cNvSpPr>
            <a:spLocks noChangeShapeType="1"/>
          </p:cNvSpPr>
          <p:nvPr/>
        </p:nvSpPr>
        <p:spPr bwMode="auto">
          <a:xfrm>
            <a:off x="2819400" y="3886200"/>
            <a:ext cx="914400" cy="350838"/>
          </a:xfrm>
          <a:prstGeom prst="line">
            <a:avLst/>
          </a:prstGeom>
          <a:noFill/>
          <a:ln w="38100">
            <a:solidFill>
              <a:schemeClr val="bg1"/>
            </a:solidFill>
            <a:round/>
            <a:headEnd type="triangle" w="med" len="med"/>
            <a:tailEnd/>
          </a:ln>
        </p:spPr>
        <p:txBody>
          <a:bodyPr/>
          <a:lstStyle/>
          <a:p>
            <a:endParaRPr lang="en-US"/>
          </a:p>
        </p:txBody>
      </p:sp>
      <p:sp>
        <p:nvSpPr>
          <p:cNvPr id="14345" name="Line 17"/>
          <p:cNvSpPr>
            <a:spLocks noChangeShapeType="1"/>
          </p:cNvSpPr>
          <p:nvPr/>
        </p:nvSpPr>
        <p:spPr bwMode="auto">
          <a:xfrm flipH="1">
            <a:off x="2819400" y="2895600"/>
            <a:ext cx="914400" cy="381000"/>
          </a:xfrm>
          <a:prstGeom prst="line">
            <a:avLst/>
          </a:prstGeom>
          <a:noFill/>
          <a:ln w="38100">
            <a:solidFill>
              <a:schemeClr val="bg1"/>
            </a:solidFill>
            <a:round/>
            <a:headEnd type="triangle" w="med" len="med"/>
            <a:tailEnd/>
          </a:ln>
        </p:spPr>
        <p:txBody>
          <a:bodyPr/>
          <a:lstStyle/>
          <a:p>
            <a:endParaRPr lang="en-US"/>
          </a:p>
        </p:txBody>
      </p:sp>
      <p:sp>
        <p:nvSpPr>
          <p:cNvPr id="14346" name="Text Box 19"/>
          <p:cNvSpPr txBox="1">
            <a:spLocks noChangeArrowheads="1"/>
          </p:cNvSpPr>
          <p:nvPr/>
        </p:nvSpPr>
        <p:spPr bwMode="auto">
          <a:xfrm>
            <a:off x="3048000" y="4038600"/>
            <a:ext cx="422275" cy="579438"/>
          </a:xfrm>
          <a:prstGeom prst="rect">
            <a:avLst/>
          </a:prstGeom>
          <a:noFill/>
          <a:ln w="9525">
            <a:noFill/>
            <a:miter lim="800000"/>
            <a:headEnd/>
            <a:tailEnd/>
          </a:ln>
        </p:spPr>
        <p:txBody>
          <a:bodyPr wrap="none">
            <a:spAutoFit/>
          </a:bodyPr>
          <a:lstStyle/>
          <a:p>
            <a:r>
              <a:rPr lang="en-US" sz="3200" b="1">
                <a:solidFill>
                  <a:schemeClr val="bg1"/>
                </a:solidFill>
              </a:rPr>
              <a:t>+</a:t>
            </a:r>
          </a:p>
        </p:txBody>
      </p:sp>
      <p:sp>
        <p:nvSpPr>
          <p:cNvPr id="14347" name="Text Box 20"/>
          <p:cNvSpPr txBox="1">
            <a:spLocks noChangeArrowheads="1"/>
          </p:cNvSpPr>
          <p:nvPr/>
        </p:nvSpPr>
        <p:spPr bwMode="auto">
          <a:xfrm>
            <a:off x="4572000" y="3306763"/>
            <a:ext cx="431800" cy="579437"/>
          </a:xfrm>
          <a:prstGeom prst="rect">
            <a:avLst/>
          </a:prstGeom>
          <a:noFill/>
          <a:ln w="9525">
            <a:noFill/>
            <a:miter lim="800000"/>
            <a:headEnd/>
            <a:tailEnd/>
          </a:ln>
        </p:spPr>
        <p:txBody>
          <a:bodyPr wrap="none">
            <a:spAutoFit/>
          </a:bodyPr>
          <a:lstStyle/>
          <a:p>
            <a:r>
              <a:rPr lang="en-US" sz="3200" b="1">
                <a:solidFill>
                  <a:schemeClr val="bg1"/>
                </a:solidFill>
              </a:rPr>
              <a:t>?</a:t>
            </a:r>
          </a:p>
        </p:txBody>
      </p:sp>
      <p:sp>
        <p:nvSpPr>
          <p:cNvPr id="14348" name="Text Box 21"/>
          <p:cNvSpPr txBox="1">
            <a:spLocks noChangeArrowheads="1"/>
          </p:cNvSpPr>
          <p:nvPr/>
        </p:nvSpPr>
        <p:spPr bwMode="auto">
          <a:xfrm>
            <a:off x="3033713" y="2514600"/>
            <a:ext cx="319087" cy="579438"/>
          </a:xfrm>
          <a:prstGeom prst="rect">
            <a:avLst/>
          </a:prstGeom>
          <a:noFill/>
          <a:ln w="9525">
            <a:noFill/>
            <a:miter lim="800000"/>
            <a:headEnd/>
            <a:tailEnd/>
          </a:ln>
        </p:spPr>
        <p:txBody>
          <a:bodyPr wrap="none">
            <a:spAutoFit/>
          </a:bodyPr>
          <a:lstStyle/>
          <a:p>
            <a:r>
              <a:rPr lang="en-US" sz="3200" b="1">
                <a:solidFill>
                  <a:schemeClr val="bg1"/>
                </a:solidFill>
              </a:rPr>
              <a:t>-</a:t>
            </a:r>
          </a:p>
        </p:txBody>
      </p:sp>
      <p:sp>
        <p:nvSpPr>
          <p:cNvPr id="14349" name="AutoShape 24"/>
          <p:cNvSpPr>
            <a:spLocks noChangeArrowheads="1"/>
          </p:cNvSpPr>
          <p:nvPr/>
        </p:nvSpPr>
        <p:spPr bwMode="auto">
          <a:xfrm>
            <a:off x="6096000" y="3276600"/>
            <a:ext cx="1524000" cy="609600"/>
          </a:xfrm>
          <a:prstGeom prst="flowChartProcess">
            <a:avLst/>
          </a:prstGeom>
          <a:solidFill>
            <a:schemeClr val="bg1"/>
          </a:solidFill>
          <a:ln w="9525">
            <a:solidFill>
              <a:schemeClr val="tx1"/>
            </a:solidFill>
            <a:miter lim="800000"/>
            <a:headEnd/>
            <a:tailEnd/>
          </a:ln>
        </p:spPr>
        <p:txBody>
          <a:bodyPr wrap="none" anchor="ctr"/>
          <a:lstStyle/>
          <a:p>
            <a:pPr>
              <a:lnSpc>
                <a:spcPct val="85000"/>
              </a:lnSpc>
            </a:pPr>
            <a:r>
              <a:rPr lang="en-US" b="1">
                <a:latin typeface="Arial Narrow" pitchFamily="34" charset="0"/>
              </a:rPr>
              <a:t>Greenhouse</a:t>
            </a:r>
          </a:p>
          <a:p>
            <a:pPr>
              <a:lnSpc>
                <a:spcPct val="85000"/>
              </a:lnSpc>
            </a:pPr>
            <a:r>
              <a:rPr lang="en-US" b="1">
                <a:latin typeface="Arial Narrow" pitchFamily="34" charset="0"/>
              </a:rPr>
              <a:t>Effect</a:t>
            </a:r>
          </a:p>
        </p:txBody>
      </p:sp>
      <p:sp>
        <p:nvSpPr>
          <p:cNvPr id="14350" name="Line 26"/>
          <p:cNvSpPr>
            <a:spLocks noChangeShapeType="1"/>
          </p:cNvSpPr>
          <p:nvPr/>
        </p:nvSpPr>
        <p:spPr bwMode="auto">
          <a:xfrm flipH="1" flipV="1">
            <a:off x="5257800" y="2895600"/>
            <a:ext cx="838200" cy="381000"/>
          </a:xfrm>
          <a:prstGeom prst="line">
            <a:avLst/>
          </a:prstGeom>
          <a:noFill/>
          <a:ln w="38100">
            <a:solidFill>
              <a:schemeClr val="bg1"/>
            </a:solidFill>
            <a:round/>
            <a:headEnd/>
            <a:tailEnd type="triangle" w="med" len="med"/>
          </a:ln>
        </p:spPr>
        <p:txBody>
          <a:bodyPr/>
          <a:lstStyle/>
          <a:p>
            <a:endParaRPr lang="en-US"/>
          </a:p>
        </p:txBody>
      </p:sp>
      <p:sp>
        <p:nvSpPr>
          <p:cNvPr id="14351" name="Line 27"/>
          <p:cNvSpPr>
            <a:spLocks noChangeShapeType="1"/>
          </p:cNvSpPr>
          <p:nvPr/>
        </p:nvSpPr>
        <p:spPr bwMode="auto">
          <a:xfrm flipH="1">
            <a:off x="5197475" y="3886200"/>
            <a:ext cx="914400" cy="381000"/>
          </a:xfrm>
          <a:prstGeom prst="line">
            <a:avLst/>
          </a:prstGeom>
          <a:noFill/>
          <a:ln w="38100">
            <a:solidFill>
              <a:schemeClr val="bg1"/>
            </a:solidFill>
            <a:round/>
            <a:headEnd type="triangle" w="med" len="med"/>
            <a:tailEnd/>
          </a:ln>
        </p:spPr>
        <p:txBody>
          <a:bodyPr/>
          <a:lstStyle/>
          <a:p>
            <a:endParaRPr lang="en-US"/>
          </a:p>
        </p:txBody>
      </p:sp>
      <p:sp>
        <p:nvSpPr>
          <p:cNvPr id="14352" name="Text Box 28"/>
          <p:cNvSpPr txBox="1">
            <a:spLocks noChangeArrowheads="1"/>
          </p:cNvSpPr>
          <p:nvPr/>
        </p:nvSpPr>
        <p:spPr bwMode="auto">
          <a:xfrm>
            <a:off x="655638" y="5272088"/>
            <a:ext cx="8107362" cy="523875"/>
          </a:xfrm>
          <a:prstGeom prst="rect">
            <a:avLst/>
          </a:prstGeom>
          <a:noFill/>
          <a:ln w="9525">
            <a:noFill/>
            <a:miter lim="800000"/>
            <a:headEnd/>
            <a:tailEnd/>
          </a:ln>
        </p:spPr>
        <p:txBody>
          <a:bodyPr wrap="none">
            <a:spAutoFit/>
          </a:bodyPr>
          <a:lstStyle/>
          <a:p>
            <a:r>
              <a:rPr lang="en-US" sz="2800" b="1">
                <a:solidFill>
                  <a:schemeClr val="bg2"/>
                </a:solidFill>
                <a:latin typeface="Arial Narrow" pitchFamily="34" charset="0"/>
              </a:rPr>
              <a:t>Cloud feedback is uncertain in both magnitude and sign.</a:t>
            </a:r>
          </a:p>
        </p:txBody>
      </p:sp>
      <p:sp>
        <p:nvSpPr>
          <p:cNvPr id="14353" name="Text Box 29"/>
          <p:cNvSpPr txBox="1">
            <a:spLocks noChangeArrowheads="1"/>
          </p:cNvSpPr>
          <p:nvPr/>
        </p:nvSpPr>
        <p:spPr bwMode="auto">
          <a:xfrm>
            <a:off x="5521325" y="4038600"/>
            <a:ext cx="422275" cy="579438"/>
          </a:xfrm>
          <a:prstGeom prst="rect">
            <a:avLst/>
          </a:prstGeom>
          <a:noFill/>
          <a:ln w="9525">
            <a:noFill/>
            <a:miter lim="800000"/>
            <a:headEnd/>
            <a:tailEnd/>
          </a:ln>
        </p:spPr>
        <p:txBody>
          <a:bodyPr wrap="none">
            <a:spAutoFit/>
          </a:bodyPr>
          <a:lstStyle/>
          <a:p>
            <a:r>
              <a:rPr lang="en-US" sz="3200" b="1">
                <a:solidFill>
                  <a:schemeClr val="bg1"/>
                </a:solidFill>
              </a:rPr>
              <a:t>+</a:t>
            </a:r>
          </a:p>
        </p:txBody>
      </p:sp>
      <p:sp>
        <p:nvSpPr>
          <p:cNvPr id="14354" name="Text Box 30"/>
          <p:cNvSpPr txBox="1">
            <a:spLocks noChangeArrowheads="1"/>
          </p:cNvSpPr>
          <p:nvPr/>
        </p:nvSpPr>
        <p:spPr bwMode="auto">
          <a:xfrm>
            <a:off x="5518150" y="2590800"/>
            <a:ext cx="422275" cy="579438"/>
          </a:xfrm>
          <a:prstGeom prst="rect">
            <a:avLst/>
          </a:prstGeom>
          <a:noFill/>
          <a:ln w="9525">
            <a:noFill/>
            <a:miter lim="800000"/>
            <a:headEnd/>
            <a:tailEnd/>
          </a:ln>
        </p:spPr>
        <p:txBody>
          <a:bodyPr wrap="none">
            <a:spAutoFit/>
          </a:bodyPr>
          <a:lstStyle/>
          <a:p>
            <a:r>
              <a:rPr lang="en-US" sz="3200" b="1">
                <a:solidFill>
                  <a:schemeClr val="bg1"/>
                </a:solidFill>
              </a:rPr>
              <a:t>+</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idx="4294967295"/>
          </p:nvPr>
        </p:nvSpPr>
        <p:spPr>
          <a:xfrm>
            <a:off x="611188" y="609600"/>
            <a:ext cx="7770812" cy="600075"/>
          </a:xfrm>
        </p:spPr>
        <p:txBody>
          <a:bodyPr/>
          <a:lstStyle/>
          <a:p>
            <a:pPr algn="ctr" eaLnBrk="1" hangingPunct="1">
              <a:defRPr/>
            </a:pPr>
            <a:r>
              <a:rPr lang="en-US" sz="3200" b="1" dirty="0" smtClean="0">
                <a:solidFill>
                  <a:schemeClr val="bg2"/>
                </a:solidFill>
                <a:effectLst>
                  <a:outerShdw blurRad="38100" dist="38100" dir="2700000" algn="tl">
                    <a:srgbClr val="000000">
                      <a:alpha val="43137"/>
                    </a:srgbClr>
                  </a:outerShdw>
                </a:effectLst>
              </a:rPr>
              <a:t>The Problem Clouds</a:t>
            </a:r>
            <a:r>
              <a:rPr lang="en-US" sz="2800" b="1" dirty="0" smtClean="0">
                <a:solidFill>
                  <a:schemeClr val="hlink"/>
                </a:solidFill>
              </a:rPr>
              <a:t/>
            </a:r>
            <a:br>
              <a:rPr lang="en-US" sz="2800" b="1" dirty="0" smtClean="0">
                <a:solidFill>
                  <a:schemeClr val="hlink"/>
                </a:solidFill>
              </a:rPr>
            </a:br>
            <a:r>
              <a:rPr lang="en-US" sz="2000" b="1" dirty="0" smtClean="0"/>
              <a:t>Regional contribution to intermodel spread in cloud feedback</a:t>
            </a:r>
            <a:endParaRPr lang="en-US" sz="2800" b="1" dirty="0" smtClean="0">
              <a:solidFill>
                <a:schemeClr val="hlink"/>
              </a:solidFill>
            </a:endParaRPr>
          </a:p>
        </p:txBody>
      </p:sp>
      <p:pic>
        <p:nvPicPr>
          <p:cNvPr id="15363" name="Picture 3"/>
          <p:cNvPicPr>
            <a:picLocks noChangeAspect="1" noChangeArrowheads="1"/>
          </p:cNvPicPr>
          <p:nvPr/>
        </p:nvPicPr>
        <p:blipFill>
          <a:blip r:embed="rId3" cstate="print"/>
          <a:srcRect/>
          <a:stretch>
            <a:fillRect/>
          </a:stretch>
        </p:blipFill>
        <p:spPr bwMode="auto">
          <a:xfrm>
            <a:off x="152400" y="1371600"/>
            <a:ext cx="8915400" cy="4238625"/>
          </a:xfrm>
          <a:prstGeom prst="rect">
            <a:avLst/>
          </a:prstGeom>
          <a:noFill/>
          <a:ln w="9525">
            <a:noFill/>
            <a:miter lim="800000"/>
            <a:headEnd/>
            <a:tailEnd/>
          </a:ln>
        </p:spPr>
      </p:pic>
      <p:sp>
        <p:nvSpPr>
          <p:cNvPr id="6" name="Oval 5"/>
          <p:cNvSpPr>
            <a:spLocks noChangeArrowheads="1"/>
          </p:cNvSpPr>
          <p:nvPr/>
        </p:nvSpPr>
        <p:spPr bwMode="auto">
          <a:xfrm>
            <a:off x="6553200" y="2209800"/>
            <a:ext cx="838200" cy="990600"/>
          </a:xfrm>
          <a:prstGeom prst="ellipse">
            <a:avLst/>
          </a:prstGeom>
          <a:noFill/>
          <a:ln w="28575" algn="ctr">
            <a:solidFill>
              <a:schemeClr val="tx1"/>
            </a:solidFill>
            <a:round/>
            <a:headEnd/>
            <a:tailEnd/>
          </a:ln>
        </p:spPr>
        <p:txBody>
          <a:bodyPr/>
          <a:lstStyle/>
          <a:p>
            <a:endParaRPr lang="en-US"/>
          </a:p>
        </p:txBody>
      </p:sp>
      <p:sp>
        <p:nvSpPr>
          <p:cNvPr id="11" name="Oval 10"/>
          <p:cNvSpPr>
            <a:spLocks noChangeArrowheads="1"/>
          </p:cNvSpPr>
          <p:nvPr/>
        </p:nvSpPr>
        <p:spPr bwMode="auto">
          <a:xfrm>
            <a:off x="7086600" y="3352800"/>
            <a:ext cx="838200" cy="914400"/>
          </a:xfrm>
          <a:prstGeom prst="ellipse">
            <a:avLst/>
          </a:prstGeom>
          <a:noFill/>
          <a:ln w="28575" algn="ctr">
            <a:solidFill>
              <a:schemeClr val="tx1"/>
            </a:solidFill>
            <a:round/>
            <a:headEnd/>
            <a:tailEnd/>
          </a:ln>
        </p:spPr>
        <p:txBody>
          <a:bodyPr/>
          <a:lstStyle/>
          <a:p>
            <a:endParaRPr lang="en-US"/>
          </a:p>
        </p:txBody>
      </p:sp>
      <p:sp>
        <p:nvSpPr>
          <p:cNvPr id="12" name="Oval 11"/>
          <p:cNvSpPr>
            <a:spLocks noChangeArrowheads="1"/>
          </p:cNvSpPr>
          <p:nvPr/>
        </p:nvSpPr>
        <p:spPr bwMode="auto">
          <a:xfrm>
            <a:off x="5257800" y="3352800"/>
            <a:ext cx="838200" cy="990600"/>
          </a:xfrm>
          <a:prstGeom prst="ellipse">
            <a:avLst/>
          </a:prstGeom>
          <a:noFill/>
          <a:ln w="28575" algn="ctr">
            <a:solidFill>
              <a:schemeClr val="tx1"/>
            </a:solidFill>
            <a:round/>
            <a:headEnd/>
            <a:tailEnd/>
          </a:ln>
        </p:spPr>
        <p:txBody>
          <a:bodyPr/>
          <a:lstStyle/>
          <a:p>
            <a:endParaRPr lang="en-US"/>
          </a:p>
        </p:txBody>
      </p:sp>
      <p:sp>
        <p:nvSpPr>
          <p:cNvPr id="13" name="Oval 12"/>
          <p:cNvSpPr>
            <a:spLocks noChangeArrowheads="1"/>
          </p:cNvSpPr>
          <p:nvPr/>
        </p:nvSpPr>
        <p:spPr bwMode="auto">
          <a:xfrm>
            <a:off x="1676400" y="3657600"/>
            <a:ext cx="838200" cy="990600"/>
          </a:xfrm>
          <a:prstGeom prst="ellipse">
            <a:avLst/>
          </a:prstGeom>
          <a:noFill/>
          <a:ln w="28575" algn="ctr">
            <a:solidFill>
              <a:schemeClr val="tx1"/>
            </a:solidFill>
            <a:round/>
            <a:headEnd/>
            <a:tailEnd/>
          </a:ln>
        </p:spPr>
        <p:txBody>
          <a:bodyPr/>
          <a:lstStyle/>
          <a:p>
            <a:endParaRPr lang="en-US"/>
          </a:p>
        </p:txBody>
      </p:sp>
      <p:sp>
        <p:nvSpPr>
          <p:cNvPr id="14" name="Oval 13"/>
          <p:cNvSpPr>
            <a:spLocks noChangeArrowheads="1"/>
          </p:cNvSpPr>
          <p:nvPr/>
        </p:nvSpPr>
        <p:spPr bwMode="auto">
          <a:xfrm>
            <a:off x="3810000" y="2286000"/>
            <a:ext cx="1066800" cy="838200"/>
          </a:xfrm>
          <a:prstGeom prst="ellipse">
            <a:avLst/>
          </a:prstGeom>
          <a:noFill/>
          <a:ln w="28575" algn="ctr">
            <a:solidFill>
              <a:schemeClr val="tx1"/>
            </a:solidFill>
            <a:round/>
            <a:headEnd/>
            <a:tailEnd/>
          </a:ln>
        </p:spPr>
        <p:txBody>
          <a:bodyPr/>
          <a:lstStyle/>
          <a:p>
            <a:endParaRPr lang="en-US"/>
          </a:p>
        </p:txBody>
      </p:sp>
      <p:sp>
        <p:nvSpPr>
          <p:cNvPr id="15369" name="Rectangle 5"/>
          <p:cNvSpPr>
            <a:spLocks noChangeArrowheads="1"/>
          </p:cNvSpPr>
          <p:nvPr/>
        </p:nvSpPr>
        <p:spPr bwMode="auto">
          <a:xfrm>
            <a:off x="685800" y="5791200"/>
            <a:ext cx="7543800" cy="590550"/>
          </a:xfrm>
          <a:prstGeom prst="rect">
            <a:avLst/>
          </a:prstGeom>
          <a:solidFill>
            <a:srgbClr val="CCCCFF"/>
          </a:solidFill>
          <a:ln w="9525">
            <a:noFill/>
            <a:miter lim="800000"/>
            <a:headEnd/>
            <a:tailEnd/>
          </a:ln>
        </p:spPr>
        <p:txBody>
          <a:bodyPr>
            <a:spAutoFit/>
          </a:bodyPr>
          <a:lstStyle/>
          <a:p>
            <a:pPr eaLnBrk="1" hangingPunct="1">
              <a:lnSpc>
                <a:spcPct val="90000"/>
              </a:lnSpc>
              <a:spcBef>
                <a:spcPct val="20000"/>
              </a:spcBef>
              <a:buClr>
                <a:schemeClr val="bg2"/>
              </a:buClr>
              <a:buSzPct val="75000"/>
              <a:buFont typeface="Wingdings" pitchFamily="2" charset="2"/>
              <a:buNone/>
            </a:pPr>
            <a:r>
              <a:rPr lang="en-US" b="1"/>
              <a:t>Subtropical marine stratocumulus clouds are responsible for most (~2/3) of the uncertainty in cloud feedback in current models.</a:t>
            </a:r>
          </a:p>
        </p:txBody>
      </p:sp>
      <p:cxnSp>
        <p:nvCxnSpPr>
          <p:cNvPr id="15370" name="Straight Arrow Connector 15"/>
          <p:cNvCxnSpPr>
            <a:cxnSpLocks noChangeShapeType="1"/>
          </p:cNvCxnSpPr>
          <p:nvPr/>
        </p:nvCxnSpPr>
        <p:spPr bwMode="auto">
          <a:xfrm rot="5400000" flipH="1" flipV="1">
            <a:off x="4610100" y="4838700"/>
            <a:ext cx="1371600" cy="381000"/>
          </a:xfrm>
          <a:prstGeom prst="straightConnector1">
            <a:avLst/>
          </a:prstGeom>
          <a:noFill/>
          <a:ln w="9525" algn="ctr">
            <a:solidFill>
              <a:schemeClr val="tx1"/>
            </a:solidFill>
            <a:round/>
            <a:headEnd/>
            <a:tailEnd type="arrow" w="med" len="med"/>
          </a:ln>
        </p:spPr>
      </p:cxnSp>
      <p:cxnSp>
        <p:nvCxnSpPr>
          <p:cNvPr id="15371" name="Straight Arrow Connector 16"/>
          <p:cNvCxnSpPr>
            <a:cxnSpLocks noChangeShapeType="1"/>
          </p:cNvCxnSpPr>
          <p:nvPr/>
        </p:nvCxnSpPr>
        <p:spPr bwMode="auto">
          <a:xfrm rot="16200000" flipV="1">
            <a:off x="3467100" y="4076700"/>
            <a:ext cx="2590800" cy="685800"/>
          </a:xfrm>
          <a:prstGeom prst="straightConnector1">
            <a:avLst/>
          </a:prstGeom>
          <a:noFill/>
          <a:ln w="9525" algn="ctr">
            <a:solidFill>
              <a:schemeClr val="tx1"/>
            </a:solidFill>
            <a:round/>
            <a:headEnd/>
            <a:tailEnd type="arrow" w="med" len="med"/>
          </a:ln>
        </p:spPr>
      </p:cxnSp>
      <p:cxnSp>
        <p:nvCxnSpPr>
          <p:cNvPr id="15372" name="Straight Arrow Connector 18"/>
          <p:cNvCxnSpPr>
            <a:cxnSpLocks noChangeShapeType="1"/>
          </p:cNvCxnSpPr>
          <p:nvPr/>
        </p:nvCxnSpPr>
        <p:spPr bwMode="auto">
          <a:xfrm rot="10800000">
            <a:off x="2133600" y="4191000"/>
            <a:ext cx="2971800" cy="1524000"/>
          </a:xfrm>
          <a:prstGeom prst="straightConnector1">
            <a:avLst/>
          </a:prstGeom>
          <a:noFill/>
          <a:ln w="9525" algn="ctr">
            <a:solidFill>
              <a:schemeClr val="tx1"/>
            </a:solidFill>
            <a:round/>
            <a:headEnd/>
            <a:tailEnd type="arrow" w="med" len="med"/>
          </a:ln>
        </p:spPr>
      </p:cxnSp>
      <p:cxnSp>
        <p:nvCxnSpPr>
          <p:cNvPr id="15373" name="Straight Arrow Connector 21"/>
          <p:cNvCxnSpPr>
            <a:cxnSpLocks noChangeShapeType="1"/>
          </p:cNvCxnSpPr>
          <p:nvPr/>
        </p:nvCxnSpPr>
        <p:spPr bwMode="auto">
          <a:xfrm rot="5400000" flipH="1" flipV="1">
            <a:off x="4572000" y="3505200"/>
            <a:ext cx="2743200" cy="1676400"/>
          </a:xfrm>
          <a:prstGeom prst="straightConnector1">
            <a:avLst/>
          </a:prstGeom>
          <a:noFill/>
          <a:ln w="9525" algn="ctr">
            <a:solidFill>
              <a:schemeClr val="tx1"/>
            </a:solidFill>
            <a:round/>
            <a:headEnd/>
            <a:tailEnd type="arrow" w="med" len="med"/>
          </a:ln>
        </p:spPr>
      </p:cxnSp>
      <p:cxnSp>
        <p:nvCxnSpPr>
          <p:cNvPr id="15374" name="Straight Arrow Connector 25"/>
          <p:cNvCxnSpPr>
            <a:cxnSpLocks noChangeShapeType="1"/>
          </p:cNvCxnSpPr>
          <p:nvPr/>
        </p:nvCxnSpPr>
        <p:spPr bwMode="auto">
          <a:xfrm flipV="1">
            <a:off x="5105400" y="3886200"/>
            <a:ext cx="2209800" cy="1828800"/>
          </a:xfrm>
          <a:prstGeom prst="straightConnector1">
            <a:avLst/>
          </a:prstGeom>
          <a:noFill/>
          <a:ln w="9525" algn="ctr">
            <a:solidFill>
              <a:schemeClr val="tx1"/>
            </a:solidFill>
            <a:round/>
            <a:headEnd/>
            <a:tailEnd type="arrow" w="med" len="med"/>
          </a:ln>
        </p:spPr>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2000"/>
                                        <p:tgtEl>
                                          <p:spTgt spid="6"/>
                                        </p:tgtEl>
                                      </p:cBhvr>
                                    </p:animEffect>
                                  </p:childTnLst>
                                </p:cTn>
                              </p:par>
                            </p:childTnLst>
                          </p:cTn>
                        </p:par>
                        <p:par>
                          <p:cTn id="8" fill="hold">
                            <p:stCondLst>
                              <p:cond delay="2000"/>
                            </p:stCondLst>
                            <p:childTnLst>
                              <p:par>
                                <p:cTn id="9" presetID="10" presetClass="exit" presetSubtype="0" fill="hold" grpId="1" nodeType="afterEffect">
                                  <p:stCondLst>
                                    <p:cond delay="0"/>
                                  </p:stCondLst>
                                  <p:childTnLst>
                                    <p:animEffect transition="out" filter="fade">
                                      <p:cBhvr>
                                        <p:cTn id="10" dur="2000"/>
                                        <p:tgtEl>
                                          <p:spTgt spid="6"/>
                                        </p:tgtEl>
                                      </p:cBhvr>
                                    </p:animEffect>
                                    <p:set>
                                      <p:cBhvr>
                                        <p:cTn id="11" dur="1" fill="hold">
                                          <p:stCondLst>
                                            <p:cond delay="1999"/>
                                          </p:stCondLst>
                                        </p:cTn>
                                        <p:tgtEl>
                                          <p:spTgt spid="6"/>
                                        </p:tgtEl>
                                        <p:attrNameLst>
                                          <p:attrName>style.visibility</p:attrName>
                                        </p:attrNameLst>
                                      </p:cBhvr>
                                      <p:to>
                                        <p:strVal val="hidden"/>
                                      </p:to>
                                    </p:set>
                                  </p:childTnLst>
                                </p:cTn>
                              </p:par>
                              <p:par>
                                <p:cTn id="12" presetID="10" presetClass="entr" presetSubtype="0" fill="hold" grpId="0" nodeType="withEffect">
                                  <p:stCondLst>
                                    <p:cond delay="0"/>
                                  </p:stCondLst>
                                  <p:childTnLst>
                                    <p:set>
                                      <p:cBhvr>
                                        <p:cTn id="13" dur="1" fill="hold">
                                          <p:stCondLst>
                                            <p:cond delay="0"/>
                                          </p:stCondLst>
                                        </p:cTn>
                                        <p:tgtEl>
                                          <p:spTgt spid="11"/>
                                        </p:tgtEl>
                                        <p:attrNameLst>
                                          <p:attrName>style.visibility</p:attrName>
                                        </p:attrNameLst>
                                      </p:cBhvr>
                                      <p:to>
                                        <p:strVal val="visible"/>
                                      </p:to>
                                    </p:set>
                                    <p:animEffect transition="in" filter="fade">
                                      <p:cBhvr>
                                        <p:cTn id="14" dur="2000"/>
                                        <p:tgtEl>
                                          <p:spTgt spid="11"/>
                                        </p:tgtEl>
                                      </p:cBhvr>
                                    </p:animEffect>
                                  </p:childTnLst>
                                </p:cTn>
                              </p:par>
                            </p:childTnLst>
                          </p:cTn>
                        </p:par>
                        <p:par>
                          <p:cTn id="15" fill="hold">
                            <p:stCondLst>
                              <p:cond delay="4000"/>
                            </p:stCondLst>
                            <p:childTnLst>
                              <p:par>
                                <p:cTn id="16" presetID="10" presetClass="exit" presetSubtype="0" fill="hold" grpId="1" nodeType="afterEffect">
                                  <p:stCondLst>
                                    <p:cond delay="0"/>
                                  </p:stCondLst>
                                  <p:childTnLst>
                                    <p:animEffect transition="out" filter="fade">
                                      <p:cBhvr>
                                        <p:cTn id="17" dur="2000"/>
                                        <p:tgtEl>
                                          <p:spTgt spid="11"/>
                                        </p:tgtEl>
                                      </p:cBhvr>
                                    </p:animEffect>
                                    <p:set>
                                      <p:cBhvr>
                                        <p:cTn id="18" dur="1" fill="hold">
                                          <p:stCondLst>
                                            <p:cond delay="1999"/>
                                          </p:stCondLst>
                                        </p:cTn>
                                        <p:tgtEl>
                                          <p:spTgt spid="11"/>
                                        </p:tgtEl>
                                        <p:attrNameLst>
                                          <p:attrName>style.visibility</p:attrName>
                                        </p:attrNameLst>
                                      </p:cBhvr>
                                      <p:to>
                                        <p:strVal val="hidden"/>
                                      </p:to>
                                    </p:set>
                                  </p:childTnLst>
                                </p:cTn>
                              </p:par>
                              <p:par>
                                <p:cTn id="19" presetID="10" presetClass="entr" presetSubtype="0" fill="hold" grpId="0" nodeType="withEffect">
                                  <p:stCondLst>
                                    <p:cond delay="0"/>
                                  </p:stCondLst>
                                  <p:childTnLst>
                                    <p:set>
                                      <p:cBhvr>
                                        <p:cTn id="20" dur="1" fill="hold">
                                          <p:stCondLst>
                                            <p:cond delay="0"/>
                                          </p:stCondLst>
                                        </p:cTn>
                                        <p:tgtEl>
                                          <p:spTgt spid="12"/>
                                        </p:tgtEl>
                                        <p:attrNameLst>
                                          <p:attrName>style.visibility</p:attrName>
                                        </p:attrNameLst>
                                      </p:cBhvr>
                                      <p:to>
                                        <p:strVal val="visible"/>
                                      </p:to>
                                    </p:set>
                                    <p:animEffect transition="in" filter="fade">
                                      <p:cBhvr>
                                        <p:cTn id="21" dur="2000"/>
                                        <p:tgtEl>
                                          <p:spTgt spid="12"/>
                                        </p:tgtEl>
                                      </p:cBhvr>
                                    </p:animEffect>
                                  </p:childTnLst>
                                </p:cTn>
                              </p:par>
                            </p:childTnLst>
                          </p:cTn>
                        </p:par>
                        <p:par>
                          <p:cTn id="22" fill="hold">
                            <p:stCondLst>
                              <p:cond delay="6000"/>
                            </p:stCondLst>
                            <p:childTnLst>
                              <p:par>
                                <p:cTn id="23" presetID="10" presetClass="exit" presetSubtype="0" fill="hold" grpId="1" nodeType="afterEffect">
                                  <p:stCondLst>
                                    <p:cond delay="0"/>
                                  </p:stCondLst>
                                  <p:childTnLst>
                                    <p:animEffect transition="out" filter="fade">
                                      <p:cBhvr>
                                        <p:cTn id="24" dur="2000"/>
                                        <p:tgtEl>
                                          <p:spTgt spid="12"/>
                                        </p:tgtEl>
                                      </p:cBhvr>
                                    </p:animEffect>
                                    <p:set>
                                      <p:cBhvr>
                                        <p:cTn id="25" dur="1" fill="hold">
                                          <p:stCondLst>
                                            <p:cond delay="1999"/>
                                          </p:stCondLst>
                                        </p:cTn>
                                        <p:tgtEl>
                                          <p:spTgt spid="12"/>
                                        </p:tgtEl>
                                        <p:attrNameLst>
                                          <p:attrName>style.visibility</p:attrName>
                                        </p:attrNameLst>
                                      </p:cBhvr>
                                      <p:to>
                                        <p:strVal val="hidden"/>
                                      </p:to>
                                    </p:set>
                                  </p:childTnLst>
                                </p:cTn>
                              </p:par>
                              <p:par>
                                <p:cTn id="26" presetID="10" presetClass="entr" presetSubtype="0" fill="hold" grpId="0" nodeType="withEffect">
                                  <p:stCondLst>
                                    <p:cond delay="0"/>
                                  </p:stCondLst>
                                  <p:childTnLst>
                                    <p:set>
                                      <p:cBhvr>
                                        <p:cTn id="27" dur="1" fill="hold">
                                          <p:stCondLst>
                                            <p:cond delay="0"/>
                                          </p:stCondLst>
                                        </p:cTn>
                                        <p:tgtEl>
                                          <p:spTgt spid="13"/>
                                        </p:tgtEl>
                                        <p:attrNameLst>
                                          <p:attrName>style.visibility</p:attrName>
                                        </p:attrNameLst>
                                      </p:cBhvr>
                                      <p:to>
                                        <p:strVal val="visible"/>
                                      </p:to>
                                    </p:set>
                                    <p:animEffect transition="in" filter="fade">
                                      <p:cBhvr>
                                        <p:cTn id="28" dur="2000"/>
                                        <p:tgtEl>
                                          <p:spTgt spid="13"/>
                                        </p:tgtEl>
                                      </p:cBhvr>
                                    </p:animEffect>
                                  </p:childTnLst>
                                </p:cTn>
                              </p:par>
                            </p:childTnLst>
                          </p:cTn>
                        </p:par>
                        <p:par>
                          <p:cTn id="29" fill="hold">
                            <p:stCondLst>
                              <p:cond delay="8000"/>
                            </p:stCondLst>
                            <p:childTnLst>
                              <p:par>
                                <p:cTn id="30" presetID="10" presetClass="exit" presetSubtype="0" fill="hold" grpId="1" nodeType="afterEffect">
                                  <p:stCondLst>
                                    <p:cond delay="0"/>
                                  </p:stCondLst>
                                  <p:childTnLst>
                                    <p:animEffect transition="out" filter="fade">
                                      <p:cBhvr>
                                        <p:cTn id="31" dur="2000"/>
                                        <p:tgtEl>
                                          <p:spTgt spid="13"/>
                                        </p:tgtEl>
                                      </p:cBhvr>
                                    </p:animEffect>
                                    <p:set>
                                      <p:cBhvr>
                                        <p:cTn id="32" dur="1" fill="hold">
                                          <p:stCondLst>
                                            <p:cond delay="1999"/>
                                          </p:stCondLst>
                                        </p:cTn>
                                        <p:tgtEl>
                                          <p:spTgt spid="13"/>
                                        </p:tgtEl>
                                        <p:attrNameLst>
                                          <p:attrName>style.visibility</p:attrName>
                                        </p:attrNameLst>
                                      </p:cBhvr>
                                      <p:to>
                                        <p:strVal val="hidden"/>
                                      </p:to>
                                    </p:set>
                                  </p:childTnLst>
                                </p:cTn>
                              </p:par>
                              <p:par>
                                <p:cTn id="33" presetID="10" presetClass="entr" presetSubtype="0" fill="hold" grpId="0" nodeType="withEffect">
                                  <p:stCondLst>
                                    <p:cond delay="0"/>
                                  </p:stCondLst>
                                  <p:childTnLst>
                                    <p:set>
                                      <p:cBhvr>
                                        <p:cTn id="34" dur="1" fill="hold">
                                          <p:stCondLst>
                                            <p:cond delay="0"/>
                                          </p:stCondLst>
                                        </p:cTn>
                                        <p:tgtEl>
                                          <p:spTgt spid="14"/>
                                        </p:tgtEl>
                                        <p:attrNameLst>
                                          <p:attrName>style.visibility</p:attrName>
                                        </p:attrNameLst>
                                      </p:cBhvr>
                                      <p:to>
                                        <p:strVal val="visible"/>
                                      </p:to>
                                    </p:set>
                                    <p:animEffect transition="in" filter="fade">
                                      <p:cBhvr>
                                        <p:cTn id="35" dur="2000"/>
                                        <p:tgtEl>
                                          <p:spTgt spid="14"/>
                                        </p:tgtEl>
                                      </p:cBhvr>
                                    </p:animEffect>
                                  </p:childTnLst>
                                </p:cTn>
                              </p:par>
                            </p:childTnLst>
                          </p:cTn>
                        </p:par>
                        <p:par>
                          <p:cTn id="36" fill="hold">
                            <p:stCondLst>
                              <p:cond delay="10000"/>
                            </p:stCondLst>
                            <p:childTnLst>
                              <p:par>
                                <p:cTn id="37" presetID="10" presetClass="exit" presetSubtype="0" fill="hold" grpId="1" nodeType="afterEffect">
                                  <p:stCondLst>
                                    <p:cond delay="0"/>
                                  </p:stCondLst>
                                  <p:childTnLst>
                                    <p:animEffect transition="out" filter="fade">
                                      <p:cBhvr>
                                        <p:cTn id="38" dur="2000"/>
                                        <p:tgtEl>
                                          <p:spTgt spid="14"/>
                                        </p:tgtEl>
                                      </p:cBhvr>
                                    </p:animEffect>
                                    <p:set>
                                      <p:cBhvr>
                                        <p:cTn id="39" dur="1" fill="hold">
                                          <p:stCondLst>
                                            <p:cond delay="1999"/>
                                          </p:stCondLst>
                                        </p:cTn>
                                        <p:tgtEl>
                                          <p:spTgt spid="14"/>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6" grpId="1" animBg="1"/>
      <p:bldP spid="11" grpId="0" animBg="1"/>
      <p:bldP spid="11" grpId="1" animBg="1"/>
      <p:bldP spid="12" grpId="0" animBg="1"/>
      <p:bldP spid="12" grpId="1" animBg="1"/>
      <p:bldP spid="13" grpId="0" animBg="1"/>
      <p:bldP spid="13" grpId="1" animBg="1"/>
      <p:bldP spid="14" grpId="0" animBg="1"/>
      <p:bldP spid="14" grpId="1"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3"/>
          <p:cNvSpPr>
            <a:spLocks noChangeArrowheads="1"/>
          </p:cNvSpPr>
          <p:nvPr/>
        </p:nvSpPr>
        <p:spPr bwMode="auto">
          <a:xfrm>
            <a:off x="611188" y="1004888"/>
            <a:ext cx="7770812" cy="4710112"/>
          </a:xfrm>
          <a:prstGeom prst="rect">
            <a:avLst/>
          </a:prstGeom>
          <a:noFill/>
          <a:ln w="9525">
            <a:noFill/>
            <a:miter lim="800000"/>
            <a:headEnd/>
            <a:tailEnd/>
          </a:ln>
        </p:spPr>
        <p:txBody>
          <a:bodyPr anchor="ctr"/>
          <a:lstStyle/>
          <a:p>
            <a:pPr algn="ctr" eaLnBrk="1" hangingPunct="1"/>
            <a:r>
              <a:rPr lang="en-US" sz="3600" b="1">
                <a:solidFill>
                  <a:schemeClr val="hlink"/>
                </a:solidFill>
              </a:rPr>
              <a:t>Thank You!</a:t>
            </a:r>
          </a:p>
          <a:p>
            <a:pPr algn="ctr" eaLnBrk="1" hangingPunct="1"/>
            <a:endParaRPr lang="en-US" sz="3600" b="1">
              <a:solidFill>
                <a:schemeClr val="hlink"/>
              </a:solidFill>
            </a:endParaRPr>
          </a:p>
          <a:p>
            <a:pPr algn="ctr" eaLnBrk="1" hangingPunct="1"/>
            <a:endParaRPr lang="en-US" sz="3600" b="1">
              <a:solidFill>
                <a:schemeClr val="hlink"/>
              </a:solidFill>
            </a:endParaRPr>
          </a:p>
          <a:p>
            <a:pPr algn="ctr" eaLnBrk="1" hangingPunct="1"/>
            <a:endParaRPr lang="en-US" sz="3600" b="1">
              <a:solidFill>
                <a:schemeClr val="hlink"/>
              </a:solidFill>
            </a:endParaRPr>
          </a:p>
          <a:p>
            <a:pPr algn="ctr" eaLnBrk="1" hangingPunct="1"/>
            <a:r>
              <a:rPr lang="en-US" sz="3600" b="1">
                <a:solidFill>
                  <a:schemeClr val="hlink"/>
                </a:solidFill>
              </a:rPr>
              <a:t>Questions?</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p:txBody>
          <a:bodyPr/>
          <a:lstStyle/>
          <a:p>
            <a:pPr eaLnBrk="1" hangingPunct="1"/>
            <a:r>
              <a:rPr lang="en-US" smtClean="0"/>
              <a:t>EXTRA SLIDES</a:t>
            </a:r>
          </a:p>
        </p:txBody>
      </p:sp>
      <p:sp>
        <p:nvSpPr>
          <p:cNvPr id="17411" name="Rectangle 3"/>
          <p:cNvSpPr>
            <a:spLocks noGrp="1" noChangeArrowheads="1"/>
          </p:cNvSpPr>
          <p:nvPr>
            <p:ph type="body" idx="1"/>
          </p:nvPr>
        </p:nvSpPr>
        <p:spPr/>
        <p:txBody>
          <a:bodyPr/>
          <a:lstStyle/>
          <a:p>
            <a:pPr eaLnBrk="1" hangingPunct="1"/>
            <a:endParaRPr lang="en-US" smtClean="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3"/>
          <p:cNvSpPr>
            <a:spLocks noGrp="1" noChangeArrowheads="1"/>
          </p:cNvSpPr>
          <p:nvPr>
            <p:ph type="title"/>
          </p:nvPr>
        </p:nvSpPr>
        <p:spPr/>
        <p:txBody>
          <a:bodyPr/>
          <a:lstStyle/>
          <a:p>
            <a:pPr algn="ctr" eaLnBrk="1" hangingPunct="1"/>
            <a:r>
              <a:rPr lang="en-US" sz="3600" b="1" smtClean="0">
                <a:solidFill>
                  <a:schemeClr val="hlink"/>
                </a:solidFill>
              </a:rPr>
              <a:t>Physics of Climate Change</a:t>
            </a:r>
            <a:endParaRPr lang="en-US" sz="3600" b="1" baseline="-25000" smtClean="0">
              <a:solidFill>
                <a:schemeClr val="hlink"/>
              </a:solidFill>
            </a:endParaRPr>
          </a:p>
        </p:txBody>
      </p:sp>
      <p:pic>
        <p:nvPicPr>
          <p:cNvPr id="4099" name="Picture 3" descr="C:\Documents and Settings\user\My Documents\presentations\talks\AMS ESS Oct 2007\greenhouse_effect.jpg"/>
          <p:cNvPicPr>
            <a:picLocks noChangeAspect="1" noChangeArrowheads="1"/>
          </p:cNvPicPr>
          <p:nvPr/>
        </p:nvPicPr>
        <p:blipFill>
          <a:blip r:embed="rId3" cstate="print"/>
          <a:srcRect/>
          <a:stretch>
            <a:fillRect/>
          </a:stretch>
        </p:blipFill>
        <p:spPr bwMode="auto">
          <a:xfrm>
            <a:off x="0" y="2133600"/>
            <a:ext cx="5410200" cy="3821113"/>
          </a:xfrm>
          <a:prstGeom prst="rect">
            <a:avLst/>
          </a:prstGeom>
          <a:noFill/>
          <a:ln w="9525">
            <a:noFill/>
            <a:miter lim="800000"/>
            <a:headEnd/>
            <a:tailEnd/>
          </a:ln>
        </p:spPr>
      </p:pic>
      <p:sp>
        <p:nvSpPr>
          <p:cNvPr id="4100" name="TextBox 13"/>
          <p:cNvSpPr txBox="1">
            <a:spLocks noChangeArrowheads="1"/>
          </p:cNvSpPr>
          <p:nvPr/>
        </p:nvSpPr>
        <p:spPr bwMode="auto">
          <a:xfrm>
            <a:off x="5657850" y="2209800"/>
            <a:ext cx="3486150" cy="646113"/>
          </a:xfrm>
          <a:prstGeom prst="rect">
            <a:avLst/>
          </a:prstGeom>
          <a:noFill/>
          <a:ln w="9525">
            <a:noFill/>
            <a:miter lim="800000"/>
            <a:headEnd/>
            <a:tailEnd/>
          </a:ln>
        </p:spPr>
        <p:txBody>
          <a:bodyPr wrap="none">
            <a:spAutoFit/>
          </a:bodyPr>
          <a:lstStyle/>
          <a:p>
            <a:pPr>
              <a:buFont typeface="Arial" charset="0"/>
              <a:buChar char="•"/>
            </a:pPr>
            <a:r>
              <a:rPr lang="en-US" b="1"/>
              <a:t> In Equilibrium</a:t>
            </a:r>
          </a:p>
          <a:p>
            <a:r>
              <a:rPr lang="en-US" b="1"/>
              <a:t>Absorbed Solar = Outgoing IR</a:t>
            </a:r>
          </a:p>
        </p:txBody>
      </p:sp>
      <p:sp>
        <p:nvSpPr>
          <p:cNvPr id="15" name="TextBox 14"/>
          <p:cNvSpPr txBox="1">
            <a:spLocks noChangeArrowheads="1"/>
          </p:cNvSpPr>
          <p:nvPr/>
        </p:nvSpPr>
        <p:spPr bwMode="auto">
          <a:xfrm>
            <a:off x="5657850" y="3352800"/>
            <a:ext cx="3486150" cy="923925"/>
          </a:xfrm>
          <a:prstGeom prst="rect">
            <a:avLst/>
          </a:prstGeom>
          <a:noFill/>
          <a:ln w="9525">
            <a:noFill/>
            <a:miter lim="800000"/>
            <a:headEnd/>
            <a:tailEnd/>
          </a:ln>
        </p:spPr>
        <p:txBody>
          <a:bodyPr wrap="none">
            <a:spAutoFit/>
          </a:bodyPr>
          <a:lstStyle/>
          <a:p>
            <a:pPr>
              <a:buFont typeface="Arial" charset="0"/>
              <a:buChar char="•"/>
            </a:pPr>
            <a:r>
              <a:rPr lang="en-US" b="1"/>
              <a:t> Instantly double CO2</a:t>
            </a:r>
          </a:p>
          <a:p>
            <a:r>
              <a:rPr lang="en-US" b="1"/>
              <a:t>Absorbed Solar &gt; Outgoing IR</a:t>
            </a:r>
          </a:p>
          <a:p>
            <a:endParaRPr lang="en-US" b="1"/>
          </a:p>
        </p:txBody>
      </p:sp>
      <p:sp>
        <p:nvSpPr>
          <p:cNvPr id="4102" name="TextBox 15"/>
          <p:cNvSpPr txBox="1">
            <a:spLocks noChangeArrowheads="1"/>
          </p:cNvSpPr>
          <p:nvPr/>
        </p:nvSpPr>
        <p:spPr bwMode="auto">
          <a:xfrm>
            <a:off x="1295400" y="2667000"/>
            <a:ext cx="1249363" cy="369888"/>
          </a:xfrm>
          <a:prstGeom prst="rect">
            <a:avLst/>
          </a:prstGeom>
          <a:noFill/>
          <a:ln w="9525">
            <a:noFill/>
            <a:miter lim="800000"/>
            <a:headEnd/>
            <a:tailEnd/>
          </a:ln>
        </p:spPr>
        <p:txBody>
          <a:bodyPr wrap="none">
            <a:spAutoFit/>
          </a:bodyPr>
          <a:lstStyle/>
          <a:p>
            <a:r>
              <a:rPr lang="en-US" b="1">
                <a:solidFill>
                  <a:schemeClr val="bg1"/>
                </a:solidFill>
              </a:rPr>
              <a:t>240 W/m2</a:t>
            </a:r>
          </a:p>
        </p:txBody>
      </p:sp>
      <p:sp>
        <p:nvSpPr>
          <p:cNvPr id="4103" name="TextBox 16"/>
          <p:cNvSpPr txBox="1">
            <a:spLocks noChangeArrowheads="1"/>
          </p:cNvSpPr>
          <p:nvPr/>
        </p:nvSpPr>
        <p:spPr bwMode="auto">
          <a:xfrm>
            <a:off x="4154488" y="2667000"/>
            <a:ext cx="1249362" cy="369888"/>
          </a:xfrm>
          <a:prstGeom prst="rect">
            <a:avLst/>
          </a:prstGeom>
          <a:noFill/>
          <a:ln w="9525">
            <a:noFill/>
            <a:miter lim="800000"/>
            <a:headEnd/>
            <a:tailEnd/>
          </a:ln>
        </p:spPr>
        <p:txBody>
          <a:bodyPr wrap="none">
            <a:spAutoFit/>
          </a:bodyPr>
          <a:lstStyle/>
          <a:p>
            <a:r>
              <a:rPr lang="en-US" b="1">
                <a:solidFill>
                  <a:schemeClr val="bg1"/>
                </a:solidFill>
              </a:rPr>
              <a:t>240 W/m2</a:t>
            </a:r>
          </a:p>
        </p:txBody>
      </p:sp>
      <p:sp>
        <p:nvSpPr>
          <p:cNvPr id="18" name="TextBox 17"/>
          <p:cNvSpPr txBox="1">
            <a:spLocks noChangeArrowheads="1"/>
          </p:cNvSpPr>
          <p:nvPr/>
        </p:nvSpPr>
        <p:spPr bwMode="auto">
          <a:xfrm>
            <a:off x="4160838" y="2678113"/>
            <a:ext cx="1249362" cy="369887"/>
          </a:xfrm>
          <a:prstGeom prst="rect">
            <a:avLst/>
          </a:prstGeom>
          <a:solidFill>
            <a:schemeClr val="tx1"/>
          </a:solidFill>
          <a:ln w="9525">
            <a:noFill/>
            <a:miter lim="800000"/>
            <a:headEnd/>
            <a:tailEnd/>
          </a:ln>
        </p:spPr>
        <p:txBody>
          <a:bodyPr wrap="none">
            <a:spAutoFit/>
          </a:bodyPr>
          <a:lstStyle/>
          <a:p>
            <a:r>
              <a:rPr lang="en-US" b="1">
                <a:solidFill>
                  <a:schemeClr val="bg1"/>
                </a:solidFill>
              </a:rPr>
              <a:t>236 W/m2</a:t>
            </a:r>
          </a:p>
        </p:txBody>
      </p:sp>
      <p:sp>
        <p:nvSpPr>
          <p:cNvPr id="19" name="Rectangle 18"/>
          <p:cNvSpPr>
            <a:spLocks noChangeArrowheads="1"/>
          </p:cNvSpPr>
          <p:nvPr/>
        </p:nvSpPr>
        <p:spPr bwMode="auto">
          <a:xfrm rot="-3648279">
            <a:off x="3783012" y="3681413"/>
            <a:ext cx="663575" cy="152400"/>
          </a:xfrm>
          <a:prstGeom prst="rect">
            <a:avLst/>
          </a:prstGeom>
          <a:solidFill>
            <a:schemeClr val="tx1"/>
          </a:solidFill>
          <a:ln w="9525" algn="ctr">
            <a:solidFill>
              <a:schemeClr val="tx1"/>
            </a:solidFill>
            <a:round/>
            <a:headEnd/>
            <a:tailEnd/>
          </a:ln>
        </p:spPr>
        <p:txBody>
          <a:bodyPr/>
          <a:lstStyle/>
          <a:p>
            <a:endParaRPr lang="en-US"/>
          </a:p>
        </p:txBody>
      </p:sp>
      <p:sp>
        <p:nvSpPr>
          <p:cNvPr id="20" name="TextBox 19"/>
          <p:cNvSpPr txBox="1">
            <a:spLocks noChangeArrowheads="1"/>
          </p:cNvSpPr>
          <p:nvPr/>
        </p:nvSpPr>
        <p:spPr bwMode="auto">
          <a:xfrm>
            <a:off x="5638800" y="4343400"/>
            <a:ext cx="3486150" cy="1477963"/>
          </a:xfrm>
          <a:prstGeom prst="rect">
            <a:avLst/>
          </a:prstGeom>
          <a:noFill/>
          <a:ln w="9525">
            <a:noFill/>
            <a:miter lim="800000"/>
            <a:headEnd/>
            <a:tailEnd/>
          </a:ln>
        </p:spPr>
        <p:txBody>
          <a:bodyPr wrap="none">
            <a:spAutoFit/>
          </a:bodyPr>
          <a:lstStyle/>
          <a:p>
            <a:pPr>
              <a:buFont typeface="Arial" charset="0"/>
              <a:buChar char="•"/>
            </a:pPr>
            <a:r>
              <a:rPr lang="en-US" b="1"/>
              <a:t> Surface Temperature Warms</a:t>
            </a:r>
          </a:p>
          <a:p>
            <a:endParaRPr lang="en-US" b="1"/>
          </a:p>
          <a:p>
            <a:pPr>
              <a:buFont typeface="Arial" charset="0"/>
              <a:buChar char="•"/>
            </a:pPr>
            <a:r>
              <a:rPr lang="en-US" b="1"/>
              <a:t> Outgoing IR increases until</a:t>
            </a:r>
          </a:p>
          <a:p>
            <a:r>
              <a:rPr lang="en-US" b="1"/>
              <a:t>Absorbed Solar = Outgoing IR</a:t>
            </a:r>
          </a:p>
          <a:p>
            <a:endParaRPr lang="en-US" b="1"/>
          </a:p>
        </p:txBody>
      </p:sp>
      <p:sp>
        <p:nvSpPr>
          <p:cNvPr id="4107" name="TextBox 20"/>
          <p:cNvSpPr txBox="1">
            <a:spLocks noChangeArrowheads="1"/>
          </p:cNvSpPr>
          <p:nvPr/>
        </p:nvSpPr>
        <p:spPr bwMode="auto">
          <a:xfrm>
            <a:off x="2133600" y="6096000"/>
            <a:ext cx="1316038" cy="369888"/>
          </a:xfrm>
          <a:prstGeom prst="rect">
            <a:avLst/>
          </a:prstGeom>
          <a:noFill/>
          <a:ln w="9525">
            <a:noFill/>
            <a:miter lim="800000"/>
            <a:headEnd/>
            <a:tailEnd/>
          </a:ln>
        </p:spPr>
        <p:txBody>
          <a:bodyPr wrap="none">
            <a:spAutoFit/>
          </a:bodyPr>
          <a:lstStyle/>
          <a:p>
            <a:r>
              <a:rPr lang="en-US" b="1"/>
              <a:t>Ts = 287 K</a:t>
            </a:r>
          </a:p>
        </p:txBody>
      </p:sp>
      <p:sp>
        <p:nvSpPr>
          <p:cNvPr id="22" name="TextBox 21"/>
          <p:cNvSpPr txBox="1">
            <a:spLocks noChangeArrowheads="1"/>
          </p:cNvSpPr>
          <p:nvPr/>
        </p:nvSpPr>
        <p:spPr bwMode="auto">
          <a:xfrm>
            <a:off x="2133600" y="6096000"/>
            <a:ext cx="1354138" cy="369888"/>
          </a:xfrm>
          <a:prstGeom prst="rect">
            <a:avLst/>
          </a:prstGeom>
          <a:solidFill>
            <a:schemeClr val="bg1"/>
          </a:solidFill>
          <a:ln w="9525">
            <a:noFill/>
            <a:miter lim="800000"/>
            <a:headEnd/>
            <a:tailEnd/>
          </a:ln>
        </p:spPr>
        <p:txBody>
          <a:bodyPr wrap="none">
            <a:spAutoFit/>
          </a:bodyPr>
          <a:lstStyle/>
          <a:p>
            <a:r>
              <a:rPr lang="en-US" b="1"/>
              <a:t>Ts = ??? K</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5"/>
                                        </p:tgtEl>
                                        <p:attrNameLst>
                                          <p:attrName>style.visibility</p:attrName>
                                        </p:attrNameLst>
                                      </p:cBhvr>
                                      <p:to>
                                        <p:strVal val="visible"/>
                                      </p:to>
                                    </p:set>
                                    <p:anim calcmode="lin" valueType="num">
                                      <p:cBhvr additive="base">
                                        <p:cTn id="7" dur="500" fill="hold"/>
                                        <p:tgtEl>
                                          <p:spTgt spid="15"/>
                                        </p:tgtEl>
                                        <p:attrNameLst>
                                          <p:attrName>ppt_x</p:attrName>
                                        </p:attrNameLst>
                                      </p:cBhvr>
                                      <p:tavLst>
                                        <p:tav tm="0">
                                          <p:val>
                                            <p:strVal val="#ppt_x"/>
                                          </p:val>
                                        </p:tav>
                                        <p:tav tm="100000">
                                          <p:val>
                                            <p:strVal val="#ppt_x"/>
                                          </p:val>
                                        </p:tav>
                                      </p:tavLst>
                                    </p:anim>
                                    <p:anim calcmode="lin" valueType="num">
                                      <p:cBhvr additive="base">
                                        <p:cTn id="8" dur="500" fill="hold"/>
                                        <p:tgtEl>
                                          <p:spTgt spid="15"/>
                                        </p:tgtEl>
                                        <p:attrNameLst>
                                          <p:attrName>ppt_y</p:attrName>
                                        </p:attrNameLst>
                                      </p:cBhvr>
                                      <p:tavLst>
                                        <p:tav tm="0">
                                          <p:val>
                                            <p:strVal val="1+#ppt_h/2"/>
                                          </p:val>
                                        </p:tav>
                                        <p:tav tm="100000">
                                          <p:val>
                                            <p:strVal val="#ppt_y"/>
                                          </p:val>
                                        </p:tav>
                                      </p:tavLst>
                                    </p:anim>
                                  </p:childTnLst>
                                </p:cTn>
                              </p:par>
                              <p:par>
                                <p:cTn id="9" presetID="10" presetClass="entr" presetSubtype="0" fill="hold" grpId="0" nodeType="withEffect">
                                  <p:stCondLst>
                                    <p:cond delay="0"/>
                                  </p:stCondLst>
                                  <p:childTnLst>
                                    <p:set>
                                      <p:cBhvr>
                                        <p:cTn id="10" dur="1" fill="hold">
                                          <p:stCondLst>
                                            <p:cond delay="0"/>
                                          </p:stCondLst>
                                        </p:cTn>
                                        <p:tgtEl>
                                          <p:spTgt spid="18"/>
                                        </p:tgtEl>
                                        <p:attrNameLst>
                                          <p:attrName>style.visibility</p:attrName>
                                        </p:attrNameLst>
                                      </p:cBhvr>
                                      <p:to>
                                        <p:strVal val="visible"/>
                                      </p:to>
                                    </p:set>
                                    <p:animEffect transition="in" filter="fade">
                                      <p:cBhvr>
                                        <p:cTn id="11" dur="2000"/>
                                        <p:tgtEl>
                                          <p:spTgt spid="18"/>
                                        </p:tgtEl>
                                      </p:cBhvr>
                                    </p:animEffect>
                                  </p:childTnLst>
                                </p:cTn>
                              </p:par>
                              <p:par>
                                <p:cTn id="12" presetID="10" presetClass="entr" presetSubtype="0" fill="hold" grpId="0" nodeType="withEffect">
                                  <p:stCondLst>
                                    <p:cond delay="0"/>
                                  </p:stCondLst>
                                  <p:childTnLst>
                                    <p:set>
                                      <p:cBhvr>
                                        <p:cTn id="13" dur="1" fill="hold">
                                          <p:stCondLst>
                                            <p:cond delay="0"/>
                                          </p:stCondLst>
                                        </p:cTn>
                                        <p:tgtEl>
                                          <p:spTgt spid="19"/>
                                        </p:tgtEl>
                                        <p:attrNameLst>
                                          <p:attrName>style.visibility</p:attrName>
                                        </p:attrNameLst>
                                      </p:cBhvr>
                                      <p:to>
                                        <p:strVal val="visible"/>
                                      </p:to>
                                    </p:set>
                                    <p:animEffect transition="in" filter="fade">
                                      <p:cBhvr>
                                        <p:cTn id="14" dur="2000"/>
                                        <p:tgtEl>
                                          <p:spTgt spid="19"/>
                                        </p:tgtEl>
                                      </p:cBhvr>
                                    </p:animEffect>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0"/>
                                        </p:tgtEl>
                                        <p:attrNameLst>
                                          <p:attrName>style.visibility</p:attrName>
                                        </p:attrNameLst>
                                      </p:cBhvr>
                                      <p:to>
                                        <p:strVal val="visible"/>
                                      </p:to>
                                    </p:set>
                                    <p:anim calcmode="lin" valueType="num">
                                      <p:cBhvr additive="base">
                                        <p:cTn id="19" dur="500" fill="hold"/>
                                        <p:tgtEl>
                                          <p:spTgt spid="20"/>
                                        </p:tgtEl>
                                        <p:attrNameLst>
                                          <p:attrName>ppt_x</p:attrName>
                                        </p:attrNameLst>
                                      </p:cBhvr>
                                      <p:tavLst>
                                        <p:tav tm="0">
                                          <p:val>
                                            <p:strVal val="#ppt_x"/>
                                          </p:val>
                                        </p:tav>
                                        <p:tav tm="100000">
                                          <p:val>
                                            <p:strVal val="#ppt_x"/>
                                          </p:val>
                                        </p:tav>
                                      </p:tavLst>
                                    </p:anim>
                                    <p:anim calcmode="lin" valueType="num">
                                      <p:cBhvr additive="base">
                                        <p:cTn id="20" dur="500" fill="hold"/>
                                        <p:tgtEl>
                                          <p:spTgt spid="20"/>
                                        </p:tgtEl>
                                        <p:attrNameLst>
                                          <p:attrName>ppt_y</p:attrName>
                                        </p:attrNameLst>
                                      </p:cBhvr>
                                      <p:tavLst>
                                        <p:tav tm="0">
                                          <p:val>
                                            <p:strVal val="1+#ppt_h/2"/>
                                          </p:val>
                                        </p:tav>
                                        <p:tav tm="100000">
                                          <p:val>
                                            <p:strVal val="#ppt_y"/>
                                          </p:val>
                                        </p:tav>
                                      </p:tavLst>
                                    </p:anim>
                                  </p:childTnLst>
                                </p:cTn>
                              </p:par>
                              <p:par>
                                <p:cTn id="21" presetID="10" presetClass="exit" presetSubtype="0" fill="hold" grpId="1" nodeType="withEffect">
                                  <p:stCondLst>
                                    <p:cond delay="0"/>
                                  </p:stCondLst>
                                  <p:childTnLst>
                                    <p:animEffect transition="out" filter="fade">
                                      <p:cBhvr>
                                        <p:cTn id="22" dur="2000"/>
                                        <p:tgtEl>
                                          <p:spTgt spid="19"/>
                                        </p:tgtEl>
                                      </p:cBhvr>
                                    </p:animEffect>
                                    <p:set>
                                      <p:cBhvr>
                                        <p:cTn id="23" dur="1" fill="hold">
                                          <p:stCondLst>
                                            <p:cond delay="1999"/>
                                          </p:stCondLst>
                                        </p:cTn>
                                        <p:tgtEl>
                                          <p:spTgt spid="19"/>
                                        </p:tgtEl>
                                        <p:attrNameLst>
                                          <p:attrName>style.visibility</p:attrName>
                                        </p:attrNameLst>
                                      </p:cBhvr>
                                      <p:to>
                                        <p:strVal val="hidden"/>
                                      </p:to>
                                    </p:set>
                                  </p:childTnLst>
                                </p:cTn>
                              </p:par>
                              <p:par>
                                <p:cTn id="24" presetID="10" presetClass="exit" presetSubtype="0" fill="hold" grpId="1" nodeType="withEffect">
                                  <p:stCondLst>
                                    <p:cond delay="0"/>
                                  </p:stCondLst>
                                  <p:childTnLst>
                                    <p:animEffect transition="out" filter="fade">
                                      <p:cBhvr>
                                        <p:cTn id="25" dur="2000"/>
                                        <p:tgtEl>
                                          <p:spTgt spid="18"/>
                                        </p:tgtEl>
                                      </p:cBhvr>
                                    </p:animEffect>
                                    <p:set>
                                      <p:cBhvr>
                                        <p:cTn id="26" dur="1" fill="hold">
                                          <p:stCondLst>
                                            <p:cond delay="1999"/>
                                          </p:stCondLst>
                                        </p:cTn>
                                        <p:tgtEl>
                                          <p:spTgt spid="18"/>
                                        </p:tgtEl>
                                        <p:attrNameLst>
                                          <p:attrName>style.visibility</p:attrName>
                                        </p:attrNameLst>
                                      </p:cBhvr>
                                      <p:to>
                                        <p:strVal val="hidden"/>
                                      </p:to>
                                    </p:set>
                                  </p:childTnLst>
                                </p:cTn>
                              </p:par>
                              <p:par>
                                <p:cTn id="27" presetID="10" presetClass="entr" presetSubtype="0" fill="hold" grpId="0" nodeType="withEffect">
                                  <p:stCondLst>
                                    <p:cond delay="0"/>
                                  </p:stCondLst>
                                  <p:childTnLst>
                                    <p:set>
                                      <p:cBhvr>
                                        <p:cTn id="28" dur="1" fill="hold">
                                          <p:stCondLst>
                                            <p:cond delay="0"/>
                                          </p:stCondLst>
                                        </p:cTn>
                                        <p:tgtEl>
                                          <p:spTgt spid="22"/>
                                        </p:tgtEl>
                                        <p:attrNameLst>
                                          <p:attrName>style.visibility</p:attrName>
                                        </p:attrNameLst>
                                      </p:cBhvr>
                                      <p:to>
                                        <p:strVal val="visible"/>
                                      </p:to>
                                    </p:set>
                                    <p:animEffect transition="in" filter="fade">
                                      <p:cBhvr>
                                        <p:cTn id="29" dur="2000"/>
                                        <p:tgtEl>
                                          <p:spTgt spid="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p:bldP spid="18" grpId="0" animBg="1"/>
      <p:bldP spid="18" grpId="1" animBg="1"/>
      <p:bldP spid="19" grpId="0" animBg="1"/>
      <p:bldP spid="19" grpId="1" animBg="1"/>
      <p:bldP spid="20" grpId="0"/>
      <p:bldP spid="22"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3" descr="ipcc_dt_1panel"/>
          <p:cNvPicPr>
            <a:picLocks noChangeAspect="1" noChangeArrowheads="1"/>
          </p:cNvPicPr>
          <p:nvPr/>
        </p:nvPicPr>
        <p:blipFill>
          <a:blip r:embed="rId3" cstate="print"/>
          <a:srcRect/>
          <a:stretch>
            <a:fillRect/>
          </a:stretch>
        </p:blipFill>
        <p:spPr bwMode="auto">
          <a:xfrm>
            <a:off x="685800" y="990600"/>
            <a:ext cx="7543800" cy="5829300"/>
          </a:xfrm>
          <a:prstGeom prst="rect">
            <a:avLst/>
          </a:prstGeom>
          <a:noFill/>
          <a:ln w="9525">
            <a:noFill/>
            <a:miter lim="800000"/>
            <a:headEnd/>
            <a:tailEnd/>
          </a:ln>
        </p:spPr>
      </p:pic>
      <p:sp>
        <p:nvSpPr>
          <p:cNvPr id="5123" name="Text Box 4"/>
          <p:cNvSpPr txBox="1">
            <a:spLocks noChangeArrowheads="1"/>
          </p:cNvSpPr>
          <p:nvPr/>
        </p:nvSpPr>
        <p:spPr bwMode="auto">
          <a:xfrm rot="-5400000">
            <a:off x="-1116013" y="3706813"/>
            <a:ext cx="3482975" cy="336550"/>
          </a:xfrm>
          <a:prstGeom prst="rect">
            <a:avLst/>
          </a:prstGeom>
          <a:noFill/>
          <a:ln w="9525">
            <a:noFill/>
            <a:miter lim="800000"/>
            <a:headEnd/>
            <a:tailEnd/>
          </a:ln>
        </p:spPr>
        <p:txBody>
          <a:bodyPr wrap="none">
            <a:spAutoFit/>
          </a:bodyPr>
          <a:lstStyle/>
          <a:p>
            <a:r>
              <a:rPr lang="en-US" sz="1600" b="1"/>
              <a:t>Global Mean Surface Temperature</a:t>
            </a:r>
          </a:p>
        </p:txBody>
      </p:sp>
      <p:sp>
        <p:nvSpPr>
          <p:cNvPr id="5124" name="Rectangle 2"/>
          <p:cNvSpPr>
            <a:spLocks noGrp="1" noChangeArrowheads="1"/>
          </p:cNvSpPr>
          <p:nvPr>
            <p:ph type="title" idx="4294967295"/>
          </p:nvPr>
        </p:nvSpPr>
        <p:spPr>
          <a:xfrm>
            <a:off x="611188" y="847725"/>
            <a:ext cx="7770812" cy="600075"/>
          </a:xfrm>
        </p:spPr>
        <p:txBody>
          <a:bodyPr/>
          <a:lstStyle/>
          <a:p>
            <a:pPr algn="ctr" eaLnBrk="1" hangingPunct="1"/>
            <a:r>
              <a:rPr lang="en-US" sz="3200" b="1" smtClean="0">
                <a:solidFill>
                  <a:schemeClr val="hlink"/>
                </a:solidFill>
              </a:rPr>
              <a:t>Key Climate Feedbacks</a:t>
            </a:r>
            <a:br>
              <a:rPr lang="en-US" sz="3200" b="1" smtClean="0">
                <a:solidFill>
                  <a:schemeClr val="hlink"/>
                </a:solidFill>
              </a:rPr>
            </a:br>
            <a:r>
              <a:rPr lang="en-US" sz="2800" b="1" smtClean="0">
                <a:solidFill>
                  <a:schemeClr val="hlink"/>
                </a:solidFill>
              </a:rPr>
              <a:t>IPCC AR4 GCMs</a:t>
            </a:r>
          </a:p>
        </p:txBody>
      </p:sp>
      <p:sp>
        <p:nvSpPr>
          <p:cNvPr id="10" name="Rectangle 9"/>
          <p:cNvSpPr>
            <a:spLocks noChangeArrowheads="1"/>
          </p:cNvSpPr>
          <p:nvPr/>
        </p:nvSpPr>
        <p:spPr bwMode="auto">
          <a:xfrm>
            <a:off x="7543800" y="4876800"/>
            <a:ext cx="228600" cy="1066800"/>
          </a:xfrm>
          <a:prstGeom prst="rect">
            <a:avLst/>
          </a:prstGeom>
          <a:solidFill>
            <a:srgbClr val="FF0000"/>
          </a:solidFill>
          <a:ln w="9525" algn="ctr">
            <a:solidFill>
              <a:schemeClr val="tx1"/>
            </a:solidFill>
            <a:round/>
            <a:headEnd/>
            <a:tailEnd/>
          </a:ln>
        </p:spPr>
        <p:txBody>
          <a:bodyPr/>
          <a:lstStyle/>
          <a:p>
            <a:endParaRPr lang="en-US"/>
          </a:p>
        </p:txBody>
      </p:sp>
      <p:sp>
        <p:nvSpPr>
          <p:cNvPr id="11" name="Oval 10"/>
          <p:cNvSpPr>
            <a:spLocks noChangeArrowheads="1"/>
          </p:cNvSpPr>
          <p:nvPr/>
        </p:nvSpPr>
        <p:spPr bwMode="auto">
          <a:xfrm>
            <a:off x="7467600" y="5638800"/>
            <a:ext cx="381000" cy="381000"/>
          </a:xfrm>
          <a:prstGeom prst="ellipse">
            <a:avLst/>
          </a:prstGeom>
          <a:solidFill>
            <a:srgbClr val="FF0000"/>
          </a:solidFill>
          <a:ln w="9525" algn="ctr">
            <a:noFill/>
            <a:round/>
            <a:headEnd/>
            <a:tailEnd/>
          </a:ln>
        </p:spPr>
        <p:txBody>
          <a:bodyPr/>
          <a:lstStyle/>
          <a:p>
            <a:endParaRPr lang="en-US"/>
          </a:p>
        </p:txBody>
      </p:sp>
      <p:sp>
        <p:nvSpPr>
          <p:cNvPr id="14" name="TextBox 13"/>
          <p:cNvSpPr txBox="1">
            <a:spLocks noChangeArrowheads="1"/>
          </p:cNvSpPr>
          <p:nvPr/>
        </p:nvSpPr>
        <p:spPr bwMode="auto">
          <a:xfrm>
            <a:off x="7772400" y="5029200"/>
            <a:ext cx="1017588" cy="923925"/>
          </a:xfrm>
          <a:prstGeom prst="rect">
            <a:avLst/>
          </a:prstGeom>
          <a:noFill/>
          <a:ln w="9525">
            <a:noFill/>
            <a:miter lim="800000"/>
            <a:headEnd/>
            <a:tailEnd/>
          </a:ln>
        </p:spPr>
        <p:txBody>
          <a:bodyPr wrap="none">
            <a:spAutoFit/>
          </a:bodyPr>
          <a:lstStyle/>
          <a:p>
            <a:pPr algn="ctr"/>
            <a:r>
              <a:rPr lang="en-US"/>
              <a:t>Direct</a:t>
            </a:r>
          </a:p>
          <a:p>
            <a:pPr algn="ctr"/>
            <a:r>
              <a:rPr lang="en-US"/>
              <a:t>Forcing </a:t>
            </a:r>
          </a:p>
          <a:p>
            <a:pPr algn="ctr"/>
            <a:r>
              <a:rPr lang="en-US"/>
              <a:t>of CO2</a:t>
            </a:r>
          </a:p>
        </p:txBody>
      </p:sp>
      <p:sp>
        <p:nvSpPr>
          <p:cNvPr id="15" name="Rectangle 14"/>
          <p:cNvSpPr>
            <a:spLocks noChangeArrowheads="1"/>
          </p:cNvSpPr>
          <p:nvPr/>
        </p:nvSpPr>
        <p:spPr bwMode="auto">
          <a:xfrm>
            <a:off x="7543800" y="4114800"/>
            <a:ext cx="228600" cy="762000"/>
          </a:xfrm>
          <a:prstGeom prst="rect">
            <a:avLst/>
          </a:prstGeom>
          <a:solidFill>
            <a:srgbClr val="FF0000"/>
          </a:solidFill>
          <a:ln w="9525" algn="ctr">
            <a:solidFill>
              <a:schemeClr val="tx1"/>
            </a:solidFill>
            <a:round/>
            <a:headEnd/>
            <a:tailEnd/>
          </a:ln>
        </p:spPr>
        <p:txBody>
          <a:bodyPr/>
          <a:lstStyle/>
          <a:p>
            <a:endParaRPr lang="en-US"/>
          </a:p>
        </p:txBody>
      </p:sp>
      <p:sp>
        <p:nvSpPr>
          <p:cNvPr id="17" name="TextBox 16"/>
          <p:cNvSpPr txBox="1">
            <a:spLocks noChangeArrowheads="1"/>
          </p:cNvSpPr>
          <p:nvPr/>
        </p:nvSpPr>
        <p:spPr bwMode="auto">
          <a:xfrm>
            <a:off x="7772400" y="4230688"/>
            <a:ext cx="947738" cy="646112"/>
          </a:xfrm>
          <a:prstGeom prst="rect">
            <a:avLst/>
          </a:prstGeom>
          <a:noFill/>
          <a:ln w="9525">
            <a:noFill/>
            <a:miter lim="800000"/>
            <a:headEnd/>
            <a:tailEnd/>
          </a:ln>
        </p:spPr>
        <p:txBody>
          <a:bodyPr wrap="none">
            <a:spAutoFit/>
          </a:bodyPr>
          <a:lstStyle/>
          <a:p>
            <a:pPr algn="ctr"/>
            <a:r>
              <a:rPr lang="en-US"/>
              <a:t>+ water</a:t>
            </a:r>
          </a:p>
          <a:p>
            <a:pPr algn="ctr"/>
            <a:r>
              <a:rPr lang="en-US"/>
              <a:t>  vapor</a:t>
            </a:r>
          </a:p>
        </p:txBody>
      </p:sp>
      <p:sp>
        <p:nvSpPr>
          <p:cNvPr id="22" name="Rectangle 21"/>
          <p:cNvSpPr>
            <a:spLocks noChangeArrowheads="1"/>
          </p:cNvSpPr>
          <p:nvPr/>
        </p:nvSpPr>
        <p:spPr bwMode="auto">
          <a:xfrm>
            <a:off x="7543800" y="3810000"/>
            <a:ext cx="228600" cy="304800"/>
          </a:xfrm>
          <a:prstGeom prst="rect">
            <a:avLst/>
          </a:prstGeom>
          <a:solidFill>
            <a:srgbClr val="FF0000"/>
          </a:solidFill>
          <a:ln w="9525" algn="ctr">
            <a:solidFill>
              <a:schemeClr val="tx1"/>
            </a:solidFill>
            <a:round/>
            <a:headEnd/>
            <a:tailEnd/>
          </a:ln>
        </p:spPr>
        <p:txBody>
          <a:bodyPr/>
          <a:lstStyle/>
          <a:p>
            <a:endParaRPr lang="en-US"/>
          </a:p>
        </p:txBody>
      </p:sp>
      <p:sp>
        <p:nvSpPr>
          <p:cNvPr id="23" name="TextBox 22"/>
          <p:cNvSpPr txBox="1">
            <a:spLocks noChangeArrowheads="1"/>
          </p:cNvSpPr>
          <p:nvPr/>
        </p:nvSpPr>
        <p:spPr bwMode="auto">
          <a:xfrm>
            <a:off x="7772400" y="3810000"/>
            <a:ext cx="1281113" cy="369888"/>
          </a:xfrm>
          <a:prstGeom prst="rect">
            <a:avLst/>
          </a:prstGeom>
          <a:noFill/>
          <a:ln w="9525">
            <a:noFill/>
            <a:miter lim="800000"/>
            <a:headEnd/>
            <a:tailEnd/>
          </a:ln>
        </p:spPr>
        <p:txBody>
          <a:bodyPr wrap="none">
            <a:spAutoFit/>
          </a:bodyPr>
          <a:lstStyle/>
          <a:p>
            <a:r>
              <a:rPr lang="en-US"/>
              <a:t>+ snow/ice</a:t>
            </a:r>
          </a:p>
        </p:txBody>
      </p:sp>
      <p:sp>
        <p:nvSpPr>
          <p:cNvPr id="25" name="TextBox 24"/>
          <p:cNvSpPr txBox="1">
            <a:spLocks noChangeArrowheads="1"/>
          </p:cNvSpPr>
          <p:nvPr/>
        </p:nvSpPr>
        <p:spPr bwMode="auto">
          <a:xfrm>
            <a:off x="7772400" y="2971800"/>
            <a:ext cx="1050925" cy="369888"/>
          </a:xfrm>
          <a:prstGeom prst="rect">
            <a:avLst/>
          </a:prstGeom>
          <a:noFill/>
          <a:ln w="9525">
            <a:noFill/>
            <a:miter lim="800000"/>
            <a:headEnd/>
            <a:tailEnd/>
          </a:ln>
        </p:spPr>
        <p:txBody>
          <a:bodyPr wrap="none">
            <a:spAutoFit/>
          </a:bodyPr>
          <a:lstStyle/>
          <a:p>
            <a:r>
              <a:rPr lang="en-US"/>
              <a:t>+ clouds</a:t>
            </a:r>
          </a:p>
        </p:txBody>
      </p:sp>
      <p:grpSp>
        <p:nvGrpSpPr>
          <p:cNvPr id="2" name="Group 18"/>
          <p:cNvGrpSpPr>
            <a:grpSpLocks/>
          </p:cNvGrpSpPr>
          <p:nvPr/>
        </p:nvGrpSpPr>
        <p:grpSpPr bwMode="auto">
          <a:xfrm>
            <a:off x="4532313" y="3810000"/>
            <a:ext cx="2706687" cy="1905000"/>
            <a:chOff x="4532466" y="3810000"/>
            <a:chExt cx="2706534" cy="1905000"/>
          </a:xfrm>
        </p:grpSpPr>
        <p:sp>
          <p:nvSpPr>
            <p:cNvPr id="5135" name="Left Brace 15"/>
            <p:cNvSpPr>
              <a:spLocks/>
            </p:cNvSpPr>
            <p:nvPr/>
          </p:nvSpPr>
          <p:spPr bwMode="auto">
            <a:xfrm>
              <a:off x="6781800" y="3810000"/>
              <a:ext cx="457200" cy="1905000"/>
            </a:xfrm>
            <a:prstGeom prst="leftBrace">
              <a:avLst>
                <a:gd name="adj1" fmla="val 8333"/>
                <a:gd name="adj2" fmla="val 50000"/>
              </a:avLst>
            </a:prstGeom>
            <a:noFill/>
            <a:ln w="57150" algn="ctr">
              <a:solidFill>
                <a:schemeClr val="tx1"/>
              </a:solidFill>
              <a:round/>
              <a:headEnd/>
              <a:tailEnd/>
            </a:ln>
          </p:spPr>
          <p:txBody>
            <a:bodyPr/>
            <a:lstStyle/>
            <a:p>
              <a:endParaRPr lang="en-US" sz="2000"/>
            </a:p>
          </p:txBody>
        </p:sp>
        <p:sp>
          <p:nvSpPr>
            <p:cNvPr id="5136" name="TextBox 17"/>
            <p:cNvSpPr txBox="1">
              <a:spLocks noChangeArrowheads="1"/>
            </p:cNvSpPr>
            <p:nvPr/>
          </p:nvSpPr>
          <p:spPr bwMode="auto">
            <a:xfrm>
              <a:off x="4532466" y="4495800"/>
              <a:ext cx="2249334" cy="646331"/>
            </a:xfrm>
            <a:prstGeom prst="rect">
              <a:avLst/>
            </a:prstGeom>
            <a:noFill/>
            <a:ln w="9525">
              <a:noFill/>
              <a:miter lim="800000"/>
              <a:headEnd/>
              <a:tailEnd/>
            </a:ln>
          </p:spPr>
          <p:txBody>
            <a:bodyPr wrap="none">
              <a:spAutoFit/>
            </a:bodyPr>
            <a:lstStyle/>
            <a:p>
              <a:pPr algn="ctr"/>
              <a:r>
                <a:rPr lang="en-US" b="1"/>
                <a:t>Consistent across </a:t>
              </a:r>
            </a:p>
            <a:p>
              <a:pPr algn="ctr"/>
              <a:r>
                <a:rPr lang="en-US" b="1"/>
                <a:t>models</a:t>
              </a:r>
            </a:p>
          </p:txBody>
        </p:sp>
      </p:grpSp>
      <p:sp>
        <p:nvSpPr>
          <p:cNvPr id="20" name="Up-Down Arrow 19"/>
          <p:cNvSpPr>
            <a:spLocks noChangeArrowheads="1"/>
          </p:cNvSpPr>
          <p:nvPr/>
        </p:nvSpPr>
        <p:spPr bwMode="auto">
          <a:xfrm>
            <a:off x="7467600" y="2514600"/>
            <a:ext cx="381000" cy="1295400"/>
          </a:xfrm>
          <a:prstGeom prst="upDownArrow">
            <a:avLst>
              <a:gd name="adj1" fmla="val 50000"/>
              <a:gd name="adj2" fmla="val 49993"/>
            </a:avLst>
          </a:prstGeom>
          <a:gradFill rotWithShape="1">
            <a:gsLst>
              <a:gs pos="0">
                <a:srgbClr val="FF8080"/>
              </a:gs>
              <a:gs pos="50000">
                <a:srgbClr val="FFB3B3"/>
              </a:gs>
              <a:gs pos="100000">
                <a:srgbClr val="FFDADA"/>
              </a:gs>
            </a:gsLst>
            <a:lin ang="5400000" scaled="1"/>
          </a:gradFill>
          <a:ln w="9525" algn="ctr">
            <a:solidFill>
              <a:schemeClr val="tx1"/>
            </a:solidFill>
            <a:round/>
            <a:headEnd/>
            <a:tailEnd/>
          </a:ln>
        </p:spPr>
        <p:txBody>
          <a:bodyPr/>
          <a:lstStyle/>
          <a:p>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 calcmode="lin" valueType="num">
                                      <p:cBhvr additive="base">
                                        <p:cTn id="7" dur="500" fill="hold"/>
                                        <p:tgtEl>
                                          <p:spTgt spid="11"/>
                                        </p:tgtEl>
                                        <p:attrNameLst>
                                          <p:attrName>ppt_x</p:attrName>
                                        </p:attrNameLst>
                                      </p:cBhvr>
                                      <p:tavLst>
                                        <p:tav tm="0">
                                          <p:val>
                                            <p:strVal val="#ppt_x"/>
                                          </p:val>
                                        </p:tav>
                                        <p:tav tm="100000">
                                          <p:val>
                                            <p:strVal val="#ppt_x"/>
                                          </p:val>
                                        </p:tav>
                                      </p:tavLst>
                                    </p:anim>
                                    <p:anim calcmode="lin" valueType="num">
                                      <p:cBhvr additive="base">
                                        <p:cTn id="8" dur="500" fill="hold"/>
                                        <p:tgtEl>
                                          <p:spTgt spid="11"/>
                                        </p:tgtEl>
                                        <p:attrNameLst>
                                          <p:attrName>ppt_y</p:attrName>
                                        </p:attrNameLst>
                                      </p:cBhvr>
                                      <p:tavLst>
                                        <p:tav tm="0">
                                          <p:val>
                                            <p:strVal val="1+#ppt_h/2"/>
                                          </p:val>
                                        </p:tav>
                                        <p:tav tm="100000">
                                          <p:val>
                                            <p:strVal val="#ppt_y"/>
                                          </p:val>
                                        </p:tav>
                                      </p:tavLst>
                                    </p:anim>
                                  </p:childTnLst>
                                </p:cTn>
                              </p:par>
                            </p:childTnLst>
                          </p:cTn>
                        </p:par>
                        <p:par>
                          <p:cTn id="9" fill="hold">
                            <p:stCondLst>
                              <p:cond delay="500"/>
                            </p:stCondLst>
                            <p:childTnLst>
                              <p:par>
                                <p:cTn id="10" presetID="22" presetClass="entr" presetSubtype="4" fill="hold" grpId="0" nodeType="afterEffect">
                                  <p:stCondLst>
                                    <p:cond delay="0"/>
                                  </p:stCondLst>
                                  <p:childTnLst>
                                    <p:set>
                                      <p:cBhvr>
                                        <p:cTn id="11" dur="1" fill="hold">
                                          <p:stCondLst>
                                            <p:cond delay="0"/>
                                          </p:stCondLst>
                                        </p:cTn>
                                        <p:tgtEl>
                                          <p:spTgt spid="10"/>
                                        </p:tgtEl>
                                        <p:attrNameLst>
                                          <p:attrName>style.visibility</p:attrName>
                                        </p:attrNameLst>
                                      </p:cBhvr>
                                      <p:to>
                                        <p:strVal val="visible"/>
                                      </p:to>
                                    </p:set>
                                    <p:animEffect transition="in" filter="wipe(down)">
                                      <p:cBhvr>
                                        <p:cTn id="12" dur="500"/>
                                        <p:tgtEl>
                                          <p:spTgt spid="10"/>
                                        </p:tgtEl>
                                      </p:cBhvr>
                                    </p:animEffect>
                                  </p:childTnLst>
                                </p:cTn>
                              </p:par>
                              <p:par>
                                <p:cTn id="13" presetID="10" presetClass="entr" presetSubtype="0" fill="hold" grpId="0" nodeType="withEffect">
                                  <p:stCondLst>
                                    <p:cond delay="0"/>
                                  </p:stCondLst>
                                  <p:childTnLst>
                                    <p:set>
                                      <p:cBhvr>
                                        <p:cTn id="14" dur="1" fill="hold">
                                          <p:stCondLst>
                                            <p:cond delay="0"/>
                                          </p:stCondLst>
                                        </p:cTn>
                                        <p:tgtEl>
                                          <p:spTgt spid="14"/>
                                        </p:tgtEl>
                                        <p:attrNameLst>
                                          <p:attrName>style.visibility</p:attrName>
                                        </p:attrNameLst>
                                      </p:cBhvr>
                                      <p:to>
                                        <p:strVal val="visible"/>
                                      </p:to>
                                    </p:set>
                                    <p:animEffect transition="in" filter="fade">
                                      <p:cBhvr>
                                        <p:cTn id="15" dur="500"/>
                                        <p:tgtEl>
                                          <p:spTgt spid="14"/>
                                        </p:tgtEl>
                                      </p:cBhvr>
                                    </p:animEffect>
                                  </p:childTnLst>
                                </p:cTn>
                              </p:par>
                            </p:childTnLst>
                          </p:cTn>
                        </p:par>
                      </p:childTnLst>
                    </p:cTn>
                  </p:par>
                  <p:par>
                    <p:cTn id="16" fill="hold">
                      <p:stCondLst>
                        <p:cond delay="indefinite"/>
                      </p:stCondLst>
                      <p:childTnLst>
                        <p:par>
                          <p:cTn id="17" fill="hold">
                            <p:stCondLst>
                              <p:cond delay="0"/>
                            </p:stCondLst>
                            <p:childTnLst>
                              <p:par>
                                <p:cTn id="18" presetID="22" presetClass="entr" presetSubtype="4" fill="hold" grpId="0" nodeType="clickEffect">
                                  <p:stCondLst>
                                    <p:cond delay="0"/>
                                  </p:stCondLst>
                                  <p:childTnLst>
                                    <p:set>
                                      <p:cBhvr>
                                        <p:cTn id="19" dur="1" fill="hold">
                                          <p:stCondLst>
                                            <p:cond delay="0"/>
                                          </p:stCondLst>
                                        </p:cTn>
                                        <p:tgtEl>
                                          <p:spTgt spid="15"/>
                                        </p:tgtEl>
                                        <p:attrNameLst>
                                          <p:attrName>style.visibility</p:attrName>
                                        </p:attrNameLst>
                                      </p:cBhvr>
                                      <p:to>
                                        <p:strVal val="visible"/>
                                      </p:to>
                                    </p:set>
                                    <p:animEffect transition="in" filter="wipe(down)">
                                      <p:cBhvr>
                                        <p:cTn id="20" dur="500"/>
                                        <p:tgtEl>
                                          <p:spTgt spid="15"/>
                                        </p:tgtEl>
                                      </p:cBhvr>
                                    </p:animEffect>
                                  </p:childTnLst>
                                </p:cTn>
                              </p:par>
                              <p:par>
                                <p:cTn id="21" presetID="10" presetClass="entr" presetSubtype="0" fill="hold" grpId="0" nodeType="withEffect">
                                  <p:stCondLst>
                                    <p:cond delay="0"/>
                                  </p:stCondLst>
                                  <p:childTnLst>
                                    <p:set>
                                      <p:cBhvr>
                                        <p:cTn id="22" dur="1" fill="hold">
                                          <p:stCondLst>
                                            <p:cond delay="0"/>
                                          </p:stCondLst>
                                        </p:cTn>
                                        <p:tgtEl>
                                          <p:spTgt spid="17"/>
                                        </p:tgtEl>
                                        <p:attrNameLst>
                                          <p:attrName>style.visibility</p:attrName>
                                        </p:attrNameLst>
                                      </p:cBhvr>
                                      <p:to>
                                        <p:strVal val="visible"/>
                                      </p:to>
                                    </p:set>
                                    <p:animEffect transition="in" filter="fade">
                                      <p:cBhvr>
                                        <p:cTn id="23" dur="500"/>
                                        <p:tgtEl>
                                          <p:spTgt spid="17"/>
                                        </p:tgtEl>
                                      </p:cBhvr>
                                    </p:animEffect>
                                  </p:childTnLst>
                                </p:cTn>
                              </p:par>
                            </p:childTnLst>
                          </p:cTn>
                        </p:par>
                      </p:childTnLst>
                    </p:cTn>
                  </p:par>
                  <p:par>
                    <p:cTn id="24" fill="hold">
                      <p:stCondLst>
                        <p:cond delay="indefinite"/>
                      </p:stCondLst>
                      <p:childTnLst>
                        <p:par>
                          <p:cTn id="25" fill="hold">
                            <p:stCondLst>
                              <p:cond delay="0"/>
                            </p:stCondLst>
                            <p:childTnLst>
                              <p:par>
                                <p:cTn id="26" presetID="22" presetClass="entr" presetSubtype="4" fill="hold" grpId="0" nodeType="clickEffect">
                                  <p:stCondLst>
                                    <p:cond delay="0"/>
                                  </p:stCondLst>
                                  <p:childTnLst>
                                    <p:set>
                                      <p:cBhvr>
                                        <p:cTn id="27" dur="1" fill="hold">
                                          <p:stCondLst>
                                            <p:cond delay="0"/>
                                          </p:stCondLst>
                                        </p:cTn>
                                        <p:tgtEl>
                                          <p:spTgt spid="22"/>
                                        </p:tgtEl>
                                        <p:attrNameLst>
                                          <p:attrName>style.visibility</p:attrName>
                                        </p:attrNameLst>
                                      </p:cBhvr>
                                      <p:to>
                                        <p:strVal val="visible"/>
                                      </p:to>
                                    </p:set>
                                    <p:animEffect transition="in" filter="wipe(down)">
                                      <p:cBhvr>
                                        <p:cTn id="28" dur="500"/>
                                        <p:tgtEl>
                                          <p:spTgt spid="22"/>
                                        </p:tgtEl>
                                      </p:cBhvr>
                                    </p:animEffect>
                                  </p:childTnLst>
                                </p:cTn>
                              </p:par>
                              <p:par>
                                <p:cTn id="29" presetID="10" presetClass="entr" presetSubtype="0" fill="hold" grpId="0" nodeType="withEffect">
                                  <p:stCondLst>
                                    <p:cond delay="0"/>
                                  </p:stCondLst>
                                  <p:childTnLst>
                                    <p:set>
                                      <p:cBhvr>
                                        <p:cTn id="30" dur="1" fill="hold">
                                          <p:stCondLst>
                                            <p:cond delay="0"/>
                                          </p:stCondLst>
                                        </p:cTn>
                                        <p:tgtEl>
                                          <p:spTgt spid="23"/>
                                        </p:tgtEl>
                                        <p:attrNameLst>
                                          <p:attrName>style.visibility</p:attrName>
                                        </p:attrNameLst>
                                      </p:cBhvr>
                                      <p:to>
                                        <p:strVal val="visible"/>
                                      </p:to>
                                    </p:set>
                                    <p:animEffect transition="in" filter="fade">
                                      <p:cBhvr>
                                        <p:cTn id="31" dur="500"/>
                                        <p:tgtEl>
                                          <p:spTgt spid="23"/>
                                        </p:tgtEl>
                                      </p:cBhvr>
                                    </p:animEffect>
                                  </p:childTnLst>
                                </p:cTn>
                              </p:par>
                            </p:childTnLst>
                          </p:cTn>
                        </p:par>
                      </p:childTnLst>
                    </p:cTn>
                  </p:par>
                  <p:par>
                    <p:cTn id="32" fill="hold">
                      <p:stCondLst>
                        <p:cond delay="indefinite"/>
                      </p:stCondLst>
                      <p:childTnLst>
                        <p:par>
                          <p:cTn id="33" fill="hold">
                            <p:stCondLst>
                              <p:cond delay="0"/>
                            </p:stCondLst>
                            <p:childTnLst>
                              <p:par>
                                <p:cTn id="34" presetID="2" presetClass="entr" presetSubtype="4" fill="hold" nodeType="clickEffect">
                                  <p:stCondLst>
                                    <p:cond delay="0"/>
                                  </p:stCondLst>
                                  <p:childTnLst>
                                    <p:set>
                                      <p:cBhvr>
                                        <p:cTn id="35" dur="1" fill="hold">
                                          <p:stCondLst>
                                            <p:cond delay="0"/>
                                          </p:stCondLst>
                                        </p:cTn>
                                        <p:tgtEl>
                                          <p:spTgt spid="2"/>
                                        </p:tgtEl>
                                        <p:attrNameLst>
                                          <p:attrName>style.visibility</p:attrName>
                                        </p:attrNameLst>
                                      </p:cBhvr>
                                      <p:to>
                                        <p:strVal val="visible"/>
                                      </p:to>
                                    </p:set>
                                    <p:anim calcmode="lin" valueType="num">
                                      <p:cBhvr additive="base">
                                        <p:cTn id="36" dur="500" fill="hold"/>
                                        <p:tgtEl>
                                          <p:spTgt spid="2"/>
                                        </p:tgtEl>
                                        <p:attrNameLst>
                                          <p:attrName>ppt_x</p:attrName>
                                        </p:attrNameLst>
                                      </p:cBhvr>
                                      <p:tavLst>
                                        <p:tav tm="0">
                                          <p:val>
                                            <p:strVal val="#ppt_x"/>
                                          </p:val>
                                        </p:tav>
                                        <p:tav tm="100000">
                                          <p:val>
                                            <p:strVal val="#ppt_x"/>
                                          </p:val>
                                        </p:tav>
                                      </p:tavLst>
                                    </p:anim>
                                    <p:anim calcmode="lin" valueType="num">
                                      <p:cBhvr additive="base">
                                        <p:cTn id="37"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20"/>
                                        </p:tgtEl>
                                        <p:attrNameLst>
                                          <p:attrName>style.visibility</p:attrName>
                                        </p:attrNameLst>
                                      </p:cBhvr>
                                      <p:to>
                                        <p:strVal val="visible"/>
                                      </p:to>
                                    </p:set>
                                    <p:animEffect transition="in" filter="fade">
                                      <p:cBhvr>
                                        <p:cTn id="42" dur="2000"/>
                                        <p:tgtEl>
                                          <p:spTgt spid="20"/>
                                        </p:tgtEl>
                                      </p:cBhvr>
                                    </p:animEffect>
                                  </p:childTnLst>
                                </p:cTn>
                              </p:par>
                              <p:par>
                                <p:cTn id="43" presetID="10" presetClass="entr" presetSubtype="0" fill="hold" grpId="0" nodeType="withEffect">
                                  <p:stCondLst>
                                    <p:cond delay="0"/>
                                  </p:stCondLst>
                                  <p:childTnLst>
                                    <p:set>
                                      <p:cBhvr>
                                        <p:cTn id="44" dur="1" fill="hold">
                                          <p:stCondLst>
                                            <p:cond delay="0"/>
                                          </p:stCondLst>
                                        </p:cTn>
                                        <p:tgtEl>
                                          <p:spTgt spid="25"/>
                                        </p:tgtEl>
                                        <p:attrNameLst>
                                          <p:attrName>style.visibility</p:attrName>
                                        </p:attrNameLst>
                                      </p:cBhvr>
                                      <p:to>
                                        <p:strVal val="visible"/>
                                      </p:to>
                                    </p:set>
                                    <p:animEffect transition="in" filter="fade">
                                      <p:cBhvr>
                                        <p:cTn id="45" dur="500"/>
                                        <p:tgtEl>
                                          <p:spTgt spid="2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11" grpId="0" animBg="1"/>
      <p:bldP spid="14" grpId="0"/>
      <p:bldP spid="15" grpId="0" animBg="1"/>
      <p:bldP spid="17" grpId="0"/>
      <p:bldP spid="22" grpId="0" animBg="1"/>
      <p:bldP spid="23" grpId="0"/>
      <p:bldP spid="25" grpId="0"/>
      <p:bldP spid="20"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 Box 3"/>
          <p:cNvSpPr txBox="1">
            <a:spLocks noChangeArrowheads="1"/>
          </p:cNvSpPr>
          <p:nvPr/>
        </p:nvSpPr>
        <p:spPr bwMode="auto">
          <a:xfrm>
            <a:off x="0" y="558800"/>
            <a:ext cx="9144000" cy="3384550"/>
          </a:xfrm>
          <a:prstGeom prst="rect">
            <a:avLst/>
          </a:prstGeom>
          <a:noFill/>
          <a:ln w="9525">
            <a:noFill/>
            <a:miter lim="800000"/>
            <a:headEnd/>
            <a:tailEnd/>
          </a:ln>
          <a:effectLst/>
        </p:spPr>
        <p:txBody>
          <a:bodyPr>
            <a:spAutoFit/>
          </a:bodyPr>
          <a:lstStyle/>
          <a:p>
            <a:pPr algn="ctr">
              <a:spcBef>
                <a:spcPct val="50000"/>
              </a:spcBef>
              <a:defRPr/>
            </a:pPr>
            <a:r>
              <a:rPr lang="en-US" sz="3200" b="1" u="sng" dirty="0">
                <a:solidFill>
                  <a:schemeClr val="bg2"/>
                </a:solidFill>
                <a:latin typeface="+mj-lt"/>
              </a:rPr>
              <a:t>Climate Feedback</a:t>
            </a:r>
          </a:p>
          <a:p>
            <a:pPr marL="514350" indent="-514350">
              <a:spcBef>
                <a:spcPct val="50000"/>
              </a:spcBef>
              <a:buFont typeface="Arial" pitchFamily="34" charset="0"/>
              <a:buChar char="•"/>
              <a:defRPr/>
            </a:pPr>
            <a:r>
              <a:rPr lang="en-US" sz="2800" b="1" dirty="0">
                <a:solidFill>
                  <a:schemeClr val="bg2"/>
                </a:solidFill>
                <a:latin typeface="+mj-lt"/>
              </a:rPr>
              <a:t>A sequence of interactions that may amplify (positive) or dampen (negative) the response of the climate to an initial perturbation.</a:t>
            </a:r>
          </a:p>
          <a:p>
            <a:pPr marL="514350" indent="-514350">
              <a:spcBef>
                <a:spcPct val="50000"/>
              </a:spcBef>
              <a:defRPr/>
            </a:pPr>
            <a:endParaRPr lang="en-US" sz="2800" b="1" dirty="0">
              <a:solidFill>
                <a:schemeClr val="bg2"/>
              </a:solidFill>
              <a:latin typeface="+mj-lt"/>
            </a:endParaRPr>
          </a:p>
          <a:p>
            <a:pPr marL="514350" indent="-514350">
              <a:spcBef>
                <a:spcPct val="50000"/>
              </a:spcBef>
              <a:defRPr/>
            </a:pPr>
            <a:r>
              <a:rPr lang="en-US" sz="2800" b="1" dirty="0">
                <a:solidFill>
                  <a:schemeClr val="bg2"/>
                </a:solidFill>
                <a:latin typeface="+mj-lt"/>
              </a:rPr>
              <a:t>Example: Snow/Ice Feedback</a:t>
            </a:r>
          </a:p>
        </p:txBody>
      </p:sp>
      <p:grpSp>
        <p:nvGrpSpPr>
          <p:cNvPr id="6147" name="Group 38"/>
          <p:cNvGrpSpPr>
            <a:grpSpLocks/>
          </p:cNvGrpSpPr>
          <p:nvPr/>
        </p:nvGrpSpPr>
        <p:grpSpPr bwMode="auto">
          <a:xfrm>
            <a:off x="2209800" y="3810000"/>
            <a:ext cx="4724400" cy="2667000"/>
            <a:chOff x="2209800" y="3429000"/>
            <a:chExt cx="4724400" cy="2667000"/>
          </a:xfrm>
        </p:grpSpPr>
        <p:sp>
          <p:nvSpPr>
            <p:cNvPr id="6148" name="Rectangle 37"/>
            <p:cNvSpPr>
              <a:spLocks noChangeArrowheads="1"/>
            </p:cNvSpPr>
            <p:nvPr/>
          </p:nvSpPr>
          <p:spPr bwMode="auto">
            <a:xfrm>
              <a:off x="2209800" y="3429000"/>
              <a:ext cx="4724400" cy="2667000"/>
            </a:xfrm>
            <a:prstGeom prst="rect">
              <a:avLst/>
            </a:prstGeom>
            <a:solidFill>
              <a:schemeClr val="accent1"/>
            </a:solidFill>
            <a:ln w="9525" algn="ctr">
              <a:solidFill>
                <a:schemeClr val="tx1"/>
              </a:solidFill>
              <a:round/>
              <a:headEnd/>
              <a:tailEnd/>
            </a:ln>
          </p:spPr>
          <p:txBody>
            <a:bodyPr/>
            <a:lstStyle/>
            <a:p>
              <a:endParaRPr lang="en-US"/>
            </a:p>
          </p:txBody>
        </p:sp>
        <p:grpSp>
          <p:nvGrpSpPr>
            <p:cNvPr id="6149" name="Group 3"/>
            <p:cNvGrpSpPr>
              <a:grpSpLocks/>
            </p:cNvGrpSpPr>
            <p:nvPr/>
          </p:nvGrpSpPr>
          <p:grpSpPr bwMode="auto">
            <a:xfrm>
              <a:off x="2667000" y="3581400"/>
              <a:ext cx="3962400" cy="2103437"/>
              <a:chOff x="192" y="1555"/>
              <a:chExt cx="2496" cy="1325"/>
            </a:xfrm>
          </p:grpSpPr>
          <p:sp>
            <p:nvSpPr>
              <p:cNvPr id="6150" name="AutoShape 4"/>
              <p:cNvSpPr>
                <a:spLocks noChangeArrowheads="1"/>
              </p:cNvSpPr>
              <p:nvPr/>
            </p:nvSpPr>
            <p:spPr bwMode="auto">
              <a:xfrm>
                <a:off x="192" y="1680"/>
                <a:ext cx="960" cy="384"/>
              </a:xfrm>
              <a:prstGeom prst="flowChartProcess">
                <a:avLst/>
              </a:prstGeom>
              <a:solidFill>
                <a:schemeClr val="bg1"/>
              </a:solidFill>
              <a:ln w="9525">
                <a:solidFill>
                  <a:schemeClr val="tx1"/>
                </a:solidFill>
                <a:miter lim="800000"/>
                <a:headEnd/>
                <a:tailEnd/>
              </a:ln>
            </p:spPr>
            <p:txBody>
              <a:bodyPr wrap="none" anchor="ctr"/>
              <a:lstStyle/>
              <a:p>
                <a:r>
                  <a:rPr lang="en-US" b="1">
                    <a:latin typeface="Arial Narrow" pitchFamily="34" charset="0"/>
                  </a:rPr>
                  <a:t>Surface T</a:t>
                </a:r>
              </a:p>
            </p:txBody>
          </p:sp>
          <p:sp>
            <p:nvSpPr>
              <p:cNvPr id="6151" name="AutoShape 5"/>
              <p:cNvSpPr>
                <a:spLocks noChangeArrowheads="1"/>
              </p:cNvSpPr>
              <p:nvPr/>
            </p:nvSpPr>
            <p:spPr bwMode="auto">
              <a:xfrm>
                <a:off x="970" y="2496"/>
                <a:ext cx="998" cy="384"/>
              </a:xfrm>
              <a:prstGeom prst="flowChartProcess">
                <a:avLst/>
              </a:prstGeom>
              <a:solidFill>
                <a:schemeClr val="bg1"/>
              </a:solidFill>
              <a:ln w="9525">
                <a:solidFill>
                  <a:schemeClr val="tx1"/>
                </a:solidFill>
                <a:miter lim="800000"/>
                <a:headEnd/>
                <a:tailEnd/>
              </a:ln>
            </p:spPr>
            <p:txBody>
              <a:bodyPr wrap="none" anchor="ctr"/>
              <a:lstStyle/>
              <a:p>
                <a:r>
                  <a:rPr lang="en-US" b="1">
                    <a:latin typeface="Arial Narrow" pitchFamily="34" charset="0"/>
                  </a:rPr>
                  <a:t>Ice/Snow Cover</a:t>
                </a:r>
              </a:p>
            </p:txBody>
          </p:sp>
          <p:sp>
            <p:nvSpPr>
              <p:cNvPr id="6152" name="AutoShape 7"/>
              <p:cNvSpPr>
                <a:spLocks noChangeArrowheads="1"/>
              </p:cNvSpPr>
              <p:nvPr/>
            </p:nvSpPr>
            <p:spPr bwMode="auto">
              <a:xfrm>
                <a:off x="1728" y="1680"/>
                <a:ext cx="960" cy="384"/>
              </a:xfrm>
              <a:prstGeom prst="flowChartProcess">
                <a:avLst/>
              </a:prstGeom>
              <a:solidFill>
                <a:schemeClr val="bg1"/>
              </a:solidFill>
              <a:ln w="9525">
                <a:solidFill>
                  <a:schemeClr val="tx1"/>
                </a:solidFill>
                <a:miter lim="800000"/>
                <a:headEnd/>
                <a:tailEnd/>
              </a:ln>
            </p:spPr>
            <p:txBody>
              <a:bodyPr wrap="none" anchor="ctr"/>
              <a:lstStyle/>
              <a:p>
                <a:pPr>
                  <a:lnSpc>
                    <a:spcPct val="85000"/>
                  </a:lnSpc>
                </a:pPr>
                <a:r>
                  <a:rPr lang="en-US" b="1">
                    <a:latin typeface="Arial Narrow" pitchFamily="34" charset="0"/>
                  </a:rPr>
                  <a:t>Absorbed</a:t>
                </a:r>
              </a:p>
              <a:p>
                <a:pPr>
                  <a:lnSpc>
                    <a:spcPct val="85000"/>
                  </a:lnSpc>
                </a:pPr>
                <a:r>
                  <a:rPr lang="en-US" b="1">
                    <a:latin typeface="Arial Narrow" pitchFamily="34" charset="0"/>
                  </a:rPr>
                  <a:t>Sunlight</a:t>
                </a:r>
              </a:p>
            </p:txBody>
          </p:sp>
          <p:sp>
            <p:nvSpPr>
              <p:cNvPr id="6153" name="Line 8"/>
              <p:cNvSpPr>
                <a:spLocks noChangeShapeType="1"/>
              </p:cNvSpPr>
              <p:nvPr/>
            </p:nvSpPr>
            <p:spPr bwMode="auto">
              <a:xfrm>
                <a:off x="672" y="2064"/>
                <a:ext cx="288" cy="451"/>
              </a:xfrm>
              <a:prstGeom prst="line">
                <a:avLst/>
              </a:prstGeom>
              <a:noFill/>
              <a:ln w="38100">
                <a:solidFill>
                  <a:schemeClr val="bg1"/>
                </a:solidFill>
                <a:round/>
                <a:headEnd/>
                <a:tailEnd type="triangle" w="med" len="med"/>
              </a:ln>
            </p:spPr>
            <p:txBody>
              <a:bodyPr/>
              <a:lstStyle/>
              <a:p>
                <a:endParaRPr lang="en-US"/>
              </a:p>
            </p:txBody>
          </p:sp>
          <p:sp>
            <p:nvSpPr>
              <p:cNvPr id="6154" name="Line 9"/>
              <p:cNvSpPr>
                <a:spLocks noChangeShapeType="1"/>
              </p:cNvSpPr>
              <p:nvPr/>
            </p:nvSpPr>
            <p:spPr bwMode="auto">
              <a:xfrm flipV="1">
                <a:off x="1968" y="2064"/>
                <a:ext cx="240" cy="403"/>
              </a:xfrm>
              <a:prstGeom prst="line">
                <a:avLst/>
              </a:prstGeom>
              <a:noFill/>
              <a:ln w="38100">
                <a:solidFill>
                  <a:schemeClr val="bg1"/>
                </a:solidFill>
                <a:round/>
                <a:headEnd/>
                <a:tailEnd type="triangle" w="med" len="med"/>
              </a:ln>
            </p:spPr>
            <p:txBody>
              <a:bodyPr/>
              <a:lstStyle/>
              <a:p>
                <a:endParaRPr lang="en-US"/>
              </a:p>
            </p:txBody>
          </p:sp>
          <p:sp>
            <p:nvSpPr>
              <p:cNvPr id="6155" name="Line 11"/>
              <p:cNvSpPr>
                <a:spLocks noChangeShapeType="1"/>
              </p:cNvSpPr>
              <p:nvPr/>
            </p:nvSpPr>
            <p:spPr bwMode="auto">
              <a:xfrm flipH="1">
                <a:off x="1152" y="1872"/>
                <a:ext cx="576" cy="0"/>
              </a:xfrm>
              <a:prstGeom prst="line">
                <a:avLst/>
              </a:prstGeom>
              <a:noFill/>
              <a:ln w="38100">
                <a:solidFill>
                  <a:schemeClr val="bg1"/>
                </a:solidFill>
                <a:round/>
                <a:headEnd/>
                <a:tailEnd type="triangle" w="med" len="med"/>
              </a:ln>
            </p:spPr>
            <p:txBody>
              <a:bodyPr/>
              <a:lstStyle/>
              <a:p>
                <a:endParaRPr lang="en-US"/>
              </a:p>
            </p:txBody>
          </p:sp>
          <p:sp>
            <p:nvSpPr>
              <p:cNvPr id="6156" name="Text Box 12"/>
              <p:cNvSpPr txBox="1">
                <a:spLocks noChangeArrowheads="1"/>
              </p:cNvSpPr>
              <p:nvPr/>
            </p:nvSpPr>
            <p:spPr bwMode="auto">
              <a:xfrm>
                <a:off x="518" y="2147"/>
                <a:ext cx="202" cy="368"/>
              </a:xfrm>
              <a:prstGeom prst="rect">
                <a:avLst/>
              </a:prstGeom>
              <a:noFill/>
              <a:ln w="9525">
                <a:noFill/>
                <a:miter lim="800000"/>
                <a:headEnd/>
                <a:tailEnd/>
              </a:ln>
            </p:spPr>
            <p:txBody>
              <a:bodyPr wrap="none">
                <a:spAutoFit/>
              </a:bodyPr>
              <a:lstStyle/>
              <a:p>
                <a:r>
                  <a:rPr lang="en-US" sz="3200" b="1">
                    <a:solidFill>
                      <a:schemeClr val="bg1"/>
                    </a:solidFill>
                  </a:rPr>
                  <a:t>-</a:t>
                </a:r>
              </a:p>
            </p:txBody>
          </p:sp>
          <p:sp>
            <p:nvSpPr>
              <p:cNvPr id="6157" name="Text Box 14"/>
              <p:cNvSpPr txBox="1">
                <a:spLocks noChangeArrowheads="1"/>
              </p:cNvSpPr>
              <p:nvPr/>
            </p:nvSpPr>
            <p:spPr bwMode="auto">
              <a:xfrm>
                <a:off x="2193" y="2243"/>
                <a:ext cx="202" cy="368"/>
              </a:xfrm>
              <a:prstGeom prst="rect">
                <a:avLst/>
              </a:prstGeom>
              <a:noFill/>
              <a:ln w="9525">
                <a:noFill/>
                <a:miter lim="800000"/>
                <a:headEnd/>
                <a:tailEnd/>
              </a:ln>
            </p:spPr>
            <p:txBody>
              <a:bodyPr wrap="none">
                <a:spAutoFit/>
              </a:bodyPr>
              <a:lstStyle/>
              <a:p>
                <a:r>
                  <a:rPr lang="en-US" sz="3200" b="1">
                    <a:solidFill>
                      <a:schemeClr val="bg1"/>
                    </a:solidFill>
                  </a:rPr>
                  <a:t>-</a:t>
                </a:r>
              </a:p>
            </p:txBody>
          </p:sp>
          <p:sp>
            <p:nvSpPr>
              <p:cNvPr id="6158" name="Text Box 15"/>
              <p:cNvSpPr txBox="1">
                <a:spLocks noChangeArrowheads="1"/>
              </p:cNvSpPr>
              <p:nvPr/>
            </p:nvSpPr>
            <p:spPr bwMode="auto">
              <a:xfrm>
                <a:off x="1275" y="1555"/>
                <a:ext cx="268" cy="368"/>
              </a:xfrm>
              <a:prstGeom prst="rect">
                <a:avLst/>
              </a:prstGeom>
              <a:noFill/>
              <a:ln w="9525">
                <a:noFill/>
                <a:miter lim="800000"/>
                <a:headEnd/>
                <a:tailEnd/>
              </a:ln>
            </p:spPr>
            <p:txBody>
              <a:bodyPr wrap="none">
                <a:spAutoFit/>
              </a:bodyPr>
              <a:lstStyle/>
              <a:p>
                <a:r>
                  <a:rPr lang="en-US" sz="3200" b="1">
                    <a:solidFill>
                      <a:schemeClr val="bg1"/>
                    </a:solidFill>
                  </a:rPr>
                  <a:t>+</a:t>
                </a:r>
              </a:p>
            </p:txBody>
          </p:sp>
        </p:grpSp>
      </p:gr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16"/>
          <p:cNvSpPr>
            <a:spLocks noChangeArrowheads="1"/>
          </p:cNvSpPr>
          <p:nvPr/>
        </p:nvSpPr>
        <p:spPr bwMode="auto">
          <a:xfrm>
            <a:off x="2362200" y="2286000"/>
            <a:ext cx="4495800" cy="2667000"/>
          </a:xfrm>
          <a:prstGeom prst="rect">
            <a:avLst/>
          </a:prstGeom>
          <a:solidFill>
            <a:schemeClr val="accent1"/>
          </a:solidFill>
          <a:ln w="9525" algn="ctr">
            <a:solidFill>
              <a:schemeClr val="tx1"/>
            </a:solidFill>
            <a:round/>
            <a:headEnd/>
            <a:tailEnd/>
          </a:ln>
        </p:spPr>
        <p:txBody>
          <a:bodyPr/>
          <a:lstStyle/>
          <a:p>
            <a:endParaRPr lang="en-US"/>
          </a:p>
        </p:txBody>
      </p:sp>
      <p:sp>
        <p:nvSpPr>
          <p:cNvPr id="1026" name="Rectangle 2"/>
          <p:cNvSpPr>
            <a:spLocks noGrp="1" noChangeArrowheads="1"/>
          </p:cNvSpPr>
          <p:nvPr>
            <p:ph type="title"/>
          </p:nvPr>
        </p:nvSpPr>
        <p:spPr>
          <a:xfrm>
            <a:off x="0" y="609600"/>
            <a:ext cx="9144000" cy="1295400"/>
          </a:xfrm>
        </p:spPr>
        <p:txBody>
          <a:bodyPr/>
          <a:lstStyle/>
          <a:p>
            <a:pPr algn="ctr">
              <a:defRPr/>
            </a:pPr>
            <a:r>
              <a:rPr lang="en-US" sz="3200" b="1" dirty="0" smtClean="0">
                <a:solidFill>
                  <a:schemeClr val="bg2"/>
                </a:solidFill>
                <a:effectLst>
                  <a:outerShdw blurRad="38100" dist="38100" dir="2700000" algn="tl">
                    <a:srgbClr val="000000">
                      <a:alpha val="43137"/>
                    </a:srgbClr>
                  </a:outerShdw>
                </a:effectLst>
              </a:rPr>
              <a:t>Water Vapor Feedbacks</a:t>
            </a:r>
            <a:endParaRPr lang="en-US" sz="3200" b="1" dirty="0">
              <a:solidFill>
                <a:schemeClr val="bg2"/>
              </a:solidFill>
              <a:effectLst>
                <a:outerShdw blurRad="38100" dist="38100" dir="2700000" algn="tl">
                  <a:srgbClr val="000000">
                    <a:alpha val="43137"/>
                  </a:srgbClr>
                </a:outerShdw>
              </a:effectLst>
            </a:endParaRPr>
          </a:p>
        </p:txBody>
      </p:sp>
      <p:grpSp>
        <p:nvGrpSpPr>
          <p:cNvPr id="7172" name="Group 3"/>
          <p:cNvGrpSpPr>
            <a:grpSpLocks/>
          </p:cNvGrpSpPr>
          <p:nvPr/>
        </p:nvGrpSpPr>
        <p:grpSpPr bwMode="auto">
          <a:xfrm>
            <a:off x="2590800" y="2468563"/>
            <a:ext cx="3962400" cy="2103437"/>
            <a:chOff x="192" y="1555"/>
            <a:chExt cx="2496" cy="1325"/>
          </a:xfrm>
        </p:grpSpPr>
        <p:sp>
          <p:nvSpPr>
            <p:cNvPr id="7174" name="AutoShape 4"/>
            <p:cNvSpPr>
              <a:spLocks noChangeArrowheads="1"/>
            </p:cNvSpPr>
            <p:nvPr/>
          </p:nvSpPr>
          <p:spPr bwMode="auto">
            <a:xfrm>
              <a:off x="192" y="1680"/>
              <a:ext cx="960" cy="384"/>
            </a:xfrm>
            <a:prstGeom prst="flowChartProcess">
              <a:avLst/>
            </a:prstGeom>
            <a:solidFill>
              <a:schemeClr val="bg1"/>
            </a:solidFill>
            <a:ln w="9525">
              <a:solidFill>
                <a:schemeClr val="tx1"/>
              </a:solidFill>
              <a:miter lim="800000"/>
              <a:headEnd/>
              <a:tailEnd/>
            </a:ln>
          </p:spPr>
          <p:txBody>
            <a:bodyPr wrap="none" anchor="ctr"/>
            <a:lstStyle/>
            <a:p>
              <a:r>
                <a:rPr lang="en-US" b="1">
                  <a:latin typeface="Arial Narrow" pitchFamily="34" charset="0"/>
                </a:rPr>
                <a:t>Surface T</a:t>
              </a:r>
            </a:p>
          </p:txBody>
        </p:sp>
        <p:sp>
          <p:nvSpPr>
            <p:cNvPr id="7175" name="AutoShape 6"/>
            <p:cNvSpPr>
              <a:spLocks noChangeArrowheads="1"/>
            </p:cNvSpPr>
            <p:nvPr/>
          </p:nvSpPr>
          <p:spPr bwMode="auto">
            <a:xfrm>
              <a:off x="960" y="2496"/>
              <a:ext cx="960" cy="384"/>
            </a:xfrm>
            <a:prstGeom prst="flowChartProcess">
              <a:avLst/>
            </a:prstGeom>
            <a:solidFill>
              <a:schemeClr val="bg1"/>
            </a:solidFill>
            <a:ln w="9525">
              <a:solidFill>
                <a:schemeClr val="tx1"/>
              </a:solidFill>
              <a:miter lim="800000"/>
              <a:headEnd/>
              <a:tailEnd/>
            </a:ln>
          </p:spPr>
          <p:txBody>
            <a:bodyPr wrap="none" anchor="ctr"/>
            <a:lstStyle/>
            <a:p>
              <a:r>
                <a:rPr lang="en-US" b="1">
                  <a:latin typeface="Arial Narrow" pitchFamily="34" charset="0"/>
                </a:rPr>
                <a:t>H</a:t>
              </a:r>
              <a:r>
                <a:rPr lang="en-US" b="1" baseline="-25000">
                  <a:latin typeface="Arial Narrow" pitchFamily="34" charset="0"/>
                </a:rPr>
                <a:t>2</a:t>
              </a:r>
              <a:r>
                <a:rPr lang="en-US" b="1">
                  <a:latin typeface="Arial Narrow" pitchFamily="34" charset="0"/>
                </a:rPr>
                <a:t>O Vapor</a:t>
              </a:r>
            </a:p>
          </p:txBody>
        </p:sp>
        <p:sp>
          <p:nvSpPr>
            <p:cNvPr id="7176" name="AutoShape 7"/>
            <p:cNvSpPr>
              <a:spLocks noChangeArrowheads="1"/>
            </p:cNvSpPr>
            <p:nvPr/>
          </p:nvSpPr>
          <p:spPr bwMode="auto">
            <a:xfrm>
              <a:off x="1728" y="1680"/>
              <a:ext cx="960" cy="384"/>
            </a:xfrm>
            <a:prstGeom prst="flowChartProcess">
              <a:avLst/>
            </a:prstGeom>
            <a:solidFill>
              <a:schemeClr val="bg1"/>
            </a:solidFill>
            <a:ln w="9525">
              <a:solidFill>
                <a:schemeClr val="tx1"/>
              </a:solidFill>
              <a:miter lim="800000"/>
              <a:headEnd/>
              <a:tailEnd/>
            </a:ln>
          </p:spPr>
          <p:txBody>
            <a:bodyPr wrap="none" anchor="ctr"/>
            <a:lstStyle/>
            <a:p>
              <a:pPr>
                <a:lnSpc>
                  <a:spcPct val="85000"/>
                </a:lnSpc>
              </a:pPr>
              <a:r>
                <a:rPr lang="en-US" b="1">
                  <a:latin typeface="Arial Narrow" pitchFamily="34" charset="0"/>
                </a:rPr>
                <a:t>Greenhouse </a:t>
              </a:r>
            </a:p>
            <a:p>
              <a:pPr>
                <a:lnSpc>
                  <a:spcPct val="85000"/>
                </a:lnSpc>
              </a:pPr>
              <a:r>
                <a:rPr lang="en-US" b="1">
                  <a:latin typeface="Arial Narrow" pitchFamily="34" charset="0"/>
                </a:rPr>
                <a:t>Effect</a:t>
              </a:r>
            </a:p>
          </p:txBody>
        </p:sp>
        <p:sp>
          <p:nvSpPr>
            <p:cNvPr id="7177" name="Line 8"/>
            <p:cNvSpPr>
              <a:spLocks noChangeShapeType="1"/>
            </p:cNvSpPr>
            <p:nvPr/>
          </p:nvSpPr>
          <p:spPr bwMode="auto">
            <a:xfrm>
              <a:off x="672" y="2064"/>
              <a:ext cx="288" cy="432"/>
            </a:xfrm>
            <a:prstGeom prst="line">
              <a:avLst/>
            </a:prstGeom>
            <a:noFill/>
            <a:ln w="38100">
              <a:solidFill>
                <a:schemeClr val="bg1"/>
              </a:solidFill>
              <a:round/>
              <a:headEnd/>
              <a:tailEnd type="triangle" w="med" len="med"/>
            </a:ln>
          </p:spPr>
          <p:txBody>
            <a:bodyPr/>
            <a:lstStyle/>
            <a:p>
              <a:endParaRPr lang="en-US"/>
            </a:p>
          </p:txBody>
        </p:sp>
        <p:sp>
          <p:nvSpPr>
            <p:cNvPr id="7178" name="Line 9"/>
            <p:cNvSpPr>
              <a:spLocks noChangeShapeType="1"/>
            </p:cNvSpPr>
            <p:nvPr/>
          </p:nvSpPr>
          <p:spPr bwMode="auto">
            <a:xfrm flipV="1">
              <a:off x="1920" y="2064"/>
              <a:ext cx="288" cy="432"/>
            </a:xfrm>
            <a:prstGeom prst="line">
              <a:avLst/>
            </a:prstGeom>
            <a:noFill/>
            <a:ln w="38100">
              <a:solidFill>
                <a:schemeClr val="bg1"/>
              </a:solidFill>
              <a:round/>
              <a:headEnd/>
              <a:tailEnd type="triangle" w="med" len="med"/>
            </a:ln>
          </p:spPr>
          <p:txBody>
            <a:bodyPr/>
            <a:lstStyle/>
            <a:p>
              <a:endParaRPr lang="en-US"/>
            </a:p>
          </p:txBody>
        </p:sp>
        <p:sp>
          <p:nvSpPr>
            <p:cNvPr id="7179" name="Line 11"/>
            <p:cNvSpPr>
              <a:spLocks noChangeShapeType="1"/>
            </p:cNvSpPr>
            <p:nvPr/>
          </p:nvSpPr>
          <p:spPr bwMode="auto">
            <a:xfrm flipH="1">
              <a:off x="1152" y="1872"/>
              <a:ext cx="576" cy="0"/>
            </a:xfrm>
            <a:prstGeom prst="line">
              <a:avLst/>
            </a:prstGeom>
            <a:noFill/>
            <a:ln w="38100">
              <a:solidFill>
                <a:schemeClr val="bg1"/>
              </a:solidFill>
              <a:round/>
              <a:headEnd/>
              <a:tailEnd type="triangle" w="med" len="med"/>
            </a:ln>
          </p:spPr>
          <p:txBody>
            <a:bodyPr/>
            <a:lstStyle/>
            <a:p>
              <a:endParaRPr lang="en-US"/>
            </a:p>
          </p:txBody>
        </p:sp>
        <p:sp>
          <p:nvSpPr>
            <p:cNvPr id="7180" name="Text Box 12"/>
            <p:cNvSpPr txBox="1">
              <a:spLocks noChangeArrowheads="1"/>
            </p:cNvSpPr>
            <p:nvPr/>
          </p:nvSpPr>
          <p:spPr bwMode="auto">
            <a:xfrm>
              <a:off x="550" y="2227"/>
              <a:ext cx="266" cy="365"/>
            </a:xfrm>
            <a:prstGeom prst="rect">
              <a:avLst/>
            </a:prstGeom>
            <a:noFill/>
            <a:ln w="9525">
              <a:noFill/>
              <a:miter lim="800000"/>
              <a:headEnd/>
              <a:tailEnd/>
            </a:ln>
          </p:spPr>
          <p:txBody>
            <a:bodyPr wrap="none">
              <a:spAutoFit/>
            </a:bodyPr>
            <a:lstStyle/>
            <a:p>
              <a:r>
                <a:rPr lang="en-US" sz="3200" b="1">
                  <a:solidFill>
                    <a:schemeClr val="bg1"/>
                  </a:solidFill>
                </a:rPr>
                <a:t>+</a:t>
              </a:r>
            </a:p>
          </p:txBody>
        </p:sp>
        <p:sp>
          <p:nvSpPr>
            <p:cNvPr id="7181" name="Text Box 14"/>
            <p:cNvSpPr txBox="1">
              <a:spLocks noChangeArrowheads="1"/>
            </p:cNvSpPr>
            <p:nvPr/>
          </p:nvSpPr>
          <p:spPr bwMode="auto">
            <a:xfrm>
              <a:off x="2112" y="2275"/>
              <a:ext cx="266" cy="365"/>
            </a:xfrm>
            <a:prstGeom prst="rect">
              <a:avLst/>
            </a:prstGeom>
            <a:noFill/>
            <a:ln w="9525">
              <a:noFill/>
              <a:miter lim="800000"/>
              <a:headEnd/>
              <a:tailEnd/>
            </a:ln>
          </p:spPr>
          <p:txBody>
            <a:bodyPr wrap="none">
              <a:spAutoFit/>
            </a:bodyPr>
            <a:lstStyle/>
            <a:p>
              <a:r>
                <a:rPr lang="en-US" sz="3200" b="1">
                  <a:solidFill>
                    <a:schemeClr val="bg1"/>
                  </a:solidFill>
                </a:rPr>
                <a:t>+</a:t>
              </a:r>
            </a:p>
          </p:txBody>
        </p:sp>
        <p:sp>
          <p:nvSpPr>
            <p:cNvPr id="7182" name="Text Box 15"/>
            <p:cNvSpPr txBox="1">
              <a:spLocks noChangeArrowheads="1"/>
            </p:cNvSpPr>
            <p:nvPr/>
          </p:nvSpPr>
          <p:spPr bwMode="auto">
            <a:xfrm>
              <a:off x="1308" y="1555"/>
              <a:ext cx="266" cy="365"/>
            </a:xfrm>
            <a:prstGeom prst="rect">
              <a:avLst/>
            </a:prstGeom>
            <a:noFill/>
            <a:ln w="9525">
              <a:noFill/>
              <a:miter lim="800000"/>
              <a:headEnd/>
              <a:tailEnd/>
            </a:ln>
          </p:spPr>
          <p:txBody>
            <a:bodyPr wrap="none">
              <a:spAutoFit/>
            </a:bodyPr>
            <a:lstStyle/>
            <a:p>
              <a:r>
                <a:rPr lang="en-US" sz="3200" b="1">
                  <a:solidFill>
                    <a:schemeClr val="bg1"/>
                  </a:solidFill>
                </a:rPr>
                <a:t>+</a:t>
              </a:r>
            </a:p>
          </p:txBody>
        </p:sp>
      </p:grpSp>
      <p:sp>
        <p:nvSpPr>
          <p:cNvPr id="7173" name="Text Box 16"/>
          <p:cNvSpPr txBox="1">
            <a:spLocks noChangeArrowheads="1"/>
          </p:cNvSpPr>
          <p:nvPr/>
        </p:nvSpPr>
        <p:spPr bwMode="auto">
          <a:xfrm>
            <a:off x="669925" y="5149850"/>
            <a:ext cx="7772400" cy="946150"/>
          </a:xfrm>
          <a:prstGeom prst="rect">
            <a:avLst/>
          </a:prstGeom>
          <a:noFill/>
          <a:ln w="9525">
            <a:noFill/>
            <a:miter lim="800000"/>
            <a:headEnd/>
            <a:tailEnd/>
          </a:ln>
        </p:spPr>
        <p:txBody>
          <a:bodyPr>
            <a:spAutoFit/>
          </a:bodyPr>
          <a:lstStyle/>
          <a:p>
            <a:r>
              <a:rPr lang="en-US" sz="2800" b="1">
                <a:solidFill>
                  <a:schemeClr val="bg2"/>
                </a:solidFill>
                <a:latin typeface="Arial Narrow" pitchFamily="34" charset="0"/>
              </a:rPr>
              <a:t>All models predict a strong positive feedback </a:t>
            </a:r>
          </a:p>
          <a:p>
            <a:r>
              <a:rPr lang="en-US" sz="2800" b="1">
                <a:solidFill>
                  <a:schemeClr val="bg2"/>
                </a:solidFill>
                <a:latin typeface="Arial Narrow" pitchFamily="34" charset="0"/>
              </a:rPr>
              <a:t>from water vapor.</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ChangeArrowheads="1"/>
          </p:cNvSpPr>
          <p:nvPr/>
        </p:nvSpPr>
        <p:spPr bwMode="auto">
          <a:xfrm>
            <a:off x="381000" y="533400"/>
            <a:ext cx="8458200" cy="381000"/>
          </a:xfrm>
          <a:prstGeom prst="rect">
            <a:avLst/>
          </a:prstGeom>
          <a:noFill/>
          <a:ln w="9525">
            <a:noFill/>
            <a:miter lim="800000"/>
            <a:headEnd/>
            <a:tailEnd/>
          </a:ln>
        </p:spPr>
        <p:txBody>
          <a:bodyPr anchor="ctr"/>
          <a:lstStyle/>
          <a:p>
            <a:pPr eaLnBrk="1" hangingPunct="1"/>
            <a:r>
              <a:rPr lang="en-US" sz="3200" b="1">
                <a:solidFill>
                  <a:schemeClr val="bg2"/>
                </a:solidFill>
              </a:rPr>
              <a:t>IPCC Assessments: Water Vapor Feedback</a:t>
            </a:r>
            <a:endParaRPr lang="en-US" sz="3200" b="1" baseline="-25000">
              <a:solidFill>
                <a:schemeClr val="bg2"/>
              </a:solidFill>
            </a:endParaRPr>
          </a:p>
        </p:txBody>
      </p:sp>
      <p:sp>
        <p:nvSpPr>
          <p:cNvPr id="8195" name="Rectangle 10"/>
          <p:cNvSpPr>
            <a:spLocks noChangeArrowheads="1"/>
          </p:cNvSpPr>
          <p:nvPr/>
        </p:nvSpPr>
        <p:spPr bwMode="auto">
          <a:xfrm>
            <a:off x="609600" y="1447800"/>
            <a:ext cx="8229600" cy="584200"/>
          </a:xfrm>
          <a:prstGeom prst="rect">
            <a:avLst/>
          </a:prstGeom>
          <a:solidFill>
            <a:schemeClr val="folHlink"/>
          </a:solidFill>
          <a:ln w="9525">
            <a:noFill/>
            <a:miter lim="800000"/>
            <a:headEnd/>
            <a:tailEnd/>
          </a:ln>
        </p:spPr>
        <p:txBody>
          <a:bodyPr>
            <a:spAutoFit/>
          </a:bodyPr>
          <a:lstStyle/>
          <a:p>
            <a:r>
              <a:rPr lang="en-US" sz="1600" b="1"/>
              <a:t>1990: 	“The </a:t>
            </a:r>
            <a:r>
              <a:rPr lang="en-US" sz="1600" b="1" u="sng"/>
              <a:t>best understood feedback mechanism</a:t>
            </a:r>
            <a:r>
              <a:rPr lang="en-US" sz="1600" b="1"/>
              <a:t> is water vapor feedback,</a:t>
            </a:r>
          </a:p>
          <a:p>
            <a:r>
              <a:rPr lang="en-US" sz="1600" b="1"/>
              <a:t>	and this is intuitively easy to understand”</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3"/>
          <p:cNvSpPr>
            <a:spLocks noChangeArrowheads="1"/>
          </p:cNvSpPr>
          <p:nvPr/>
        </p:nvSpPr>
        <p:spPr bwMode="auto">
          <a:xfrm>
            <a:off x="762000" y="533400"/>
            <a:ext cx="7924800" cy="304800"/>
          </a:xfrm>
          <a:prstGeom prst="rect">
            <a:avLst/>
          </a:prstGeom>
          <a:noFill/>
          <a:ln w="9525">
            <a:noFill/>
            <a:miter lim="800000"/>
            <a:headEnd/>
            <a:tailEnd/>
          </a:ln>
        </p:spPr>
        <p:txBody>
          <a:bodyPr anchor="ctr"/>
          <a:lstStyle/>
          <a:p>
            <a:pPr eaLnBrk="1" hangingPunct="1"/>
            <a:r>
              <a:rPr lang="en-US" sz="3200" b="1">
                <a:solidFill>
                  <a:schemeClr val="bg2"/>
                </a:solidFill>
              </a:rPr>
              <a:t>Water Vapor Feedback</a:t>
            </a:r>
          </a:p>
        </p:txBody>
      </p:sp>
      <p:pic>
        <p:nvPicPr>
          <p:cNvPr id="9219" name="Picture 9"/>
          <p:cNvPicPr>
            <a:picLocks noChangeAspect="1" noChangeArrowheads="1"/>
          </p:cNvPicPr>
          <p:nvPr/>
        </p:nvPicPr>
        <p:blipFill>
          <a:blip r:embed="rId3" cstate="print"/>
          <a:srcRect/>
          <a:stretch>
            <a:fillRect/>
          </a:stretch>
        </p:blipFill>
        <p:spPr bwMode="auto">
          <a:xfrm>
            <a:off x="0" y="2781300"/>
            <a:ext cx="4019550" cy="2019300"/>
          </a:xfrm>
          <a:prstGeom prst="rect">
            <a:avLst/>
          </a:prstGeom>
          <a:noFill/>
          <a:ln w="9525">
            <a:noFill/>
            <a:miter lim="800000"/>
            <a:headEnd/>
            <a:tailEnd/>
          </a:ln>
        </p:spPr>
      </p:pic>
      <p:pic>
        <p:nvPicPr>
          <p:cNvPr id="9220" name="Picture 10"/>
          <p:cNvPicPr>
            <a:picLocks noChangeAspect="1" noChangeArrowheads="1"/>
          </p:cNvPicPr>
          <p:nvPr/>
        </p:nvPicPr>
        <p:blipFill>
          <a:blip r:embed="rId4" cstate="print"/>
          <a:srcRect/>
          <a:stretch>
            <a:fillRect/>
          </a:stretch>
        </p:blipFill>
        <p:spPr bwMode="auto">
          <a:xfrm>
            <a:off x="5105400" y="1304925"/>
            <a:ext cx="3981450" cy="2047875"/>
          </a:xfrm>
          <a:prstGeom prst="rect">
            <a:avLst/>
          </a:prstGeom>
          <a:noFill/>
          <a:ln w="9525">
            <a:noFill/>
            <a:miter lim="800000"/>
            <a:headEnd/>
            <a:tailEnd/>
          </a:ln>
        </p:spPr>
      </p:pic>
      <p:pic>
        <p:nvPicPr>
          <p:cNvPr id="9221" name="Picture 11"/>
          <p:cNvPicPr>
            <a:picLocks noChangeAspect="1" noChangeArrowheads="1"/>
          </p:cNvPicPr>
          <p:nvPr/>
        </p:nvPicPr>
        <p:blipFill>
          <a:blip r:embed="rId5" cstate="print"/>
          <a:srcRect/>
          <a:stretch>
            <a:fillRect/>
          </a:stretch>
        </p:blipFill>
        <p:spPr bwMode="auto">
          <a:xfrm>
            <a:off x="5086350" y="4762500"/>
            <a:ext cx="4057650" cy="2095500"/>
          </a:xfrm>
          <a:prstGeom prst="rect">
            <a:avLst/>
          </a:prstGeom>
          <a:noFill/>
          <a:ln w="9525">
            <a:noFill/>
            <a:miter lim="800000"/>
            <a:headEnd/>
            <a:tailEnd/>
          </a:ln>
        </p:spPr>
      </p:pic>
      <p:sp>
        <p:nvSpPr>
          <p:cNvPr id="9222" name="Line 16"/>
          <p:cNvSpPr>
            <a:spLocks noChangeShapeType="1"/>
          </p:cNvSpPr>
          <p:nvPr/>
        </p:nvSpPr>
        <p:spPr bwMode="auto">
          <a:xfrm flipH="1" flipV="1">
            <a:off x="3886200" y="5029200"/>
            <a:ext cx="762000" cy="457200"/>
          </a:xfrm>
          <a:prstGeom prst="line">
            <a:avLst/>
          </a:prstGeom>
          <a:noFill/>
          <a:ln w="76200">
            <a:solidFill>
              <a:schemeClr val="hlink"/>
            </a:solidFill>
            <a:round/>
            <a:headEnd/>
            <a:tailEnd type="triangle" w="med" len="med"/>
          </a:ln>
        </p:spPr>
        <p:txBody>
          <a:bodyPr/>
          <a:lstStyle/>
          <a:p>
            <a:endParaRPr lang="en-US"/>
          </a:p>
        </p:txBody>
      </p:sp>
      <p:sp>
        <p:nvSpPr>
          <p:cNvPr id="9223" name="Line 17"/>
          <p:cNvSpPr>
            <a:spLocks noChangeShapeType="1"/>
          </p:cNvSpPr>
          <p:nvPr/>
        </p:nvSpPr>
        <p:spPr bwMode="auto">
          <a:xfrm flipH="1">
            <a:off x="6858000" y="3429000"/>
            <a:ext cx="0" cy="914400"/>
          </a:xfrm>
          <a:prstGeom prst="line">
            <a:avLst/>
          </a:prstGeom>
          <a:noFill/>
          <a:ln w="76200">
            <a:solidFill>
              <a:schemeClr val="hlink"/>
            </a:solidFill>
            <a:round/>
            <a:headEnd/>
            <a:tailEnd type="triangle" w="med" len="med"/>
          </a:ln>
        </p:spPr>
        <p:txBody>
          <a:bodyPr/>
          <a:lstStyle/>
          <a:p>
            <a:endParaRPr lang="en-US"/>
          </a:p>
        </p:txBody>
      </p:sp>
      <p:sp>
        <p:nvSpPr>
          <p:cNvPr id="9224" name="Line 18"/>
          <p:cNvSpPr>
            <a:spLocks noChangeShapeType="1"/>
          </p:cNvSpPr>
          <p:nvPr/>
        </p:nvSpPr>
        <p:spPr bwMode="auto">
          <a:xfrm flipV="1">
            <a:off x="3886200" y="2057400"/>
            <a:ext cx="838200" cy="304800"/>
          </a:xfrm>
          <a:prstGeom prst="line">
            <a:avLst/>
          </a:prstGeom>
          <a:noFill/>
          <a:ln w="76200">
            <a:solidFill>
              <a:schemeClr val="hlink"/>
            </a:solidFill>
            <a:round/>
            <a:headEnd/>
            <a:tailEnd type="triangle" w="med" len="med"/>
          </a:ln>
        </p:spPr>
        <p:txBody>
          <a:bodyPr/>
          <a:lstStyle/>
          <a:p>
            <a:endParaRPr lang="en-US"/>
          </a:p>
        </p:txBody>
      </p:sp>
      <p:sp>
        <p:nvSpPr>
          <p:cNvPr id="9225" name="Text Box 20"/>
          <p:cNvSpPr txBox="1">
            <a:spLocks noChangeArrowheads="1"/>
          </p:cNvSpPr>
          <p:nvPr/>
        </p:nvSpPr>
        <p:spPr bwMode="auto">
          <a:xfrm>
            <a:off x="76200" y="2482850"/>
            <a:ext cx="3233738" cy="336550"/>
          </a:xfrm>
          <a:prstGeom prst="rect">
            <a:avLst/>
          </a:prstGeom>
          <a:noFill/>
          <a:ln w="9525">
            <a:noFill/>
            <a:miter lim="800000"/>
            <a:headEnd/>
            <a:tailEnd/>
          </a:ln>
        </p:spPr>
        <p:txBody>
          <a:bodyPr wrap="none">
            <a:spAutoFit/>
          </a:bodyPr>
          <a:lstStyle/>
          <a:p>
            <a:r>
              <a:rPr lang="en-US" sz="1600" b="1"/>
              <a:t>Ocean Surface Temperature (K)</a:t>
            </a:r>
          </a:p>
        </p:txBody>
      </p:sp>
      <p:sp>
        <p:nvSpPr>
          <p:cNvPr id="9226" name="Text Box 21"/>
          <p:cNvSpPr txBox="1">
            <a:spLocks noChangeArrowheads="1"/>
          </p:cNvSpPr>
          <p:nvPr/>
        </p:nvSpPr>
        <p:spPr bwMode="auto">
          <a:xfrm>
            <a:off x="5105400" y="1066800"/>
            <a:ext cx="3425825" cy="336550"/>
          </a:xfrm>
          <a:prstGeom prst="rect">
            <a:avLst/>
          </a:prstGeom>
          <a:noFill/>
          <a:ln w="9525">
            <a:noFill/>
            <a:miter lim="800000"/>
            <a:headEnd/>
            <a:tailEnd/>
          </a:ln>
        </p:spPr>
        <p:txBody>
          <a:bodyPr wrap="none">
            <a:spAutoFit/>
          </a:bodyPr>
          <a:lstStyle/>
          <a:p>
            <a:r>
              <a:rPr lang="en-US" sz="1600" b="1"/>
              <a:t>Atmospheric Water Vapor (kg/m</a:t>
            </a:r>
            <a:r>
              <a:rPr lang="en-US" sz="1600" b="1" baseline="30000"/>
              <a:t>2</a:t>
            </a:r>
            <a:r>
              <a:rPr lang="en-US" sz="1600" b="1"/>
              <a:t>)</a:t>
            </a:r>
          </a:p>
        </p:txBody>
      </p:sp>
      <p:sp>
        <p:nvSpPr>
          <p:cNvPr id="9227" name="Text Box 22"/>
          <p:cNvSpPr txBox="1">
            <a:spLocks noChangeArrowheads="1"/>
          </p:cNvSpPr>
          <p:nvPr/>
        </p:nvSpPr>
        <p:spPr bwMode="auto">
          <a:xfrm>
            <a:off x="5486400" y="4540250"/>
            <a:ext cx="2692400" cy="336550"/>
          </a:xfrm>
          <a:prstGeom prst="rect">
            <a:avLst/>
          </a:prstGeom>
          <a:noFill/>
          <a:ln w="9525">
            <a:noFill/>
            <a:miter lim="800000"/>
            <a:headEnd/>
            <a:tailEnd/>
          </a:ln>
        </p:spPr>
        <p:txBody>
          <a:bodyPr wrap="none">
            <a:spAutoFit/>
          </a:bodyPr>
          <a:lstStyle/>
          <a:p>
            <a:r>
              <a:rPr lang="en-US" sz="1600" b="1"/>
              <a:t>Greenhouse Effect (W/m</a:t>
            </a:r>
            <a:r>
              <a:rPr lang="en-US" sz="1600" b="1" baseline="30000"/>
              <a:t>2</a:t>
            </a:r>
            <a:r>
              <a:rPr lang="en-US" sz="1600" b="1"/>
              <a:t>)</a:t>
            </a:r>
          </a:p>
        </p:txBody>
      </p:sp>
      <p:sp>
        <p:nvSpPr>
          <p:cNvPr id="9228" name="Text Box 23"/>
          <p:cNvSpPr txBox="1">
            <a:spLocks noChangeArrowheads="1"/>
          </p:cNvSpPr>
          <p:nvPr/>
        </p:nvSpPr>
        <p:spPr bwMode="auto">
          <a:xfrm>
            <a:off x="33338" y="5867400"/>
            <a:ext cx="4894262" cy="855663"/>
          </a:xfrm>
          <a:prstGeom prst="rect">
            <a:avLst/>
          </a:prstGeom>
          <a:solidFill>
            <a:schemeClr val="folHlink"/>
          </a:solidFill>
          <a:ln w="9525">
            <a:noFill/>
            <a:miter lim="800000"/>
            <a:headEnd/>
            <a:tailEnd/>
          </a:ln>
        </p:spPr>
        <p:txBody>
          <a:bodyPr wrap="none">
            <a:spAutoFit/>
          </a:bodyPr>
          <a:lstStyle/>
          <a:p>
            <a:pPr>
              <a:buClr>
                <a:schemeClr val="hlink"/>
              </a:buClr>
            </a:pPr>
            <a:r>
              <a:rPr lang="en-US" b="1"/>
              <a:t>1</a:t>
            </a:r>
            <a:r>
              <a:rPr lang="en-US"/>
              <a:t>. </a:t>
            </a:r>
            <a:r>
              <a:rPr lang="en-US" sz="1600" b="1"/>
              <a:t>Warmer oceans </a:t>
            </a:r>
            <a:r>
              <a:rPr lang="en-US" sz="1600" b="1">
                <a:sym typeface="Wingdings" pitchFamily="2" charset="2"/>
              </a:rPr>
              <a:t></a:t>
            </a:r>
            <a:r>
              <a:rPr lang="en-US" sz="1600" b="1"/>
              <a:t> more water vapor.</a:t>
            </a:r>
          </a:p>
          <a:p>
            <a:pPr>
              <a:buClr>
                <a:schemeClr val="hlink"/>
              </a:buClr>
            </a:pPr>
            <a:r>
              <a:rPr lang="en-US" sz="1600" b="1"/>
              <a:t>2. More water vapor </a:t>
            </a:r>
            <a:r>
              <a:rPr lang="en-US" sz="1600" b="1">
                <a:sym typeface="Wingdings" pitchFamily="2" charset="2"/>
              </a:rPr>
              <a:t></a:t>
            </a:r>
            <a:r>
              <a:rPr lang="en-US" sz="1600" b="1"/>
              <a:t> larger Greenhouse Effect.</a:t>
            </a:r>
          </a:p>
          <a:p>
            <a:pPr>
              <a:buClr>
                <a:schemeClr val="hlink"/>
              </a:buClr>
            </a:pPr>
            <a:r>
              <a:rPr lang="en-US" sz="1600" b="1"/>
              <a:t>3. Larger GHE </a:t>
            </a:r>
            <a:r>
              <a:rPr lang="en-US" sz="1600" b="1">
                <a:sym typeface="Wingdings" pitchFamily="2" charset="2"/>
              </a:rPr>
              <a:t> warmer oceans.</a:t>
            </a:r>
          </a:p>
        </p:txBody>
      </p:sp>
      <p:sp>
        <p:nvSpPr>
          <p:cNvPr id="9229" name="Text Box 24"/>
          <p:cNvSpPr txBox="1">
            <a:spLocks noChangeArrowheads="1"/>
          </p:cNvSpPr>
          <p:nvPr/>
        </p:nvSpPr>
        <p:spPr bwMode="auto">
          <a:xfrm>
            <a:off x="33338" y="1155700"/>
            <a:ext cx="3929062" cy="825500"/>
          </a:xfrm>
          <a:prstGeom prst="rect">
            <a:avLst/>
          </a:prstGeom>
          <a:solidFill>
            <a:schemeClr val="folHlink"/>
          </a:solidFill>
          <a:ln w="9525">
            <a:noFill/>
            <a:miter lim="800000"/>
            <a:headEnd/>
            <a:tailEnd/>
          </a:ln>
        </p:spPr>
        <p:txBody>
          <a:bodyPr>
            <a:spAutoFit/>
          </a:bodyPr>
          <a:lstStyle/>
          <a:p>
            <a:pPr>
              <a:buClr>
                <a:schemeClr val="hlink"/>
              </a:buClr>
            </a:pPr>
            <a:r>
              <a:rPr lang="en-US" sz="1600" b="1"/>
              <a:t>Satellite observations </a:t>
            </a:r>
            <a:r>
              <a:rPr lang="en-US" sz="1600" b="1">
                <a:sym typeface="Wingdings" pitchFamily="2" charset="2"/>
              </a:rPr>
              <a:t>illustrate how water vapor enhances regional differences in ocean temperature. </a:t>
            </a:r>
          </a:p>
        </p:txBody>
      </p:sp>
      <p:sp>
        <p:nvSpPr>
          <p:cNvPr id="9230" name="Text Box 25"/>
          <p:cNvSpPr txBox="1">
            <a:spLocks noChangeArrowheads="1"/>
          </p:cNvSpPr>
          <p:nvPr/>
        </p:nvSpPr>
        <p:spPr bwMode="auto">
          <a:xfrm>
            <a:off x="4175125" y="2246313"/>
            <a:ext cx="374650" cy="366712"/>
          </a:xfrm>
          <a:prstGeom prst="rect">
            <a:avLst/>
          </a:prstGeom>
          <a:noFill/>
          <a:ln w="9525">
            <a:noFill/>
            <a:miter lim="800000"/>
            <a:headEnd/>
            <a:tailEnd/>
          </a:ln>
        </p:spPr>
        <p:txBody>
          <a:bodyPr wrap="none">
            <a:spAutoFit/>
          </a:bodyPr>
          <a:lstStyle/>
          <a:p>
            <a:r>
              <a:rPr lang="en-US">
                <a:solidFill>
                  <a:schemeClr val="bg2"/>
                </a:solidFill>
              </a:rPr>
              <a:t>1.</a:t>
            </a:r>
          </a:p>
        </p:txBody>
      </p:sp>
      <p:sp>
        <p:nvSpPr>
          <p:cNvPr id="9231" name="Text Box 26"/>
          <p:cNvSpPr txBox="1">
            <a:spLocks noChangeArrowheads="1"/>
          </p:cNvSpPr>
          <p:nvPr/>
        </p:nvSpPr>
        <p:spPr bwMode="auto">
          <a:xfrm>
            <a:off x="6407150" y="3595688"/>
            <a:ext cx="374650" cy="366712"/>
          </a:xfrm>
          <a:prstGeom prst="rect">
            <a:avLst/>
          </a:prstGeom>
          <a:noFill/>
          <a:ln w="9525">
            <a:noFill/>
            <a:miter lim="800000"/>
            <a:headEnd/>
            <a:tailEnd/>
          </a:ln>
        </p:spPr>
        <p:txBody>
          <a:bodyPr wrap="none">
            <a:spAutoFit/>
          </a:bodyPr>
          <a:lstStyle/>
          <a:p>
            <a:r>
              <a:rPr lang="en-US">
                <a:solidFill>
                  <a:schemeClr val="bg2"/>
                </a:solidFill>
              </a:rPr>
              <a:t>2.</a:t>
            </a:r>
          </a:p>
        </p:txBody>
      </p:sp>
      <p:sp>
        <p:nvSpPr>
          <p:cNvPr id="9232" name="Text Box 27"/>
          <p:cNvSpPr txBox="1">
            <a:spLocks noChangeArrowheads="1"/>
          </p:cNvSpPr>
          <p:nvPr/>
        </p:nvSpPr>
        <p:spPr bwMode="auto">
          <a:xfrm>
            <a:off x="4343400" y="4891088"/>
            <a:ext cx="374650" cy="366712"/>
          </a:xfrm>
          <a:prstGeom prst="rect">
            <a:avLst/>
          </a:prstGeom>
          <a:noFill/>
          <a:ln w="9525">
            <a:noFill/>
            <a:miter lim="800000"/>
            <a:headEnd/>
            <a:tailEnd/>
          </a:ln>
        </p:spPr>
        <p:txBody>
          <a:bodyPr wrap="none">
            <a:spAutoFit/>
          </a:bodyPr>
          <a:lstStyle/>
          <a:p>
            <a:r>
              <a:rPr lang="en-US">
                <a:solidFill>
                  <a:schemeClr val="bg2"/>
                </a:solidFill>
              </a:rPr>
              <a:t>3.</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ChangeArrowheads="1"/>
          </p:cNvSpPr>
          <p:nvPr/>
        </p:nvSpPr>
        <p:spPr bwMode="auto">
          <a:xfrm>
            <a:off x="381000" y="533400"/>
            <a:ext cx="8458200" cy="381000"/>
          </a:xfrm>
          <a:prstGeom prst="rect">
            <a:avLst/>
          </a:prstGeom>
          <a:noFill/>
          <a:ln w="9525">
            <a:noFill/>
            <a:miter lim="800000"/>
            <a:headEnd/>
            <a:tailEnd/>
          </a:ln>
        </p:spPr>
        <p:txBody>
          <a:bodyPr anchor="ctr"/>
          <a:lstStyle/>
          <a:p>
            <a:pPr eaLnBrk="1" hangingPunct="1"/>
            <a:r>
              <a:rPr lang="en-US" sz="3200" b="1">
                <a:solidFill>
                  <a:schemeClr val="bg2"/>
                </a:solidFill>
              </a:rPr>
              <a:t>IPCC Assessments: Water Vapor Feedback</a:t>
            </a:r>
            <a:endParaRPr lang="en-US" sz="3200" b="1" baseline="-25000">
              <a:solidFill>
                <a:schemeClr val="bg2"/>
              </a:solidFill>
            </a:endParaRPr>
          </a:p>
        </p:txBody>
      </p:sp>
      <p:sp>
        <p:nvSpPr>
          <p:cNvPr id="10243" name="Rectangle 10"/>
          <p:cNvSpPr>
            <a:spLocks noChangeArrowheads="1"/>
          </p:cNvSpPr>
          <p:nvPr/>
        </p:nvSpPr>
        <p:spPr bwMode="auto">
          <a:xfrm>
            <a:off x="609600" y="1447800"/>
            <a:ext cx="8229600" cy="4032250"/>
          </a:xfrm>
          <a:prstGeom prst="rect">
            <a:avLst/>
          </a:prstGeom>
          <a:solidFill>
            <a:schemeClr val="folHlink"/>
          </a:solidFill>
          <a:ln w="9525">
            <a:noFill/>
            <a:miter lim="800000"/>
            <a:headEnd/>
            <a:tailEnd/>
          </a:ln>
        </p:spPr>
        <p:txBody>
          <a:bodyPr>
            <a:spAutoFit/>
          </a:bodyPr>
          <a:lstStyle/>
          <a:p>
            <a:r>
              <a:rPr lang="en-US" sz="1600" b="1"/>
              <a:t>1990: 	“The </a:t>
            </a:r>
            <a:r>
              <a:rPr lang="en-US" sz="1600" b="1" u="sng"/>
              <a:t>best understood feedback mechanism</a:t>
            </a:r>
            <a:r>
              <a:rPr lang="en-US" sz="1600" b="1"/>
              <a:t> is water vapor feedback,</a:t>
            </a:r>
          </a:p>
          <a:p>
            <a:r>
              <a:rPr lang="en-US" sz="1600" b="1"/>
              <a:t>	and this is intuitively easy to understand”</a:t>
            </a:r>
          </a:p>
          <a:p>
            <a:endParaRPr lang="en-US" sz="1600" b="1"/>
          </a:p>
          <a:p>
            <a:r>
              <a:rPr lang="en-US" sz="1600" b="1"/>
              <a:t>1992:	 “There is no compelling evidence that water vapor feedback is</a:t>
            </a:r>
          </a:p>
          <a:p>
            <a:r>
              <a:rPr lang="en-US" sz="1600" b="1"/>
              <a:t>	anything other than positive—although there </a:t>
            </a:r>
            <a:r>
              <a:rPr lang="en-US" sz="1600" b="1" u="sng"/>
              <a:t>may be difficulties</a:t>
            </a:r>
            <a:r>
              <a:rPr lang="en-US" sz="1600" b="1"/>
              <a:t> with 	upper tropospheric water vapor”</a:t>
            </a:r>
          </a:p>
          <a:p>
            <a:endParaRPr lang="en-US" sz="1600" b="1"/>
          </a:p>
          <a:p>
            <a:r>
              <a:rPr lang="en-US" sz="1600" b="1"/>
              <a:t>1995: 	“Feedback from the redistribution of water vapor remains </a:t>
            </a:r>
            <a:r>
              <a:rPr lang="en-US" sz="1600" b="1" u="sng"/>
              <a:t>a substantial</a:t>
            </a:r>
          </a:p>
          <a:p>
            <a:r>
              <a:rPr lang="en-US" sz="1600" b="1"/>
              <a:t>	</a:t>
            </a:r>
            <a:r>
              <a:rPr lang="en-US" sz="1600" b="1" u="sng"/>
              <a:t>source of uncertainty</a:t>
            </a:r>
            <a:r>
              <a:rPr lang="en-US" sz="1600" b="1"/>
              <a:t> in climate models”</a:t>
            </a:r>
          </a:p>
          <a:p>
            <a:endParaRPr lang="en-US" sz="1600" b="1"/>
          </a:p>
          <a:p>
            <a:r>
              <a:rPr lang="en-US" sz="1600" b="1"/>
              <a:t>2001: 	“The </a:t>
            </a:r>
            <a:r>
              <a:rPr lang="en-US" sz="1600" b="1" u="sng"/>
              <a:t>balance of evidence</a:t>
            </a:r>
            <a:r>
              <a:rPr lang="en-US" sz="1600" b="1"/>
              <a:t> favours a positive clear-sky water vapour 	feedback of magnitude comparable to that found in (model) simulations“</a:t>
            </a:r>
          </a:p>
          <a:p>
            <a:endParaRPr lang="en-US" sz="1600" b="1"/>
          </a:p>
          <a:p>
            <a:r>
              <a:rPr lang="en-US" sz="1600" b="1"/>
              <a:t>2007: 	“Observational and modelling evidence </a:t>
            </a:r>
            <a:r>
              <a:rPr lang="en-US" sz="1600" b="1" u="sng"/>
              <a:t>provide strong support</a:t>
            </a:r>
            <a:r>
              <a:rPr lang="en-US" sz="1600" b="1"/>
              <a:t> for a 	combined water vapour/lapse rate feedback of around the strength found 	in GCMs”</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ChangeArrowheads="1"/>
          </p:cNvSpPr>
          <p:nvPr/>
        </p:nvSpPr>
        <p:spPr bwMode="auto">
          <a:xfrm>
            <a:off x="457200" y="762000"/>
            <a:ext cx="8305800" cy="457200"/>
          </a:xfrm>
          <a:prstGeom prst="rect">
            <a:avLst/>
          </a:prstGeom>
          <a:noFill/>
          <a:ln w="9525">
            <a:noFill/>
            <a:miter lim="800000"/>
            <a:headEnd/>
            <a:tailEnd/>
          </a:ln>
        </p:spPr>
        <p:txBody>
          <a:bodyPr anchor="ctr"/>
          <a:lstStyle/>
          <a:p>
            <a:pPr eaLnBrk="1" hangingPunct="1"/>
            <a:r>
              <a:rPr lang="en-US" sz="2800" b="1">
                <a:solidFill>
                  <a:schemeClr val="bg2"/>
                </a:solidFill>
              </a:rPr>
              <a:t>Testing Model Predictions of Water Vapor</a:t>
            </a:r>
            <a:endParaRPr lang="en-US" sz="2800" b="1" baseline="-25000">
              <a:solidFill>
                <a:schemeClr val="bg2"/>
              </a:solidFill>
            </a:endParaRPr>
          </a:p>
        </p:txBody>
      </p:sp>
      <p:grpSp>
        <p:nvGrpSpPr>
          <p:cNvPr id="11267" name="Group 7"/>
          <p:cNvGrpSpPr>
            <a:grpSpLocks/>
          </p:cNvGrpSpPr>
          <p:nvPr/>
        </p:nvGrpSpPr>
        <p:grpSpPr bwMode="auto">
          <a:xfrm>
            <a:off x="152400" y="1600200"/>
            <a:ext cx="6324600" cy="4008438"/>
            <a:chOff x="720" y="624"/>
            <a:chExt cx="4368" cy="3149"/>
          </a:xfrm>
        </p:grpSpPr>
        <p:pic>
          <p:nvPicPr>
            <p:cNvPr id="11283" name="Picture 5"/>
            <p:cNvPicPr>
              <a:picLocks noChangeAspect="1" noChangeArrowheads="1"/>
            </p:cNvPicPr>
            <p:nvPr/>
          </p:nvPicPr>
          <p:blipFill>
            <a:blip r:embed="rId3" cstate="print"/>
            <a:srcRect/>
            <a:stretch>
              <a:fillRect/>
            </a:stretch>
          </p:blipFill>
          <p:spPr bwMode="auto">
            <a:xfrm>
              <a:off x="720" y="624"/>
              <a:ext cx="4368" cy="3149"/>
            </a:xfrm>
            <a:prstGeom prst="rect">
              <a:avLst/>
            </a:prstGeom>
            <a:noFill/>
            <a:ln w="9525">
              <a:noFill/>
              <a:miter lim="800000"/>
              <a:headEnd/>
              <a:tailEnd/>
            </a:ln>
          </p:spPr>
        </p:pic>
        <p:sp>
          <p:nvSpPr>
            <p:cNvPr id="11284" name="Line 6"/>
            <p:cNvSpPr>
              <a:spLocks noChangeShapeType="1"/>
            </p:cNvSpPr>
            <p:nvPr/>
          </p:nvSpPr>
          <p:spPr bwMode="auto">
            <a:xfrm>
              <a:off x="1104" y="2124"/>
              <a:ext cx="3888" cy="0"/>
            </a:xfrm>
            <a:prstGeom prst="line">
              <a:avLst/>
            </a:prstGeom>
            <a:noFill/>
            <a:ln w="28575">
              <a:solidFill>
                <a:schemeClr val="tx1"/>
              </a:solidFill>
              <a:round/>
              <a:headEnd/>
              <a:tailEnd/>
            </a:ln>
          </p:spPr>
          <p:txBody>
            <a:bodyPr/>
            <a:lstStyle/>
            <a:p>
              <a:endParaRPr lang="en-US"/>
            </a:p>
          </p:txBody>
        </p:sp>
      </p:grpSp>
      <p:sp>
        <p:nvSpPr>
          <p:cNvPr id="11268" name="Line 9"/>
          <p:cNvSpPr>
            <a:spLocks noChangeShapeType="1"/>
          </p:cNvSpPr>
          <p:nvPr/>
        </p:nvSpPr>
        <p:spPr bwMode="auto">
          <a:xfrm>
            <a:off x="2068513" y="5384800"/>
            <a:ext cx="0" cy="457200"/>
          </a:xfrm>
          <a:prstGeom prst="line">
            <a:avLst/>
          </a:prstGeom>
          <a:noFill/>
          <a:ln w="38100">
            <a:solidFill>
              <a:srgbClr val="FF0000"/>
            </a:solidFill>
            <a:round/>
            <a:headEnd type="triangle" w="med" len="med"/>
            <a:tailEnd/>
          </a:ln>
        </p:spPr>
        <p:txBody>
          <a:bodyPr/>
          <a:lstStyle/>
          <a:p>
            <a:endParaRPr lang="en-US"/>
          </a:p>
        </p:txBody>
      </p:sp>
      <p:sp>
        <p:nvSpPr>
          <p:cNvPr id="11269" name="Text Box 10"/>
          <p:cNvSpPr txBox="1">
            <a:spLocks noChangeArrowheads="1"/>
          </p:cNvSpPr>
          <p:nvPr/>
        </p:nvSpPr>
        <p:spPr bwMode="auto">
          <a:xfrm rot="-5400000">
            <a:off x="1778000" y="5892800"/>
            <a:ext cx="711200" cy="457200"/>
          </a:xfrm>
          <a:prstGeom prst="rect">
            <a:avLst/>
          </a:prstGeom>
          <a:noFill/>
          <a:ln w="9525">
            <a:noFill/>
            <a:miter lim="800000"/>
            <a:headEnd/>
            <a:tailEnd/>
          </a:ln>
        </p:spPr>
        <p:txBody>
          <a:bodyPr wrap="none">
            <a:spAutoFit/>
          </a:bodyPr>
          <a:lstStyle/>
          <a:p>
            <a:r>
              <a:rPr lang="en-US" sz="1200" b="1">
                <a:solidFill>
                  <a:srgbClr val="FF0000"/>
                </a:solidFill>
              </a:rPr>
              <a:t>El Nino</a:t>
            </a:r>
          </a:p>
          <a:p>
            <a:r>
              <a:rPr lang="en-US" sz="1200" b="1">
                <a:solidFill>
                  <a:srgbClr val="FF0000"/>
                </a:solidFill>
              </a:rPr>
              <a:t>(warm)</a:t>
            </a:r>
          </a:p>
        </p:txBody>
      </p:sp>
      <p:sp>
        <p:nvSpPr>
          <p:cNvPr id="11270" name="Line 11"/>
          <p:cNvSpPr>
            <a:spLocks noChangeShapeType="1"/>
          </p:cNvSpPr>
          <p:nvPr/>
        </p:nvSpPr>
        <p:spPr bwMode="auto">
          <a:xfrm>
            <a:off x="2514600" y="5334000"/>
            <a:ext cx="0" cy="457200"/>
          </a:xfrm>
          <a:prstGeom prst="line">
            <a:avLst/>
          </a:prstGeom>
          <a:noFill/>
          <a:ln w="38100">
            <a:solidFill>
              <a:srgbClr val="0000FF"/>
            </a:solidFill>
            <a:round/>
            <a:headEnd type="triangle" w="med" len="med"/>
            <a:tailEnd/>
          </a:ln>
        </p:spPr>
        <p:txBody>
          <a:bodyPr/>
          <a:lstStyle/>
          <a:p>
            <a:endParaRPr lang="en-US"/>
          </a:p>
        </p:txBody>
      </p:sp>
      <p:sp>
        <p:nvSpPr>
          <p:cNvPr id="11271" name="Text Box 12"/>
          <p:cNvSpPr txBox="1">
            <a:spLocks noChangeArrowheads="1"/>
          </p:cNvSpPr>
          <p:nvPr/>
        </p:nvSpPr>
        <p:spPr bwMode="auto">
          <a:xfrm rot="-5400000">
            <a:off x="2255044" y="5880894"/>
            <a:ext cx="735012" cy="457200"/>
          </a:xfrm>
          <a:prstGeom prst="rect">
            <a:avLst/>
          </a:prstGeom>
          <a:noFill/>
          <a:ln w="9525">
            <a:noFill/>
            <a:miter lim="800000"/>
            <a:headEnd/>
            <a:tailEnd/>
          </a:ln>
        </p:spPr>
        <p:txBody>
          <a:bodyPr wrap="none">
            <a:spAutoFit/>
          </a:bodyPr>
          <a:lstStyle/>
          <a:p>
            <a:r>
              <a:rPr lang="en-US" sz="1200" b="1">
                <a:solidFill>
                  <a:srgbClr val="0000FF"/>
                </a:solidFill>
              </a:rPr>
              <a:t>La Nina</a:t>
            </a:r>
          </a:p>
          <a:p>
            <a:r>
              <a:rPr lang="en-US" sz="1200" b="1">
                <a:solidFill>
                  <a:srgbClr val="0000FF"/>
                </a:solidFill>
              </a:rPr>
              <a:t>(cold)</a:t>
            </a:r>
          </a:p>
        </p:txBody>
      </p:sp>
      <p:sp>
        <p:nvSpPr>
          <p:cNvPr id="363535" name="Line 15"/>
          <p:cNvSpPr>
            <a:spLocks noChangeShapeType="1"/>
          </p:cNvSpPr>
          <p:nvPr/>
        </p:nvSpPr>
        <p:spPr bwMode="auto">
          <a:xfrm>
            <a:off x="4664075" y="5334000"/>
            <a:ext cx="0" cy="457200"/>
          </a:xfrm>
          <a:prstGeom prst="line">
            <a:avLst/>
          </a:prstGeom>
          <a:noFill/>
          <a:ln w="38100">
            <a:solidFill>
              <a:srgbClr val="FF0000"/>
            </a:solidFill>
            <a:round/>
            <a:headEnd type="triangle" w="med" len="med"/>
            <a:tailEnd/>
          </a:ln>
        </p:spPr>
        <p:txBody>
          <a:bodyPr/>
          <a:lstStyle/>
          <a:p>
            <a:endParaRPr lang="en-US"/>
          </a:p>
        </p:txBody>
      </p:sp>
      <p:sp>
        <p:nvSpPr>
          <p:cNvPr id="363536" name="Text Box 16"/>
          <p:cNvSpPr txBox="1">
            <a:spLocks noChangeArrowheads="1"/>
          </p:cNvSpPr>
          <p:nvPr/>
        </p:nvSpPr>
        <p:spPr bwMode="auto">
          <a:xfrm rot="-5400000">
            <a:off x="4277519" y="5933281"/>
            <a:ext cx="711200" cy="274638"/>
          </a:xfrm>
          <a:prstGeom prst="rect">
            <a:avLst/>
          </a:prstGeom>
          <a:noFill/>
          <a:ln w="9525">
            <a:noFill/>
            <a:miter lim="800000"/>
            <a:headEnd/>
            <a:tailEnd/>
          </a:ln>
        </p:spPr>
        <p:txBody>
          <a:bodyPr wrap="none">
            <a:spAutoFit/>
          </a:bodyPr>
          <a:lstStyle/>
          <a:p>
            <a:r>
              <a:rPr lang="en-US" sz="1200" b="1">
                <a:solidFill>
                  <a:srgbClr val="FF0000"/>
                </a:solidFill>
              </a:rPr>
              <a:t>El Nino</a:t>
            </a:r>
          </a:p>
        </p:txBody>
      </p:sp>
      <p:sp>
        <p:nvSpPr>
          <p:cNvPr id="363537" name="Line 17"/>
          <p:cNvSpPr>
            <a:spLocks noChangeShapeType="1"/>
          </p:cNvSpPr>
          <p:nvPr/>
        </p:nvSpPr>
        <p:spPr bwMode="auto">
          <a:xfrm>
            <a:off x="5105400" y="5334000"/>
            <a:ext cx="0" cy="457200"/>
          </a:xfrm>
          <a:prstGeom prst="line">
            <a:avLst/>
          </a:prstGeom>
          <a:noFill/>
          <a:ln w="38100">
            <a:solidFill>
              <a:srgbClr val="0000FF"/>
            </a:solidFill>
            <a:round/>
            <a:headEnd type="triangle" w="med" len="med"/>
            <a:tailEnd/>
          </a:ln>
        </p:spPr>
        <p:txBody>
          <a:bodyPr/>
          <a:lstStyle/>
          <a:p>
            <a:endParaRPr lang="en-US"/>
          </a:p>
        </p:txBody>
      </p:sp>
      <p:sp>
        <p:nvSpPr>
          <p:cNvPr id="363538" name="Text Box 18"/>
          <p:cNvSpPr txBox="1">
            <a:spLocks noChangeArrowheads="1"/>
          </p:cNvSpPr>
          <p:nvPr/>
        </p:nvSpPr>
        <p:spPr bwMode="auto">
          <a:xfrm rot="-5400000">
            <a:off x="4752976" y="5972175"/>
            <a:ext cx="735012" cy="274637"/>
          </a:xfrm>
          <a:prstGeom prst="rect">
            <a:avLst/>
          </a:prstGeom>
          <a:noFill/>
          <a:ln w="9525">
            <a:noFill/>
            <a:miter lim="800000"/>
            <a:headEnd/>
            <a:tailEnd/>
          </a:ln>
        </p:spPr>
        <p:txBody>
          <a:bodyPr wrap="none">
            <a:spAutoFit/>
          </a:bodyPr>
          <a:lstStyle/>
          <a:p>
            <a:r>
              <a:rPr lang="en-US" sz="1200" b="1">
                <a:solidFill>
                  <a:srgbClr val="0000FF"/>
                </a:solidFill>
              </a:rPr>
              <a:t>La Nina</a:t>
            </a:r>
          </a:p>
        </p:txBody>
      </p:sp>
      <p:sp>
        <p:nvSpPr>
          <p:cNvPr id="363539" name="Line 19"/>
          <p:cNvSpPr>
            <a:spLocks noChangeShapeType="1"/>
          </p:cNvSpPr>
          <p:nvPr/>
        </p:nvSpPr>
        <p:spPr bwMode="auto">
          <a:xfrm flipH="1">
            <a:off x="3124200" y="4419600"/>
            <a:ext cx="914400" cy="0"/>
          </a:xfrm>
          <a:prstGeom prst="line">
            <a:avLst/>
          </a:prstGeom>
          <a:noFill/>
          <a:ln w="38100">
            <a:solidFill>
              <a:schemeClr val="tx1"/>
            </a:solidFill>
            <a:round/>
            <a:headEnd type="triangle" w="med" len="med"/>
            <a:tailEnd type="triangle" w="med" len="med"/>
          </a:ln>
        </p:spPr>
        <p:txBody>
          <a:bodyPr/>
          <a:lstStyle/>
          <a:p>
            <a:endParaRPr lang="en-US"/>
          </a:p>
        </p:txBody>
      </p:sp>
      <p:sp>
        <p:nvSpPr>
          <p:cNvPr id="363540" name="Text Box 20"/>
          <p:cNvSpPr txBox="1">
            <a:spLocks noChangeArrowheads="1"/>
          </p:cNvSpPr>
          <p:nvPr/>
        </p:nvSpPr>
        <p:spPr bwMode="auto">
          <a:xfrm>
            <a:off x="3200400" y="4495800"/>
            <a:ext cx="838200" cy="274638"/>
          </a:xfrm>
          <a:prstGeom prst="rect">
            <a:avLst/>
          </a:prstGeom>
          <a:noFill/>
          <a:ln w="9525">
            <a:noFill/>
            <a:miter lim="800000"/>
            <a:headEnd/>
            <a:tailEnd/>
          </a:ln>
        </p:spPr>
        <p:txBody>
          <a:bodyPr wrap="none">
            <a:spAutoFit/>
          </a:bodyPr>
          <a:lstStyle/>
          <a:p>
            <a:r>
              <a:rPr lang="en-US" sz="1200" b="1"/>
              <a:t>Pinatubo</a:t>
            </a:r>
          </a:p>
        </p:txBody>
      </p:sp>
      <p:sp>
        <p:nvSpPr>
          <p:cNvPr id="363545" name="Rectangle 25"/>
          <p:cNvSpPr>
            <a:spLocks noChangeArrowheads="1"/>
          </p:cNvSpPr>
          <p:nvPr/>
        </p:nvSpPr>
        <p:spPr bwMode="auto">
          <a:xfrm>
            <a:off x="1981200" y="1828800"/>
            <a:ext cx="304800" cy="3429000"/>
          </a:xfrm>
          <a:prstGeom prst="rect">
            <a:avLst/>
          </a:prstGeom>
          <a:solidFill>
            <a:srgbClr val="FF0000">
              <a:alpha val="25098"/>
            </a:srgbClr>
          </a:solidFill>
          <a:ln w="9525">
            <a:noFill/>
            <a:miter lim="800000"/>
            <a:headEnd/>
            <a:tailEnd/>
          </a:ln>
        </p:spPr>
        <p:txBody>
          <a:bodyPr wrap="none" anchor="ctr"/>
          <a:lstStyle/>
          <a:p>
            <a:endParaRPr lang="en-US"/>
          </a:p>
        </p:txBody>
      </p:sp>
      <p:sp>
        <p:nvSpPr>
          <p:cNvPr id="363546" name="Rectangle 26"/>
          <p:cNvSpPr>
            <a:spLocks noChangeArrowheads="1"/>
          </p:cNvSpPr>
          <p:nvPr/>
        </p:nvSpPr>
        <p:spPr bwMode="auto">
          <a:xfrm>
            <a:off x="2362200" y="1828800"/>
            <a:ext cx="304800" cy="3429000"/>
          </a:xfrm>
          <a:prstGeom prst="rect">
            <a:avLst/>
          </a:prstGeom>
          <a:solidFill>
            <a:srgbClr val="0000FF">
              <a:alpha val="25098"/>
            </a:srgbClr>
          </a:solidFill>
          <a:ln w="9525">
            <a:noFill/>
            <a:miter lim="800000"/>
            <a:headEnd/>
            <a:tailEnd/>
          </a:ln>
        </p:spPr>
        <p:txBody>
          <a:bodyPr wrap="none" anchor="ctr"/>
          <a:lstStyle/>
          <a:p>
            <a:endParaRPr lang="en-US"/>
          </a:p>
        </p:txBody>
      </p:sp>
      <p:sp>
        <p:nvSpPr>
          <p:cNvPr id="363547" name="Rectangle 27"/>
          <p:cNvSpPr>
            <a:spLocks noChangeArrowheads="1"/>
          </p:cNvSpPr>
          <p:nvPr/>
        </p:nvSpPr>
        <p:spPr bwMode="auto">
          <a:xfrm>
            <a:off x="4495800" y="1828800"/>
            <a:ext cx="304800" cy="3429000"/>
          </a:xfrm>
          <a:prstGeom prst="rect">
            <a:avLst/>
          </a:prstGeom>
          <a:solidFill>
            <a:srgbClr val="FF0000">
              <a:alpha val="25098"/>
            </a:srgbClr>
          </a:solidFill>
          <a:ln w="9525">
            <a:noFill/>
            <a:miter lim="800000"/>
            <a:headEnd/>
            <a:tailEnd/>
          </a:ln>
        </p:spPr>
        <p:txBody>
          <a:bodyPr wrap="none" anchor="ctr"/>
          <a:lstStyle/>
          <a:p>
            <a:endParaRPr lang="en-US"/>
          </a:p>
        </p:txBody>
      </p:sp>
      <p:sp>
        <p:nvSpPr>
          <p:cNvPr id="363549" name="Rectangle 29"/>
          <p:cNvSpPr>
            <a:spLocks noChangeArrowheads="1"/>
          </p:cNvSpPr>
          <p:nvPr/>
        </p:nvSpPr>
        <p:spPr bwMode="auto">
          <a:xfrm>
            <a:off x="4953000" y="1828800"/>
            <a:ext cx="304800" cy="3429000"/>
          </a:xfrm>
          <a:prstGeom prst="rect">
            <a:avLst/>
          </a:prstGeom>
          <a:solidFill>
            <a:srgbClr val="0000FF">
              <a:alpha val="25098"/>
            </a:srgbClr>
          </a:solidFill>
          <a:ln w="9525">
            <a:noFill/>
            <a:miter lim="800000"/>
            <a:headEnd/>
            <a:tailEnd/>
          </a:ln>
        </p:spPr>
        <p:txBody>
          <a:bodyPr wrap="none" anchor="ctr"/>
          <a:lstStyle/>
          <a:p>
            <a:endParaRPr lang="en-US"/>
          </a:p>
        </p:txBody>
      </p:sp>
      <p:sp>
        <p:nvSpPr>
          <p:cNvPr id="20" name="Text Box 6"/>
          <p:cNvSpPr txBox="1">
            <a:spLocks noChangeArrowheads="1"/>
          </p:cNvSpPr>
          <p:nvPr/>
        </p:nvSpPr>
        <p:spPr bwMode="auto">
          <a:xfrm>
            <a:off x="6553200" y="2057400"/>
            <a:ext cx="2590800" cy="2554288"/>
          </a:xfrm>
          <a:prstGeom prst="rect">
            <a:avLst/>
          </a:prstGeom>
          <a:noFill/>
          <a:ln w="9525">
            <a:noFill/>
            <a:miter lim="800000"/>
            <a:headEnd/>
            <a:tailEnd/>
          </a:ln>
          <a:effectLst/>
        </p:spPr>
        <p:txBody>
          <a:bodyPr>
            <a:spAutoFit/>
          </a:bodyPr>
          <a:lstStyle/>
          <a:p>
            <a:pPr>
              <a:defRPr/>
            </a:pPr>
            <a:r>
              <a:rPr lang="en-US" sz="1600" b="1" dirty="0"/>
              <a:t>Models capture: </a:t>
            </a:r>
          </a:p>
          <a:p>
            <a:pPr>
              <a:defRPr/>
            </a:pPr>
            <a:endParaRPr lang="en-US" sz="1600" b="1" dirty="0"/>
          </a:p>
          <a:p>
            <a:pPr>
              <a:defRPr/>
            </a:pPr>
            <a:r>
              <a:rPr lang="en-US" sz="1600" b="1" dirty="0"/>
              <a:t>Moistening of tropical atmosphere during </a:t>
            </a:r>
            <a:r>
              <a:rPr lang="en-US" sz="1600" b="1" dirty="0">
                <a:solidFill>
                  <a:srgbClr val="FF0000"/>
                </a:solidFill>
              </a:rPr>
              <a:t>warm (El Nino) events.</a:t>
            </a:r>
          </a:p>
          <a:p>
            <a:pPr>
              <a:defRPr/>
            </a:pPr>
            <a:endParaRPr lang="en-US" sz="1600" b="1" dirty="0"/>
          </a:p>
          <a:p>
            <a:pPr>
              <a:defRPr/>
            </a:pPr>
            <a:r>
              <a:rPr lang="en-US" sz="1600" b="1" dirty="0"/>
              <a:t>Drying of tropical atmosphere during   </a:t>
            </a:r>
            <a:r>
              <a:rPr lang="en-US" sz="1600" b="1" dirty="0">
                <a:solidFill>
                  <a:schemeClr val="bg2">
                    <a:lumMod val="60000"/>
                    <a:lumOff val="40000"/>
                  </a:schemeClr>
                </a:solidFill>
              </a:rPr>
              <a:t>cold (La Nina) events.</a:t>
            </a:r>
          </a:p>
          <a:p>
            <a:pPr>
              <a:defRPr/>
            </a:pPr>
            <a:endParaRPr lang="en-US" sz="1600" b="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63536"/>
                                        </p:tgtEl>
                                        <p:attrNameLst>
                                          <p:attrName>style.visibility</p:attrName>
                                        </p:attrNameLst>
                                      </p:cBhvr>
                                      <p:to>
                                        <p:strVal val="visible"/>
                                      </p:to>
                                    </p:set>
                                    <p:anim calcmode="lin" valueType="num">
                                      <p:cBhvr additive="base">
                                        <p:cTn id="7" dur="500" fill="hold"/>
                                        <p:tgtEl>
                                          <p:spTgt spid="363536"/>
                                        </p:tgtEl>
                                        <p:attrNameLst>
                                          <p:attrName>ppt_x</p:attrName>
                                        </p:attrNameLst>
                                      </p:cBhvr>
                                      <p:tavLst>
                                        <p:tav tm="0">
                                          <p:val>
                                            <p:strVal val="#ppt_x"/>
                                          </p:val>
                                        </p:tav>
                                        <p:tav tm="100000">
                                          <p:val>
                                            <p:strVal val="#ppt_x"/>
                                          </p:val>
                                        </p:tav>
                                      </p:tavLst>
                                    </p:anim>
                                    <p:anim calcmode="lin" valueType="num">
                                      <p:cBhvr additive="base">
                                        <p:cTn id="8" dur="500" fill="hold"/>
                                        <p:tgtEl>
                                          <p:spTgt spid="363536"/>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363535"/>
                                        </p:tgtEl>
                                        <p:attrNameLst>
                                          <p:attrName>style.visibility</p:attrName>
                                        </p:attrNameLst>
                                      </p:cBhvr>
                                      <p:to>
                                        <p:strVal val="visible"/>
                                      </p:to>
                                    </p:set>
                                    <p:anim calcmode="lin" valueType="num">
                                      <p:cBhvr additive="base">
                                        <p:cTn id="11" dur="500" fill="hold"/>
                                        <p:tgtEl>
                                          <p:spTgt spid="363535"/>
                                        </p:tgtEl>
                                        <p:attrNameLst>
                                          <p:attrName>ppt_x</p:attrName>
                                        </p:attrNameLst>
                                      </p:cBhvr>
                                      <p:tavLst>
                                        <p:tav tm="0">
                                          <p:val>
                                            <p:strVal val="#ppt_x"/>
                                          </p:val>
                                        </p:tav>
                                        <p:tav tm="100000">
                                          <p:val>
                                            <p:strVal val="#ppt_x"/>
                                          </p:val>
                                        </p:tav>
                                      </p:tavLst>
                                    </p:anim>
                                    <p:anim calcmode="lin" valueType="num">
                                      <p:cBhvr additive="base">
                                        <p:cTn id="12" dur="500" fill="hold"/>
                                        <p:tgtEl>
                                          <p:spTgt spid="363535"/>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363538"/>
                                        </p:tgtEl>
                                        <p:attrNameLst>
                                          <p:attrName>style.visibility</p:attrName>
                                        </p:attrNameLst>
                                      </p:cBhvr>
                                      <p:to>
                                        <p:strVal val="visible"/>
                                      </p:to>
                                    </p:set>
                                    <p:anim calcmode="lin" valueType="num">
                                      <p:cBhvr additive="base">
                                        <p:cTn id="15" dur="500" fill="hold"/>
                                        <p:tgtEl>
                                          <p:spTgt spid="363538"/>
                                        </p:tgtEl>
                                        <p:attrNameLst>
                                          <p:attrName>ppt_x</p:attrName>
                                        </p:attrNameLst>
                                      </p:cBhvr>
                                      <p:tavLst>
                                        <p:tav tm="0">
                                          <p:val>
                                            <p:strVal val="#ppt_x"/>
                                          </p:val>
                                        </p:tav>
                                        <p:tav tm="100000">
                                          <p:val>
                                            <p:strVal val="#ppt_x"/>
                                          </p:val>
                                        </p:tav>
                                      </p:tavLst>
                                    </p:anim>
                                    <p:anim calcmode="lin" valueType="num">
                                      <p:cBhvr additive="base">
                                        <p:cTn id="16" dur="500" fill="hold"/>
                                        <p:tgtEl>
                                          <p:spTgt spid="363538"/>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363537"/>
                                        </p:tgtEl>
                                        <p:attrNameLst>
                                          <p:attrName>style.visibility</p:attrName>
                                        </p:attrNameLst>
                                      </p:cBhvr>
                                      <p:to>
                                        <p:strVal val="visible"/>
                                      </p:to>
                                    </p:set>
                                    <p:anim calcmode="lin" valueType="num">
                                      <p:cBhvr additive="base">
                                        <p:cTn id="19" dur="500" fill="hold"/>
                                        <p:tgtEl>
                                          <p:spTgt spid="363537"/>
                                        </p:tgtEl>
                                        <p:attrNameLst>
                                          <p:attrName>ppt_x</p:attrName>
                                        </p:attrNameLst>
                                      </p:cBhvr>
                                      <p:tavLst>
                                        <p:tav tm="0">
                                          <p:val>
                                            <p:strVal val="#ppt_x"/>
                                          </p:val>
                                        </p:tav>
                                        <p:tav tm="100000">
                                          <p:val>
                                            <p:strVal val="#ppt_x"/>
                                          </p:val>
                                        </p:tav>
                                      </p:tavLst>
                                    </p:anim>
                                    <p:anim calcmode="lin" valueType="num">
                                      <p:cBhvr additive="base">
                                        <p:cTn id="20" dur="500" fill="hold"/>
                                        <p:tgtEl>
                                          <p:spTgt spid="363537"/>
                                        </p:tgtEl>
                                        <p:attrNameLst>
                                          <p:attrName>ppt_y</p:attrName>
                                        </p:attrNameLst>
                                      </p:cBhvr>
                                      <p:tavLst>
                                        <p:tav tm="0">
                                          <p:val>
                                            <p:strVal val="1+#ppt_h/2"/>
                                          </p:val>
                                        </p:tav>
                                        <p:tav tm="100000">
                                          <p:val>
                                            <p:strVal val="#ppt_y"/>
                                          </p:val>
                                        </p:tav>
                                      </p:tavLst>
                                    </p:anim>
                                  </p:childTnLst>
                                </p:cTn>
                              </p:par>
                              <p:par>
                                <p:cTn id="21" presetID="10" presetClass="entr" presetSubtype="0" fill="hold" grpId="0" nodeType="withEffect">
                                  <p:stCondLst>
                                    <p:cond delay="0"/>
                                  </p:stCondLst>
                                  <p:childTnLst>
                                    <p:set>
                                      <p:cBhvr>
                                        <p:cTn id="22" dur="1" fill="hold">
                                          <p:stCondLst>
                                            <p:cond delay="0"/>
                                          </p:stCondLst>
                                        </p:cTn>
                                        <p:tgtEl>
                                          <p:spTgt spid="363545"/>
                                        </p:tgtEl>
                                        <p:attrNameLst>
                                          <p:attrName>style.visibility</p:attrName>
                                        </p:attrNameLst>
                                      </p:cBhvr>
                                      <p:to>
                                        <p:strVal val="visible"/>
                                      </p:to>
                                    </p:set>
                                    <p:animEffect transition="in" filter="fade">
                                      <p:cBhvr>
                                        <p:cTn id="23" dur="2000"/>
                                        <p:tgtEl>
                                          <p:spTgt spid="363545"/>
                                        </p:tgtEl>
                                      </p:cBhvr>
                                    </p:animEffect>
                                  </p:childTnLst>
                                </p:cTn>
                              </p:par>
                              <p:par>
                                <p:cTn id="24" presetID="10" presetClass="entr" presetSubtype="0" fill="hold" grpId="0" nodeType="withEffect">
                                  <p:stCondLst>
                                    <p:cond delay="0"/>
                                  </p:stCondLst>
                                  <p:childTnLst>
                                    <p:set>
                                      <p:cBhvr>
                                        <p:cTn id="25" dur="1" fill="hold">
                                          <p:stCondLst>
                                            <p:cond delay="0"/>
                                          </p:stCondLst>
                                        </p:cTn>
                                        <p:tgtEl>
                                          <p:spTgt spid="363546"/>
                                        </p:tgtEl>
                                        <p:attrNameLst>
                                          <p:attrName>style.visibility</p:attrName>
                                        </p:attrNameLst>
                                      </p:cBhvr>
                                      <p:to>
                                        <p:strVal val="visible"/>
                                      </p:to>
                                    </p:set>
                                    <p:animEffect transition="in" filter="fade">
                                      <p:cBhvr>
                                        <p:cTn id="26" dur="2000"/>
                                        <p:tgtEl>
                                          <p:spTgt spid="363546"/>
                                        </p:tgtEl>
                                      </p:cBhvr>
                                    </p:animEffect>
                                  </p:childTnLst>
                                </p:cTn>
                              </p:par>
                              <p:par>
                                <p:cTn id="27" presetID="10" presetClass="entr" presetSubtype="0" fill="hold" grpId="0" nodeType="withEffect">
                                  <p:stCondLst>
                                    <p:cond delay="0"/>
                                  </p:stCondLst>
                                  <p:childTnLst>
                                    <p:set>
                                      <p:cBhvr>
                                        <p:cTn id="28" dur="1" fill="hold">
                                          <p:stCondLst>
                                            <p:cond delay="0"/>
                                          </p:stCondLst>
                                        </p:cTn>
                                        <p:tgtEl>
                                          <p:spTgt spid="363547"/>
                                        </p:tgtEl>
                                        <p:attrNameLst>
                                          <p:attrName>style.visibility</p:attrName>
                                        </p:attrNameLst>
                                      </p:cBhvr>
                                      <p:to>
                                        <p:strVal val="visible"/>
                                      </p:to>
                                    </p:set>
                                    <p:animEffect transition="in" filter="fade">
                                      <p:cBhvr>
                                        <p:cTn id="29" dur="2000"/>
                                        <p:tgtEl>
                                          <p:spTgt spid="363547"/>
                                        </p:tgtEl>
                                      </p:cBhvr>
                                    </p:animEffect>
                                  </p:childTnLst>
                                </p:cTn>
                              </p:par>
                              <p:par>
                                <p:cTn id="30" presetID="10" presetClass="entr" presetSubtype="0" fill="hold" grpId="0" nodeType="withEffect">
                                  <p:stCondLst>
                                    <p:cond delay="0"/>
                                  </p:stCondLst>
                                  <p:childTnLst>
                                    <p:set>
                                      <p:cBhvr>
                                        <p:cTn id="31" dur="1" fill="hold">
                                          <p:stCondLst>
                                            <p:cond delay="0"/>
                                          </p:stCondLst>
                                        </p:cTn>
                                        <p:tgtEl>
                                          <p:spTgt spid="363549"/>
                                        </p:tgtEl>
                                        <p:attrNameLst>
                                          <p:attrName>style.visibility</p:attrName>
                                        </p:attrNameLst>
                                      </p:cBhvr>
                                      <p:to>
                                        <p:strVal val="visible"/>
                                      </p:to>
                                    </p:set>
                                    <p:animEffect transition="in" filter="fade">
                                      <p:cBhvr>
                                        <p:cTn id="32" dur="2000"/>
                                        <p:tgtEl>
                                          <p:spTgt spid="363549"/>
                                        </p:tgtEl>
                                      </p:cBhvr>
                                    </p:animEffect>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63539"/>
                                        </p:tgtEl>
                                        <p:attrNameLst>
                                          <p:attrName>style.visibility</p:attrName>
                                        </p:attrNameLst>
                                      </p:cBhvr>
                                      <p:to>
                                        <p:strVal val="visible"/>
                                      </p:to>
                                    </p:set>
                                    <p:anim calcmode="lin" valueType="num">
                                      <p:cBhvr additive="base">
                                        <p:cTn id="37" dur="500" fill="hold"/>
                                        <p:tgtEl>
                                          <p:spTgt spid="363539"/>
                                        </p:tgtEl>
                                        <p:attrNameLst>
                                          <p:attrName>ppt_x</p:attrName>
                                        </p:attrNameLst>
                                      </p:cBhvr>
                                      <p:tavLst>
                                        <p:tav tm="0">
                                          <p:val>
                                            <p:strVal val="#ppt_x"/>
                                          </p:val>
                                        </p:tav>
                                        <p:tav tm="100000">
                                          <p:val>
                                            <p:strVal val="#ppt_x"/>
                                          </p:val>
                                        </p:tav>
                                      </p:tavLst>
                                    </p:anim>
                                    <p:anim calcmode="lin" valueType="num">
                                      <p:cBhvr additive="base">
                                        <p:cTn id="38" dur="500" fill="hold"/>
                                        <p:tgtEl>
                                          <p:spTgt spid="363539"/>
                                        </p:tgtEl>
                                        <p:attrNameLst>
                                          <p:attrName>ppt_y</p:attrName>
                                        </p:attrNameLst>
                                      </p:cBhvr>
                                      <p:tavLst>
                                        <p:tav tm="0">
                                          <p:val>
                                            <p:strVal val="1+#ppt_h/2"/>
                                          </p:val>
                                        </p:tav>
                                        <p:tav tm="100000">
                                          <p:val>
                                            <p:strVal val="#ppt_y"/>
                                          </p:val>
                                        </p:tav>
                                      </p:tavLst>
                                    </p:anim>
                                  </p:childTnLst>
                                </p:cTn>
                              </p:par>
                              <p:par>
                                <p:cTn id="39" presetID="2" presetClass="entr" presetSubtype="4" fill="hold" grpId="0" nodeType="withEffect">
                                  <p:stCondLst>
                                    <p:cond delay="0"/>
                                  </p:stCondLst>
                                  <p:childTnLst>
                                    <p:set>
                                      <p:cBhvr>
                                        <p:cTn id="40" dur="1" fill="hold">
                                          <p:stCondLst>
                                            <p:cond delay="0"/>
                                          </p:stCondLst>
                                        </p:cTn>
                                        <p:tgtEl>
                                          <p:spTgt spid="363540"/>
                                        </p:tgtEl>
                                        <p:attrNameLst>
                                          <p:attrName>style.visibility</p:attrName>
                                        </p:attrNameLst>
                                      </p:cBhvr>
                                      <p:to>
                                        <p:strVal val="visible"/>
                                      </p:to>
                                    </p:set>
                                    <p:anim calcmode="lin" valueType="num">
                                      <p:cBhvr additive="base">
                                        <p:cTn id="41" dur="500" fill="hold"/>
                                        <p:tgtEl>
                                          <p:spTgt spid="363540"/>
                                        </p:tgtEl>
                                        <p:attrNameLst>
                                          <p:attrName>ppt_x</p:attrName>
                                        </p:attrNameLst>
                                      </p:cBhvr>
                                      <p:tavLst>
                                        <p:tav tm="0">
                                          <p:val>
                                            <p:strVal val="#ppt_x"/>
                                          </p:val>
                                        </p:tav>
                                        <p:tav tm="100000">
                                          <p:val>
                                            <p:strVal val="#ppt_x"/>
                                          </p:val>
                                        </p:tav>
                                      </p:tavLst>
                                    </p:anim>
                                    <p:anim calcmode="lin" valueType="num">
                                      <p:cBhvr additive="base">
                                        <p:cTn id="42" dur="500" fill="hold"/>
                                        <p:tgtEl>
                                          <p:spTgt spid="363540"/>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63535" grpId="0" animBg="1"/>
      <p:bldP spid="363536" grpId="0"/>
      <p:bldP spid="363537" grpId="0" animBg="1"/>
      <p:bldP spid="363538" grpId="0"/>
      <p:bldP spid="363539" grpId="0" animBg="1"/>
      <p:bldP spid="363540" grpId="0"/>
      <p:bldP spid="363545" grpId="0" animBg="1"/>
      <p:bldP spid="363546" grpId="0" animBg="1"/>
      <p:bldP spid="363547" grpId="0" animBg="1"/>
      <p:bldP spid="363549" grpId="0" animBg="1"/>
    </p:bldLst>
  </p:timing>
</p:sld>
</file>

<file path=ppt/theme/theme1.xml><?xml version="1.0" encoding="utf-8"?>
<a:theme xmlns:a="http://schemas.openxmlformats.org/drawingml/2006/main" name="Pixel">
  <a:themeElements>
    <a:clrScheme name="Pixel 12">
      <a:dk1>
        <a:srgbClr val="000000"/>
      </a:dk1>
      <a:lt1>
        <a:srgbClr val="FFFFFF"/>
      </a:lt1>
      <a:dk2>
        <a:srgbClr val="000000"/>
      </a:dk2>
      <a:lt2>
        <a:srgbClr val="00007D"/>
      </a:lt2>
      <a:accent1>
        <a:srgbClr val="9999FF"/>
      </a:accent1>
      <a:accent2>
        <a:srgbClr val="9999CC"/>
      </a:accent2>
      <a:accent3>
        <a:srgbClr val="FFFFFF"/>
      </a:accent3>
      <a:accent4>
        <a:srgbClr val="000000"/>
      </a:accent4>
      <a:accent5>
        <a:srgbClr val="CACAFF"/>
      </a:accent5>
      <a:accent6>
        <a:srgbClr val="8A8AB9"/>
      </a:accent6>
      <a:hlink>
        <a:srgbClr val="666699"/>
      </a:hlink>
      <a:folHlink>
        <a:srgbClr val="CCCCE6"/>
      </a:folHlink>
    </a:clrScheme>
    <a:fontScheme name="Pixel">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lnDef>
  </a:objectDefaults>
  <a:extraClrSchemeLst>
    <a:extraClrScheme>
      <a:clrScheme name="Pixel 1">
        <a:dk1>
          <a:srgbClr val="0066FF"/>
        </a:dk1>
        <a:lt1>
          <a:srgbClr val="FFFFFF"/>
        </a:lt1>
        <a:dk2>
          <a:srgbClr val="000066"/>
        </a:dk2>
        <a:lt2>
          <a:srgbClr val="FFFFFF"/>
        </a:lt2>
        <a:accent1>
          <a:srgbClr val="6699FF"/>
        </a:accent1>
        <a:accent2>
          <a:srgbClr val="3333FF"/>
        </a:accent2>
        <a:accent3>
          <a:srgbClr val="AAAAB8"/>
        </a:accent3>
        <a:accent4>
          <a:srgbClr val="DADADA"/>
        </a:accent4>
        <a:accent5>
          <a:srgbClr val="B8CAFF"/>
        </a:accent5>
        <a:accent6>
          <a:srgbClr val="2D2DE7"/>
        </a:accent6>
        <a:hlink>
          <a:srgbClr val="FFCC00"/>
        </a:hlink>
        <a:folHlink>
          <a:srgbClr val="0000CC"/>
        </a:folHlink>
      </a:clrScheme>
      <a:clrMap bg1="dk2" tx1="lt1" bg2="dk1" tx2="lt2" accent1="accent1" accent2="accent2" accent3="accent3" accent4="accent4" accent5="accent5" accent6="accent6" hlink="hlink" folHlink="folHlink"/>
    </a:extraClrScheme>
    <a:extraClrScheme>
      <a:clrScheme name="Pixel 2">
        <a:dk1>
          <a:srgbClr val="009999"/>
        </a:dk1>
        <a:lt1>
          <a:srgbClr val="FFFFFF"/>
        </a:lt1>
        <a:dk2>
          <a:srgbClr val="334B49"/>
        </a:dk2>
        <a:lt2>
          <a:srgbClr val="FFFFFF"/>
        </a:lt2>
        <a:accent1>
          <a:srgbClr val="33CCCC"/>
        </a:accent1>
        <a:accent2>
          <a:srgbClr val="008080"/>
        </a:accent2>
        <a:accent3>
          <a:srgbClr val="ADB1B1"/>
        </a:accent3>
        <a:accent4>
          <a:srgbClr val="DADADA"/>
        </a:accent4>
        <a:accent5>
          <a:srgbClr val="ADE2E2"/>
        </a:accent5>
        <a:accent6>
          <a:srgbClr val="007373"/>
        </a:accent6>
        <a:hlink>
          <a:srgbClr val="FFCC00"/>
        </a:hlink>
        <a:folHlink>
          <a:srgbClr val="006666"/>
        </a:folHlink>
      </a:clrScheme>
      <a:clrMap bg1="dk2" tx1="lt1" bg2="dk1" tx2="lt2" accent1="accent1" accent2="accent2" accent3="accent3" accent4="accent4" accent5="accent5" accent6="accent6" hlink="hlink" folHlink="folHlink"/>
    </a:extraClrScheme>
    <a:extraClrScheme>
      <a:clrScheme name="Pixel 3">
        <a:dk1>
          <a:srgbClr val="006699"/>
        </a:dk1>
        <a:lt1>
          <a:srgbClr val="FFFFFF"/>
        </a:lt1>
        <a:dk2>
          <a:srgbClr val="333399"/>
        </a:dk2>
        <a:lt2>
          <a:srgbClr val="FFFFFF"/>
        </a:lt2>
        <a:accent1>
          <a:srgbClr val="0099CC"/>
        </a:accent1>
        <a:accent2>
          <a:srgbClr val="0386AF"/>
        </a:accent2>
        <a:accent3>
          <a:srgbClr val="ADADCA"/>
        </a:accent3>
        <a:accent4>
          <a:srgbClr val="DADADA"/>
        </a:accent4>
        <a:accent5>
          <a:srgbClr val="AACAE2"/>
        </a:accent5>
        <a:accent6>
          <a:srgbClr val="02799E"/>
        </a:accent6>
        <a:hlink>
          <a:srgbClr val="FFCC00"/>
        </a:hlink>
        <a:folHlink>
          <a:srgbClr val="6699FF"/>
        </a:folHlink>
      </a:clrScheme>
      <a:clrMap bg1="dk2" tx1="lt1" bg2="dk1" tx2="lt2" accent1="accent1" accent2="accent2" accent3="accent3" accent4="accent4" accent5="accent5" accent6="accent6" hlink="hlink" folHlink="folHlink"/>
    </a:extraClrScheme>
    <a:extraClrScheme>
      <a:clrScheme name="Pixel 4">
        <a:dk1>
          <a:srgbClr val="008080"/>
        </a:dk1>
        <a:lt1>
          <a:srgbClr val="FFFFFF"/>
        </a:lt1>
        <a:dk2>
          <a:srgbClr val="2F978D"/>
        </a:dk2>
        <a:lt2>
          <a:srgbClr val="FFFFFF"/>
        </a:lt2>
        <a:accent1>
          <a:srgbClr val="0099FF"/>
        </a:accent1>
        <a:accent2>
          <a:srgbClr val="009999"/>
        </a:accent2>
        <a:accent3>
          <a:srgbClr val="ADC9C5"/>
        </a:accent3>
        <a:accent4>
          <a:srgbClr val="DADADA"/>
        </a:accent4>
        <a:accent5>
          <a:srgbClr val="AACAFF"/>
        </a:accent5>
        <a:accent6>
          <a:srgbClr val="008A8A"/>
        </a:accent6>
        <a:hlink>
          <a:srgbClr val="FFFFCC"/>
        </a:hlink>
        <a:folHlink>
          <a:srgbClr val="70CAC6"/>
        </a:folHlink>
      </a:clrScheme>
      <a:clrMap bg1="dk2" tx1="lt1" bg2="dk1" tx2="lt2" accent1="accent1" accent2="accent2" accent3="accent3" accent4="accent4" accent5="accent5" accent6="accent6" hlink="hlink" folHlink="folHlink"/>
    </a:extraClrScheme>
    <a:extraClrScheme>
      <a:clrScheme name="Pixel 5">
        <a:dk1>
          <a:srgbClr val="822504"/>
        </a:dk1>
        <a:lt1>
          <a:srgbClr val="FFFFFF"/>
        </a:lt1>
        <a:dk2>
          <a:srgbClr val="330000"/>
        </a:dk2>
        <a:lt2>
          <a:srgbClr val="FFFFFF"/>
        </a:lt2>
        <a:accent1>
          <a:srgbClr val="FF9900"/>
        </a:accent1>
        <a:accent2>
          <a:srgbClr val="9E2A06"/>
        </a:accent2>
        <a:accent3>
          <a:srgbClr val="ADAAAA"/>
        </a:accent3>
        <a:accent4>
          <a:srgbClr val="DADADA"/>
        </a:accent4>
        <a:accent5>
          <a:srgbClr val="FFCAAA"/>
        </a:accent5>
        <a:accent6>
          <a:srgbClr val="8F2505"/>
        </a:accent6>
        <a:hlink>
          <a:srgbClr val="FF3300"/>
        </a:hlink>
        <a:folHlink>
          <a:srgbClr val="7C0704"/>
        </a:folHlink>
      </a:clrScheme>
      <a:clrMap bg1="dk2" tx1="lt1" bg2="dk1" tx2="lt2" accent1="accent1" accent2="accent2" accent3="accent3" accent4="accent4" accent5="accent5" accent6="accent6" hlink="hlink" folHlink="folHlink"/>
    </a:extraClrScheme>
    <a:extraClrScheme>
      <a:clrScheme name="Pixel 6">
        <a:dk1>
          <a:srgbClr val="336600"/>
        </a:dk1>
        <a:lt1>
          <a:srgbClr val="FFFFFF"/>
        </a:lt1>
        <a:dk2>
          <a:srgbClr val="4A7911"/>
        </a:dk2>
        <a:lt2>
          <a:srgbClr val="FFFFFF"/>
        </a:lt2>
        <a:accent1>
          <a:srgbClr val="666633"/>
        </a:accent1>
        <a:accent2>
          <a:srgbClr val="669900"/>
        </a:accent2>
        <a:accent3>
          <a:srgbClr val="B1BEAA"/>
        </a:accent3>
        <a:accent4>
          <a:srgbClr val="DADADA"/>
        </a:accent4>
        <a:accent5>
          <a:srgbClr val="B8B8AD"/>
        </a:accent5>
        <a:accent6>
          <a:srgbClr val="5C8A00"/>
        </a:accent6>
        <a:hlink>
          <a:srgbClr val="FFCC00"/>
        </a:hlink>
        <a:folHlink>
          <a:srgbClr val="99CC00"/>
        </a:folHlink>
      </a:clrScheme>
      <a:clrMap bg1="dk2" tx1="lt1" bg2="dk1" tx2="lt2" accent1="accent1" accent2="accent2" accent3="accent3" accent4="accent4" accent5="accent5" accent6="accent6" hlink="hlink" folHlink="folHlink"/>
    </a:extraClrScheme>
    <a:extraClrScheme>
      <a:clrScheme name="Pixel 7">
        <a:dk1>
          <a:srgbClr val="000000"/>
        </a:dk1>
        <a:lt1>
          <a:srgbClr val="FFFFFF"/>
        </a:lt1>
        <a:dk2>
          <a:srgbClr val="000000"/>
        </a:dk2>
        <a:lt2>
          <a:srgbClr val="CC3300"/>
        </a:lt2>
        <a:accent1>
          <a:srgbClr val="FFCC00"/>
        </a:accent1>
        <a:accent2>
          <a:srgbClr val="CC6600"/>
        </a:accent2>
        <a:accent3>
          <a:srgbClr val="FFFFFF"/>
        </a:accent3>
        <a:accent4>
          <a:srgbClr val="000000"/>
        </a:accent4>
        <a:accent5>
          <a:srgbClr val="FFE2AA"/>
        </a:accent5>
        <a:accent6>
          <a:srgbClr val="B95C00"/>
        </a:accent6>
        <a:hlink>
          <a:srgbClr val="663300"/>
        </a:hlink>
        <a:folHlink>
          <a:srgbClr val="CC9900"/>
        </a:folHlink>
      </a:clrScheme>
      <a:clrMap bg1="lt1" tx1="dk1" bg2="lt2" tx2="dk2" accent1="accent1" accent2="accent2" accent3="accent3" accent4="accent4" accent5="accent5" accent6="accent6" hlink="hlink" folHlink="folHlink"/>
    </a:extraClrScheme>
    <a:extraClrScheme>
      <a:clrScheme name="Pixel 8">
        <a:dk1>
          <a:srgbClr val="003300"/>
        </a:dk1>
        <a:lt1>
          <a:srgbClr val="FFFFFF"/>
        </a:lt1>
        <a:dk2>
          <a:srgbClr val="000000"/>
        </a:dk2>
        <a:lt2>
          <a:srgbClr val="336600"/>
        </a:lt2>
        <a:accent1>
          <a:srgbClr val="CCCC00"/>
        </a:accent1>
        <a:accent2>
          <a:srgbClr val="669900"/>
        </a:accent2>
        <a:accent3>
          <a:srgbClr val="FFFFFF"/>
        </a:accent3>
        <a:accent4>
          <a:srgbClr val="002A00"/>
        </a:accent4>
        <a:accent5>
          <a:srgbClr val="E2E2AA"/>
        </a:accent5>
        <a:accent6>
          <a:srgbClr val="5C8A00"/>
        </a:accent6>
        <a:hlink>
          <a:srgbClr val="333300"/>
        </a:hlink>
        <a:folHlink>
          <a:srgbClr val="99CC00"/>
        </a:folHlink>
      </a:clrScheme>
      <a:clrMap bg1="lt1" tx1="dk1" bg2="lt2" tx2="dk2" accent1="accent1" accent2="accent2" accent3="accent3" accent4="accent4" accent5="accent5" accent6="accent6" hlink="hlink" folHlink="folHlink"/>
    </a:extraClrScheme>
    <a:extraClrScheme>
      <a:clrScheme name="Pixel 9">
        <a:dk1>
          <a:srgbClr val="000000"/>
        </a:dk1>
        <a:lt1>
          <a:srgbClr val="FFFFFF"/>
        </a:lt1>
        <a:dk2>
          <a:srgbClr val="000000"/>
        </a:dk2>
        <a:lt2>
          <a:srgbClr val="440044"/>
        </a:lt2>
        <a:accent1>
          <a:srgbClr val="FFCCCC"/>
        </a:accent1>
        <a:accent2>
          <a:srgbClr val="790571"/>
        </a:accent2>
        <a:accent3>
          <a:srgbClr val="FFFFFF"/>
        </a:accent3>
        <a:accent4>
          <a:srgbClr val="000000"/>
        </a:accent4>
        <a:accent5>
          <a:srgbClr val="FFE2E2"/>
        </a:accent5>
        <a:accent6>
          <a:srgbClr val="6D0466"/>
        </a:accent6>
        <a:hlink>
          <a:srgbClr val="993366"/>
        </a:hlink>
        <a:folHlink>
          <a:srgbClr val="9F839F"/>
        </a:folHlink>
      </a:clrScheme>
      <a:clrMap bg1="lt1" tx1="dk1" bg2="lt2" tx2="dk2" accent1="accent1" accent2="accent2" accent3="accent3" accent4="accent4" accent5="accent5" accent6="accent6" hlink="hlink" folHlink="folHlink"/>
    </a:extraClrScheme>
    <a:extraClrScheme>
      <a:clrScheme name="Pixel 10">
        <a:dk1>
          <a:srgbClr val="000000"/>
        </a:dk1>
        <a:lt1>
          <a:srgbClr val="FFFFFF"/>
        </a:lt1>
        <a:dk2>
          <a:srgbClr val="000000"/>
        </a:dk2>
        <a:lt2>
          <a:srgbClr val="FF9900"/>
        </a:lt2>
        <a:accent1>
          <a:srgbClr val="FFCC99"/>
        </a:accent1>
        <a:accent2>
          <a:srgbClr val="FBA313"/>
        </a:accent2>
        <a:accent3>
          <a:srgbClr val="FFFFFF"/>
        </a:accent3>
        <a:accent4>
          <a:srgbClr val="000000"/>
        </a:accent4>
        <a:accent5>
          <a:srgbClr val="FFE2CA"/>
        </a:accent5>
        <a:accent6>
          <a:srgbClr val="E39310"/>
        </a:accent6>
        <a:hlink>
          <a:srgbClr val="CC3300"/>
        </a:hlink>
        <a:folHlink>
          <a:srgbClr val="FCC66E"/>
        </a:folHlink>
      </a:clrScheme>
      <a:clrMap bg1="lt1" tx1="dk1" bg2="lt2" tx2="dk2" accent1="accent1" accent2="accent2" accent3="accent3" accent4="accent4" accent5="accent5" accent6="accent6" hlink="hlink" folHlink="folHlink"/>
    </a:extraClrScheme>
    <a:extraClrScheme>
      <a:clrScheme name="Pixel 11">
        <a:dk1>
          <a:srgbClr val="000000"/>
        </a:dk1>
        <a:lt1>
          <a:srgbClr val="FFFFFF"/>
        </a:lt1>
        <a:dk2>
          <a:srgbClr val="000000"/>
        </a:dk2>
        <a:lt2>
          <a:srgbClr val="779F92"/>
        </a:lt2>
        <a:accent1>
          <a:srgbClr val="33CCCC"/>
        </a:accent1>
        <a:accent2>
          <a:srgbClr val="9DC2D7"/>
        </a:accent2>
        <a:accent3>
          <a:srgbClr val="FFFFFF"/>
        </a:accent3>
        <a:accent4>
          <a:srgbClr val="000000"/>
        </a:accent4>
        <a:accent5>
          <a:srgbClr val="ADE2E2"/>
        </a:accent5>
        <a:accent6>
          <a:srgbClr val="8EB0C3"/>
        </a:accent6>
        <a:hlink>
          <a:srgbClr val="006666"/>
        </a:hlink>
        <a:folHlink>
          <a:srgbClr val="CCCCFF"/>
        </a:folHlink>
      </a:clrScheme>
      <a:clrMap bg1="lt1" tx1="dk1" bg2="lt2" tx2="dk2" accent1="accent1" accent2="accent2" accent3="accent3" accent4="accent4" accent5="accent5" accent6="accent6" hlink="hlink" folHlink="folHlink"/>
    </a:extraClrScheme>
    <a:extraClrScheme>
      <a:clrScheme name="Pixel 12">
        <a:dk1>
          <a:srgbClr val="000000"/>
        </a:dk1>
        <a:lt1>
          <a:srgbClr val="FFFFFF"/>
        </a:lt1>
        <a:dk2>
          <a:srgbClr val="000000"/>
        </a:dk2>
        <a:lt2>
          <a:srgbClr val="00007D"/>
        </a:lt2>
        <a:accent1>
          <a:srgbClr val="9999FF"/>
        </a:accent1>
        <a:accent2>
          <a:srgbClr val="9999CC"/>
        </a:accent2>
        <a:accent3>
          <a:srgbClr val="FFFFFF"/>
        </a:accent3>
        <a:accent4>
          <a:srgbClr val="000000"/>
        </a:accent4>
        <a:accent5>
          <a:srgbClr val="CACAFF"/>
        </a:accent5>
        <a:accent6>
          <a:srgbClr val="8A8AB9"/>
        </a:accent6>
        <a:hlink>
          <a:srgbClr val="666699"/>
        </a:hlink>
        <a:folHlink>
          <a:srgbClr val="CCCCE6"/>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Pixel</Template>
  <TotalTime>24587</TotalTime>
  <Words>675</Words>
  <Application>Microsoft Office PowerPoint</Application>
  <PresentationFormat>On-screen Show (4:3)</PresentationFormat>
  <Paragraphs>155</Paragraphs>
  <Slides>15</Slides>
  <Notes>15</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15</vt:i4>
      </vt:variant>
    </vt:vector>
  </HeadingPairs>
  <TitlesOfParts>
    <vt:vector size="22" baseType="lpstr">
      <vt:lpstr>Arial</vt:lpstr>
      <vt:lpstr>Wingdings</vt:lpstr>
      <vt:lpstr>Times</vt:lpstr>
      <vt:lpstr>Arial Black</vt:lpstr>
      <vt:lpstr>Times New Roman</vt:lpstr>
      <vt:lpstr>Arial Narrow</vt:lpstr>
      <vt:lpstr>Pixel</vt:lpstr>
      <vt:lpstr>Climate Feedbacks</vt:lpstr>
      <vt:lpstr>Physics of Climate Change</vt:lpstr>
      <vt:lpstr>Key Climate Feedbacks IPCC AR4 GCMs</vt:lpstr>
      <vt:lpstr>Slide 4</vt:lpstr>
      <vt:lpstr>Water Vapor Feedbacks</vt:lpstr>
      <vt:lpstr>Slide 6</vt:lpstr>
      <vt:lpstr>Slide 7</vt:lpstr>
      <vt:lpstr>Slide 8</vt:lpstr>
      <vt:lpstr>Slide 9</vt:lpstr>
      <vt:lpstr>Slide 10</vt:lpstr>
      <vt:lpstr>Slide 11</vt:lpstr>
      <vt:lpstr>Cloud Feedback</vt:lpstr>
      <vt:lpstr>The Problem Clouds Regional contribution to intermodel spread in cloud feedback</vt:lpstr>
      <vt:lpstr>Slide 14</vt:lpstr>
      <vt:lpstr>EXTRA SLIDES</vt:lpstr>
    </vt:vector>
  </TitlesOfParts>
  <Company>NASA Langley Research Center</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Robust Responses of the Hydrological Cycle to Global Warming</dc:title>
  <dc:creator>user</dc:creator>
  <cp:lastModifiedBy>mbruckne</cp:lastModifiedBy>
  <cp:revision>176</cp:revision>
  <cp:lastPrinted>2001-08-09T17:26:00Z</cp:lastPrinted>
  <dcterms:created xsi:type="dcterms:W3CDTF">2001-04-08T00:57:00Z</dcterms:created>
  <dcterms:modified xsi:type="dcterms:W3CDTF">2012-05-09T17:23:21Z</dcterms:modified>
</cp:coreProperties>
</file>