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0" r:id="rId3"/>
    <p:sldId id="283" r:id="rId4"/>
    <p:sldId id="282" r:id="rId5"/>
    <p:sldId id="281" r:id="rId6"/>
    <p:sldId id="279" r:id="rId7"/>
    <p:sldId id="276" r:id="rId8"/>
    <p:sldId id="295" r:id="rId9"/>
    <p:sldId id="278" r:id="rId10"/>
    <p:sldId id="274" r:id="rId11"/>
    <p:sldId id="294" r:id="rId12"/>
    <p:sldId id="285" r:id="rId13"/>
    <p:sldId id="298" r:id="rId14"/>
    <p:sldId id="287" r:id="rId15"/>
    <p:sldId id="292" r:id="rId16"/>
    <p:sldId id="299" r:id="rId17"/>
    <p:sldId id="291" r:id="rId18"/>
    <p:sldId id="290" r:id="rId19"/>
    <p:sldId id="300" r:id="rId20"/>
    <p:sldId id="289" r:id="rId21"/>
    <p:sldId id="297" r:id="rId22"/>
    <p:sldId id="288" r:id="rId23"/>
  </p:sldIdLst>
  <p:sldSz cx="9144000" cy="6858000" type="screen4x3"/>
  <p:notesSz cx="7132638" cy="9418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0066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40178" y="0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/>
          <a:lstStyle>
            <a:lvl1pPr algn="r">
              <a:defRPr sz="1200"/>
            </a:lvl1pPr>
          </a:lstStyle>
          <a:p>
            <a:fld id="{E5897E1C-04D1-404E-9E84-E84237FB7383}" type="datetimeFigureOut">
              <a:rPr lang="en-US" smtClean="0"/>
              <a:t>5/10/12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46071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40178" y="8946071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 anchor="b"/>
          <a:lstStyle>
            <a:lvl1pPr algn="r">
              <a:defRPr sz="1200"/>
            </a:lvl1pPr>
          </a:lstStyle>
          <a:p>
            <a:fld id="{6BDE8093-828B-407E-87EF-8E55E5DCF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42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40178" y="0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/>
          <a:lstStyle>
            <a:lvl1pPr algn="r">
              <a:defRPr sz="1200"/>
            </a:lvl1pPr>
          </a:lstStyle>
          <a:p>
            <a:fld id="{6D00FD5E-10B3-4006-B693-9587607A59A1}" type="datetimeFigureOut">
              <a:rPr lang="en-US" smtClean="0"/>
              <a:t>5/10/12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706438"/>
            <a:ext cx="4710112" cy="3532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76" tIns="47288" rIns="94576" bIns="472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3264" y="4473853"/>
            <a:ext cx="5706110" cy="4238387"/>
          </a:xfrm>
          <a:prstGeom prst="rect">
            <a:avLst/>
          </a:prstGeom>
        </p:spPr>
        <p:txBody>
          <a:bodyPr vert="horz" lIns="94576" tIns="47288" rIns="94576" bIns="472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46071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40178" y="8946071"/>
            <a:ext cx="3090810" cy="470932"/>
          </a:xfrm>
          <a:prstGeom prst="rect">
            <a:avLst/>
          </a:prstGeom>
        </p:spPr>
        <p:txBody>
          <a:bodyPr vert="horz" lIns="94576" tIns="47288" rIns="94576" bIns="47288" rtlCol="0" anchor="b"/>
          <a:lstStyle>
            <a:lvl1pPr algn="r">
              <a:defRPr sz="1200"/>
            </a:lvl1pPr>
          </a:lstStyle>
          <a:p>
            <a:fld id="{0DDC12D4-EA86-4E37-A65C-087A5E47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5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Welcome,</a:t>
            </a:r>
            <a:r>
              <a:rPr lang="en-US" baseline="0" dirty="0" smtClean="0"/>
              <a:t> everyone!  Before we begin, I’d like to learn a little more about who’s participating in this workshop.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C12D4-EA86-4E37-A65C-087A5E4789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64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0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6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8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2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3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7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6EA03-C265-41EF-85F9-EF51899431F7}" type="datetimeFigureOut">
              <a:rPr lang="en-US" smtClean="0"/>
              <a:t>5/10/12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1752-C101-466D-A88A-A9129C4B1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1371600"/>
            <a:ext cx="8610601" cy="2133599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 Scientific Approach to Achieving Learning in Your Course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9144000" cy="167639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2227263" algn="l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Leilani Arthurs</a:t>
            </a:r>
          </a:p>
          <a:p>
            <a:pPr marL="2227263" algn="l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Department of Earth &amp; Atmospheric Sciences</a:t>
            </a:r>
          </a:p>
          <a:p>
            <a:pPr marL="2227263" algn="l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University of Nebraska-Lincoln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5334000"/>
            <a:ext cx="1419225" cy="1363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11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 learning goal is a statement of what students should be </a:t>
            </a:r>
            <a:r>
              <a:rPr lang="en-US" sz="3200" b="1" i="1" dirty="0" smtClean="0">
                <a:solidFill>
                  <a:schemeClr val="bg1"/>
                </a:solidFill>
              </a:rPr>
              <a:t>able to do </a:t>
            </a:r>
            <a:r>
              <a:rPr lang="en-US" sz="3200" dirty="0" smtClean="0">
                <a:solidFill>
                  <a:srgbClr val="FFFF00"/>
                </a:solidFill>
              </a:rPr>
              <a:t>and </a:t>
            </a:r>
            <a:r>
              <a:rPr lang="en-US" sz="3200" b="1" i="1" dirty="0" smtClean="0">
                <a:solidFill>
                  <a:schemeClr val="bg1"/>
                </a:solidFill>
              </a:rPr>
              <a:t>at what level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10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76200" y="1787278"/>
            <a:ext cx="4267200" cy="3433791"/>
            <a:chOff x="152400" y="1595409"/>
            <a:chExt cx="4267200" cy="3433791"/>
          </a:xfrm>
        </p:grpSpPr>
        <p:sp>
          <p:nvSpPr>
            <p:cNvPr id="26" name="Isosceles Triangle 25"/>
            <p:cNvSpPr/>
            <p:nvPr/>
          </p:nvSpPr>
          <p:spPr>
            <a:xfrm>
              <a:off x="152400" y="1595409"/>
              <a:ext cx="4267200" cy="3433791"/>
            </a:xfrm>
            <a:prstGeom prst="triangl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143000" y="4424516"/>
              <a:ext cx="22860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Knowledge</a:t>
              </a:r>
              <a:endParaRPr lang="en-US" sz="2800" b="1" i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19200" y="3876020"/>
              <a:ext cx="28575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Comprehension</a:t>
              </a:r>
              <a:endParaRPr lang="en-US" sz="2800" b="1" i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90484" y="3347536"/>
              <a:ext cx="213851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Application</a:t>
              </a:r>
              <a:endParaRPr lang="en-US" sz="2800" b="1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95400" y="2819400"/>
              <a:ext cx="16764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Analysis </a:t>
              </a:r>
              <a:endParaRPr lang="en-US" sz="2800" b="1" i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333500" y="2286000"/>
              <a:ext cx="18669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Synthesis </a:t>
              </a:r>
              <a:endParaRPr lang="en-US" sz="2800" b="1" i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71600" y="1676400"/>
              <a:ext cx="21336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Evaluation</a:t>
              </a:r>
              <a:endParaRPr lang="en-US" sz="2800" b="1" i="1" dirty="0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905000" y="2209800"/>
              <a:ext cx="7620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524000" y="2809220"/>
              <a:ext cx="15240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214284" y="3312303"/>
              <a:ext cx="2133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38200" y="3962400"/>
              <a:ext cx="2895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3400" y="4424516"/>
              <a:ext cx="35052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76200" y="52210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Levels of </a:t>
            </a:r>
            <a:r>
              <a:rPr lang="en-US" dirty="0">
                <a:solidFill>
                  <a:srgbClr val="0000FF"/>
                </a:solidFill>
              </a:rPr>
              <a:t>intellectual</a:t>
            </a:r>
            <a:r>
              <a:rPr lang="en-US" dirty="0"/>
              <a:t> </a:t>
            </a:r>
            <a:r>
              <a:rPr lang="en-US" dirty="0" smtClean="0"/>
              <a:t>behavior,</a:t>
            </a:r>
            <a:endParaRPr lang="en-US" dirty="0"/>
          </a:p>
          <a:p>
            <a:r>
              <a:rPr lang="en-US" dirty="0" smtClean="0"/>
              <a:t>Bloom’s taxonomy (1956). 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800600" y="1787277"/>
            <a:ext cx="4267200" cy="3433791"/>
            <a:chOff x="152400" y="1595409"/>
            <a:chExt cx="4267200" cy="3433791"/>
          </a:xfrm>
        </p:grpSpPr>
        <p:sp>
          <p:nvSpPr>
            <p:cNvPr id="65" name="Isosceles Triangle 64"/>
            <p:cNvSpPr/>
            <p:nvPr/>
          </p:nvSpPr>
          <p:spPr>
            <a:xfrm>
              <a:off x="152400" y="1595409"/>
              <a:ext cx="4267200" cy="3433791"/>
            </a:xfrm>
            <a:prstGeom prst="triangl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90600" y="4424516"/>
              <a:ext cx="22860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Receiving</a:t>
              </a:r>
              <a:endParaRPr lang="en-US" sz="2800" b="1" i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38200" y="3820181"/>
              <a:ext cx="28575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Responding</a:t>
              </a:r>
              <a:endParaRPr lang="en-US" sz="2800" b="1" i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914400" y="3210581"/>
              <a:ext cx="213851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Valuing</a:t>
              </a:r>
              <a:endParaRPr lang="en-US" sz="2800" b="1" i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219200" y="2677181"/>
              <a:ext cx="1981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Organizing </a:t>
              </a:r>
              <a:endParaRPr lang="en-US" sz="2800" b="1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219200" y="1938011"/>
              <a:ext cx="24384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36538" algn="ctr"/>
              <a:r>
                <a:rPr lang="en-US" sz="2800" dirty="0" smtClean="0"/>
                <a:t>Internalizing</a:t>
              </a:r>
              <a:endParaRPr lang="en-US" sz="2800" b="1" i="1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1676400" y="2590801"/>
              <a:ext cx="121920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295400" y="3196068"/>
              <a:ext cx="198120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914400" y="3810001"/>
              <a:ext cx="274320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533400" y="4419601"/>
              <a:ext cx="350520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/>
          <p:cNvSpPr txBox="1"/>
          <p:nvPr/>
        </p:nvSpPr>
        <p:spPr>
          <a:xfrm>
            <a:off x="4800600" y="52210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Levels of </a:t>
            </a:r>
            <a:r>
              <a:rPr lang="en-US" dirty="0">
                <a:solidFill>
                  <a:srgbClr val="00B050"/>
                </a:solidFill>
              </a:rPr>
              <a:t>attitudinal</a:t>
            </a:r>
            <a:r>
              <a:rPr lang="en-US" dirty="0"/>
              <a:t> </a:t>
            </a:r>
            <a:r>
              <a:rPr lang="en-US" dirty="0" smtClean="0"/>
              <a:t>behavior,</a:t>
            </a:r>
            <a:endParaRPr lang="en-US" dirty="0"/>
          </a:p>
          <a:p>
            <a:r>
              <a:rPr lang="en-US" dirty="0" err="1" smtClean="0"/>
              <a:t>Krathwohl’s</a:t>
            </a:r>
            <a:r>
              <a:rPr lang="en-US" dirty="0" smtClean="0"/>
              <a:t> taxonomy (1973). </a:t>
            </a:r>
          </a:p>
        </p:txBody>
      </p:sp>
      <p:sp>
        <p:nvSpPr>
          <p:cNvPr id="81" name="Down Arrow 80"/>
          <p:cNvSpPr/>
          <p:nvPr/>
        </p:nvSpPr>
        <p:spPr>
          <a:xfrm rot="10800000">
            <a:off x="4343400" y="1868269"/>
            <a:ext cx="457199" cy="3271336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 rot="16200000">
            <a:off x="2827865" y="3286434"/>
            <a:ext cx="349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Increasing levels of sophistication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These statements are written with </a:t>
            </a:r>
            <a:r>
              <a:rPr lang="en-US" sz="3200" b="1" i="1" dirty="0" smtClean="0">
                <a:solidFill>
                  <a:schemeClr val="bg1"/>
                </a:solidFill>
              </a:rPr>
              <a:t>specific language </a:t>
            </a:r>
            <a:r>
              <a:rPr lang="en-US" sz="3200" dirty="0" smtClean="0">
                <a:solidFill>
                  <a:srgbClr val="FFFF00"/>
                </a:solidFill>
              </a:rPr>
              <a:t>(esp. verbs) and are </a:t>
            </a:r>
            <a:r>
              <a:rPr lang="en-US" sz="3200" b="1" i="1" dirty="0" smtClean="0">
                <a:solidFill>
                  <a:schemeClr val="bg1"/>
                </a:solidFill>
              </a:rPr>
              <a:t>assessable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11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267199"/>
          </a:xfrm>
        </p:spPr>
        <p:txBody>
          <a:bodyPr>
            <a:normAutofit lnSpcReduction="10000"/>
          </a:bodyPr>
          <a:lstStyle/>
          <a:p>
            <a:pPr marL="233363" indent="0">
              <a:buNone/>
            </a:pPr>
            <a:r>
              <a:rPr lang="en-US" sz="2800" dirty="0" smtClean="0"/>
              <a:t>Students will be able to …</a:t>
            </a:r>
          </a:p>
          <a:p>
            <a:pPr marL="233363" indent="0">
              <a:buNone/>
            </a:pPr>
            <a:r>
              <a:rPr lang="en-US" sz="1100" dirty="0" smtClean="0"/>
              <a:t> </a:t>
            </a:r>
          </a:p>
          <a:p>
            <a:pPr marL="747713" indent="-514350">
              <a:buFont typeface="+mj-lt"/>
              <a:buAutoNum type="alphaUcPeriod"/>
            </a:pPr>
            <a:r>
              <a:rPr lang="en-US" sz="2800" dirty="0" smtClean="0"/>
              <a:t>understand how surface properties affect albedo.</a:t>
            </a:r>
          </a:p>
          <a:p>
            <a:pPr marL="747713" indent="-514350">
              <a:buFont typeface="+mj-lt"/>
              <a:buAutoNum type="alphaUcPeriod"/>
            </a:pPr>
            <a:r>
              <a:rPr lang="en-US" sz="2800" dirty="0" smtClean="0"/>
              <a:t>appreciate the connection between the chemistry of Earth’s atmosphere and Earth’s climate.</a:t>
            </a:r>
          </a:p>
          <a:p>
            <a:pPr marL="747713" indent="-514350">
              <a:buFont typeface="+mj-lt"/>
              <a:buAutoNum type="alphaUcPeriod"/>
            </a:pPr>
            <a:r>
              <a:rPr lang="en-US" sz="2800" dirty="0"/>
              <a:t>d</a:t>
            </a:r>
            <a:r>
              <a:rPr lang="en-US" sz="2800" dirty="0" smtClean="0"/>
              <a:t>efine latent heat.</a:t>
            </a:r>
          </a:p>
          <a:p>
            <a:pPr marL="747713" indent="-514350">
              <a:buFont typeface="+mj-lt"/>
              <a:buAutoNum type="alphaUcPeriod"/>
            </a:pPr>
            <a:r>
              <a:rPr lang="en-US" sz="2800" dirty="0"/>
              <a:t>a</a:t>
            </a:r>
            <a:r>
              <a:rPr lang="en-US" sz="2800" dirty="0" smtClean="0"/>
              <a:t>pply knowledge of feedbacks to predict possible climate outcomes given a hypothetical scenario.</a:t>
            </a:r>
          </a:p>
          <a:p>
            <a:pPr marL="747713" indent="-514350">
              <a:buFont typeface="+mj-lt"/>
              <a:buAutoNum type="alphaUcPeriod"/>
            </a:pPr>
            <a:r>
              <a:rPr lang="en-US" sz="2800" dirty="0"/>
              <a:t>c</a:t>
            </a:r>
            <a:r>
              <a:rPr lang="en-US" sz="2800" dirty="0" smtClean="0"/>
              <a:t>ompare temporal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CH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, and temperature data and interpret what they mean.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5868692"/>
            <a:ext cx="7620000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Useful Action Words: </a:t>
            </a:r>
            <a:r>
              <a:rPr lang="en-US" dirty="0" smtClean="0"/>
              <a:t>http</a:t>
            </a:r>
            <a:r>
              <a:rPr lang="en-US" dirty="0"/>
              <a:t>://www.nwlink.com/~</a:t>
            </a:r>
            <a:r>
              <a:rPr lang="en-US" dirty="0" smtClean="0"/>
              <a:t>donclark/hrd/bloom.html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5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LGs can be written to address different levels of the course structure.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12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160020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93738" indent="-457200">
              <a:buFont typeface="Wingdings" pitchFamily="2" charset="2"/>
              <a:buChar char="Ø"/>
            </a:pPr>
            <a:r>
              <a:rPr lang="en-US" sz="2800" b="1" i="1" dirty="0" smtClean="0"/>
              <a:t>Course-level</a:t>
            </a:r>
            <a:r>
              <a:rPr lang="en-US" sz="2800" dirty="0" smtClean="0"/>
              <a:t> LGs provide the “Big Picture” for the overall desired learning outcomes after taking your course.</a:t>
            </a:r>
            <a:endParaRPr lang="en-US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627293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93738" indent="-457200">
              <a:buFont typeface="Wingdings" pitchFamily="2" charset="2"/>
              <a:buChar char="Ø"/>
            </a:pPr>
            <a:r>
              <a:rPr lang="en-US" sz="2800" b="1" i="1" dirty="0" smtClean="0"/>
              <a:t>Topic-level </a:t>
            </a:r>
            <a:r>
              <a:rPr lang="en-US" sz="2800" dirty="0" smtClean="0"/>
              <a:t>LGs are behaviors students should be able to do after learning about a specific topic.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813374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LGs can be written to address different levels of the course structure.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12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160020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93738" indent="-457200">
              <a:buFont typeface="Wingdings" pitchFamily="2" charset="2"/>
              <a:buChar char="Ø"/>
            </a:pPr>
            <a:r>
              <a:rPr lang="en-US" sz="2800" b="1" i="1" dirty="0" smtClean="0"/>
              <a:t>Course-level</a:t>
            </a:r>
            <a:r>
              <a:rPr lang="en-US" sz="2800" dirty="0" smtClean="0"/>
              <a:t> LGs provide the “Big Picture” for the overall desired learning outcomes after taking your course.</a:t>
            </a:r>
            <a:endParaRPr lang="en-US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627293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93738" indent="-457200">
              <a:buFont typeface="Wingdings" pitchFamily="2" charset="2"/>
              <a:buChar char="Ø"/>
            </a:pPr>
            <a:r>
              <a:rPr lang="en-US" sz="2800" b="1" i="1" dirty="0" smtClean="0"/>
              <a:t>Topic-level </a:t>
            </a:r>
            <a:r>
              <a:rPr lang="en-US" sz="2800" dirty="0" smtClean="0"/>
              <a:t>LGs are behaviors students should be able to do after learning about a specific topic.</a:t>
            </a:r>
            <a:endParaRPr lang="en-US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810000"/>
            <a:ext cx="9144000" cy="22467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573088" indent="-514350">
              <a:buFont typeface="+mj-lt"/>
              <a:buAutoNum type="arabicPeriod"/>
            </a:pPr>
            <a:r>
              <a:rPr lang="en-US" sz="2800" dirty="0" smtClean="0"/>
              <a:t>Take out a piece of paper.</a:t>
            </a:r>
          </a:p>
          <a:p>
            <a:pPr marL="573088" indent="-514350">
              <a:buFont typeface="+mj-lt"/>
              <a:buAutoNum type="arabicPeriod"/>
            </a:pPr>
            <a:r>
              <a:rPr lang="en-US" sz="2800" dirty="0" smtClean="0"/>
              <a:t>If you haven’t already, write the name of target course.</a:t>
            </a:r>
          </a:p>
          <a:p>
            <a:pPr marL="573088" indent="-514350">
              <a:buFont typeface="+mj-lt"/>
              <a:buAutoNum type="arabicPeriod"/>
            </a:pPr>
            <a:r>
              <a:rPr lang="en-US" sz="2800" dirty="0" smtClean="0"/>
              <a:t>Write 3 overall course-level LGs for your target course.</a:t>
            </a:r>
          </a:p>
          <a:p>
            <a:pPr marL="573088" indent="-514350">
              <a:buFont typeface="+mj-lt"/>
              <a:buAutoNum type="arabicPeriod"/>
            </a:pPr>
            <a:r>
              <a:rPr lang="en-US" sz="2800" dirty="0" smtClean="0"/>
              <a:t>List 3 topics addressed in your target course.</a:t>
            </a:r>
          </a:p>
          <a:p>
            <a:pPr marL="573088" indent="-514350">
              <a:buFont typeface="+mj-lt"/>
              <a:buAutoNum type="arabicPeriod"/>
            </a:pPr>
            <a:r>
              <a:rPr lang="en-US" sz="2800" dirty="0" smtClean="0"/>
              <a:t>For each topic, write 1-3 topic-level LGs.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2032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What are some examples that you all came up with for course- and topic-level LGs?  </a:t>
            </a:r>
            <a:r>
              <a:rPr lang="en-US" sz="3200" dirty="0">
                <a:solidFill>
                  <a:srgbClr val="FFFF00"/>
                </a:solidFill>
              </a:rPr>
              <a:t>	</a:t>
            </a:r>
            <a:r>
              <a:rPr lang="en-US" sz="3200" dirty="0" smtClean="0">
                <a:solidFill>
                  <a:srgbClr val="FFFF00"/>
                </a:solidFill>
              </a:rPr>
              <a:t>“</a:t>
            </a:r>
            <a:r>
              <a:rPr lang="en-US" sz="3200" i="1" dirty="0" smtClean="0">
                <a:solidFill>
                  <a:srgbClr val="FFFF00"/>
                </a:solidFill>
              </a:rPr>
              <a:t>Students will be able to ….”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13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038738"/>
              </p:ext>
            </p:extLst>
          </p:nvPr>
        </p:nvGraphicFramePr>
        <p:xfrm>
          <a:off x="2458" y="1503680"/>
          <a:ext cx="9141542" cy="4820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1415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C</a:t>
                      </a:r>
                      <a:r>
                        <a:rPr lang="en-US" b="0" baseline="0" dirty="0" smtClean="0"/>
                        <a:t> = course-level LG; T = topic-level LG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994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After establishing learning goals for your students, it’s time to ask: What can I do to help my students achieve these learning goals?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Traditional lecture vs. Transformed teaching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Many options for transformed teaching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14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9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After establishing learning goals for your students, it’s time to ask: </a:t>
            </a:r>
            <a:r>
              <a:rPr lang="en-US" sz="3200" b="1" i="1" dirty="0" smtClean="0">
                <a:solidFill>
                  <a:schemeClr val="bg1"/>
                </a:solidFill>
              </a:rPr>
              <a:t>What can I do to help my students achieve these learning goals?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Traditional lecture vs. Transformed teaching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Many options for transformed teaching</a:t>
            </a:r>
          </a:p>
          <a:p>
            <a:pPr marL="574675"/>
            <a:r>
              <a:rPr lang="en-US" sz="2800" dirty="0" err="1" smtClean="0"/>
              <a:t>ConcepTests</a:t>
            </a:r>
            <a:r>
              <a:rPr lang="en-US" sz="2800" dirty="0" smtClean="0"/>
              <a:t> &amp; peer instruction (Mazur, 1997)</a:t>
            </a:r>
          </a:p>
          <a:p>
            <a:pPr marL="574675"/>
            <a:r>
              <a:rPr lang="en-US" sz="2800" dirty="0" smtClean="0"/>
              <a:t>Contrasting cases (Swartz, 1998) </a:t>
            </a:r>
          </a:p>
          <a:p>
            <a:pPr marL="574675"/>
            <a:r>
              <a:rPr lang="en-US" sz="2800" dirty="0" smtClean="0"/>
              <a:t>Authentic performance tasks (Wiggins &amp; </a:t>
            </a:r>
            <a:r>
              <a:rPr lang="en-US" sz="2800" dirty="0" err="1" smtClean="0"/>
              <a:t>McTighe</a:t>
            </a:r>
            <a:r>
              <a:rPr lang="en-US" sz="2800" dirty="0" smtClean="0"/>
              <a:t>, 2005)</a:t>
            </a:r>
          </a:p>
          <a:p>
            <a:pPr marL="574675"/>
            <a:r>
              <a:rPr lang="en-US" sz="2800" dirty="0" smtClean="0"/>
              <a:t>Process-oriented </a:t>
            </a:r>
            <a:r>
              <a:rPr lang="en-US" sz="2800" dirty="0"/>
              <a:t>guided-inquiry learning (Hanson, 2006)</a:t>
            </a:r>
          </a:p>
          <a:p>
            <a:pPr marL="574675"/>
            <a:r>
              <a:rPr lang="en-US" sz="2800" dirty="0" smtClean="0"/>
              <a:t>Lecture </a:t>
            </a:r>
            <a:r>
              <a:rPr lang="en-US" sz="2800" dirty="0"/>
              <a:t>t</a:t>
            </a:r>
            <a:r>
              <a:rPr lang="en-US" sz="2800" dirty="0" smtClean="0"/>
              <a:t>utorials (e.g. Prather et al., 2008; </a:t>
            </a:r>
            <a:r>
              <a:rPr lang="en-US" sz="2800" dirty="0" err="1" smtClean="0"/>
              <a:t>Kortz</a:t>
            </a:r>
            <a:r>
              <a:rPr lang="en-US" sz="2800" dirty="0" smtClean="0"/>
              <a:t> &amp; </a:t>
            </a:r>
            <a:r>
              <a:rPr lang="en-US" sz="2800" dirty="0" err="1" smtClean="0"/>
              <a:t>Smay</a:t>
            </a:r>
            <a:r>
              <a:rPr lang="en-US" sz="2800" dirty="0" smtClean="0"/>
              <a:t>, 2010)</a:t>
            </a:r>
          </a:p>
          <a:p>
            <a:pPr marL="574675"/>
            <a:r>
              <a:rPr lang="en-US" sz="2800" dirty="0" smtClean="0"/>
              <a:t>Integration of instructional technology: GE, </a:t>
            </a:r>
            <a:r>
              <a:rPr lang="en-US" sz="2800" dirty="0" err="1" smtClean="0"/>
              <a:t>sims</a:t>
            </a:r>
            <a:r>
              <a:rPr lang="en-US" sz="2800" dirty="0"/>
              <a:t>, </a:t>
            </a:r>
            <a:r>
              <a:rPr lang="en-US" sz="2800" dirty="0" smtClean="0"/>
              <a:t>clickers..</a:t>
            </a:r>
          </a:p>
          <a:p>
            <a:pPr marL="574675"/>
            <a:r>
              <a:rPr lang="en-US" sz="2800" dirty="0" smtClean="0"/>
              <a:t>and more!</a:t>
            </a:r>
          </a:p>
          <a:p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14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81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Activities that enhance student learning share several common characteristics.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They are associated with a specific learning goal(s).</a:t>
            </a:r>
          </a:p>
          <a:p>
            <a:r>
              <a:rPr lang="en-US" sz="2800" dirty="0" smtClean="0"/>
              <a:t>They are based on a single well thought out and well designed question or series of questions.</a:t>
            </a:r>
          </a:p>
          <a:p>
            <a:r>
              <a:rPr lang="en-US" sz="2800" dirty="0" smtClean="0"/>
              <a:t>They engage students beyond the lowest levels of intellectual or attitudinal behaviors.</a:t>
            </a:r>
          </a:p>
          <a:p>
            <a:r>
              <a:rPr lang="en-US" sz="2800" dirty="0" smtClean="0"/>
              <a:t>They promote communication and discussion between students about course concepts.</a:t>
            </a:r>
          </a:p>
          <a:p>
            <a:r>
              <a:rPr lang="en-US" sz="2800" dirty="0" smtClean="0"/>
              <a:t>They are spring boards for instructor-facilitated class discussion about students’ current level of understanding.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15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9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After setting goals and structuring learning activities to aid in their attainment, it’s time to ask: </a:t>
            </a:r>
            <a:r>
              <a:rPr lang="en-US" sz="3200" b="1" i="1" dirty="0" smtClean="0">
                <a:solidFill>
                  <a:schemeClr val="bg1"/>
                </a:solidFill>
              </a:rPr>
              <a:t>To what extent did students achieve the learning goals?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Formative Assessments</a:t>
            </a:r>
          </a:p>
          <a:p>
            <a:pPr marL="690563"/>
            <a:r>
              <a:rPr lang="en-US" sz="2800" dirty="0" smtClean="0"/>
              <a:t>Done throughout the semester</a:t>
            </a:r>
          </a:p>
          <a:p>
            <a:pPr marL="690563"/>
            <a:r>
              <a:rPr lang="en-US" sz="2800" dirty="0" smtClean="0"/>
              <a:t>Often not graded</a:t>
            </a:r>
          </a:p>
          <a:p>
            <a:pPr marL="690563"/>
            <a:r>
              <a:rPr lang="en-US" sz="2800" dirty="0" smtClean="0"/>
              <a:t>Informs instructional decisions</a:t>
            </a:r>
          </a:p>
          <a:p>
            <a:pPr marL="690563"/>
            <a:r>
              <a:rPr lang="en-US" sz="2800" dirty="0" smtClean="0"/>
              <a:t>e.g. CATs (Angelo &amp; Cross, 1993)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Summative Assessments</a:t>
            </a:r>
          </a:p>
          <a:p>
            <a:pPr marL="690563"/>
            <a:r>
              <a:rPr lang="en-US" sz="2800" dirty="0" smtClean="0"/>
              <a:t>Done at the end of semester, module, chapter</a:t>
            </a:r>
          </a:p>
          <a:p>
            <a:pPr marL="690563"/>
            <a:r>
              <a:rPr lang="en-US" sz="2800" dirty="0" smtClean="0"/>
              <a:t>Usually graded</a:t>
            </a:r>
          </a:p>
          <a:p>
            <a:pPr marL="690563"/>
            <a:r>
              <a:rPr lang="en-US" sz="2800" dirty="0" smtClean="0"/>
              <a:t>Generally, does not inform instructional decisions (for that semester/term)</a:t>
            </a:r>
          </a:p>
          <a:p>
            <a:pPr marL="690563"/>
            <a:r>
              <a:rPr lang="en-US" sz="2800" dirty="0" smtClean="0"/>
              <a:t>e.g. exams, final projects, final papers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16 of 19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-457200" y="1905000"/>
            <a:ext cx="98298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440410" y="4191000"/>
            <a:ext cx="9829800" cy="20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9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After setting goals and structuring learning activities to aid in their attainment, it’s time to ask: </a:t>
            </a:r>
            <a:r>
              <a:rPr lang="en-US" sz="3200" b="1" i="1" dirty="0" smtClean="0">
                <a:solidFill>
                  <a:schemeClr val="bg1"/>
                </a:solidFill>
              </a:rPr>
              <a:t>To what extent did students achieve the learning goals?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Formative Assessments</a:t>
            </a:r>
          </a:p>
          <a:p>
            <a:pPr marL="690563"/>
            <a:r>
              <a:rPr lang="en-US" sz="2800" dirty="0" smtClean="0"/>
              <a:t>Done throughout the semester</a:t>
            </a:r>
          </a:p>
          <a:p>
            <a:pPr marL="690563"/>
            <a:r>
              <a:rPr lang="en-US" sz="2800" dirty="0" smtClean="0"/>
              <a:t>Often not graded</a:t>
            </a:r>
          </a:p>
          <a:p>
            <a:pPr marL="690563"/>
            <a:r>
              <a:rPr lang="en-US" sz="2800" dirty="0" smtClean="0"/>
              <a:t>Informs instructional decisions</a:t>
            </a:r>
          </a:p>
          <a:p>
            <a:pPr marL="690563"/>
            <a:r>
              <a:rPr lang="en-US" sz="2800" dirty="0"/>
              <a:t>e</a:t>
            </a:r>
            <a:r>
              <a:rPr lang="en-US" sz="2800" dirty="0" smtClean="0"/>
              <a:t>.g. CATs (Angelo &amp; Cross, 1993)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Summative Assessments</a:t>
            </a:r>
          </a:p>
          <a:p>
            <a:pPr marL="690563"/>
            <a:r>
              <a:rPr lang="en-US" sz="2800" dirty="0" smtClean="0"/>
              <a:t>Done at the end of semester, module, chapter</a:t>
            </a:r>
          </a:p>
          <a:p>
            <a:pPr marL="690563"/>
            <a:r>
              <a:rPr lang="en-US" sz="2800" dirty="0" smtClean="0"/>
              <a:t>Usually graded</a:t>
            </a:r>
          </a:p>
          <a:p>
            <a:pPr marL="690563"/>
            <a:r>
              <a:rPr lang="en-US" sz="2800" dirty="0" smtClean="0"/>
              <a:t>Generally, does not inform instructional decisions (for that semester/term)</a:t>
            </a:r>
          </a:p>
          <a:p>
            <a:pPr marL="690563"/>
            <a:r>
              <a:rPr lang="en-US" sz="2800" dirty="0" smtClean="0"/>
              <a:t>e.g. exams, final projects, final papers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16 of 19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599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Welcome!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/>
          <a:lstStyle/>
          <a:p>
            <a:pPr marL="236538" indent="0">
              <a:buNone/>
            </a:pPr>
            <a:r>
              <a:rPr lang="en-US" dirty="0" smtClean="0"/>
              <a:t>Every participant will have a participant number.</a:t>
            </a:r>
          </a:p>
          <a:p>
            <a:pPr marL="236538" indent="0">
              <a:buNone/>
            </a:pPr>
            <a:r>
              <a:rPr lang="en-US" dirty="0" smtClean="0"/>
              <a:t>We’ll count off.</a:t>
            </a:r>
          </a:p>
          <a:p>
            <a:pPr marL="236538" indent="0">
              <a:buNone/>
            </a:pPr>
            <a:r>
              <a:rPr lang="en-US" dirty="0" smtClean="0"/>
              <a:t>Please remember what your number is.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2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600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The results of assessments can help to inform you on matters such as …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49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 what extent your students achieved the learning goals</a:t>
            </a:r>
          </a:p>
          <a:p>
            <a:r>
              <a:rPr lang="en-US" sz="2800" dirty="0" smtClean="0"/>
              <a:t>How effective the activities and classroom practices were at facilitating student learning</a:t>
            </a:r>
          </a:p>
          <a:p>
            <a:r>
              <a:rPr lang="en-US" sz="2800" dirty="0" smtClean="0"/>
              <a:t>Whether and how you might revise one or more activities</a:t>
            </a:r>
          </a:p>
          <a:p>
            <a:r>
              <a:rPr lang="en-US" sz="2800" dirty="0" smtClean="0"/>
              <a:t>Whether and how you might revise a learning goal(s)</a:t>
            </a:r>
          </a:p>
          <a:p>
            <a:r>
              <a:rPr lang="en-US" sz="2800" dirty="0" smtClean="0"/>
              <a:t>Where there may be room to improve the alignment between what you expect students to learn, how you help them meet those expectations, and how you assess their learning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17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9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>
                <a:solidFill>
                  <a:srgbClr val="FFFF00"/>
                </a:solidFill>
              </a:rPr>
              <a:t>Aligning these three aspects of a course can be an iterative and energy/time intensive process, but </a:t>
            </a:r>
            <a:r>
              <a:rPr lang="en-US" sz="3200" dirty="0" smtClean="0">
                <a:solidFill>
                  <a:srgbClr val="FFFF00"/>
                </a:solidFill>
              </a:rPr>
              <a:t>is extremely worthwhile in terms of helping students learn.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18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2000" y="5868692"/>
            <a:ext cx="7620000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Be patient with yourself and have fun when undertaking this </a:t>
            </a:r>
            <a:r>
              <a:rPr lang="en-US" b="1" dirty="0" smtClean="0"/>
              <a:t>process!  </a:t>
            </a:r>
            <a:r>
              <a:rPr lang="en-US" b="1" dirty="0" smtClean="0">
                <a:sym typeface="Wingdings" pitchFamily="2" charset="2"/>
              </a:rPr>
              <a:t></a:t>
            </a:r>
            <a:endParaRPr lang="en-US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646469" y="1991573"/>
            <a:ext cx="7583132" cy="3494827"/>
            <a:chOff x="646469" y="1991573"/>
            <a:chExt cx="7583132" cy="3494827"/>
          </a:xfrm>
        </p:grpSpPr>
        <p:sp>
          <p:nvSpPr>
            <p:cNvPr id="16" name="TextBox 15"/>
            <p:cNvSpPr txBox="1"/>
            <p:nvPr/>
          </p:nvSpPr>
          <p:spPr>
            <a:xfrm>
              <a:off x="646469" y="1993490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1. Set &amp; comm. </a:t>
              </a:r>
            </a:p>
            <a:p>
              <a:pPr algn="ctr"/>
              <a:r>
                <a:rPr lang="en-US" sz="2800" dirty="0" smtClean="0"/>
                <a:t>learning goals for self &amp; students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10200" y="1991573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2. Use activities to help students achieve goals</a:t>
              </a:r>
              <a:endParaRPr lang="en-US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69939" y="4101405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3. Assess whether students achieved goals</a:t>
              </a:r>
              <a:endParaRPr lang="en-US" sz="2800" dirty="0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3733800" y="2133600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 rot="8179803">
              <a:off x="5807324" y="3856224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 rot="13579803">
              <a:off x="1631332" y="3749924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ight Arrow 21"/>
          <p:cNvSpPr/>
          <p:nvPr/>
        </p:nvSpPr>
        <p:spPr>
          <a:xfrm rot="10800000">
            <a:off x="3715719" y="2657960"/>
            <a:ext cx="1447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8903962">
            <a:off x="6149133" y="4214813"/>
            <a:ext cx="1447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2726107">
            <a:off x="1269485" y="4135805"/>
            <a:ext cx="1447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8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Thank you for your participation in this workshop!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3048000"/>
            <a:ext cx="2438400" cy="60959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19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9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What kind of institution is closest to the kind of institution that you teach at?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/>
          <a:lstStyle/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Elementary to Middle school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High school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2-year college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4-year primarily teaching college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4-year research university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3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In which department or discipline do you primarily teach your course(s)?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/>
          <a:lstStyle/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Geology / Geoscience / Earth Science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Geography / Environmental Studies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Meteorology / Climatology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Astronomy / Physics  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Chemistry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4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How much do you already know about developing learning goals, classroom activities, and assessments?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599"/>
          </a:xfrm>
        </p:spPr>
        <p:txBody>
          <a:bodyPr/>
          <a:lstStyle/>
          <a:p>
            <a:pPr marL="736600" indent="-514350">
              <a:buFont typeface="+mj-lt"/>
              <a:buAutoNum type="alphaUcPeriod"/>
            </a:pPr>
            <a:r>
              <a:rPr lang="en-US" dirty="0" smtClean="0"/>
              <a:t>I consider myself an expert in these areas, and I could totally be giving this workshop! 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I have a high level of familiarity with these, and am always trying to learn more about them.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I have a high level of familiarity with 1 or 2 of these areas, but not all 3.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I have a modest understanding of these areas.</a:t>
            </a:r>
          </a:p>
          <a:p>
            <a:pPr marL="73660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Developing these 3 things myself is new to me.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5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What is one thing that you hope to get out of this workshop?  </a:t>
            </a:r>
            <a:endParaRPr lang="en-US" sz="3200" i="1" dirty="0">
              <a:solidFill>
                <a:srgbClr val="FFFF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349711"/>
              </p:ext>
            </p:extLst>
          </p:nvPr>
        </p:nvGraphicFramePr>
        <p:xfrm>
          <a:off x="2458" y="1503680"/>
          <a:ext cx="9144000" cy="4820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14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6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What does “effective learning” mean to you?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7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425"/>
              </p:ext>
            </p:extLst>
          </p:nvPr>
        </p:nvGraphicFramePr>
        <p:xfrm>
          <a:off x="2458" y="1503680"/>
          <a:ext cx="9141542" cy="4820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141542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What is your target course (e.g. Historical Geology, Environmental Geochemistry, Intro Astronomy)?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8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528162"/>
              </p:ext>
            </p:extLst>
          </p:nvPr>
        </p:nvGraphicFramePr>
        <p:xfrm>
          <a:off x="2458" y="1503680"/>
          <a:ext cx="9144000" cy="4820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14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4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marL="236538" algn="l"/>
            <a:r>
              <a:rPr lang="en-US" sz="3200" dirty="0" smtClean="0">
                <a:solidFill>
                  <a:srgbClr val="FFFF00"/>
                </a:solidFill>
              </a:rPr>
              <a:t>A basic scientific </a:t>
            </a:r>
            <a:r>
              <a:rPr lang="en-US" sz="3200" dirty="0">
                <a:solidFill>
                  <a:srgbClr val="FFFF00"/>
                </a:solidFill>
              </a:rPr>
              <a:t>a</a:t>
            </a:r>
            <a:r>
              <a:rPr lang="en-US" sz="3200" dirty="0" smtClean="0">
                <a:solidFill>
                  <a:srgbClr val="FFFF00"/>
                </a:solidFill>
              </a:rPr>
              <a:t>pproach to achieving </a:t>
            </a:r>
            <a:r>
              <a:rPr lang="en-US" sz="3200" dirty="0">
                <a:solidFill>
                  <a:srgbClr val="FFFF00"/>
                </a:solidFill>
              </a:rPr>
              <a:t>l</a:t>
            </a:r>
            <a:r>
              <a:rPr lang="en-US" sz="3200" dirty="0" smtClean="0">
                <a:solidFill>
                  <a:srgbClr val="FFFF00"/>
                </a:solidFill>
              </a:rPr>
              <a:t>earning in your course involves a systematic three-step process.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324600"/>
            <a:ext cx="9144000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L. Arthurs; University of Nebraska-Lincoln; CLEAN Workshop		Slide 9 of 19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444888"/>
            <a:ext cx="304799" cy="29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63246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646469" y="1991573"/>
            <a:ext cx="7583132" cy="3494827"/>
            <a:chOff x="646469" y="1991573"/>
            <a:chExt cx="7583132" cy="3494827"/>
          </a:xfrm>
        </p:grpSpPr>
        <p:sp>
          <p:nvSpPr>
            <p:cNvPr id="15" name="TextBox 14"/>
            <p:cNvSpPr txBox="1"/>
            <p:nvPr/>
          </p:nvSpPr>
          <p:spPr>
            <a:xfrm>
              <a:off x="646469" y="1993490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1. Set &amp; comm. </a:t>
              </a:r>
            </a:p>
            <a:p>
              <a:pPr algn="ctr"/>
              <a:r>
                <a:rPr lang="en-US" sz="2800" dirty="0" smtClean="0"/>
                <a:t>learning goals for self &amp; students</a:t>
              </a:r>
              <a:endParaRPr 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410200" y="1991573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2. Use activities to help students achieve goals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69939" y="4101405"/>
              <a:ext cx="2819401" cy="138499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3. Assess whether students achieved goals</a:t>
              </a:r>
              <a:endParaRPr lang="en-US" sz="2800" dirty="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3733800" y="2450690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 rot="8179803">
              <a:off x="5807324" y="3856224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 rot="13579803">
              <a:off x="1631332" y="3749924"/>
              <a:ext cx="1447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652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1543</Words>
  <Application>Microsoft Macintosh PowerPoint</Application>
  <PresentationFormat>On-screen Show (4:3)</PresentationFormat>
  <Paragraphs>209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 Scientific Approach to Achieving Learning in Your Course</vt:lpstr>
      <vt:lpstr>Welcome!</vt:lpstr>
      <vt:lpstr>What kind of institution is closest to the kind of institution that you teach at?</vt:lpstr>
      <vt:lpstr>In which department or discipline do you primarily teach your course(s)?</vt:lpstr>
      <vt:lpstr>How much do you already know about developing learning goals, classroom activities, and assessments?</vt:lpstr>
      <vt:lpstr>What is one thing that you hope to get out of this workshop?  </vt:lpstr>
      <vt:lpstr>What does “effective learning” mean to you?</vt:lpstr>
      <vt:lpstr>What is your target course (e.g. Historical Geology, Environmental Geochemistry, Intro Astronomy)?</vt:lpstr>
      <vt:lpstr>A basic scientific approach to achieving learning in your course involves a systematic three-step process.</vt:lpstr>
      <vt:lpstr>A learning goal is a statement of what students should be able to do and at what level.</vt:lpstr>
      <vt:lpstr>These statements are written with specific language (esp. verbs) and are assessable.</vt:lpstr>
      <vt:lpstr>LGs can be written to address different levels of the course structure.</vt:lpstr>
      <vt:lpstr>LGs can be written to address different levels of the course structure.</vt:lpstr>
      <vt:lpstr>What are some examples that you all came up with for course- and topic-level LGs?   “Students will be able to ….”</vt:lpstr>
      <vt:lpstr>After establishing learning goals for your students, it’s time to ask: What can I do to help my students achieve these learning goals?</vt:lpstr>
      <vt:lpstr>After establishing learning goals for your students, it’s time to ask: What can I do to help my students achieve these learning goals?</vt:lpstr>
      <vt:lpstr>Activities that enhance student learning share several common characteristics.</vt:lpstr>
      <vt:lpstr>After setting goals and structuring learning activities to aid in their attainment, it’s time to ask: To what extent did students achieve the learning goals?</vt:lpstr>
      <vt:lpstr>After setting goals and structuring learning activities to aid in their attainment, it’s time to ask: To what extent did students achieve the learning goals?</vt:lpstr>
      <vt:lpstr>The results of assessments can help to inform you on matters such as …</vt:lpstr>
      <vt:lpstr>Aligning these three aspects of a course can be an iterative and energy/time intensive process, but is extremely worthwhile in terms of helping students learn.</vt:lpstr>
      <vt:lpstr>Thank you for your participation in this workshop!</vt:lpstr>
    </vt:vector>
  </TitlesOfParts>
  <Company>University of Nebraska - 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Leilani Arthurs</dc:creator>
  <cp:lastModifiedBy>Karen Kirk</cp:lastModifiedBy>
  <cp:revision>58</cp:revision>
  <cp:lastPrinted>2012-05-09T23:10:58Z</cp:lastPrinted>
  <dcterms:created xsi:type="dcterms:W3CDTF">2012-05-09T18:11:16Z</dcterms:created>
  <dcterms:modified xsi:type="dcterms:W3CDTF">2012-05-10T15:32:36Z</dcterms:modified>
</cp:coreProperties>
</file>