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27" r:id="rId2"/>
    <p:sldId id="276" r:id="rId3"/>
    <p:sldId id="277" r:id="rId4"/>
    <p:sldId id="289" r:id="rId5"/>
    <p:sldId id="272" r:id="rId6"/>
    <p:sldId id="281" r:id="rId7"/>
    <p:sldId id="274" r:id="rId8"/>
    <p:sldId id="284" r:id="rId9"/>
    <p:sldId id="286" r:id="rId10"/>
    <p:sldId id="285" r:id="rId11"/>
    <p:sldId id="260" r:id="rId12"/>
    <p:sldId id="303" r:id="rId13"/>
    <p:sldId id="298" r:id="rId14"/>
    <p:sldId id="287" r:id="rId15"/>
    <p:sldId id="304" r:id="rId16"/>
    <p:sldId id="305" r:id="rId17"/>
    <p:sldId id="296" r:id="rId18"/>
    <p:sldId id="313" r:id="rId19"/>
    <p:sldId id="297" r:id="rId20"/>
    <p:sldId id="309" r:id="rId21"/>
    <p:sldId id="295" r:id="rId22"/>
    <p:sldId id="311" r:id="rId23"/>
    <p:sldId id="292" r:id="rId24"/>
    <p:sldId id="310" r:id="rId25"/>
    <p:sldId id="294" r:id="rId26"/>
    <p:sldId id="325" r:id="rId27"/>
    <p:sldId id="299" r:id="rId28"/>
    <p:sldId id="312" r:id="rId29"/>
    <p:sldId id="324" r:id="rId30"/>
    <p:sldId id="315" r:id="rId31"/>
    <p:sldId id="316" r:id="rId32"/>
    <p:sldId id="317" r:id="rId33"/>
    <p:sldId id="319" r:id="rId34"/>
    <p:sldId id="326" r:id="rId35"/>
    <p:sldId id="29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buhr" initials="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51" autoAdjust="0"/>
    <p:restoredTop sz="86378" autoAdjust="0"/>
  </p:normalViewPr>
  <p:slideViewPr>
    <p:cSldViewPr snapToObjects="1">
      <p:cViewPr varScale="1">
        <p:scale>
          <a:sx n="74" d="100"/>
          <a:sy n="74" d="100"/>
        </p:scale>
        <p:origin x="-3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4-03T16:36:02.843" idx="4">
    <p:pos x="1072" y="320"/>
    <p:text>what was the question?  add it.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4EABF4-8DCE-5C44-A861-BEA48A4653F0}" type="datetimeFigureOut">
              <a:rPr lang="en-US" smtClean="0"/>
              <a:pPr/>
              <a:t>5/10/12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DF243-0B9D-F14F-B62E-925061526955}" type="slidenum">
              <a:rPr lang="en-US" smtClean="0"/>
              <a:pPr/>
              <a:t>‹#›</a:t>
            </a:fld>
            <a:endParaRPr lang="en-US"/>
          </a:p>
        </p:txBody>
      </p:sp>
    </p:spTree>
    <p:extLst>
      <p:ext uri="{BB962C8B-B14F-4D97-AF65-F5344CB8AC3E}">
        <p14:creationId xmlns:p14="http://schemas.microsoft.com/office/powerpoint/2010/main" val="25065066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Susan Buhr is director of the education and outreach group at the Cooperative Institute for Research in Environmental Sciences.</a:t>
            </a:r>
            <a:r>
              <a:rPr lang="en-US" baseline="0" dirty="0" smtClean="0"/>
              <a:t>  Dr. Buhr holds a PhD in atmospheric chemistry and has provided professional development for teachers on environmental and climate topics since 1996.</a:t>
            </a:r>
            <a:endParaRPr lang="en-US" dirty="0"/>
          </a:p>
        </p:txBody>
      </p:sp>
      <p:sp>
        <p:nvSpPr>
          <p:cNvPr id="4" name="Slide Number Placeholder 3"/>
          <p:cNvSpPr>
            <a:spLocks noGrp="1"/>
          </p:cNvSpPr>
          <p:nvPr>
            <p:ph type="sldNum" sz="quarter" idx="10"/>
          </p:nvPr>
        </p:nvSpPr>
        <p:spPr/>
        <p:txBody>
          <a:bodyPr/>
          <a:lstStyle/>
          <a:p>
            <a:fld id="{EC0DF243-0B9D-F14F-B62E-92506152695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dirty="0" smtClean="0">
                <a:latin typeface="Times" pitchFamily="18" charset="0"/>
              </a:rPr>
              <a:t>This is a great way to see misconceptions.  In this drawing see how the CO2 exists in a layer.</a:t>
            </a:r>
            <a:r>
              <a:rPr lang="en-US" baseline="0" dirty="0" smtClean="0">
                <a:latin typeface="Times" pitchFamily="18" charset="0"/>
              </a:rPr>
              <a:t>  I once taught a class where the students who were in fields such as dance and film all conceived of a concept in the same way in the drawing, different than the science majors.  Super interesting.  I wouldn’t have seen that with a multiple choice.</a:t>
            </a:r>
            <a:endParaRPr lang="en-US" dirty="0" smtClean="0">
              <a:latin typeface="Times" pitchFamily="18" charset="0"/>
            </a:endParaRPr>
          </a:p>
        </p:txBody>
      </p:sp>
      <p:sp>
        <p:nvSpPr>
          <p:cNvPr id="80900" name="Slide Number Placeholder 3"/>
          <p:cNvSpPr>
            <a:spLocks noGrp="1"/>
          </p:cNvSpPr>
          <p:nvPr>
            <p:ph type="sldNum" sz="quarter" idx="5"/>
          </p:nvPr>
        </p:nvSpPr>
        <p:spPr>
          <a:noFill/>
        </p:spPr>
        <p:txBody>
          <a:bodyPr/>
          <a:lstStyle/>
          <a:p>
            <a:fld id="{233F3697-D7BC-4765-89DB-D241463BFFEA}"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probe question?    I think this must</a:t>
            </a:r>
            <a:r>
              <a:rPr lang="en-US" baseline="0" dirty="0" smtClean="0"/>
              <a:t> be a pre-assessment.</a:t>
            </a:r>
            <a:endParaRPr lang="en-US" dirty="0"/>
          </a:p>
        </p:txBody>
      </p:sp>
      <p:sp>
        <p:nvSpPr>
          <p:cNvPr id="4" name="Slide Number Placeholder 3"/>
          <p:cNvSpPr>
            <a:spLocks noGrp="1"/>
          </p:cNvSpPr>
          <p:nvPr>
            <p:ph type="sldNum" sz="quarter" idx="10"/>
          </p:nvPr>
        </p:nvSpPr>
        <p:spPr/>
        <p:txBody>
          <a:bodyPr/>
          <a:lstStyle/>
          <a:p>
            <a:fld id="{EC0DF243-0B9D-F14F-B62E-925061526955}"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dirty="0" smtClean="0">
                <a:latin typeface="Times" pitchFamily="18" charset="0"/>
              </a:rPr>
              <a:t>Used with an introductory undergraduate class.  Students held a variety of misconceptions about the carbon cycle as will be discussed later.</a:t>
            </a:r>
          </a:p>
        </p:txBody>
      </p:sp>
      <p:sp>
        <p:nvSpPr>
          <p:cNvPr id="83972" name="Slide Number Placeholder 3"/>
          <p:cNvSpPr>
            <a:spLocks noGrp="1"/>
          </p:cNvSpPr>
          <p:nvPr>
            <p:ph type="sldNum" sz="quarter" idx="5"/>
          </p:nvPr>
        </p:nvSpPr>
        <p:spPr>
          <a:noFill/>
        </p:spPr>
        <p:txBody>
          <a:bodyPr/>
          <a:lstStyle/>
          <a:p>
            <a:fld id="{9522A8F5-3D7D-433C-9AEE-7917FC8A6C72}"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dirty="0" smtClean="0">
                <a:latin typeface="Times" pitchFamily="18" charset="0"/>
              </a:rPr>
              <a:t>Just some of the ways you can uncover misconceptions.  If you have more ideas, write them in the chat.  One minute papers, muddiest point papers, all kinds of ways to learn what students think and get</a:t>
            </a:r>
            <a:r>
              <a:rPr lang="en-US" baseline="0" dirty="0" smtClean="0">
                <a:latin typeface="Times" pitchFamily="18" charset="0"/>
              </a:rPr>
              <a:t> them talking  (and thinking) about their ideas.</a:t>
            </a:r>
            <a:endParaRPr lang="en-US" dirty="0" smtClean="0">
              <a:latin typeface="Times" pitchFamily="18" charset="0"/>
            </a:endParaRPr>
          </a:p>
        </p:txBody>
      </p:sp>
      <p:sp>
        <p:nvSpPr>
          <p:cNvPr id="73732" name="Slide Number Placeholder 3"/>
          <p:cNvSpPr>
            <a:spLocks noGrp="1"/>
          </p:cNvSpPr>
          <p:nvPr>
            <p:ph type="sldNum" sz="quarter" idx="5"/>
          </p:nvPr>
        </p:nvSpPr>
        <p:spPr>
          <a:noFill/>
        </p:spPr>
        <p:txBody>
          <a:bodyPr/>
          <a:lstStyle/>
          <a:p>
            <a:fld id="{6DFF5075-4CC6-497C-AFB1-3DDBC4E1544D}"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latin typeface="Times" pitchFamily="18" charset="0"/>
            </a:endParaRPr>
          </a:p>
        </p:txBody>
      </p:sp>
      <p:sp>
        <p:nvSpPr>
          <p:cNvPr id="81924" name="Slide Number Placeholder 3"/>
          <p:cNvSpPr>
            <a:spLocks noGrp="1"/>
          </p:cNvSpPr>
          <p:nvPr>
            <p:ph type="sldNum" sz="quarter" idx="5"/>
          </p:nvPr>
        </p:nvSpPr>
        <p:spPr>
          <a:noFill/>
        </p:spPr>
        <p:txBody>
          <a:bodyPr/>
          <a:lstStyle/>
          <a:p>
            <a:fld id="{5CADDA7E-BC19-4ED3-95EB-B7FFE19E4966}" type="slidenum">
              <a:rPr lang="en-US" smtClean="0"/>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latin typeface="Times" pitchFamily="18" charset="0"/>
            </a:endParaRPr>
          </a:p>
        </p:txBody>
      </p:sp>
      <p:sp>
        <p:nvSpPr>
          <p:cNvPr id="82948" name="Slide Number Placeholder 3"/>
          <p:cNvSpPr>
            <a:spLocks noGrp="1"/>
          </p:cNvSpPr>
          <p:nvPr>
            <p:ph type="sldNum" sz="quarter" idx="5"/>
          </p:nvPr>
        </p:nvSpPr>
        <p:spPr>
          <a:noFill/>
        </p:spPr>
        <p:txBody>
          <a:bodyPr/>
          <a:lstStyle/>
          <a:p>
            <a:fld id="{F14191A3-F4C5-47BA-BA09-CBEA889C01B5}" type="slidenum">
              <a:rPr lang="en-US" smtClean="0"/>
              <a:pPr/>
              <a:t>19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latin typeface="Times" pitchFamily="18" charset="0"/>
            </a:endParaRPr>
          </a:p>
        </p:txBody>
      </p:sp>
      <p:sp>
        <p:nvSpPr>
          <p:cNvPr id="80900" name="Slide Number Placeholder 3"/>
          <p:cNvSpPr>
            <a:spLocks noGrp="1"/>
          </p:cNvSpPr>
          <p:nvPr>
            <p:ph type="sldNum" sz="quarter" idx="5"/>
          </p:nvPr>
        </p:nvSpPr>
        <p:spPr>
          <a:noFill/>
        </p:spPr>
        <p:txBody>
          <a:bodyPr/>
          <a:lstStyle/>
          <a:p>
            <a:fld id="{31B02DB6-285C-4578-8FA0-B3777A1CE741}" type="slidenum">
              <a:rPr lang="en-US" smtClean="0"/>
              <a:pPr/>
              <a:t>21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latin typeface="Times" pitchFamily="18" charset="0"/>
            </a:endParaRPr>
          </a:p>
        </p:txBody>
      </p:sp>
      <p:sp>
        <p:nvSpPr>
          <p:cNvPr id="76804" name="Slide Number Placeholder 3"/>
          <p:cNvSpPr>
            <a:spLocks noGrp="1"/>
          </p:cNvSpPr>
          <p:nvPr>
            <p:ph type="sldNum" sz="quarter" idx="5"/>
          </p:nvPr>
        </p:nvSpPr>
        <p:spPr>
          <a:noFill/>
        </p:spPr>
        <p:txBody>
          <a:bodyPr/>
          <a:lstStyle/>
          <a:p>
            <a:fld id="{7DC5CC46-8414-4B80-BB7D-52EF8C285BB3}" type="slidenum">
              <a:rPr lang="en-US" smtClean="0"/>
              <a:pPr/>
              <a:t>23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latin typeface="Times" pitchFamily="18" charset="0"/>
            </a:endParaRPr>
          </a:p>
        </p:txBody>
      </p:sp>
      <p:sp>
        <p:nvSpPr>
          <p:cNvPr id="78852" name="Slide Number Placeholder 3"/>
          <p:cNvSpPr>
            <a:spLocks noGrp="1"/>
          </p:cNvSpPr>
          <p:nvPr>
            <p:ph type="sldNum" sz="quarter" idx="5"/>
          </p:nvPr>
        </p:nvSpPr>
        <p:spPr>
          <a:noFill/>
        </p:spPr>
        <p:txBody>
          <a:bodyPr/>
          <a:lstStyle/>
          <a:p>
            <a:fld id="{63FCDCB5-CD71-4860-8426-1B03321CEC3B}" type="slidenum">
              <a:rPr lang="en-US" smtClean="0"/>
              <a:pPr/>
              <a:t>25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latin typeface="Times" pitchFamily="18" charset="0"/>
            </a:endParaRPr>
          </a:p>
        </p:txBody>
      </p:sp>
      <p:sp>
        <p:nvSpPr>
          <p:cNvPr id="83972" name="Slide Number Placeholder 3"/>
          <p:cNvSpPr>
            <a:spLocks noGrp="1"/>
          </p:cNvSpPr>
          <p:nvPr>
            <p:ph type="sldNum" sz="quarter" idx="5"/>
          </p:nvPr>
        </p:nvSpPr>
        <p:spPr>
          <a:noFill/>
        </p:spPr>
        <p:txBody>
          <a:bodyPr/>
          <a:lstStyle/>
          <a:p>
            <a:fld id="{9522A8F5-3D7D-433C-9AEE-7917FC8A6C72}" type="slidenum">
              <a:rPr lang="en-US" smtClean="0"/>
              <a:pPr/>
              <a:t>26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can use strategies to uncover misconceptions and to know under what circumstances we are likely to encounter particular misconceptions.  With practice misconceptions can evolve into more scientifically accurate concepts.  It takes lots of cognitive dissonance, dialogue, data and experience to make meaningful change.</a:t>
            </a:r>
            <a:endParaRPr lang="en-US" dirty="0"/>
          </a:p>
        </p:txBody>
      </p:sp>
      <p:sp>
        <p:nvSpPr>
          <p:cNvPr id="4" name="Slide Number Placeholder 3"/>
          <p:cNvSpPr>
            <a:spLocks noGrp="1"/>
          </p:cNvSpPr>
          <p:nvPr>
            <p:ph type="sldNum" sz="quarter" idx="10"/>
          </p:nvPr>
        </p:nvSpPr>
        <p:spPr/>
        <p:txBody>
          <a:bodyPr/>
          <a:lstStyle/>
          <a:p>
            <a:fld id="{EC0DF243-0B9D-F14F-B62E-925061526955}"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latin typeface="Times" pitchFamily="18" charset="0"/>
            </a:endParaRPr>
          </a:p>
        </p:txBody>
      </p:sp>
      <p:sp>
        <p:nvSpPr>
          <p:cNvPr id="84996" name="Slide Number Placeholder 3"/>
          <p:cNvSpPr>
            <a:spLocks noGrp="1"/>
          </p:cNvSpPr>
          <p:nvPr>
            <p:ph type="sldNum" sz="quarter" idx="5"/>
          </p:nvPr>
        </p:nvSpPr>
        <p:spPr>
          <a:noFill/>
        </p:spPr>
        <p:txBody>
          <a:bodyPr/>
          <a:lstStyle/>
          <a:p>
            <a:fld id="{5C2E45E6-B0D2-4093-AE1A-00B27AE9EDA4}" type="slidenum">
              <a:rPr lang="en-US" smtClean="0"/>
              <a:pPr/>
              <a:t>27</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en-US"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dirty="0" smtClean="0">
                <a:latin typeface="Times" pitchFamily="18" charset="0"/>
              </a:rPr>
              <a:t>We can try to address each climate misconception individually, or we can listen closely to what our audience knows, and try to frame our response in a way that will help them build a more inclusive mental model.</a:t>
            </a:r>
          </a:p>
          <a:p>
            <a:endParaRPr lang="en-US" dirty="0" smtClean="0">
              <a:latin typeface="Times" pitchFamily="18" charset="0"/>
            </a:endParaRPr>
          </a:p>
          <a:p>
            <a:r>
              <a:rPr lang="en-US" dirty="0" smtClean="0">
                <a:latin typeface="Times" pitchFamily="18" charset="0"/>
              </a:rPr>
              <a:t>Misconceptions lead to lack of concern and wrong ideas about what can be done to address the</a:t>
            </a:r>
            <a:r>
              <a:rPr lang="en-US" baseline="0" dirty="0" smtClean="0">
                <a:latin typeface="Times" pitchFamily="18" charset="0"/>
              </a:rPr>
              <a:t> climate change issue</a:t>
            </a:r>
            <a:r>
              <a:rPr lang="en-US" dirty="0" smtClean="0">
                <a:latin typeface="Times" pitchFamily="18" charset="0"/>
              </a:rPr>
              <a:t>.</a:t>
            </a:r>
          </a:p>
        </p:txBody>
      </p:sp>
      <p:sp>
        <p:nvSpPr>
          <p:cNvPr id="67588" name="Slide Number Placeholder 3"/>
          <p:cNvSpPr>
            <a:spLocks noGrp="1"/>
          </p:cNvSpPr>
          <p:nvPr>
            <p:ph type="sldNum" sz="quarter" idx="5"/>
          </p:nvPr>
        </p:nvSpPr>
        <p:spPr>
          <a:noFill/>
        </p:spPr>
        <p:txBody>
          <a:bodyPr/>
          <a:lstStyle/>
          <a:p>
            <a:fld id="{A2248A02-E39D-4A6C-A608-7E25B5FD1DE3}"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latin typeface="Times" pitchFamily="18" charset="0"/>
            </a:endParaRPr>
          </a:p>
        </p:txBody>
      </p:sp>
      <p:sp>
        <p:nvSpPr>
          <p:cNvPr id="86020" name="Slide Number Placeholder 3"/>
          <p:cNvSpPr>
            <a:spLocks noGrp="1"/>
          </p:cNvSpPr>
          <p:nvPr>
            <p:ph type="sldNum" sz="quarter" idx="5"/>
          </p:nvPr>
        </p:nvSpPr>
        <p:spPr>
          <a:noFill/>
        </p:spPr>
        <p:txBody>
          <a:bodyPr/>
          <a:lstStyle/>
          <a:p>
            <a:fld id="{3FAD5DDE-0D6B-4A8C-9765-BDF8C92AEFB5}"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dirty="0" smtClean="0">
                <a:latin typeface="Times" pitchFamily="18" charset="0"/>
              </a:rPr>
              <a:t>How do</a:t>
            </a:r>
            <a:r>
              <a:rPr lang="en-US" baseline="0" dirty="0" smtClean="0">
                <a:latin typeface="Times" pitchFamily="18" charset="0"/>
              </a:rPr>
              <a:t> you know what you know?  On what basis?</a:t>
            </a:r>
            <a:endParaRPr lang="en-US" dirty="0" smtClean="0">
              <a:latin typeface="Times" pitchFamily="18" charset="0"/>
            </a:endParaRPr>
          </a:p>
        </p:txBody>
      </p:sp>
      <p:sp>
        <p:nvSpPr>
          <p:cNvPr id="86020" name="Slide Number Placeholder 3"/>
          <p:cNvSpPr>
            <a:spLocks noGrp="1"/>
          </p:cNvSpPr>
          <p:nvPr>
            <p:ph type="sldNum" sz="quarter" idx="5"/>
          </p:nvPr>
        </p:nvSpPr>
        <p:spPr>
          <a:noFill/>
        </p:spPr>
        <p:txBody>
          <a:bodyPr/>
          <a:lstStyle/>
          <a:p>
            <a:fld id="{3FAD5DDE-0D6B-4A8C-9765-BDF8C92AEFB5}"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dirty="0" smtClean="0">
              <a:latin typeface="Times" pitchFamily="18" charset="0"/>
            </a:endParaRPr>
          </a:p>
        </p:txBody>
      </p:sp>
      <p:sp>
        <p:nvSpPr>
          <p:cNvPr id="81924" name="Slide Number Placeholder 3"/>
          <p:cNvSpPr>
            <a:spLocks noGrp="1"/>
          </p:cNvSpPr>
          <p:nvPr>
            <p:ph type="sldNum" sz="quarter" idx="5"/>
          </p:nvPr>
        </p:nvSpPr>
        <p:spPr>
          <a:noFill/>
        </p:spPr>
        <p:txBody>
          <a:bodyPr/>
          <a:lstStyle/>
          <a:p>
            <a:fld id="{5CADDA7E-BC19-4ED3-95EB-B7FFE19E4966}"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dirty="0" smtClean="0">
                <a:latin typeface="Times" pitchFamily="18" charset="0"/>
              </a:rPr>
              <a:t>This prior knowledge can be problematic for instruction.  Movies can lead to emotional responses that are not helpful-raising concern but also raising the tendency to turn away or shut down.</a:t>
            </a:r>
            <a:r>
              <a:rPr lang="en-US" baseline="0" dirty="0" smtClean="0">
                <a:latin typeface="Times" pitchFamily="18" charset="0"/>
              </a:rPr>
              <a:t>  School helps if it is done well.  Textbook graphics lead to misconceptions a lot.</a:t>
            </a:r>
            <a:endParaRPr lang="en-US" dirty="0" smtClean="0">
              <a:latin typeface="Times" pitchFamily="18" charset="0"/>
            </a:endParaRPr>
          </a:p>
        </p:txBody>
      </p:sp>
      <p:sp>
        <p:nvSpPr>
          <p:cNvPr id="68612" name="Slide Number Placeholder 3"/>
          <p:cNvSpPr>
            <a:spLocks noGrp="1"/>
          </p:cNvSpPr>
          <p:nvPr>
            <p:ph type="sldNum" sz="quarter" idx="5"/>
          </p:nvPr>
        </p:nvSpPr>
        <p:spPr>
          <a:noFill/>
        </p:spPr>
        <p:txBody>
          <a:bodyPr/>
          <a:lstStyle/>
          <a:p>
            <a:fld id="{46259A35-130E-40C8-9DA2-8349BBC79809}"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latin typeface="Times" pitchFamily="18" charset="0"/>
            </a:endParaRPr>
          </a:p>
        </p:txBody>
      </p:sp>
      <p:sp>
        <p:nvSpPr>
          <p:cNvPr id="73732" name="Slide Number Placeholder 3"/>
          <p:cNvSpPr>
            <a:spLocks noGrp="1"/>
          </p:cNvSpPr>
          <p:nvPr>
            <p:ph type="sldNum" sz="quarter" idx="5"/>
          </p:nvPr>
        </p:nvSpPr>
        <p:spPr>
          <a:noFill/>
        </p:spPr>
        <p:txBody>
          <a:bodyPr/>
          <a:lstStyle/>
          <a:p>
            <a:fld id="{6DFF5075-4CC6-497C-AFB1-3DDBC4E1544D}"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Keeley</a:t>
            </a:r>
            <a:r>
              <a:rPr lang="en-US" dirty="0" smtClean="0"/>
              <a:t> and </a:t>
            </a:r>
            <a:r>
              <a:rPr lang="en-US" dirty="0" err="1" smtClean="0"/>
              <a:t>Tugel</a:t>
            </a:r>
            <a:r>
              <a:rPr lang="en-US" dirty="0" smtClean="0"/>
              <a:t>, Uncovering Student Ideas in Science  </a:t>
            </a:r>
            <a:r>
              <a:rPr lang="en-US" dirty="0" err="1" smtClean="0"/>
              <a:t>Vol</a:t>
            </a:r>
            <a:r>
              <a:rPr lang="en-US" dirty="0" smtClean="0"/>
              <a:t> 4, 2009</a:t>
            </a:r>
          </a:p>
          <a:p>
            <a:r>
              <a:rPr lang="en-US" dirty="0" smtClean="0"/>
              <a:t>What are some ways probes may backfire?  There is a concern that multiple</a:t>
            </a:r>
            <a:r>
              <a:rPr lang="en-US" baseline="0" dirty="0" smtClean="0"/>
              <a:t> choice quizzes may introduce or confirm misconceptions.</a:t>
            </a:r>
            <a:endParaRPr lang="en-US" dirty="0"/>
          </a:p>
        </p:txBody>
      </p:sp>
      <p:sp>
        <p:nvSpPr>
          <p:cNvPr id="4" name="Slide Number Placeholder 3"/>
          <p:cNvSpPr>
            <a:spLocks noGrp="1"/>
          </p:cNvSpPr>
          <p:nvPr>
            <p:ph type="sldNum" sz="quarter" idx="10"/>
          </p:nvPr>
        </p:nvSpPr>
        <p:spPr/>
        <p:txBody>
          <a:bodyPr/>
          <a:lstStyle/>
          <a:p>
            <a:fld id="{EC0DF243-0B9D-F14F-B62E-92506152695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326053-233D-AA4A-99F1-F42823021F5D}" type="datetimeFigureOut">
              <a:rPr lang="en-US" smtClean="0"/>
              <a:pPr/>
              <a:t>5/10/12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EC295-6D89-1947-B47B-2262052FEF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326053-233D-AA4A-99F1-F42823021F5D}" type="datetimeFigureOut">
              <a:rPr lang="en-US" smtClean="0"/>
              <a:pPr/>
              <a:t>5/10/12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EC295-6D89-1947-B47B-2262052FEF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326053-233D-AA4A-99F1-F42823021F5D}" type="datetimeFigureOut">
              <a:rPr lang="en-US" smtClean="0"/>
              <a:pPr/>
              <a:t>5/10/12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EC295-6D89-1947-B47B-2262052FEF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326053-233D-AA4A-99F1-F42823021F5D}" type="datetimeFigureOut">
              <a:rPr lang="en-US" smtClean="0"/>
              <a:pPr/>
              <a:t>5/10/12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EC295-6D89-1947-B47B-2262052FEF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326053-233D-AA4A-99F1-F42823021F5D}" type="datetimeFigureOut">
              <a:rPr lang="en-US" smtClean="0"/>
              <a:pPr/>
              <a:t>5/10/12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EC295-6D89-1947-B47B-2262052FEF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0326053-233D-AA4A-99F1-F42823021F5D}" type="datetimeFigureOut">
              <a:rPr lang="en-US" smtClean="0"/>
              <a:pPr/>
              <a:t>5/10/12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EC295-6D89-1947-B47B-2262052FEF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0326053-233D-AA4A-99F1-F42823021F5D}" type="datetimeFigureOut">
              <a:rPr lang="en-US" smtClean="0"/>
              <a:pPr/>
              <a:t>5/10/12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EC295-6D89-1947-B47B-2262052FEF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0326053-233D-AA4A-99F1-F42823021F5D}" type="datetimeFigureOut">
              <a:rPr lang="en-US" smtClean="0"/>
              <a:pPr/>
              <a:t>5/10/12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EC295-6D89-1947-B47B-2262052FEF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0326053-233D-AA4A-99F1-F42823021F5D}" type="datetimeFigureOut">
              <a:rPr lang="en-US" smtClean="0"/>
              <a:pPr/>
              <a:t>5/10/12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EC295-6D89-1947-B47B-2262052FEF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0326053-233D-AA4A-99F1-F42823021F5D}" type="datetimeFigureOut">
              <a:rPr lang="en-US" smtClean="0"/>
              <a:pPr/>
              <a:t>5/10/12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EC295-6D89-1947-B47B-2262052FEF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0326053-233D-AA4A-99F1-F42823021F5D}" type="datetimeFigureOut">
              <a:rPr lang="en-US" smtClean="0"/>
              <a:pPr/>
              <a:t>5/10/12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EC295-6D89-1947-B47B-2262052FEF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gif"/><Relationship Id="rId14" Type="http://schemas.openxmlformats.org/officeDocument/2006/relationships/image" Target="../media/image2.gif"/><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914400" y="6416675"/>
            <a:ext cx="4876800" cy="365125"/>
          </a:xfrm>
          <a:prstGeom prst="rect">
            <a:avLst/>
          </a:prstGeom>
        </p:spPr>
        <p:txBody>
          <a:bodyPr vert="horz" lIns="91440" tIns="45720" rIns="91440" bIns="45720" rtlCol="0" anchor="ctr"/>
          <a:lstStyle>
            <a:lvl1pPr algn="ctr">
              <a:defRPr sz="1200" b="1">
                <a:solidFill>
                  <a:schemeClr val="tx2">
                    <a:lumMod val="75000"/>
                  </a:schemeClr>
                </a:solidFill>
              </a:defRPr>
            </a:lvl1pPr>
          </a:lstStyle>
          <a:p>
            <a:r>
              <a:rPr lang="en-US" dirty="0" smtClean="0"/>
              <a:t>ICEE: Inspiring Climate Education Excellence          www.iceeonline.org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EC295-6D89-1947-B47B-2262052FEF4D}" type="slidenum">
              <a:rPr lang="en-US" smtClean="0"/>
              <a:pPr/>
              <a:t>‹#›</a:t>
            </a:fld>
            <a:endParaRPr lang="en-US"/>
          </a:p>
        </p:txBody>
      </p:sp>
      <p:pic>
        <p:nvPicPr>
          <p:cNvPr id="7" name="Picture 6" descr="cires-200.gif"/>
          <p:cNvPicPr>
            <a:picLocks noChangeAspect="1"/>
          </p:cNvPicPr>
          <p:nvPr userDrawn="1"/>
        </p:nvPicPr>
        <p:blipFill>
          <a:blip r:embed="rId14"/>
          <a:stretch>
            <a:fillRect/>
          </a:stretch>
        </p:blipFill>
        <p:spPr>
          <a:xfrm>
            <a:off x="6629400" y="6356350"/>
            <a:ext cx="812800" cy="398272"/>
          </a:xfrm>
          <a:prstGeom prst="rect">
            <a:avLst/>
          </a:prstGeom>
        </p:spPr>
      </p:pic>
      <p:pic>
        <p:nvPicPr>
          <p:cNvPr id="8" name="Picture 7" descr="clean_logo-b.jpg"/>
          <p:cNvPicPr>
            <a:picLocks noChangeAspect="1"/>
          </p:cNvPicPr>
          <p:nvPr userDrawn="1"/>
        </p:nvPicPr>
        <p:blipFill>
          <a:blip r:embed="rId15"/>
          <a:stretch>
            <a:fillRect/>
          </a:stretch>
        </p:blipFill>
        <p:spPr>
          <a:xfrm>
            <a:off x="8382000" y="5890381"/>
            <a:ext cx="762000" cy="9676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hyperlink" Target="mailto:susan.buhr@colorado.edu" TargetMode="External"/><Relationship Id="rId4" Type="http://schemas.openxmlformats.org/officeDocument/2006/relationships/image" Target="../media/image26.png"/><Relationship Id="rId5" Type="http://schemas.openxmlformats.org/officeDocument/2006/relationships/image" Target="../media/image11.jpeg"/><Relationship Id="rId6" Type="http://schemas.openxmlformats.org/officeDocument/2006/relationships/image" Target="../media/image27.gi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Field Guide to Climate Misconceptions</a:t>
            </a:r>
            <a:endParaRPr lang="en-US" dirty="0"/>
          </a:p>
        </p:txBody>
      </p:sp>
      <p:sp>
        <p:nvSpPr>
          <p:cNvPr id="3" name="Content Placeholder 2"/>
          <p:cNvSpPr>
            <a:spLocks noGrp="1"/>
          </p:cNvSpPr>
          <p:nvPr>
            <p:ph idx="1"/>
          </p:nvPr>
        </p:nvSpPr>
        <p:spPr/>
        <p:txBody>
          <a:bodyPr/>
          <a:lstStyle/>
          <a:p>
            <a:pPr>
              <a:buNone/>
            </a:pPr>
            <a:r>
              <a:rPr lang="en-US" dirty="0" smtClean="0"/>
              <a:t>As you come in, type into the chat:</a:t>
            </a:r>
          </a:p>
          <a:p>
            <a:r>
              <a:rPr lang="en-US" dirty="0" smtClean="0"/>
              <a:t>What do you want to know about climate misconceptions?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 Novice Learner Probe</a:t>
            </a:r>
            <a:endParaRPr lang="en-US" dirty="0"/>
          </a:p>
        </p:txBody>
      </p:sp>
      <p:sp>
        <p:nvSpPr>
          <p:cNvPr id="3" name="Content Placeholder 2"/>
          <p:cNvSpPr>
            <a:spLocks noGrp="1"/>
          </p:cNvSpPr>
          <p:nvPr>
            <p:ph idx="1"/>
          </p:nvPr>
        </p:nvSpPr>
        <p:spPr>
          <a:xfrm>
            <a:off x="457200" y="1265237"/>
            <a:ext cx="8229600" cy="4525963"/>
          </a:xfrm>
        </p:spPr>
        <p:txBody>
          <a:bodyPr>
            <a:normAutofit fontScale="77500" lnSpcReduction="20000"/>
          </a:bodyPr>
          <a:lstStyle/>
          <a:p>
            <a:pPr>
              <a:buNone/>
            </a:pPr>
            <a:r>
              <a:rPr lang="en-US" dirty="0" smtClean="0"/>
              <a:t>Seven students argued about what they thought were major human causes of global warming.  This is what they thought were causes that cold be attributed to humans:</a:t>
            </a:r>
          </a:p>
          <a:p>
            <a:pPr>
              <a:buNone/>
            </a:pPr>
            <a:endParaRPr lang="en-US" dirty="0" smtClean="0"/>
          </a:p>
          <a:p>
            <a:pPr>
              <a:buNone/>
            </a:pPr>
            <a:r>
              <a:rPr lang="en-US" dirty="0" smtClean="0"/>
              <a:t>Maria:  acid rain</a:t>
            </a:r>
          </a:p>
          <a:p>
            <a:pPr>
              <a:buNone/>
            </a:pPr>
            <a:r>
              <a:rPr lang="en-US" dirty="0" smtClean="0"/>
              <a:t>Natalia:  burning coal</a:t>
            </a:r>
          </a:p>
          <a:p>
            <a:pPr>
              <a:buNone/>
            </a:pPr>
            <a:r>
              <a:rPr lang="en-US" dirty="0" smtClean="0"/>
              <a:t>Tessa:  the fuel we use in our cars</a:t>
            </a:r>
          </a:p>
          <a:p>
            <a:pPr>
              <a:buNone/>
            </a:pPr>
            <a:r>
              <a:rPr lang="en-US" dirty="0" smtClean="0"/>
              <a:t>Blaine:  using leaded gasoline instead of unleaded</a:t>
            </a:r>
          </a:p>
          <a:p>
            <a:pPr>
              <a:buNone/>
            </a:pPr>
            <a:r>
              <a:rPr lang="en-US" dirty="0" smtClean="0"/>
              <a:t>Raul:  the thinning of the Earth’s ozone layer</a:t>
            </a:r>
          </a:p>
          <a:p>
            <a:pPr>
              <a:buNone/>
            </a:pPr>
            <a:endParaRPr lang="en-US" dirty="0" smtClean="0"/>
          </a:p>
          <a:p>
            <a:pPr>
              <a:buNone/>
            </a:pPr>
            <a:r>
              <a:rPr lang="en-US" dirty="0" smtClean="0"/>
              <a:t>Circle the name(s) of the student(s) you agree with.  Explain why you agree.</a:t>
            </a:r>
            <a:endParaRPr lang="en-US" dirty="0"/>
          </a:p>
        </p:txBody>
      </p:sp>
      <p:sp>
        <p:nvSpPr>
          <p:cNvPr id="4" name="TextBox 3"/>
          <p:cNvSpPr txBox="1"/>
          <p:nvPr/>
        </p:nvSpPr>
        <p:spPr>
          <a:xfrm>
            <a:off x="1295400" y="6248400"/>
            <a:ext cx="4800600" cy="646331"/>
          </a:xfrm>
          <a:prstGeom prst="rect">
            <a:avLst/>
          </a:prstGeom>
          <a:noFill/>
        </p:spPr>
        <p:txBody>
          <a:bodyPr wrap="square" rtlCol="0">
            <a:spAutoFit/>
          </a:bodyPr>
          <a:lstStyle/>
          <a:p>
            <a:r>
              <a:rPr lang="en-US" dirty="0" err="1" smtClean="0"/>
              <a:t>Keeley</a:t>
            </a:r>
            <a:r>
              <a:rPr lang="en-US" dirty="0" smtClean="0"/>
              <a:t> and </a:t>
            </a:r>
            <a:r>
              <a:rPr lang="en-US" dirty="0" err="1" smtClean="0"/>
              <a:t>Tugel</a:t>
            </a:r>
            <a:r>
              <a:rPr lang="en-US" dirty="0" smtClean="0"/>
              <a:t>, Uncovering Student Ideas in Science  </a:t>
            </a:r>
            <a:r>
              <a:rPr lang="en-US" dirty="0" err="1" smtClean="0"/>
              <a:t>Vol</a:t>
            </a:r>
            <a:r>
              <a:rPr lang="en-US" dirty="0" smtClean="0"/>
              <a:t> 4, 2009</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rcRect l="25025" t="40015" r="29596" b="13691"/>
          <a:stretch>
            <a:fillRect/>
          </a:stretch>
        </p:blipFill>
        <p:spPr bwMode="auto">
          <a:xfrm>
            <a:off x="1943100" y="1524000"/>
            <a:ext cx="6353175" cy="4714875"/>
          </a:xfrm>
          <a:prstGeom prst="rect">
            <a:avLst/>
          </a:prstGeom>
          <a:noFill/>
          <a:ln w="9525">
            <a:noFill/>
            <a:miter lim="800000"/>
            <a:headEnd/>
            <a:tailEnd/>
          </a:ln>
        </p:spPr>
      </p:pic>
      <p:sp>
        <p:nvSpPr>
          <p:cNvPr id="3" name="Title 2"/>
          <p:cNvSpPr>
            <a:spLocks noGrp="1"/>
          </p:cNvSpPr>
          <p:nvPr>
            <p:ph type="title"/>
          </p:nvPr>
        </p:nvSpPr>
        <p:spPr/>
        <p:txBody>
          <a:bodyPr>
            <a:normAutofit/>
          </a:bodyPr>
          <a:lstStyle/>
          <a:p>
            <a:pPr fontAlgn="auto">
              <a:spcAft>
                <a:spcPts val="0"/>
              </a:spcAft>
              <a:defRPr/>
            </a:pPr>
            <a:r>
              <a:rPr lang="en-US" dirty="0" smtClean="0"/>
              <a:t>Draw the greenhouse effect</a:t>
            </a:r>
            <a:r>
              <a:rPr lang="en-US" sz="1000" dirty="0" smtClean="0">
                <a:solidFill>
                  <a:srgbClr val="FFFFFF"/>
                </a:solidFill>
              </a:rPr>
              <a:t>2</a:t>
            </a:r>
            <a:endParaRPr lang="en-US" sz="1000" dirty="0">
              <a:solidFill>
                <a:srgbClr val="FFFFFF"/>
              </a:solidFill>
            </a:endParaRPr>
          </a:p>
        </p:txBody>
      </p:sp>
      <p:sp>
        <p:nvSpPr>
          <p:cNvPr id="6" name="TextBox 5"/>
          <p:cNvSpPr txBox="1"/>
          <p:nvPr/>
        </p:nvSpPr>
        <p:spPr>
          <a:xfrm>
            <a:off x="1689100" y="2247901"/>
            <a:ext cx="2273300"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1435608" y="6486525"/>
            <a:ext cx="2391424" cy="369332"/>
          </a:xfrm>
          <a:prstGeom prst="rect">
            <a:avLst/>
          </a:prstGeom>
          <a:noFill/>
        </p:spPr>
        <p:txBody>
          <a:bodyPr wrap="none" rtlCol="0">
            <a:spAutoFit/>
          </a:bodyPr>
          <a:lstStyle/>
          <a:p>
            <a:r>
              <a:rPr lang="en-US" dirty="0" err="1" smtClean="0"/>
              <a:t>Shepardson</a:t>
            </a:r>
            <a:r>
              <a:rPr lang="en-US" dirty="0" smtClean="0"/>
              <a:t>, et. al., 2010</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How does climate change impact polar bear habitat?</a:t>
            </a:r>
            <a:endParaRPr lang="en-US" dirty="0"/>
          </a:p>
        </p:txBody>
      </p:sp>
      <p:pic>
        <p:nvPicPr>
          <p:cNvPr id="5" name="Content Placeholder 4" descr="polar bears_conceptmap.jpg"/>
          <p:cNvPicPr>
            <a:picLocks noGrp="1" noChangeAspect="1"/>
          </p:cNvPicPr>
          <p:nvPr>
            <p:ph idx="1"/>
          </p:nvPr>
        </p:nvPicPr>
        <p:blipFill>
          <a:blip r:embed="rId3"/>
          <a:stretch>
            <a:fillRect/>
          </a:stretch>
        </p:blipFill>
        <p:spPr>
          <a:xfrm>
            <a:off x="2085207" y="1600200"/>
            <a:ext cx="4973586" cy="4525963"/>
          </a:xfrm>
        </p:spPr>
      </p:pic>
      <p:sp>
        <p:nvSpPr>
          <p:cNvPr id="4" name="TextBox 3"/>
          <p:cNvSpPr txBox="1"/>
          <p:nvPr/>
        </p:nvSpPr>
        <p:spPr>
          <a:xfrm>
            <a:off x="914400" y="6126163"/>
            <a:ext cx="3886200" cy="369332"/>
          </a:xfrm>
          <a:prstGeom prst="rect">
            <a:avLst/>
          </a:prstGeom>
          <a:noFill/>
        </p:spPr>
        <p:txBody>
          <a:bodyPr wrap="square" rtlCol="0">
            <a:spAutoFit/>
          </a:bodyPr>
          <a:lstStyle/>
          <a:p>
            <a:r>
              <a:rPr lang="en-US" dirty="0" smtClean="0"/>
              <a:t>Example from U. of Victoria</a:t>
            </a:r>
            <a:endParaRPr lang="en-US" dirty="0"/>
          </a:p>
        </p:txBody>
      </p:sp>
      <p:sp>
        <p:nvSpPr>
          <p:cNvPr id="6" name="Oval 5"/>
          <p:cNvSpPr/>
          <p:nvPr/>
        </p:nvSpPr>
        <p:spPr>
          <a:xfrm>
            <a:off x="4419600" y="5257800"/>
            <a:ext cx="1524000" cy="1066800"/>
          </a:xfrm>
          <a:prstGeom prst="ellipse">
            <a:avLst/>
          </a:prstGeom>
          <a:noFill/>
          <a:ln w="5715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76200" y="5334000"/>
            <a:ext cx="9144000" cy="519113"/>
          </a:xfrm>
          <a:prstGeom prst="rect">
            <a:avLst/>
          </a:prstGeom>
          <a:noFill/>
          <a:ln w="9525">
            <a:noFill/>
            <a:miter lim="800000"/>
            <a:headEnd/>
            <a:tailEnd/>
          </a:ln>
        </p:spPr>
        <p:txBody>
          <a:bodyPr>
            <a:spAutoFit/>
          </a:bodyPr>
          <a:lstStyle/>
          <a:p>
            <a:r>
              <a:rPr lang="en-US" sz="2800"/>
              <a:t>Q: How might human activities affect the carbon cycle?</a:t>
            </a:r>
          </a:p>
        </p:txBody>
      </p:sp>
      <p:sp>
        <p:nvSpPr>
          <p:cNvPr id="36867" name="Rectangle 4"/>
          <p:cNvSpPr>
            <a:spLocks noChangeArrowheads="1"/>
          </p:cNvSpPr>
          <p:nvPr/>
        </p:nvSpPr>
        <p:spPr bwMode="auto">
          <a:xfrm>
            <a:off x="457200" y="5562600"/>
            <a:ext cx="8458200" cy="1311275"/>
          </a:xfrm>
          <a:prstGeom prst="rect">
            <a:avLst/>
          </a:prstGeom>
          <a:noFill/>
          <a:ln w="9525">
            <a:noFill/>
            <a:miter lim="800000"/>
            <a:headEnd/>
            <a:tailEnd/>
          </a:ln>
        </p:spPr>
        <p:txBody>
          <a:bodyPr>
            <a:spAutoFit/>
          </a:bodyPr>
          <a:lstStyle/>
          <a:p>
            <a:pPr>
              <a:spcBef>
                <a:spcPct val="50000"/>
              </a:spcBef>
            </a:pPr>
            <a:endParaRPr lang="en-US" sz="3200">
              <a:solidFill>
                <a:srgbClr val="FFFF00"/>
              </a:solidFill>
            </a:endParaRPr>
          </a:p>
          <a:p>
            <a:pPr>
              <a:spcBef>
                <a:spcPct val="50000"/>
              </a:spcBef>
            </a:pPr>
            <a:endParaRPr lang="en-US" sz="3200">
              <a:solidFill>
                <a:srgbClr val="FFFF00"/>
              </a:solidFill>
            </a:endParaRPr>
          </a:p>
        </p:txBody>
      </p:sp>
      <p:sp>
        <p:nvSpPr>
          <p:cNvPr id="36868" name="Rectangle 5"/>
          <p:cNvSpPr>
            <a:spLocks noChangeArrowheads="1"/>
          </p:cNvSpPr>
          <p:nvPr/>
        </p:nvSpPr>
        <p:spPr bwMode="auto">
          <a:xfrm>
            <a:off x="1828800" y="1563688"/>
            <a:ext cx="9144000" cy="366712"/>
          </a:xfrm>
          <a:prstGeom prst="rect">
            <a:avLst/>
          </a:prstGeom>
          <a:noFill/>
          <a:ln w="9525">
            <a:noFill/>
            <a:miter lim="800000"/>
            <a:headEnd/>
            <a:tailEnd/>
          </a:ln>
        </p:spPr>
        <p:txBody>
          <a:bodyPr>
            <a:spAutoFit/>
          </a:bodyPr>
          <a:lstStyle/>
          <a:p>
            <a:endParaRPr lang="en-US"/>
          </a:p>
        </p:txBody>
      </p:sp>
      <p:pic>
        <p:nvPicPr>
          <p:cNvPr id="36869" name="Picture 6" descr="global_carbon"/>
          <p:cNvPicPr>
            <a:picLocks noChangeAspect="1" noChangeArrowheads="1"/>
          </p:cNvPicPr>
          <p:nvPr/>
        </p:nvPicPr>
        <p:blipFill>
          <a:blip r:embed="rId3" cstate="print"/>
          <a:srcRect/>
          <a:stretch>
            <a:fillRect/>
          </a:stretch>
        </p:blipFill>
        <p:spPr bwMode="auto">
          <a:xfrm>
            <a:off x="1600200" y="1328738"/>
            <a:ext cx="6042025" cy="4005262"/>
          </a:xfrm>
          <a:prstGeom prst="rect">
            <a:avLst/>
          </a:prstGeom>
          <a:noFill/>
          <a:ln w="9525">
            <a:noFill/>
            <a:miter lim="800000"/>
            <a:headEnd/>
            <a:tailEnd/>
          </a:ln>
        </p:spPr>
      </p:pic>
      <p:sp>
        <p:nvSpPr>
          <p:cNvPr id="36870" name="Text Box 8"/>
          <p:cNvSpPr txBox="1">
            <a:spLocks noChangeArrowheads="1"/>
          </p:cNvSpPr>
          <p:nvPr/>
        </p:nvSpPr>
        <p:spPr bwMode="auto">
          <a:xfrm>
            <a:off x="1149350" y="6216650"/>
            <a:ext cx="5937250" cy="641350"/>
          </a:xfrm>
          <a:prstGeom prst="rect">
            <a:avLst/>
          </a:prstGeom>
          <a:noFill/>
          <a:ln w="9525">
            <a:noFill/>
            <a:miter lim="800000"/>
            <a:headEnd/>
            <a:tailEnd/>
          </a:ln>
        </p:spPr>
        <p:txBody>
          <a:bodyPr wrap="none">
            <a:spAutoFit/>
          </a:bodyPr>
          <a:lstStyle/>
          <a:p>
            <a:r>
              <a:rPr lang="en-US" dirty="0"/>
              <a:t>Source of Diagram: </a:t>
            </a:r>
            <a:r>
              <a:rPr lang="en-US" i="1" dirty="0"/>
              <a:t>The Blue Planet</a:t>
            </a:r>
            <a:r>
              <a:rPr lang="en-US" dirty="0"/>
              <a:t>, Skinner et al., 1999</a:t>
            </a:r>
          </a:p>
          <a:p>
            <a:r>
              <a:rPr lang="en-US" dirty="0"/>
              <a:t>courtesy of Dr. John Madsen, U. of Delaware</a:t>
            </a:r>
          </a:p>
        </p:txBody>
      </p:sp>
      <p:sp>
        <p:nvSpPr>
          <p:cNvPr id="2" name="Title 1"/>
          <p:cNvSpPr>
            <a:spLocks/>
          </p:cNvSpPr>
          <p:nvPr/>
        </p:nvSpPr>
        <p:spPr bwMode="auto">
          <a:xfrm>
            <a:off x="457200" y="-381000"/>
            <a:ext cx="8229600" cy="1143000"/>
          </a:xfrm>
          <a:prstGeom prst="rect">
            <a:avLst/>
          </a:prstGeom>
          <a:noFill/>
          <a:ln w="9525">
            <a:noFill/>
            <a:miter lim="800000"/>
            <a:headEnd/>
            <a:tailEnd/>
          </a:ln>
        </p:spPr>
        <p:txBody>
          <a:bodyPr anchor="ctr"/>
          <a:lstStyle/>
          <a:p>
            <a:pPr algn="ctr">
              <a:defRPr/>
            </a:pPr>
            <a:r>
              <a:rPr lang="en-US" sz="4000" b="1" dirty="0">
                <a:solidFill>
                  <a:schemeClr val="tx2"/>
                </a:solidFill>
                <a:effectLst>
                  <a:outerShdw blurRad="38100" dist="38100" dir="2700000" algn="tl">
                    <a:srgbClr val="000000"/>
                  </a:outerShdw>
                </a:effectLst>
              </a:rPr>
              <a:t> </a:t>
            </a:r>
            <a:br>
              <a:rPr lang="en-US" sz="4000" b="1" dirty="0">
                <a:solidFill>
                  <a:schemeClr val="tx2"/>
                </a:solidFill>
                <a:effectLst>
                  <a:outerShdw blurRad="38100" dist="38100" dir="2700000" algn="tl">
                    <a:srgbClr val="000000"/>
                  </a:outerShdw>
                </a:effectLst>
              </a:rPr>
            </a:br>
            <a:r>
              <a:rPr lang="en-US" sz="3600" b="1" dirty="0" smtClean="0">
                <a:latin typeface="+mj-lt"/>
              </a:rPr>
              <a:t>Undergraduate level probe</a:t>
            </a:r>
            <a:endParaRPr lang="en-US" sz="2800" b="1" dirty="0">
              <a:latin typeface="+mj-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365760" indent="-256032">
              <a:defRPr/>
            </a:pPr>
            <a:r>
              <a:rPr lang="en-US" dirty="0" smtClean="0"/>
              <a:t>Multiple choice quizzes-caveat</a:t>
            </a:r>
          </a:p>
          <a:p>
            <a:pPr marL="365760" indent="-256032" fontAlgn="auto">
              <a:spcAft>
                <a:spcPts val="0"/>
              </a:spcAft>
              <a:defRPr/>
            </a:pPr>
            <a:r>
              <a:rPr lang="en-US" dirty="0" smtClean="0"/>
              <a:t>Prior conception probes</a:t>
            </a:r>
          </a:p>
          <a:p>
            <a:pPr marL="365760" indent="-256032" fontAlgn="auto">
              <a:spcAft>
                <a:spcPts val="0"/>
              </a:spcAft>
              <a:defRPr/>
            </a:pPr>
            <a:r>
              <a:rPr lang="en-US" dirty="0" smtClean="0"/>
              <a:t>Concept maps-shows fragmentation</a:t>
            </a:r>
          </a:p>
          <a:p>
            <a:pPr marL="365760" indent="-256032" fontAlgn="auto">
              <a:spcAft>
                <a:spcPts val="0"/>
              </a:spcAft>
              <a:defRPr/>
            </a:pPr>
            <a:r>
              <a:rPr lang="en-US" dirty="0" smtClean="0"/>
              <a:t>Class discussion</a:t>
            </a:r>
          </a:p>
          <a:p>
            <a:pPr marL="365760" indent="-256032" fontAlgn="auto">
              <a:spcAft>
                <a:spcPts val="0"/>
              </a:spcAft>
              <a:defRPr/>
            </a:pPr>
            <a:r>
              <a:rPr lang="en-US" dirty="0" smtClean="0"/>
              <a:t>What else?</a:t>
            </a:r>
          </a:p>
          <a:p>
            <a:pPr marL="365760" indent="-256032" fontAlgn="auto">
              <a:spcAft>
                <a:spcPts val="0"/>
              </a:spcAft>
              <a:defRPr/>
            </a:pPr>
            <a:endParaRPr lang="en-US" dirty="0" smtClean="0"/>
          </a:p>
          <a:p>
            <a:pPr marL="365760" indent="-256032" fontAlgn="auto">
              <a:spcAft>
                <a:spcPts val="0"/>
              </a:spcAft>
              <a:buFont typeface="Arial" pitchFamily="34" charset="0"/>
              <a:buNone/>
              <a:defRPr/>
            </a:pPr>
            <a:r>
              <a:rPr lang="en-US" dirty="0" smtClean="0"/>
              <a:t>Resources:  </a:t>
            </a:r>
          </a:p>
          <a:p>
            <a:pPr marL="365760" indent="-256032" fontAlgn="auto">
              <a:spcAft>
                <a:spcPts val="0"/>
              </a:spcAft>
              <a:defRPr/>
            </a:pPr>
            <a:r>
              <a:rPr lang="en-US" dirty="0" smtClean="0"/>
              <a:t>Angelo and Cross (1993) </a:t>
            </a:r>
            <a:r>
              <a:rPr lang="en-US" i="1" dirty="0" smtClean="0"/>
              <a:t>Classroom Assessment Techniques</a:t>
            </a:r>
            <a:r>
              <a:rPr lang="en-US" dirty="0" smtClean="0"/>
              <a:t>, </a:t>
            </a:r>
          </a:p>
          <a:p>
            <a:pPr marL="365760" indent="-256032" fontAlgn="auto">
              <a:spcAft>
                <a:spcPts val="0"/>
              </a:spcAft>
              <a:defRPr/>
            </a:pPr>
            <a:r>
              <a:rPr lang="en-US" dirty="0" err="1" smtClean="0"/>
              <a:t>Keeley</a:t>
            </a:r>
            <a:r>
              <a:rPr lang="en-US" dirty="0" smtClean="0"/>
              <a:t>, Uncovering Student Ideas in Science series </a:t>
            </a:r>
          </a:p>
          <a:p>
            <a:pPr marL="365760" indent="-256032" fontAlgn="auto">
              <a:spcAft>
                <a:spcPts val="0"/>
              </a:spcAft>
              <a:defRPr/>
            </a:pPr>
            <a:r>
              <a:rPr lang="en-US" dirty="0" smtClean="0"/>
              <a:t>CLEAN Teaching About pages</a:t>
            </a:r>
          </a:p>
          <a:p>
            <a:pPr marL="365760" indent="-256032" fontAlgn="auto">
              <a:spcAft>
                <a:spcPts val="0"/>
              </a:spcAft>
              <a:defRPr/>
            </a:pPr>
            <a:endParaRPr lang="en-US" dirty="0" smtClean="0"/>
          </a:p>
          <a:p>
            <a:pPr marL="365760" indent="-256032" fontAlgn="auto">
              <a:spcAft>
                <a:spcPts val="0"/>
              </a:spcAft>
              <a:defRPr/>
            </a:pPr>
            <a:endParaRPr lang="en-US" dirty="0" smtClean="0"/>
          </a:p>
          <a:p>
            <a:pPr marL="365760" indent="-256032" fontAlgn="auto">
              <a:spcAft>
                <a:spcPts val="0"/>
              </a:spcAft>
              <a:buFont typeface="Arial" pitchFamily="34" charset="0"/>
              <a:buNone/>
              <a:defRPr/>
            </a:pPr>
            <a:endParaRPr lang="en-US" dirty="0"/>
          </a:p>
        </p:txBody>
      </p:sp>
      <p:sp>
        <p:nvSpPr>
          <p:cNvPr id="3" name="Title 2"/>
          <p:cNvSpPr>
            <a:spLocks noGrp="1"/>
          </p:cNvSpPr>
          <p:nvPr>
            <p:ph type="title"/>
          </p:nvPr>
        </p:nvSpPr>
        <p:spPr/>
        <p:txBody>
          <a:bodyPr/>
          <a:lstStyle/>
          <a:p>
            <a:pPr fontAlgn="auto">
              <a:spcAft>
                <a:spcPts val="0"/>
              </a:spcAft>
              <a:defRPr/>
            </a:pPr>
            <a:r>
              <a:rPr lang="en-US" dirty="0" smtClean="0"/>
              <a:t>Uncovering misconceptions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misconceptions are most common?</a:t>
            </a:r>
            <a:endParaRPr lang="en-US" dirty="0"/>
          </a:p>
        </p:txBody>
      </p:sp>
      <p:sp>
        <p:nvSpPr>
          <p:cNvPr id="3" name="Content Placeholder 2"/>
          <p:cNvSpPr>
            <a:spLocks noGrp="1"/>
          </p:cNvSpPr>
          <p:nvPr>
            <p:ph idx="1"/>
          </p:nvPr>
        </p:nvSpPr>
        <p:spPr/>
        <p:txBody>
          <a:bodyPr/>
          <a:lstStyle/>
          <a:p>
            <a:pPr>
              <a:buNone/>
            </a:pPr>
            <a:r>
              <a:rPr lang="en-US" dirty="0" smtClean="0"/>
              <a:t>In chat, list the most common misconceptions you have encountered.</a:t>
            </a:r>
          </a:p>
          <a:p>
            <a:endParaRPr lang="en-US" dirty="0" smtClean="0"/>
          </a:p>
          <a:p>
            <a:pPr lvl="8"/>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97175"/>
            <a:ext cx="7772400" cy="1470025"/>
          </a:xfrm>
        </p:spPr>
        <p:txBody>
          <a:bodyPr/>
          <a:lstStyle/>
          <a:p>
            <a:r>
              <a:rPr lang="en-US" dirty="0" smtClean="0"/>
              <a:t>Solar activity</a:t>
            </a:r>
            <a:endParaRPr lang="en-US" dirty="0"/>
          </a:p>
        </p:txBody>
      </p:sp>
      <p:sp>
        <p:nvSpPr>
          <p:cNvPr id="3" name="Subtitle 2"/>
          <p:cNvSpPr>
            <a:spLocks noGrp="1"/>
          </p:cNvSpPr>
          <p:nvPr>
            <p:ph type="subTitle" idx="1"/>
          </p:nvPr>
        </p:nvSpPr>
        <p:spPr>
          <a:xfrm>
            <a:off x="1371600" y="4572000"/>
            <a:ext cx="6400800" cy="1752600"/>
          </a:xfrm>
        </p:spPr>
        <p:txBody>
          <a:bodyPr>
            <a:normAutofit/>
          </a:bodyPr>
          <a:lstStyle/>
          <a:p>
            <a:endParaRPr lang="en-US" dirty="0"/>
          </a:p>
        </p:txBody>
      </p:sp>
      <p:pic>
        <p:nvPicPr>
          <p:cNvPr id="4" name="Picture 3" descr="sun-update-1.jpg"/>
          <p:cNvPicPr>
            <a:picLocks noChangeAspect="1"/>
          </p:cNvPicPr>
          <p:nvPr/>
        </p:nvPicPr>
        <p:blipFill>
          <a:blip r:embed="rId2"/>
          <a:stretch>
            <a:fillRect/>
          </a:stretch>
        </p:blipFill>
        <p:spPr>
          <a:xfrm>
            <a:off x="3581400" y="1047750"/>
            <a:ext cx="2038350" cy="20383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pPr>
              <a:buFont typeface="Arial" charset="0"/>
              <a:buChar char="•"/>
            </a:pPr>
            <a:r>
              <a:rPr lang="en-US" dirty="0" smtClean="0"/>
              <a:t>Increased radiation causes recent climate change</a:t>
            </a:r>
          </a:p>
          <a:p>
            <a:pPr>
              <a:buFont typeface="Arial" charset="0"/>
              <a:buChar char="•"/>
            </a:pPr>
            <a:r>
              <a:rPr lang="en-US" dirty="0" smtClean="0"/>
              <a:t>Increased sun spots cause recent climate change</a:t>
            </a:r>
          </a:p>
          <a:p>
            <a:pPr>
              <a:buFont typeface="Arial" charset="0"/>
              <a:buChar char="•"/>
            </a:pPr>
            <a:r>
              <a:rPr lang="en-US" dirty="0" smtClean="0"/>
              <a:t>Changes in Earth’s orbit causes recent climate change</a:t>
            </a:r>
          </a:p>
          <a:p>
            <a:pPr>
              <a:buFont typeface="Arial" charset="0"/>
              <a:buChar char="•"/>
            </a:pPr>
            <a:r>
              <a:rPr lang="en-US" dirty="0" smtClean="0"/>
              <a:t>Warming is due directly to sunlight.</a:t>
            </a:r>
          </a:p>
          <a:p>
            <a:pPr>
              <a:buFont typeface="Arial" charset="0"/>
              <a:buChar char="•"/>
            </a:pPr>
            <a:endParaRPr lang="en-US" dirty="0" smtClean="0"/>
          </a:p>
        </p:txBody>
      </p:sp>
      <p:sp>
        <p:nvSpPr>
          <p:cNvPr id="3" name="Title 2"/>
          <p:cNvSpPr>
            <a:spLocks noGrp="1"/>
          </p:cNvSpPr>
          <p:nvPr>
            <p:ph type="title"/>
          </p:nvPr>
        </p:nvSpPr>
        <p:spPr/>
        <p:txBody>
          <a:bodyPr/>
          <a:lstStyle/>
          <a:p>
            <a:pPr fontAlgn="auto">
              <a:spcAft>
                <a:spcPts val="0"/>
              </a:spcAft>
              <a:defRPr/>
            </a:pPr>
            <a:r>
              <a:rPr lang="en-US" dirty="0" smtClean="0"/>
              <a:t>It’s the Sun, stupid!</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01975"/>
            <a:ext cx="7772400" cy="1470025"/>
          </a:xfrm>
        </p:spPr>
        <p:txBody>
          <a:bodyPr/>
          <a:lstStyle/>
          <a:p>
            <a:r>
              <a:rPr lang="en-US" dirty="0" smtClean="0"/>
              <a:t>Variability</a:t>
            </a:r>
            <a:endParaRPr lang="en-US" dirty="0"/>
          </a:p>
        </p:txBody>
      </p:sp>
      <p:sp>
        <p:nvSpPr>
          <p:cNvPr id="3" name="Subtitle 2"/>
          <p:cNvSpPr>
            <a:spLocks noGrp="1"/>
          </p:cNvSpPr>
          <p:nvPr>
            <p:ph type="subTitle" idx="1"/>
          </p:nvPr>
        </p:nvSpPr>
        <p:spPr>
          <a:xfrm>
            <a:off x="1371600" y="5029200"/>
            <a:ext cx="6400800" cy="1752600"/>
          </a:xfrm>
        </p:spPr>
        <p:txBody>
          <a:bodyPr>
            <a:normAutofit/>
          </a:bodyPr>
          <a:lstStyle/>
          <a:p>
            <a:endParaRPr lang="en-US" dirty="0"/>
          </a:p>
        </p:txBody>
      </p:sp>
      <p:pic>
        <p:nvPicPr>
          <p:cNvPr id="4" name="Picture 3" descr="snowmaggedon.jpg"/>
          <p:cNvPicPr>
            <a:picLocks noChangeAspect="1"/>
          </p:cNvPicPr>
          <p:nvPr/>
        </p:nvPicPr>
        <p:blipFill>
          <a:blip r:embed="rId2"/>
          <a:stretch>
            <a:fillRect/>
          </a:stretch>
        </p:blipFill>
        <p:spPr>
          <a:xfrm>
            <a:off x="3338512" y="1504950"/>
            <a:ext cx="2466975" cy="18478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457200" y="1417637"/>
            <a:ext cx="8229600" cy="4525963"/>
          </a:xfrm>
        </p:spPr>
        <p:txBody>
          <a:bodyPr>
            <a:normAutofit fontScale="92500" lnSpcReduction="10000"/>
          </a:bodyPr>
          <a:lstStyle/>
          <a:p>
            <a:pPr>
              <a:buFont typeface="Arial" charset="0"/>
              <a:buChar char="•"/>
            </a:pPr>
            <a:r>
              <a:rPr lang="en-US" dirty="0" smtClean="0"/>
              <a:t>Seasonal:  The Equator is warmer because it is closer to the Sun</a:t>
            </a:r>
          </a:p>
          <a:p>
            <a:pPr>
              <a:buFont typeface="Arial" charset="0"/>
              <a:buChar char="•"/>
            </a:pPr>
            <a:r>
              <a:rPr lang="en-US" dirty="0" smtClean="0"/>
              <a:t>Seasonal:  Summer is warmer because the Earth is closer to the Sun.</a:t>
            </a:r>
          </a:p>
          <a:p>
            <a:pPr>
              <a:buFont typeface="Arial" charset="0"/>
              <a:buChar char="•"/>
            </a:pPr>
            <a:r>
              <a:rPr lang="en-US" dirty="0" smtClean="0"/>
              <a:t>Weather is the same as climate-if we have a blizzard, so much for global warming</a:t>
            </a:r>
          </a:p>
          <a:p>
            <a:pPr>
              <a:buFont typeface="Arial" charset="0"/>
              <a:buChar char="•"/>
            </a:pPr>
            <a:r>
              <a:rPr lang="en-US" dirty="0" smtClean="0"/>
              <a:t>Sea ice is recovering so climate change isn’t happening </a:t>
            </a:r>
          </a:p>
          <a:p>
            <a:pPr>
              <a:buFont typeface="Arial" charset="0"/>
              <a:buChar char="•"/>
            </a:pPr>
            <a:r>
              <a:rPr lang="en-US" dirty="0" smtClean="0"/>
              <a:t>Last few years are cooler so warming has stopped</a:t>
            </a:r>
          </a:p>
        </p:txBody>
      </p:sp>
      <p:sp>
        <p:nvSpPr>
          <p:cNvPr id="3" name="Title 2"/>
          <p:cNvSpPr>
            <a:spLocks noGrp="1"/>
          </p:cNvSpPr>
          <p:nvPr>
            <p:ph type="title"/>
          </p:nvPr>
        </p:nvSpPr>
        <p:spPr/>
        <p:txBody>
          <a:bodyPr/>
          <a:lstStyle/>
          <a:p>
            <a:pPr fontAlgn="auto">
              <a:spcAft>
                <a:spcPts val="0"/>
              </a:spcAft>
              <a:defRPr/>
            </a:pPr>
            <a:r>
              <a:rPr lang="en-US" dirty="0" smtClean="0"/>
              <a:t>Misunderstanding variability</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Field Guide to Climate Misconceptions</a:t>
            </a:r>
            <a:endParaRPr lang="en-US" dirty="0"/>
          </a:p>
        </p:txBody>
      </p:sp>
      <p:pic>
        <p:nvPicPr>
          <p:cNvPr id="8" name="Content Placeholder 7" descr="CIRES_Group.CC7.JPG"/>
          <p:cNvPicPr>
            <a:picLocks noGrp="1" noChangeAspect="1"/>
          </p:cNvPicPr>
          <p:nvPr>
            <p:ph idx="1"/>
          </p:nvPr>
        </p:nvPicPr>
        <p:blipFill>
          <a:blip r:embed="rId3"/>
          <a:stretch>
            <a:fillRect/>
          </a:stretch>
        </p:blipFill>
        <p:spPr>
          <a:xfrm>
            <a:off x="3068975" y="1600200"/>
            <a:ext cx="3006050" cy="4525963"/>
          </a:xfrm>
        </p:spPr>
      </p:pic>
      <p:sp>
        <p:nvSpPr>
          <p:cNvPr id="11" name="TextBox 10"/>
          <p:cNvSpPr txBox="1"/>
          <p:nvPr/>
        </p:nvSpPr>
        <p:spPr>
          <a:xfrm>
            <a:off x="2954675" y="6153090"/>
            <a:ext cx="3369925" cy="400110"/>
          </a:xfrm>
          <a:prstGeom prst="rect">
            <a:avLst/>
          </a:prstGeom>
          <a:noFill/>
        </p:spPr>
        <p:txBody>
          <a:bodyPr wrap="square" rtlCol="0">
            <a:spAutoFit/>
          </a:bodyPr>
          <a:lstStyle/>
          <a:p>
            <a:pPr algn="ctr"/>
            <a:r>
              <a:rPr lang="en-US" sz="2000" b="1" dirty="0" smtClean="0"/>
              <a:t>Susan Buhr</a:t>
            </a:r>
            <a:endParaRPr lang="en-US" sz="20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54375"/>
            <a:ext cx="7772400" cy="1470025"/>
          </a:xfrm>
        </p:spPr>
        <p:txBody>
          <a:bodyPr/>
          <a:lstStyle/>
          <a:p>
            <a:r>
              <a:rPr lang="en-US" dirty="0" smtClean="0"/>
              <a:t>Greenhouse effect</a:t>
            </a:r>
            <a:endParaRPr lang="en-US" dirty="0"/>
          </a:p>
        </p:txBody>
      </p:sp>
      <p:sp>
        <p:nvSpPr>
          <p:cNvPr id="3" name="Subtitle 2"/>
          <p:cNvSpPr>
            <a:spLocks noGrp="1"/>
          </p:cNvSpPr>
          <p:nvPr>
            <p:ph type="subTitle" idx="1"/>
          </p:nvPr>
        </p:nvSpPr>
        <p:spPr>
          <a:xfrm>
            <a:off x="1371600" y="4953000"/>
            <a:ext cx="6400800" cy="1752600"/>
          </a:xfrm>
        </p:spPr>
        <p:txBody>
          <a:bodyPr>
            <a:normAutofit/>
          </a:bodyPr>
          <a:lstStyle/>
          <a:p>
            <a:endParaRPr lang="en-US" dirty="0"/>
          </a:p>
        </p:txBody>
      </p:sp>
      <p:pic>
        <p:nvPicPr>
          <p:cNvPr id="4" name="Picture 3" descr="gheffect.jpg"/>
          <p:cNvPicPr>
            <a:picLocks noChangeAspect="1"/>
          </p:cNvPicPr>
          <p:nvPr/>
        </p:nvPicPr>
        <p:blipFill>
          <a:blip r:embed="rId2"/>
          <a:stretch>
            <a:fillRect/>
          </a:stretch>
        </p:blipFill>
        <p:spPr>
          <a:xfrm>
            <a:off x="3048000" y="1333500"/>
            <a:ext cx="2895600" cy="2171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normAutofit fontScale="92500" lnSpcReduction="10000"/>
          </a:bodyPr>
          <a:lstStyle/>
          <a:p>
            <a:pPr>
              <a:buFont typeface="Arial" charset="0"/>
              <a:buChar char="•"/>
            </a:pPr>
            <a:r>
              <a:rPr lang="en-US" smtClean="0"/>
              <a:t>Greenhouse effect is the same as albedo or reflectivity</a:t>
            </a:r>
          </a:p>
          <a:p>
            <a:pPr>
              <a:buFont typeface="Arial" charset="0"/>
              <a:buChar char="•"/>
            </a:pPr>
            <a:r>
              <a:rPr lang="en-US" smtClean="0"/>
              <a:t>If other greenhouse gases exist, CO2 is not responsible for recent climate change</a:t>
            </a:r>
          </a:p>
          <a:p>
            <a:pPr>
              <a:buFont typeface="Arial" charset="0"/>
              <a:buChar char="•"/>
            </a:pPr>
            <a:r>
              <a:rPr lang="en-US" smtClean="0"/>
              <a:t>Greenhouse effect is same mechanism as a physical greenhouse</a:t>
            </a:r>
          </a:p>
          <a:p>
            <a:pPr>
              <a:buFont typeface="Arial" charset="0"/>
              <a:buChar char="•"/>
            </a:pPr>
            <a:r>
              <a:rPr lang="en-US" smtClean="0"/>
              <a:t>Greenhouse effect is bad</a:t>
            </a:r>
          </a:p>
          <a:p>
            <a:pPr>
              <a:buFont typeface="Arial" charset="0"/>
              <a:buChar char="•"/>
            </a:pPr>
            <a:r>
              <a:rPr lang="en-US" smtClean="0"/>
              <a:t>Greenhouse effect is due to humans</a:t>
            </a:r>
          </a:p>
          <a:p>
            <a:pPr>
              <a:buFont typeface="Arial" charset="0"/>
              <a:buChar char="•"/>
            </a:pPr>
            <a:r>
              <a:rPr lang="en-US" smtClean="0"/>
              <a:t>Greenhouse effect is not proven (less of this one)</a:t>
            </a:r>
          </a:p>
        </p:txBody>
      </p:sp>
      <p:sp>
        <p:nvSpPr>
          <p:cNvPr id="3" name="Title 2"/>
          <p:cNvSpPr>
            <a:spLocks noGrp="1"/>
          </p:cNvSpPr>
          <p:nvPr>
            <p:ph type="title"/>
          </p:nvPr>
        </p:nvSpPr>
        <p:spPr/>
        <p:txBody>
          <a:bodyPr/>
          <a:lstStyle/>
          <a:p>
            <a:pPr fontAlgn="auto">
              <a:spcAft>
                <a:spcPts val="0"/>
              </a:spcAft>
              <a:defRPr/>
            </a:pPr>
            <a:r>
              <a:rPr lang="en-US" dirty="0" smtClean="0"/>
              <a:t>Greenhouse effect</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63975"/>
            <a:ext cx="7772400" cy="1470025"/>
          </a:xfrm>
        </p:spPr>
        <p:txBody>
          <a:bodyPr/>
          <a:lstStyle/>
          <a:p>
            <a:pPr>
              <a:tabLst>
                <a:tab pos="3543300" algn="l"/>
              </a:tabLst>
            </a:pPr>
            <a:r>
              <a:rPr lang="en-US" dirty="0" smtClean="0"/>
              <a:t>Ozone layer</a:t>
            </a:r>
            <a:endParaRPr lang="en-US" dirty="0"/>
          </a:p>
        </p:txBody>
      </p:sp>
      <p:sp>
        <p:nvSpPr>
          <p:cNvPr id="3" name="Subtitle 2"/>
          <p:cNvSpPr>
            <a:spLocks noGrp="1"/>
          </p:cNvSpPr>
          <p:nvPr>
            <p:ph type="subTitle" idx="1"/>
          </p:nvPr>
        </p:nvSpPr>
        <p:spPr>
          <a:xfrm>
            <a:off x="1371600" y="4953000"/>
            <a:ext cx="6400800" cy="1752600"/>
          </a:xfrm>
        </p:spPr>
        <p:txBody>
          <a:bodyPr>
            <a:normAutofit/>
          </a:bodyPr>
          <a:lstStyle/>
          <a:p>
            <a:endParaRPr lang="en-US" dirty="0"/>
          </a:p>
        </p:txBody>
      </p:sp>
      <p:pic>
        <p:nvPicPr>
          <p:cNvPr id="4" name="Picture 3" descr="ozone-layer-3.jpg"/>
          <p:cNvPicPr>
            <a:picLocks noChangeAspect="1"/>
          </p:cNvPicPr>
          <p:nvPr/>
        </p:nvPicPr>
        <p:blipFill>
          <a:blip r:embed="rId2"/>
          <a:stretch>
            <a:fillRect/>
          </a:stretch>
        </p:blipFill>
        <p:spPr>
          <a:xfrm>
            <a:off x="3352800" y="2209800"/>
            <a:ext cx="2743200" cy="2057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normAutofit fontScale="92500" lnSpcReduction="10000"/>
          </a:bodyPr>
          <a:lstStyle/>
          <a:p>
            <a:pPr marL="623888" indent="-514350">
              <a:buFont typeface="Arial" charset="0"/>
              <a:buChar char="•"/>
            </a:pPr>
            <a:r>
              <a:rPr lang="en-US" smtClean="0"/>
              <a:t>The ozone hole is causing climate change</a:t>
            </a:r>
          </a:p>
          <a:p>
            <a:pPr marL="623888" indent="-514350">
              <a:buFont typeface="Arial" charset="0"/>
              <a:buChar char="•"/>
            </a:pPr>
            <a:r>
              <a:rPr lang="en-US" smtClean="0"/>
              <a:t>Global warming is causing the ozone hole</a:t>
            </a:r>
          </a:p>
          <a:p>
            <a:pPr marL="623888" indent="-514350">
              <a:buFont typeface="Arial" charset="0"/>
              <a:buChar char="•"/>
            </a:pPr>
            <a:r>
              <a:rPr lang="en-US" smtClean="0"/>
              <a:t>The ozone hole lets in more heat/radiation</a:t>
            </a:r>
          </a:p>
          <a:p>
            <a:pPr marL="623888" indent="-514350">
              <a:buFont typeface="Arial" charset="0"/>
              <a:buChar char="•"/>
            </a:pPr>
            <a:r>
              <a:rPr lang="en-US" smtClean="0"/>
              <a:t>Not using aerosol bottles (or polluting) leads to less climate change</a:t>
            </a:r>
          </a:p>
          <a:p>
            <a:pPr marL="623888" indent="-514350">
              <a:buFont typeface="Arial" charset="0"/>
              <a:buChar char="•"/>
            </a:pPr>
            <a:r>
              <a:rPr lang="en-US" smtClean="0"/>
              <a:t>Fossil fuel use leads to ozone destruction.</a:t>
            </a:r>
          </a:p>
          <a:p>
            <a:pPr marL="623888" indent="-514350">
              <a:buFont typeface="Arial" charset="0"/>
              <a:buChar char="•"/>
            </a:pPr>
            <a:r>
              <a:rPr lang="en-US" smtClean="0">
                <a:solidFill>
                  <a:srgbClr val="000000"/>
                </a:solidFill>
              </a:rPr>
              <a:t>Global warming causes skin cancer</a:t>
            </a:r>
          </a:p>
          <a:p>
            <a:pPr marL="623888" indent="-514350">
              <a:buFont typeface="Arial" charset="0"/>
              <a:buChar char="•"/>
            </a:pPr>
            <a:endParaRPr lang="en-US" smtClean="0"/>
          </a:p>
          <a:p>
            <a:pPr marL="623888" indent="-514350">
              <a:buFont typeface="Arial" charset="0"/>
              <a:buChar char="•"/>
            </a:pPr>
            <a:r>
              <a:rPr lang="en-US" smtClean="0"/>
              <a:t>Constructs are fuzzy</a:t>
            </a:r>
          </a:p>
        </p:txBody>
      </p:sp>
      <p:sp>
        <p:nvSpPr>
          <p:cNvPr id="3" name="Title 2"/>
          <p:cNvSpPr>
            <a:spLocks noGrp="1"/>
          </p:cNvSpPr>
          <p:nvPr>
            <p:ph type="title"/>
          </p:nvPr>
        </p:nvSpPr>
        <p:spPr/>
        <p:txBody>
          <a:bodyPr/>
          <a:lstStyle/>
          <a:p>
            <a:pPr fontAlgn="auto">
              <a:spcAft>
                <a:spcPts val="0"/>
              </a:spcAft>
              <a:defRPr/>
            </a:pPr>
            <a:r>
              <a:rPr lang="en-US" dirty="0" smtClean="0"/>
              <a:t>Ozone and climate change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25775"/>
            <a:ext cx="7772400" cy="1470025"/>
          </a:xfrm>
        </p:spPr>
        <p:txBody>
          <a:bodyPr/>
          <a:lstStyle/>
          <a:p>
            <a:r>
              <a:rPr lang="en-US" dirty="0" smtClean="0"/>
              <a:t>Non/Anti-Science</a:t>
            </a:r>
            <a:endParaRPr lang="en-US" dirty="0"/>
          </a:p>
        </p:txBody>
      </p:sp>
      <p:sp>
        <p:nvSpPr>
          <p:cNvPr id="3" name="Subtitle 2"/>
          <p:cNvSpPr>
            <a:spLocks noGrp="1"/>
          </p:cNvSpPr>
          <p:nvPr>
            <p:ph type="subTitle" idx="1"/>
          </p:nvPr>
        </p:nvSpPr>
        <p:spPr>
          <a:xfrm>
            <a:off x="1371600" y="4800600"/>
            <a:ext cx="6400800" cy="1752600"/>
          </a:xfrm>
        </p:spPr>
        <p:txBody>
          <a:bodyPr>
            <a:normAutofit/>
          </a:bodyPr>
          <a:lstStyle/>
          <a:p>
            <a:endParaRPr lang="en-US" dirty="0"/>
          </a:p>
        </p:txBody>
      </p:sp>
      <p:pic>
        <p:nvPicPr>
          <p:cNvPr id="4" name="Picture 3" descr="anti-science-fair.jpg"/>
          <p:cNvPicPr>
            <a:picLocks noChangeAspect="1"/>
          </p:cNvPicPr>
          <p:nvPr/>
        </p:nvPicPr>
        <p:blipFill>
          <a:blip r:embed="rId2"/>
          <a:stretch>
            <a:fillRect/>
          </a:stretch>
        </p:blipFill>
        <p:spPr>
          <a:xfrm>
            <a:off x="3048000" y="1314898"/>
            <a:ext cx="2967037" cy="203790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defRPr/>
            </a:pPr>
            <a:r>
              <a:rPr lang="en-US" dirty="0" smtClean="0"/>
              <a:t>Peer-reviewed science is the </a:t>
            </a:r>
            <a:r>
              <a:rPr lang="en-US" dirty="0" err="1" smtClean="0"/>
              <a:t>kool</a:t>
            </a:r>
            <a:r>
              <a:rPr lang="en-US" dirty="0" smtClean="0"/>
              <a:t>-aid of the liberal conspiracy</a:t>
            </a:r>
          </a:p>
          <a:p>
            <a:pPr marL="624078" indent="-514350">
              <a:defRPr/>
            </a:pPr>
            <a:r>
              <a:rPr lang="en-US" dirty="0" smtClean="0"/>
              <a:t>The climate system is too complex to understand </a:t>
            </a:r>
          </a:p>
          <a:p>
            <a:pPr marL="624078" indent="-514350">
              <a:defRPr/>
            </a:pPr>
            <a:r>
              <a:rPr lang="en-US" dirty="0" smtClean="0"/>
              <a:t>Scientists are over-stating the issue to get funding</a:t>
            </a:r>
          </a:p>
          <a:p>
            <a:pPr marL="624078" indent="-514350">
              <a:defRPr/>
            </a:pPr>
            <a:r>
              <a:rPr lang="en-US" dirty="0" smtClean="0"/>
              <a:t>It’s hubris to think we can change anything</a:t>
            </a:r>
          </a:p>
          <a:p>
            <a:pPr marL="365760" indent="-256032" fontAlgn="auto">
              <a:spcAft>
                <a:spcPts val="0"/>
              </a:spcAft>
              <a:buFont typeface="Arial" pitchFamily="34" charset="0"/>
              <a:buNone/>
              <a:defRPr/>
            </a:pPr>
            <a:endParaRPr lang="en-US" dirty="0"/>
          </a:p>
        </p:txBody>
      </p:sp>
      <p:sp>
        <p:nvSpPr>
          <p:cNvPr id="3" name="Title 2"/>
          <p:cNvSpPr>
            <a:spLocks noGrp="1"/>
          </p:cNvSpPr>
          <p:nvPr>
            <p:ph type="title"/>
          </p:nvPr>
        </p:nvSpPr>
        <p:spPr/>
        <p:txBody>
          <a:bodyPr/>
          <a:lstStyle/>
          <a:p>
            <a:pPr fontAlgn="auto">
              <a:spcAft>
                <a:spcPts val="0"/>
              </a:spcAft>
              <a:defRPr/>
            </a:pPr>
            <a:r>
              <a:rPr lang="en-US" dirty="0" smtClean="0"/>
              <a:t>Non-/Anti-Science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76200" y="5334000"/>
            <a:ext cx="9144000" cy="519113"/>
          </a:xfrm>
          <a:prstGeom prst="rect">
            <a:avLst/>
          </a:prstGeom>
          <a:noFill/>
          <a:ln w="9525">
            <a:noFill/>
            <a:miter lim="800000"/>
            <a:headEnd/>
            <a:tailEnd/>
          </a:ln>
        </p:spPr>
        <p:txBody>
          <a:bodyPr>
            <a:spAutoFit/>
          </a:bodyPr>
          <a:lstStyle/>
          <a:p>
            <a:r>
              <a:rPr lang="en-US" sz="2800"/>
              <a:t>Q: How might human activities affect the carbon cycle?</a:t>
            </a:r>
          </a:p>
        </p:txBody>
      </p:sp>
      <p:sp>
        <p:nvSpPr>
          <p:cNvPr id="36867" name="Rectangle 4"/>
          <p:cNvSpPr>
            <a:spLocks noChangeArrowheads="1"/>
          </p:cNvSpPr>
          <p:nvPr/>
        </p:nvSpPr>
        <p:spPr bwMode="auto">
          <a:xfrm>
            <a:off x="457200" y="5562600"/>
            <a:ext cx="8458200" cy="1311275"/>
          </a:xfrm>
          <a:prstGeom prst="rect">
            <a:avLst/>
          </a:prstGeom>
          <a:noFill/>
          <a:ln w="9525">
            <a:noFill/>
            <a:miter lim="800000"/>
            <a:headEnd/>
            <a:tailEnd/>
          </a:ln>
        </p:spPr>
        <p:txBody>
          <a:bodyPr>
            <a:spAutoFit/>
          </a:bodyPr>
          <a:lstStyle/>
          <a:p>
            <a:pPr>
              <a:spcBef>
                <a:spcPct val="50000"/>
              </a:spcBef>
            </a:pPr>
            <a:endParaRPr lang="en-US" sz="3200">
              <a:solidFill>
                <a:srgbClr val="FFFF00"/>
              </a:solidFill>
            </a:endParaRPr>
          </a:p>
          <a:p>
            <a:pPr>
              <a:spcBef>
                <a:spcPct val="50000"/>
              </a:spcBef>
            </a:pPr>
            <a:endParaRPr lang="en-US" sz="3200">
              <a:solidFill>
                <a:srgbClr val="FFFF00"/>
              </a:solidFill>
            </a:endParaRPr>
          </a:p>
        </p:txBody>
      </p:sp>
      <p:sp>
        <p:nvSpPr>
          <p:cNvPr id="36868" name="Rectangle 5"/>
          <p:cNvSpPr>
            <a:spLocks noChangeArrowheads="1"/>
          </p:cNvSpPr>
          <p:nvPr/>
        </p:nvSpPr>
        <p:spPr bwMode="auto">
          <a:xfrm>
            <a:off x="1828800" y="1563688"/>
            <a:ext cx="9144000" cy="366712"/>
          </a:xfrm>
          <a:prstGeom prst="rect">
            <a:avLst/>
          </a:prstGeom>
          <a:noFill/>
          <a:ln w="9525">
            <a:noFill/>
            <a:miter lim="800000"/>
            <a:headEnd/>
            <a:tailEnd/>
          </a:ln>
        </p:spPr>
        <p:txBody>
          <a:bodyPr>
            <a:spAutoFit/>
          </a:bodyPr>
          <a:lstStyle/>
          <a:p>
            <a:endParaRPr lang="en-US"/>
          </a:p>
        </p:txBody>
      </p:sp>
      <p:pic>
        <p:nvPicPr>
          <p:cNvPr id="36869" name="Picture 6" descr="global_carbon"/>
          <p:cNvPicPr>
            <a:picLocks noChangeAspect="1" noChangeArrowheads="1"/>
          </p:cNvPicPr>
          <p:nvPr/>
        </p:nvPicPr>
        <p:blipFill>
          <a:blip r:embed="rId3" cstate="print"/>
          <a:srcRect/>
          <a:stretch>
            <a:fillRect/>
          </a:stretch>
        </p:blipFill>
        <p:spPr bwMode="auto">
          <a:xfrm>
            <a:off x="1600200" y="1328738"/>
            <a:ext cx="6042025" cy="4005262"/>
          </a:xfrm>
          <a:prstGeom prst="rect">
            <a:avLst/>
          </a:prstGeom>
          <a:noFill/>
          <a:ln w="9525">
            <a:noFill/>
            <a:miter lim="800000"/>
            <a:headEnd/>
            <a:tailEnd/>
          </a:ln>
        </p:spPr>
      </p:pic>
      <p:sp>
        <p:nvSpPr>
          <p:cNvPr id="36870" name="Text Box 8"/>
          <p:cNvSpPr txBox="1">
            <a:spLocks noChangeArrowheads="1"/>
          </p:cNvSpPr>
          <p:nvPr/>
        </p:nvSpPr>
        <p:spPr bwMode="auto">
          <a:xfrm>
            <a:off x="1149350" y="6216650"/>
            <a:ext cx="5937250" cy="641350"/>
          </a:xfrm>
          <a:prstGeom prst="rect">
            <a:avLst/>
          </a:prstGeom>
          <a:noFill/>
          <a:ln w="9525">
            <a:noFill/>
            <a:miter lim="800000"/>
            <a:headEnd/>
            <a:tailEnd/>
          </a:ln>
        </p:spPr>
        <p:txBody>
          <a:bodyPr wrap="none">
            <a:spAutoFit/>
          </a:bodyPr>
          <a:lstStyle/>
          <a:p>
            <a:r>
              <a:rPr lang="en-US" dirty="0"/>
              <a:t>Source of Diagram: </a:t>
            </a:r>
            <a:r>
              <a:rPr lang="en-US" i="1" dirty="0"/>
              <a:t>The Blue Planet</a:t>
            </a:r>
            <a:r>
              <a:rPr lang="en-US" dirty="0"/>
              <a:t>, Skinner et al., 1999</a:t>
            </a:r>
          </a:p>
          <a:p>
            <a:r>
              <a:rPr lang="en-US" dirty="0"/>
              <a:t>courtesy of Dr. John Madsen, U. of Delaware</a:t>
            </a:r>
          </a:p>
        </p:txBody>
      </p:sp>
      <p:sp>
        <p:nvSpPr>
          <p:cNvPr id="2" name="Title 1"/>
          <p:cNvSpPr>
            <a:spLocks/>
          </p:cNvSpPr>
          <p:nvPr/>
        </p:nvSpPr>
        <p:spPr bwMode="auto">
          <a:xfrm>
            <a:off x="457200" y="-381000"/>
            <a:ext cx="8229600" cy="1143000"/>
          </a:xfrm>
          <a:prstGeom prst="rect">
            <a:avLst/>
          </a:prstGeom>
          <a:noFill/>
          <a:ln w="9525">
            <a:noFill/>
            <a:miter lim="800000"/>
            <a:headEnd/>
            <a:tailEnd/>
          </a:ln>
        </p:spPr>
        <p:txBody>
          <a:bodyPr anchor="ctr"/>
          <a:lstStyle/>
          <a:p>
            <a:pPr algn="ctr">
              <a:defRPr/>
            </a:pPr>
            <a:r>
              <a:rPr lang="en-US" sz="4000" b="1" dirty="0">
                <a:solidFill>
                  <a:schemeClr val="tx2"/>
                </a:solidFill>
                <a:effectLst>
                  <a:outerShdw blurRad="38100" dist="38100" dir="2700000" algn="tl">
                    <a:srgbClr val="000000"/>
                  </a:outerShdw>
                </a:effectLst>
              </a:rPr>
              <a:t> </a:t>
            </a:r>
            <a:br>
              <a:rPr lang="en-US" sz="4000" b="1" dirty="0">
                <a:solidFill>
                  <a:schemeClr val="tx2"/>
                </a:solidFill>
                <a:effectLst>
                  <a:outerShdw blurRad="38100" dist="38100" dir="2700000" algn="tl">
                    <a:srgbClr val="000000"/>
                  </a:outerShdw>
                </a:effectLst>
              </a:rPr>
            </a:br>
            <a:r>
              <a:rPr lang="en-US" sz="3600" b="1" dirty="0" smtClean="0">
                <a:latin typeface="+mj-lt"/>
              </a:rPr>
              <a:t>Undergraduate level probe</a:t>
            </a:r>
            <a:endParaRPr lang="en-US" sz="2800" b="1" dirty="0">
              <a:latin typeface="+mj-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228600" y="1524000"/>
            <a:ext cx="8686800" cy="6862763"/>
          </a:xfrm>
          <a:prstGeom prst="rect">
            <a:avLst/>
          </a:prstGeom>
          <a:noFill/>
          <a:ln w="9525">
            <a:noFill/>
            <a:miter lim="800000"/>
            <a:headEnd/>
            <a:tailEnd/>
          </a:ln>
        </p:spPr>
        <p:txBody>
          <a:bodyPr>
            <a:spAutoFit/>
          </a:bodyPr>
          <a:lstStyle/>
          <a:p>
            <a:pPr marL="457200" indent="-457200"/>
            <a:r>
              <a:rPr lang="en-US" sz="2800" dirty="0"/>
              <a:t>39% of undergrads held some misconception(s)</a:t>
            </a:r>
          </a:p>
          <a:p>
            <a:pPr marL="457200" indent="-457200"/>
            <a:endParaRPr lang="en-US" sz="2000" dirty="0"/>
          </a:p>
          <a:p>
            <a:pPr marL="457200" indent="-457200"/>
            <a:endParaRPr lang="en-US" sz="2000" dirty="0"/>
          </a:p>
          <a:p>
            <a:pPr marL="457200" indent="-457200"/>
            <a:r>
              <a:rPr lang="en-US" sz="2800" dirty="0"/>
              <a:t>misconceptions fell into 4 categories:</a:t>
            </a:r>
          </a:p>
          <a:p>
            <a:pPr marL="457200" indent="-457200"/>
            <a:endParaRPr lang="en-US" sz="800" dirty="0"/>
          </a:p>
          <a:p>
            <a:pPr marL="914400" lvl="1" indent="-457200">
              <a:buFont typeface="Arial" charset="0"/>
              <a:buChar char="•"/>
            </a:pPr>
            <a:r>
              <a:rPr lang="en-US" sz="2800" dirty="0"/>
              <a:t>carbon equated with all pollutants</a:t>
            </a:r>
          </a:p>
          <a:p>
            <a:pPr marL="914400" lvl="1" indent="-457200">
              <a:buFont typeface="Arial" charset="0"/>
              <a:buNone/>
            </a:pPr>
            <a:endParaRPr lang="en-US" sz="2000" dirty="0"/>
          </a:p>
          <a:p>
            <a:pPr marL="914400" lvl="1" indent="-457200">
              <a:buFont typeface="Arial" charset="0"/>
              <a:buChar char="•"/>
            </a:pPr>
            <a:r>
              <a:rPr lang="en-US" sz="2800" dirty="0"/>
              <a:t>total carbon is increasing, decreasing, or rate of movement is changing </a:t>
            </a:r>
          </a:p>
          <a:p>
            <a:pPr marL="914400" lvl="1" indent="-457200">
              <a:buFont typeface="Arial" charset="0"/>
              <a:buChar char="•"/>
            </a:pPr>
            <a:endParaRPr lang="en-US" sz="2000" dirty="0"/>
          </a:p>
          <a:p>
            <a:pPr marL="914400" lvl="1" indent="-457200">
              <a:buFont typeface="Arial" charset="0"/>
              <a:buChar char="•"/>
            </a:pPr>
            <a:r>
              <a:rPr lang="en-US" sz="2800" dirty="0"/>
              <a:t>carbon thins atmosphere or destroys ozone</a:t>
            </a:r>
          </a:p>
          <a:p>
            <a:pPr marL="914400" lvl="1" indent="-457200">
              <a:buFont typeface="Arial" charset="0"/>
              <a:buNone/>
            </a:pPr>
            <a:endParaRPr lang="en-US" sz="2000" dirty="0"/>
          </a:p>
          <a:p>
            <a:pPr marL="914400" lvl="1" indent="-457200">
              <a:buFont typeface="Arial" charset="0"/>
              <a:buChar char="•"/>
            </a:pPr>
            <a:r>
              <a:rPr lang="en-US" sz="2800" dirty="0"/>
              <a:t>carbon creates a catastrophe</a:t>
            </a:r>
          </a:p>
          <a:p>
            <a:pPr marL="914400" lvl="1" indent="-457200"/>
            <a:endParaRPr lang="en-US" sz="2800" dirty="0"/>
          </a:p>
          <a:p>
            <a:pPr marL="914400" lvl="1" indent="-457200"/>
            <a:endParaRPr lang="en-US" sz="2800" dirty="0"/>
          </a:p>
          <a:p>
            <a:pPr marL="457200" indent="-457200">
              <a:buFontTx/>
              <a:buAutoNum type="arabicParenR"/>
            </a:pPr>
            <a:endParaRPr lang="en-US" sz="2800" dirty="0"/>
          </a:p>
          <a:p>
            <a:pPr marL="457200" indent="-457200">
              <a:buFontTx/>
              <a:buAutoNum type="arabicParenR"/>
            </a:pPr>
            <a:endParaRPr lang="en-US" sz="2800" dirty="0"/>
          </a:p>
          <a:p>
            <a:pPr marL="457200" indent="-457200"/>
            <a:endParaRPr lang="en-US" sz="2800" dirty="0"/>
          </a:p>
        </p:txBody>
      </p:sp>
      <p:sp>
        <p:nvSpPr>
          <p:cNvPr id="37891" name="Text Box 4"/>
          <p:cNvSpPr txBox="1">
            <a:spLocks noChangeArrowheads="1"/>
          </p:cNvSpPr>
          <p:nvPr/>
        </p:nvSpPr>
        <p:spPr bwMode="auto">
          <a:xfrm>
            <a:off x="838200" y="4343400"/>
            <a:ext cx="184150" cy="854075"/>
          </a:xfrm>
          <a:prstGeom prst="rect">
            <a:avLst/>
          </a:prstGeom>
          <a:noFill/>
          <a:ln w="9525">
            <a:noFill/>
            <a:miter lim="800000"/>
            <a:headEnd/>
            <a:tailEnd/>
          </a:ln>
        </p:spPr>
        <p:txBody>
          <a:bodyPr wrap="none">
            <a:spAutoFit/>
          </a:bodyPr>
          <a:lstStyle/>
          <a:p>
            <a:endParaRPr lang="en-US" sz="3200"/>
          </a:p>
          <a:p>
            <a:endParaRPr lang="en-US">
              <a:solidFill>
                <a:srgbClr val="FFFF00"/>
              </a:solidFill>
            </a:endParaRPr>
          </a:p>
        </p:txBody>
      </p:sp>
      <p:pic>
        <p:nvPicPr>
          <p:cNvPr id="37892" name="Picture 7" descr="C:\JMadsen\Research\TPC\cmes_small.jpg"/>
          <p:cNvPicPr>
            <a:picLocks noChangeAspect="1" noChangeArrowheads="1"/>
          </p:cNvPicPr>
          <p:nvPr/>
        </p:nvPicPr>
        <p:blipFill>
          <a:blip r:embed="rId3" cstate="print"/>
          <a:srcRect/>
          <a:stretch>
            <a:fillRect/>
          </a:stretch>
        </p:blipFill>
        <p:spPr bwMode="auto">
          <a:xfrm>
            <a:off x="5715000" y="6400800"/>
            <a:ext cx="3254375" cy="293688"/>
          </a:xfrm>
          <a:prstGeom prst="rect">
            <a:avLst/>
          </a:prstGeom>
          <a:noFill/>
          <a:ln w="9525">
            <a:noFill/>
            <a:miter lim="800000"/>
            <a:headEnd/>
            <a:tailEnd/>
          </a:ln>
        </p:spPr>
      </p:pic>
      <p:sp>
        <p:nvSpPr>
          <p:cNvPr id="2" name="Title 1"/>
          <p:cNvSpPr>
            <a:spLocks/>
          </p:cNvSpPr>
          <p:nvPr/>
        </p:nvSpPr>
        <p:spPr bwMode="auto">
          <a:xfrm>
            <a:off x="457200" y="0"/>
            <a:ext cx="8229600" cy="1143000"/>
          </a:xfrm>
          <a:prstGeom prst="rect">
            <a:avLst/>
          </a:prstGeom>
          <a:noFill/>
          <a:ln w="9525">
            <a:noFill/>
            <a:miter lim="800000"/>
            <a:headEnd/>
            <a:tailEnd/>
          </a:ln>
        </p:spPr>
        <p:txBody>
          <a:bodyPr anchor="ctr"/>
          <a:lstStyle/>
          <a:p>
            <a:pPr>
              <a:defRPr/>
            </a:pPr>
            <a:r>
              <a:rPr lang="en-US" sz="4000" b="1">
                <a:solidFill>
                  <a:schemeClr val="tx2"/>
                </a:solidFill>
                <a:effectLst>
                  <a:outerShdw blurRad="38100" dist="38100" dir="2700000" algn="tl">
                    <a:srgbClr val="000000"/>
                  </a:outerShdw>
                </a:effectLst>
              </a:rPr>
              <a:t/>
            </a:r>
            <a:br>
              <a:rPr lang="en-US" sz="4000" b="1">
                <a:solidFill>
                  <a:schemeClr val="tx2"/>
                </a:solidFill>
                <a:effectLst>
                  <a:outerShdw blurRad="38100" dist="38100" dir="2700000" algn="tl">
                    <a:srgbClr val="000000"/>
                  </a:outerShdw>
                </a:effectLst>
              </a:rPr>
            </a:br>
            <a:r>
              <a:rPr lang="en-US" sz="4000" b="1">
                <a:solidFill>
                  <a:schemeClr val="tx2"/>
                </a:solidFill>
                <a:effectLst>
                  <a:outerShdw blurRad="38100" dist="38100" dir="2700000" algn="tl">
                    <a:srgbClr val="000000"/>
                  </a:outerShdw>
                </a:effectLst>
              </a:rPr>
              <a:t>carbon concepts study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for target concepts</a:t>
            </a:r>
            <a:endParaRPr lang="en-US" dirty="0"/>
          </a:p>
        </p:txBody>
      </p:sp>
      <p:pic>
        <p:nvPicPr>
          <p:cNvPr id="4" name="Content Placeholder 3"/>
          <p:cNvPicPr>
            <a:picLocks noGrp="1"/>
          </p:cNvPicPr>
          <p:nvPr>
            <p:ph idx="1"/>
          </p:nvPr>
        </p:nvPicPr>
        <p:blipFill>
          <a:blip r:embed="rId2"/>
          <a:srcRect t="15000" b="3462"/>
          <a:stretch>
            <a:fillRect/>
          </a:stretch>
        </p:blipFill>
        <p:spPr bwMode="auto">
          <a:xfrm>
            <a:off x="457200" y="1766228"/>
            <a:ext cx="8229600" cy="419390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of these do you use to address misconceptions?</a:t>
            </a:r>
            <a:endParaRPr lang="en-US" dirty="0"/>
          </a:p>
        </p:txBody>
      </p:sp>
      <p:sp>
        <p:nvSpPr>
          <p:cNvPr id="3" name="Content Placeholder 2"/>
          <p:cNvSpPr>
            <a:spLocks noGrp="1"/>
          </p:cNvSpPr>
          <p:nvPr>
            <p:ph idx="1"/>
          </p:nvPr>
        </p:nvSpPr>
        <p:spPr>
          <a:xfrm>
            <a:off x="457200" y="1722437"/>
            <a:ext cx="8229600" cy="4525963"/>
          </a:xfrm>
        </p:spPr>
        <p:txBody>
          <a:bodyPr>
            <a:normAutofit/>
          </a:bodyPr>
          <a:lstStyle/>
          <a:p>
            <a:pPr>
              <a:buNone/>
            </a:pPr>
            <a:r>
              <a:rPr lang="en-US" dirty="0" smtClean="0"/>
              <a:t>A  Help students become aware of their own thinking</a:t>
            </a:r>
          </a:p>
          <a:p>
            <a:pPr>
              <a:buNone/>
            </a:pPr>
            <a:r>
              <a:rPr lang="en-US" dirty="0" smtClean="0"/>
              <a:t>B.  Students interact with data</a:t>
            </a:r>
          </a:p>
          <a:p>
            <a:pPr>
              <a:buNone/>
            </a:pPr>
            <a:r>
              <a:rPr lang="en-US" dirty="0" smtClean="0"/>
              <a:t>C.  Emphasize the nature of science and practices of science</a:t>
            </a:r>
          </a:p>
          <a:p>
            <a:pPr>
              <a:buNone/>
            </a:pPr>
            <a:r>
              <a:rPr lang="en-US" dirty="0" smtClean="0"/>
              <a:t>D.  Students practice </a:t>
            </a:r>
            <a:r>
              <a:rPr lang="en-US" smtClean="0"/>
              <a:t>scientific dialogue</a:t>
            </a:r>
            <a:endParaRPr lang="en-US" dirty="0" smtClean="0"/>
          </a:p>
          <a:p>
            <a:endParaRPr lang="en-US" dirty="0"/>
          </a:p>
        </p:txBody>
      </p:sp>
      <p:sp>
        <p:nvSpPr>
          <p:cNvPr id="4" name="TextBox 3"/>
          <p:cNvSpPr txBox="1"/>
          <p:nvPr/>
        </p:nvSpPr>
        <p:spPr>
          <a:xfrm>
            <a:off x="1295400" y="6172200"/>
            <a:ext cx="4953000" cy="369332"/>
          </a:xfrm>
          <a:prstGeom prst="rect">
            <a:avLst/>
          </a:prstGeom>
          <a:noFill/>
        </p:spPr>
        <p:txBody>
          <a:bodyPr wrap="squar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Field Guide to Climate Misconceptions</a:t>
            </a:r>
            <a:endParaRPr lang="en-US" dirty="0"/>
          </a:p>
        </p:txBody>
      </p:sp>
      <p:sp>
        <p:nvSpPr>
          <p:cNvPr id="3" name="Content Placeholder 2"/>
          <p:cNvSpPr>
            <a:spLocks noGrp="1"/>
          </p:cNvSpPr>
          <p:nvPr>
            <p:ph sz="half" idx="1"/>
          </p:nvPr>
        </p:nvSpPr>
        <p:spPr/>
        <p:txBody>
          <a:bodyPr/>
          <a:lstStyle/>
          <a:p>
            <a:r>
              <a:rPr lang="en-US" dirty="0" smtClean="0"/>
              <a:t>Strategies to spot misconceptions?</a:t>
            </a:r>
          </a:p>
          <a:p>
            <a:r>
              <a:rPr lang="en-US" dirty="0" smtClean="0"/>
              <a:t>What types of misconceptions exist?</a:t>
            </a:r>
          </a:p>
          <a:p>
            <a:r>
              <a:rPr lang="en-US" dirty="0" smtClean="0"/>
              <a:t>Variations on themes</a:t>
            </a:r>
          </a:p>
          <a:p>
            <a:r>
              <a:rPr lang="en-US" dirty="0" smtClean="0"/>
              <a:t>Addressing misconceptions</a:t>
            </a:r>
            <a:endParaRPr lang="en-US" dirty="0"/>
          </a:p>
        </p:txBody>
      </p:sp>
      <p:pic>
        <p:nvPicPr>
          <p:cNvPr id="6" name="Content Placeholder 5" descr="ThrushesFieldGuide01.jpg"/>
          <p:cNvPicPr>
            <a:picLocks noGrp="1" noChangeAspect="1"/>
          </p:cNvPicPr>
          <p:nvPr>
            <p:ph sz="half" idx="2"/>
          </p:nvPr>
        </p:nvPicPr>
        <p:blipFill>
          <a:blip r:embed="rId3"/>
          <a:stretch>
            <a:fillRect/>
          </a:stretch>
        </p:blipFill>
        <p:spPr>
          <a:xfrm>
            <a:off x="4648200" y="1905000"/>
            <a:ext cx="4038600" cy="3521659"/>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Strategies that lead to change</a:t>
            </a:r>
            <a:endParaRPr lang="en-US" dirty="0"/>
          </a:p>
        </p:txBody>
      </p:sp>
      <p:sp>
        <p:nvSpPr>
          <p:cNvPr id="3" name="Content Placeholder 2"/>
          <p:cNvSpPr>
            <a:spLocks noGrp="1"/>
          </p:cNvSpPr>
          <p:nvPr>
            <p:ph idx="1"/>
          </p:nvPr>
        </p:nvSpPr>
        <p:spPr>
          <a:xfrm>
            <a:off x="457200" y="1417637"/>
            <a:ext cx="8229600" cy="4525963"/>
          </a:xfrm>
        </p:spPr>
        <p:txBody>
          <a:bodyPr/>
          <a:lstStyle/>
          <a:p>
            <a:r>
              <a:rPr lang="en-US" dirty="0" smtClean="0"/>
              <a:t>Raise student </a:t>
            </a:r>
            <a:r>
              <a:rPr lang="en-US" dirty="0" err="1" smtClean="0"/>
              <a:t>metacognition</a:t>
            </a:r>
            <a:endParaRPr lang="en-US" dirty="0" smtClean="0"/>
          </a:p>
          <a:p>
            <a:r>
              <a:rPr lang="en-US" dirty="0" smtClean="0"/>
              <a:t>Cause cognitive conflict</a:t>
            </a:r>
          </a:p>
          <a:p>
            <a:r>
              <a:rPr lang="en-US" dirty="0" smtClean="0"/>
              <a:t>Understand nature of science, quality of research</a:t>
            </a:r>
          </a:p>
          <a:p>
            <a:r>
              <a:rPr lang="en-US" dirty="0" smtClean="0"/>
              <a:t>Help student “self-repair” misconceptions</a:t>
            </a:r>
          </a:p>
          <a:p>
            <a:r>
              <a:rPr lang="en-US" dirty="0" smtClean="0"/>
              <a:t>Engage students in argumentation to strengthen new knowledge</a:t>
            </a:r>
          </a:p>
          <a:p>
            <a:endParaRPr lang="en-US" dirty="0"/>
          </a:p>
        </p:txBody>
      </p:sp>
      <p:sp>
        <p:nvSpPr>
          <p:cNvPr id="4" name="TextBox 3"/>
          <p:cNvSpPr txBox="1"/>
          <p:nvPr/>
        </p:nvSpPr>
        <p:spPr>
          <a:xfrm>
            <a:off x="1295400" y="6172200"/>
            <a:ext cx="4953000" cy="646331"/>
          </a:xfrm>
          <a:prstGeom prst="rect">
            <a:avLst/>
          </a:prstGeom>
          <a:noFill/>
        </p:spPr>
        <p:txBody>
          <a:bodyPr wrap="square" rtlCol="0">
            <a:spAutoFit/>
          </a:bodyPr>
          <a:lstStyle/>
          <a:p>
            <a:r>
              <a:rPr lang="en-US" b="1" dirty="0" smtClean="0"/>
              <a:t>Joan </a:t>
            </a:r>
            <a:r>
              <a:rPr lang="en-US" b="1" dirty="0" err="1" smtClean="0"/>
              <a:t>Lucariello</a:t>
            </a:r>
            <a:r>
              <a:rPr lang="en-US" b="1" dirty="0" smtClean="0"/>
              <a:t> CUNY</a:t>
            </a:r>
          </a:p>
          <a:p>
            <a:r>
              <a:rPr lang="en-US" dirty="0" smtClean="0"/>
              <a:t>Apa.org/education/k12/misconceptions.aspx</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from the CLEAN collection</a:t>
            </a:r>
            <a:endParaRPr lang="en-US" dirty="0"/>
          </a:p>
        </p:txBody>
      </p:sp>
      <p:sp>
        <p:nvSpPr>
          <p:cNvPr id="4" name="TextBox 3"/>
          <p:cNvSpPr txBox="1"/>
          <p:nvPr/>
        </p:nvSpPr>
        <p:spPr>
          <a:xfrm>
            <a:off x="1143000" y="6324600"/>
            <a:ext cx="4876800" cy="381000"/>
          </a:xfrm>
          <a:prstGeom prst="rect">
            <a:avLst/>
          </a:prstGeom>
          <a:noFill/>
        </p:spPr>
        <p:txBody>
          <a:bodyPr wrap="square" rtlCol="0">
            <a:spAutoFit/>
          </a:bodyPr>
          <a:lstStyle/>
          <a:p>
            <a:r>
              <a:rPr lang="en-US" dirty="0" smtClean="0"/>
              <a:t>http://cleanet.org/resources/41805.html</a:t>
            </a:r>
            <a:endParaRPr lang="en-US" dirty="0"/>
          </a:p>
        </p:txBody>
      </p:sp>
      <p:pic>
        <p:nvPicPr>
          <p:cNvPr id="5" name="Content Placeholder 4"/>
          <p:cNvPicPr>
            <a:picLocks noGrp="1"/>
          </p:cNvPicPr>
          <p:nvPr>
            <p:ph idx="1"/>
          </p:nvPr>
        </p:nvPicPr>
        <p:blipFill>
          <a:blip r:embed="rId2"/>
          <a:srcRect l="16506" t="15000" r="3205" b="6025"/>
          <a:stretch>
            <a:fillRect/>
          </a:stretch>
        </p:blipFill>
        <p:spPr bwMode="auto">
          <a:xfrm>
            <a:off x="838200" y="1295400"/>
            <a:ext cx="7362027" cy="45259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from the CLEAN collection</a:t>
            </a:r>
            <a:endParaRPr lang="en-US" dirty="0"/>
          </a:p>
        </p:txBody>
      </p:sp>
      <p:sp>
        <p:nvSpPr>
          <p:cNvPr id="4" name="TextBox 3"/>
          <p:cNvSpPr txBox="1"/>
          <p:nvPr/>
        </p:nvSpPr>
        <p:spPr>
          <a:xfrm>
            <a:off x="1295400" y="6324600"/>
            <a:ext cx="4876800" cy="381000"/>
          </a:xfrm>
          <a:prstGeom prst="rect">
            <a:avLst/>
          </a:prstGeom>
          <a:noFill/>
        </p:spPr>
        <p:txBody>
          <a:bodyPr wrap="square" rtlCol="0">
            <a:spAutoFit/>
          </a:bodyPr>
          <a:lstStyle/>
          <a:p>
            <a:r>
              <a:rPr lang="en-US" dirty="0" smtClean="0"/>
              <a:t>http://cleanet.org/resources/41709.html</a:t>
            </a:r>
            <a:endParaRPr lang="en-US" dirty="0"/>
          </a:p>
        </p:txBody>
      </p:sp>
      <p:pic>
        <p:nvPicPr>
          <p:cNvPr id="7" name="Content Placeholder 6"/>
          <p:cNvPicPr>
            <a:picLocks noGrp="1"/>
          </p:cNvPicPr>
          <p:nvPr>
            <p:ph idx="1"/>
          </p:nvPr>
        </p:nvPicPr>
        <p:blipFill>
          <a:blip r:embed="rId2"/>
          <a:srcRect l="16665" t="15128" r="3601" b="5641"/>
          <a:stretch>
            <a:fillRect/>
          </a:stretch>
        </p:blipFill>
        <p:spPr bwMode="auto">
          <a:xfrm>
            <a:off x="928243" y="1219200"/>
            <a:ext cx="7287514" cy="45259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Major misconceptions are knowable</a:t>
            </a:r>
          </a:p>
          <a:p>
            <a:r>
              <a:rPr lang="en-US" dirty="0" smtClean="0"/>
              <a:t>Repairing” takes time and thought</a:t>
            </a:r>
          </a:p>
          <a:p>
            <a:r>
              <a:rPr lang="en-US" dirty="0" smtClean="0"/>
              <a:t>Being a positive, reliable source is important.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Not-So-Serious Climate and Energy Book Club</a:t>
            </a:r>
            <a:endParaRPr lang="en-US" dirty="0"/>
          </a:p>
        </p:txBody>
      </p:sp>
      <p:sp>
        <p:nvSpPr>
          <p:cNvPr id="3" name="Content Placeholder 2"/>
          <p:cNvSpPr>
            <a:spLocks noGrp="1"/>
          </p:cNvSpPr>
          <p:nvPr>
            <p:ph idx="1"/>
          </p:nvPr>
        </p:nvSpPr>
        <p:spPr>
          <a:xfrm>
            <a:off x="457200" y="1951037"/>
            <a:ext cx="4191000" cy="4525963"/>
          </a:xfrm>
        </p:spPr>
        <p:txBody>
          <a:bodyPr/>
          <a:lstStyle/>
          <a:p>
            <a:r>
              <a:rPr lang="en-US" i="1" dirty="0" smtClean="0"/>
              <a:t>The Climate Diaries 2015 </a:t>
            </a:r>
            <a:r>
              <a:rPr lang="en-US" dirty="0" smtClean="0"/>
              <a:t>by </a:t>
            </a:r>
            <a:r>
              <a:rPr lang="en-US" dirty="0" err="1" smtClean="0"/>
              <a:t>Saci</a:t>
            </a:r>
            <a:r>
              <a:rPr lang="en-US" dirty="0" smtClean="0"/>
              <a:t> Lloyd.</a:t>
            </a:r>
          </a:p>
          <a:p>
            <a:r>
              <a:rPr lang="en-US" dirty="0" smtClean="0"/>
              <a:t>Email me susan.buhr@colorado.edu</a:t>
            </a:r>
            <a:endParaRPr lang="en-US" dirty="0"/>
          </a:p>
        </p:txBody>
      </p:sp>
      <p:pic>
        <p:nvPicPr>
          <p:cNvPr id="4" name="Picture 3" descr="images.jpg"/>
          <p:cNvPicPr>
            <a:picLocks noChangeAspect="1"/>
          </p:cNvPicPr>
          <p:nvPr/>
        </p:nvPicPr>
        <p:blipFill>
          <a:blip r:embed="rId2"/>
          <a:stretch>
            <a:fillRect/>
          </a:stretch>
        </p:blipFill>
        <p:spPr>
          <a:xfrm>
            <a:off x="4648200" y="1747837"/>
            <a:ext cx="4043363" cy="404336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1066800" y="1447800"/>
            <a:ext cx="3733800" cy="4572000"/>
          </a:xfrm>
        </p:spPr>
        <p:txBody>
          <a:bodyPr/>
          <a:lstStyle/>
          <a:p>
            <a:pPr>
              <a:buFont typeface="Arial" charset="0"/>
              <a:buChar char="•"/>
            </a:pPr>
            <a:r>
              <a:rPr lang="en-US" sz="2000" dirty="0" smtClean="0"/>
              <a:t>Susan Buhr </a:t>
            </a:r>
            <a:r>
              <a:rPr lang="en-US" sz="2000" dirty="0" smtClean="0">
                <a:hlinkClick r:id="rId3"/>
              </a:rPr>
              <a:t>susan.buhr@colorado.edu</a:t>
            </a:r>
            <a:endParaRPr lang="en-US" sz="2000" dirty="0" smtClean="0"/>
          </a:p>
          <a:p>
            <a:pPr>
              <a:buFont typeface="Arial" charset="0"/>
              <a:buChar char="•"/>
            </a:pPr>
            <a:r>
              <a:rPr lang="en-US" sz="2000" dirty="0" smtClean="0"/>
              <a:t>Iceeonline.org/forum</a:t>
            </a:r>
          </a:p>
          <a:p>
            <a:pPr>
              <a:buFont typeface="Arial" charset="0"/>
              <a:buChar char="•"/>
            </a:pPr>
            <a:r>
              <a:rPr lang="en-US" sz="2000" dirty="0" smtClean="0"/>
              <a:t>Not-So-Serious Book Club starting now!</a:t>
            </a:r>
          </a:p>
          <a:p>
            <a:pPr>
              <a:buFont typeface="Arial" charset="0"/>
              <a:buChar char="•"/>
            </a:pPr>
            <a:r>
              <a:rPr lang="en-US" sz="2000" dirty="0" smtClean="0"/>
              <a:t>Online course Fall 2012</a:t>
            </a:r>
          </a:p>
          <a:p>
            <a:pPr>
              <a:buFont typeface="Arial" charset="0"/>
              <a:buChar char="•"/>
            </a:pPr>
            <a:r>
              <a:rPr lang="en-US" sz="2000" dirty="0" smtClean="0"/>
              <a:t>Sign for email list at outreach@cires.colorado.edu</a:t>
            </a:r>
          </a:p>
          <a:p>
            <a:pPr>
              <a:buFont typeface="Arial" charset="0"/>
              <a:buChar char="•"/>
            </a:pPr>
            <a:r>
              <a:rPr lang="en-US" sz="2000" dirty="0" smtClean="0"/>
              <a:t>Questions?</a:t>
            </a:r>
          </a:p>
          <a:p>
            <a:pPr>
              <a:buNone/>
            </a:pPr>
            <a:endParaRPr lang="en-US" sz="2000" dirty="0" smtClean="0"/>
          </a:p>
          <a:p>
            <a:pPr>
              <a:buFont typeface="Arial" charset="0"/>
              <a:buChar char="•"/>
            </a:pPr>
            <a:endParaRPr lang="en-US" dirty="0" smtClean="0"/>
          </a:p>
        </p:txBody>
      </p:sp>
      <p:sp>
        <p:nvSpPr>
          <p:cNvPr id="2" name="Title 1"/>
          <p:cNvSpPr>
            <a:spLocks noGrp="1"/>
          </p:cNvSpPr>
          <p:nvPr>
            <p:ph type="title"/>
          </p:nvPr>
        </p:nvSpPr>
        <p:spPr/>
        <p:txBody>
          <a:bodyPr/>
          <a:lstStyle/>
          <a:p>
            <a:pPr fontAlgn="auto">
              <a:spcAft>
                <a:spcPts val="0"/>
              </a:spcAft>
              <a:defRPr/>
            </a:pPr>
            <a:r>
              <a:rPr lang="en-US" dirty="0" smtClean="0"/>
              <a:t>Contact </a:t>
            </a:r>
            <a:endParaRPr lang="en-US" dirty="0"/>
          </a:p>
        </p:txBody>
      </p:sp>
      <p:pic>
        <p:nvPicPr>
          <p:cNvPr id="5" name="Picture 4"/>
          <p:cNvPicPr/>
          <p:nvPr/>
        </p:nvPicPr>
        <p:blipFill>
          <a:blip r:embed="rId4" cstate="print"/>
          <a:srcRect l="16667" t="16923" r="16667" b="4359"/>
          <a:stretch>
            <a:fillRect/>
          </a:stretch>
        </p:blipFill>
        <p:spPr bwMode="auto">
          <a:xfrm>
            <a:off x="4572000" y="1219200"/>
            <a:ext cx="4343400" cy="3124200"/>
          </a:xfrm>
          <a:prstGeom prst="rect">
            <a:avLst/>
          </a:prstGeom>
          <a:noFill/>
          <a:ln w="9525">
            <a:noFill/>
            <a:miter lim="800000"/>
            <a:headEnd/>
            <a:tailEnd/>
          </a:ln>
        </p:spPr>
      </p:pic>
      <p:pic>
        <p:nvPicPr>
          <p:cNvPr id="6" name="Picture 5" descr="COVER TEMP.jpg"/>
          <p:cNvPicPr>
            <a:picLocks noChangeAspect="1"/>
          </p:cNvPicPr>
          <p:nvPr/>
        </p:nvPicPr>
        <p:blipFill>
          <a:blip r:embed="rId5" cstate="print"/>
          <a:stretch>
            <a:fillRect/>
          </a:stretch>
        </p:blipFill>
        <p:spPr>
          <a:xfrm>
            <a:off x="7938" y="1417638"/>
            <a:ext cx="995362" cy="995362"/>
          </a:xfrm>
          <a:prstGeom prst="rect">
            <a:avLst/>
          </a:prstGeom>
          <a:ln>
            <a:solidFill>
              <a:srgbClr val="000090">
                <a:alpha val="93000"/>
              </a:srgbClr>
            </a:solidFill>
          </a:ln>
        </p:spPr>
      </p:pic>
      <p:pic>
        <p:nvPicPr>
          <p:cNvPr id="7" name="Picture 6" descr="header2.gif"/>
          <p:cNvPicPr>
            <a:picLocks noChangeAspect="1"/>
          </p:cNvPicPr>
          <p:nvPr/>
        </p:nvPicPr>
        <p:blipFill>
          <a:blip r:embed="rId6" cstate="print"/>
          <a:stretch>
            <a:fillRect/>
          </a:stretch>
        </p:blipFill>
        <p:spPr>
          <a:xfrm>
            <a:off x="7938" y="5726469"/>
            <a:ext cx="9136062" cy="1131531"/>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P1040496.JPG"/>
          <p:cNvPicPr>
            <a:picLocks noChangeAspect="1"/>
          </p:cNvPicPr>
          <p:nvPr/>
        </p:nvPicPr>
        <p:blipFill>
          <a:blip r:embed="rId3" cstate="print"/>
          <a:srcRect/>
          <a:stretch>
            <a:fillRect/>
          </a:stretch>
        </p:blipFill>
        <p:spPr bwMode="auto">
          <a:xfrm>
            <a:off x="6477000" y="1600200"/>
            <a:ext cx="2514600" cy="1885950"/>
          </a:xfrm>
          <a:prstGeom prst="rect">
            <a:avLst/>
          </a:prstGeom>
          <a:noFill/>
          <a:ln w="28575">
            <a:noFill/>
            <a:miter lim="800000"/>
            <a:headEnd/>
            <a:tailEnd/>
          </a:ln>
        </p:spPr>
      </p:pic>
      <p:sp>
        <p:nvSpPr>
          <p:cNvPr id="20483" name="Content Placeholder 2"/>
          <p:cNvSpPr>
            <a:spLocks noGrp="1"/>
          </p:cNvSpPr>
          <p:nvPr>
            <p:ph idx="1"/>
          </p:nvPr>
        </p:nvSpPr>
        <p:spPr>
          <a:xfrm>
            <a:off x="228600" y="1219200"/>
            <a:ext cx="8229600" cy="4525963"/>
          </a:xfrm>
        </p:spPr>
        <p:txBody>
          <a:bodyPr/>
          <a:lstStyle/>
          <a:p>
            <a:pPr>
              <a:buFont typeface="Arial" charset="0"/>
              <a:buChar char="•"/>
            </a:pPr>
            <a:r>
              <a:rPr lang="en-US" sz="2800" b="1" dirty="0" smtClean="0">
                <a:latin typeface="Calibri" pitchFamily="34" charset="0"/>
                <a:cs typeface="Arial" charset="0"/>
              </a:rPr>
              <a:t>happening far away </a:t>
            </a:r>
            <a:r>
              <a:rPr lang="en-US" sz="1600" b="1" dirty="0" smtClean="0">
                <a:latin typeface="Calibri" pitchFamily="34" charset="0"/>
                <a:cs typeface="Arial" charset="0"/>
              </a:rPr>
              <a:t>(it’s not urgent)</a:t>
            </a:r>
          </a:p>
          <a:p>
            <a:pPr>
              <a:buFont typeface="Arial" charset="0"/>
              <a:buChar char="•"/>
            </a:pPr>
            <a:r>
              <a:rPr lang="en-US" sz="2800" b="1" dirty="0" smtClean="0">
                <a:latin typeface="Calibri" pitchFamily="34" charset="0"/>
                <a:cs typeface="Arial" charset="0"/>
              </a:rPr>
              <a:t>happening to non-humans </a:t>
            </a:r>
            <a:r>
              <a:rPr lang="en-US" sz="1600" b="1" dirty="0" smtClean="0">
                <a:latin typeface="Calibri" pitchFamily="34" charset="0"/>
                <a:cs typeface="Arial" charset="0"/>
              </a:rPr>
              <a:t>(it’s low priority)</a:t>
            </a:r>
          </a:p>
          <a:p>
            <a:pPr>
              <a:buFont typeface="Arial" charset="0"/>
              <a:buChar char="•"/>
            </a:pPr>
            <a:r>
              <a:rPr lang="en-US" sz="2800" b="1" dirty="0" smtClean="0">
                <a:latin typeface="Calibri" pitchFamily="34" charset="0"/>
                <a:cs typeface="Arial" charset="0"/>
              </a:rPr>
              <a:t>it’s pollution </a:t>
            </a:r>
            <a:r>
              <a:rPr lang="en-US" sz="1600" b="1" dirty="0" smtClean="0">
                <a:latin typeface="Calibri" pitchFamily="34" charset="0"/>
                <a:cs typeface="Arial" charset="0"/>
              </a:rPr>
              <a:t>(don’t use spray bottles)</a:t>
            </a:r>
          </a:p>
          <a:p>
            <a:pPr>
              <a:buFont typeface="Arial" charset="0"/>
              <a:buChar char="•"/>
            </a:pPr>
            <a:r>
              <a:rPr lang="en-US" sz="2800" b="1" dirty="0" smtClean="0">
                <a:latin typeface="Calibri" pitchFamily="34" charset="0"/>
                <a:cs typeface="Arial" charset="0"/>
              </a:rPr>
              <a:t>it’s weather </a:t>
            </a:r>
            <a:r>
              <a:rPr lang="en-US" sz="1600" b="1" dirty="0" smtClean="0">
                <a:latin typeface="Calibri" pitchFamily="34" charset="0"/>
                <a:cs typeface="Arial" charset="0"/>
              </a:rPr>
              <a:t>(can’t affect it)</a:t>
            </a:r>
          </a:p>
          <a:p>
            <a:pPr>
              <a:buFont typeface="Arial" charset="0"/>
              <a:buChar char="•"/>
            </a:pPr>
            <a:r>
              <a:rPr lang="en-US" sz="2800" b="1" dirty="0" smtClean="0">
                <a:latin typeface="Calibri" pitchFamily="34" charset="0"/>
                <a:cs typeface="Arial" charset="0"/>
              </a:rPr>
              <a:t>it’s an apocalypse </a:t>
            </a:r>
            <a:r>
              <a:rPr lang="en-US" sz="1600" b="1" dirty="0" smtClean="0">
                <a:latin typeface="Calibri" pitchFamily="34" charset="0"/>
                <a:cs typeface="Arial" charset="0"/>
              </a:rPr>
              <a:t>(it’s too late!)</a:t>
            </a:r>
          </a:p>
        </p:txBody>
      </p:sp>
      <p:sp>
        <p:nvSpPr>
          <p:cNvPr id="2" name="Title 1"/>
          <p:cNvSpPr>
            <a:spLocks noGrp="1"/>
          </p:cNvSpPr>
          <p:nvPr>
            <p:ph type="title"/>
          </p:nvPr>
        </p:nvSpPr>
        <p:spPr/>
        <p:txBody>
          <a:bodyPr/>
          <a:lstStyle/>
          <a:p>
            <a:pPr fontAlgn="auto">
              <a:spcAft>
                <a:spcPts val="0"/>
              </a:spcAft>
              <a:defRPr/>
            </a:pPr>
            <a:r>
              <a:rPr lang="en-US" sz="4800" dirty="0" smtClean="0">
                <a:solidFill>
                  <a:schemeClr val="tx1">
                    <a:lumMod val="95000"/>
                    <a:lumOff val="5000"/>
                  </a:schemeClr>
                </a:solidFill>
                <a:cs typeface="Arial" charset="0"/>
              </a:rPr>
              <a:t>Do misconceptions matter?</a:t>
            </a:r>
          </a:p>
        </p:txBody>
      </p:sp>
      <p:pic>
        <p:nvPicPr>
          <p:cNvPr id="20485" name="Picture 4" descr="pollution2.jpg"/>
          <p:cNvPicPr>
            <a:picLocks noChangeAspect="1"/>
          </p:cNvPicPr>
          <p:nvPr/>
        </p:nvPicPr>
        <p:blipFill>
          <a:blip r:embed="rId4" cstate="print"/>
          <a:srcRect/>
          <a:stretch>
            <a:fillRect/>
          </a:stretch>
        </p:blipFill>
        <p:spPr bwMode="auto">
          <a:xfrm>
            <a:off x="6858000" y="4119563"/>
            <a:ext cx="1981200" cy="2052637"/>
          </a:xfrm>
          <a:prstGeom prst="rect">
            <a:avLst/>
          </a:prstGeom>
          <a:noFill/>
          <a:ln w="9525">
            <a:noFill/>
            <a:miter lim="800000"/>
            <a:headEnd/>
            <a:tailEnd/>
          </a:ln>
        </p:spPr>
      </p:pic>
      <p:pic>
        <p:nvPicPr>
          <p:cNvPr id="20486" name="Picture 6" descr="Snow_On_Snout_Polar_Bear-1600x1200-799243.jpg"/>
          <p:cNvPicPr>
            <a:picLocks noChangeAspect="1"/>
          </p:cNvPicPr>
          <p:nvPr/>
        </p:nvPicPr>
        <p:blipFill>
          <a:blip r:embed="rId5" cstate="print"/>
          <a:srcRect/>
          <a:stretch>
            <a:fillRect/>
          </a:stretch>
        </p:blipFill>
        <p:spPr bwMode="auto">
          <a:xfrm>
            <a:off x="5232400" y="2895600"/>
            <a:ext cx="2311400" cy="1733550"/>
          </a:xfrm>
          <a:prstGeom prst="rect">
            <a:avLst/>
          </a:prstGeom>
          <a:noFill/>
          <a:ln w="9525">
            <a:noFill/>
            <a:miter lim="800000"/>
            <a:headEnd/>
            <a:tailEnd/>
          </a:ln>
        </p:spPr>
      </p:pic>
      <p:pic>
        <p:nvPicPr>
          <p:cNvPr id="20487" name="Picture 5" descr="Napoleon moscow scorched earth.jpg"/>
          <p:cNvPicPr>
            <a:picLocks noChangeAspect="1"/>
          </p:cNvPicPr>
          <p:nvPr/>
        </p:nvPicPr>
        <p:blipFill>
          <a:blip r:embed="rId6" cstate="print"/>
          <a:srcRect/>
          <a:stretch>
            <a:fillRect/>
          </a:stretch>
        </p:blipFill>
        <p:spPr bwMode="auto">
          <a:xfrm>
            <a:off x="3962400" y="4419600"/>
            <a:ext cx="2073275" cy="1881188"/>
          </a:xfrm>
          <a:prstGeom prst="rect">
            <a:avLst/>
          </a:prstGeom>
          <a:noFill/>
          <a:ln w="9525">
            <a:noFill/>
            <a:miter lim="800000"/>
            <a:headEnd/>
            <a:tailEnd/>
          </a:ln>
        </p:spPr>
      </p:pic>
      <p:sp>
        <p:nvSpPr>
          <p:cNvPr id="20488" name="Text Box 10"/>
          <p:cNvSpPr txBox="1">
            <a:spLocks noChangeArrowheads="1"/>
          </p:cNvSpPr>
          <p:nvPr/>
        </p:nvSpPr>
        <p:spPr bwMode="auto">
          <a:xfrm>
            <a:off x="411162" y="3810000"/>
            <a:ext cx="4008438" cy="2308225"/>
          </a:xfrm>
          <a:prstGeom prst="rect">
            <a:avLst/>
          </a:prstGeom>
          <a:noFill/>
          <a:ln w="9525">
            <a:noFill/>
            <a:miter lim="800000"/>
            <a:headEnd/>
            <a:tailEnd/>
          </a:ln>
        </p:spPr>
        <p:txBody>
          <a:bodyPr wrap="none">
            <a:spAutoFit/>
          </a:bodyPr>
          <a:lstStyle/>
          <a:p>
            <a:pPr eaLnBrk="0" hangingPunct="0"/>
            <a:r>
              <a:rPr lang="en-US" sz="3600" b="1" dirty="0">
                <a:latin typeface="Calibri" pitchFamily="34" charset="0"/>
                <a:cs typeface="Arial" charset="0"/>
              </a:rPr>
              <a:t>appropriate mental </a:t>
            </a:r>
          </a:p>
          <a:p>
            <a:pPr eaLnBrk="0" hangingPunct="0"/>
            <a:r>
              <a:rPr lang="en-US" sz="3600" b="1" dirty="0">
                <a:latin typeface="Calibri" pitchFamily="34" charset="0"/>
                <a:cs typeface="Arial" charset="0"/>
              </a:rPr>
              <a:t>models involve a </a:t>
            </a:r>
          </a:p>
          <a:p>
            <a:pPr eaLnBrk="0" hangingPunct="0"/>
            <a:r>
              <a:rPr lang="en-US" sz="3600" b="1" dirty="0">
                <a:latin typeface="Calibri" pitchFamily="34" charset="0"/>
                <a:cs typeface="Arial" charset="0"/>
              </a:rPr>
              <a:t>global systems</a:t>
            </a:r>
          </a:p>
          <a:p>
            <a:pPr eaLnBrk="0" hangingPunct="0"/>
            <a:r>
              <a:rPr lang="en-US" sz="3600" b="1" dirty="0">
                <a:latin typeface="Calibri" pitchFamily="34" charset="0"/>
                <a:cs typeface="Arial" charset="0"/>
              </a:rPr>
              <a:t>perspective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a:xfrm>
            <a:off x="457200" y="1481138"/>
            <a:ext cx="8229600" cy="3243262"/>
          </a:xfrm>
        </p:spPr>
        <p:txBody>
          <a:bodyPr>
            <a:normAutofit fontScale="92500" lnSpcReduction="20000"/>
          </a:bodyPr>
          <a:lstStyle/>
          <a:p>
            <a:pPr marL="623888" indent="-514350">
              <a:buNone/>
            </a:pPr>
            <a:r>
              <a:rPr lang="en-US" dirty="0" smtClean="0"/>
              <a:t>Which answer below best represents carbon dioxide levels in the atmosphere today?</a:t>
            </a:r>
          </a:p>
          <a:p>
            <a:pPr marL="623888" indent="-514350">
              <a:buNone/>
            </a:pPr>
            <a:endParaRPr lang="en-US" dirty="0" smtClean="0"/>
          </a:p>
          <a:p>
            <a:pPr marL="623888" indent="-514350" algn="ctr">
              <a:buFont typeface="Lucida Sans Unicode" pitchFamily="34" charset="0"/>
              <a:buAutoNum type="alphaUcPeriod"/>
            </a:pPr>
            <a:r>
              <a:rPr lang="en-US" dirty="0" smtClean="0"/>
              <a:t>450 </a:t>
            </a:r>
            <a:r>
              <a:rPr lang="en-US" dirty="0" err="1" smtClean="0"/>
              <a:t>ppmv</a:t>
            </a:r>
            <a:endParaRPr lang="en-US" dirty="0" smtClean="0"/>
          </a:p>
          <a:p>
            <a:pPr marL="623888" indent="-514350" algn="ctr">
              <a:buFont typeface="Lucida Sans Unicode" pitchFamily="34" charset="0"/>
              <a:buAutoNum type="alphaUcPeriod"/>
            </a:pPr>
            <a:r>
              <a:rPr lang="en-US" dirty="0" smtClean="0"/>
              <a:t>390 </a:t>
            </a:r>
            <a:r>
              <a:rPr lang="en-US" dirty="0" err="1" smtClean="0"/>
              <a:t>ppmv</a:t>
            </a:r>
            <a:endParaRPr lang="en-US" dirty="0" smtClean="0"/>
          </a:p>
          <a:p>
            <a:pPr marL="623888" indent="-514350" algn="ctr">
              <a:buFont typeface="Lucida Sans Unicode" pitchFamily="34" charset="0"/>
              <a:buAutoNum type="alphaUcPeriod"/>
            </a:pPr>
            <a:r>
              <a:rPr lang="en-US" dirty="0" smtClean="0"/>
              <a:t>280 </a:t>
            </a:r>
            <a:r>
              <a:rPr lang="en-US" dirty="0" err="1" smtClean="0"/>
              <a:t>ppmv</a:t>
            </a:r>
            <a:endParaRPr lang="en-US" dirty="0" smtClean="0"/>
          </a:p>
          <a:p>
            <a:pPr marL="623888" indent="-514350" algn="ctr">
              <a:buFont typeface="Lucida Sans Unicode" pitchFamily="34" charset="0"/>
              <a:buAutoNum type="alphaUcPeriod"/>
            </a:pPr>
            <a:r>
              <a:rPr lang="en-US" dirty="0" smtClean="0"/>
              <a:t>180 </a:t>
            </a:r>
            <a:r>
              <a:rPr lang="en-US" dirty="0" err="1" smtClean="0"/>
              <a:t>ppmv</a:t>
            </a:r>
            <a:endParaRPr lang="en-US" dirty="0" smtClean="0"/>
          </a:p>
        </p:txBody>
      </p:sp>
      <p:sp>
        <p:nvSpPr>
          <p:cNvPr id="3" name="Title 2"/>
          <p:cNvSpPr>
            <a:spLocks noGrp="1"/>
          </p:cNvSpPr>
          <p:nvPr>
            <p:ph type="title"/>
          </p:nvPr>
        </p:nvSpPr>
        <p:spPr>
          <a:xfrm>
            <a:off x="457200" y="-152400"/>
            <a:ext cx="8229600" cy="1143000"/>
          </a:xfrm>
        </p:spPr>
        <p:txBody>
          <a:bodyPr>
            <a:normAutofit/>
          </a:bodyPr>
          <a:lstStyle/>
          <a:p>
            <a:pPr fontAlgn="auto">
              <a:spcAft>
                <a:spcPts val="0"/>
              </a:spcAft>
              <a:defRPr/>
            </a:pPr>
            <a:r>
              <a:rPr lang="en-US" dirty="0" smtClean="0"/>
              <a:t>Try this</a:t>
            </a:r>
            <a:endParaRPr lang="en-US" dirty="0"/>
          </a:p>
        </p:txBody>
      </p:sp>
      <p:sp>
        <p:nvSpPr>
          <p:cNvPr id="4" name="TextBox 3"/>
          <p:cNvSpPr txBox="1"/>
          <p:nvPr/>
        </p:nvSpPr>
        <p:spPr>
          <a:xfrm>
            <a:off x="457200" y="4876800"/>
            <a:ext cx="8305800" cy="830997"/>
          </a:xfrm>
          <a:prstGeom prst="rect">
            <a:avLst/>
          </a:prstGeom>
          <a:noFill/>
        </p:spPr>
        <p:txBody>
          <a:bodyPr wrap="square" rtlCol="0">
            <a:spAutoFit/>
          </a:bodyPr>
          <a:lstStyle/>
          <a:p>
            <a:r>
              <a:rPr lang="en-US" sz="2400" dirty="0" smtClean="0"/>
              <a:t>Write on whiteboard or chat:  How do you know what you know about your answer? Please be specific.  </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a:xfrm>
            <a:off x="457200" y="1481138"/>
            <a:ext cx="8229600" cy="3243262"/>
          </a:xfrm>
        </p:spPr>
        <p:txBody>
          <a:bodyPr>
            <a:normAutofit lnSpcReduction="10000"/>
          </a:bodyPr>
          <a:lstStyle/>
          <a:p>
            <a:pPr marL="623888" indent="-514350">
              <a:buNone/>
            </a:pPr>
            <a:r>
              <a:rPr lang="en-US" dirty="0" smtClean="0"/>
              <a:t>Which answer below best represents your confidence in your answer?</a:t>
            </a:r>
          </a:p>
          <a:p>
            <a:pPr marL="2743200" indent="-571500">
              <a:buFont typeface="Lucida Sans Unicode" pitchFamily="34" charset="0"/>
              <a:buAutoNum type="alphaUcPeriod"/>
            </a:pPr>
            <a:r>
              <a:rPr lang="en-US" dirty="0" smtClean="0"/>
              <a:t>Very confident</a:t>
            </a:r>
          </a:p>
          <a:p>
            <a:pPr marL="2743200" indent="-571500">
              <a:buFont typeface="Lucida Sans Unicode" pitchFamily="34" charset="0"/>
              <a:buAutoNum type="alphaUcPeriod"/>
            </a:pPr>
            <a:r>
              <a:rPr lang="en-US" dirty="0" smtClean="0"/>
              <a:t>Confident</a:t>
            </a:r>
          </a:p>
          <a:p>
            <a:pPr marL="2743200" indent="-571500">
              <a:buFont typeface="Lucida Sans Unicode" pitchFamily="34" charset="0"/>
              <a:buAutoNum type="alphaUcPeriod"/>
            </a:pPr>
            <a:r>
              <a:rPr lang="en-US" dirty="0" smtClean="0"/>
              <a:t>Somewhat confident</a:t>
            </a:r>
          </a:p>
          <a:p>
            <a:pPr marL="2743200" indent="-571500">
              <a:buFont typeface="Lucida Sans Unicode" pitchFamily="34" charset="0"/>
              <a:buAutoNum type="alphaUcPeriod"/>
            </a:pPr>
            <a:r>
              <a:rPr lang="en-US" dirty="0" smtClean="0"/>
              <a:t>Not at all confident</a:t>
            </a:r>
          </a:p>
        </p:txBody>
      </p:sp>
      <p:sp>
        <p:nvSpPr>
          <p:cNvPr id="3" name="Title 2"/>
          <p:cNvSpPr>
            <a:spLocks noGrp="1"/>
          </p:cNvSpPr>
          <p:nvPr>
            <p:ph type="title"/>
          </p:nvPr>
        </p:nvSpPr>
        <p:spPr>
          <a:xfrm>
            <a:off x="457200" y="-152400"/>
            <a:ext cx="8229600" cy="1143000"/>
          </a:xfrm>
        </p:spPr>
        <p:txBody>
          <a:bodyPr>
            <a:normAutofit/>
          </a:bodyPr>
          <a:lstStyle/>
          <a:p>
            <a:pPr fontAlgn="auto">
              <a:spcAft>
                <a:spcPts val="0"/>
              </a:spcAft>
              <a:defRPr/>
            </a:pPr>
            <a:r>
              <a:rPr lang="en-US" dirty="0" smtClean="0"/>
              <a:t>How confident are you?</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uthi.gif"/>
          <p:cNvPicPr>
            <a:picLocks noGrp="1" noChangeAspect="1"/>
          </p:cNvPicPr>
          <p:nvPr>
            <p:ph idx="1"/>
          </p:nvPr>
        </p:nvPicPr>
        <p:blipFill>
          <a:blip r:embed="rId3" cstate="print"/>
          <a:stretch>
            <a:fillRect/>
          </a:stretch>
        </p:blipFill>
        <p:spPr>
          <a:xfrm>
            <a:off x="152400" y="2209800"/>
            <a:ext cx="7490285" cy="4167981"/>
          </a:xfrm>
        </p:spPr>
      </p:pic>
      <p:sp>
        <p:nvSpPr>
          <p:cNvPr id="3" name="Title 2"/>
          <p:cNvSpPr>
            <a:spLocks noGrp="1"/>
          </p:cNvSpPr>
          <p:nvPr>
            <p:ph type="title"/>
          </p:nvPr>
        </p:nvSpPr>
        <p:spPr/>
        <p:txBody>
          <a:bodyPr>
            <a:normAutofit/>
          </a:bodyPr>
          <a:lstStyle/>
          <a:p>
            <a:pPr fontAlgn="auto">
              <a:spcAft>
                <a:spcPts val="0"/>
              </a:spcAft>
              <a:defRPr/>
            </a:pPr>
            <a:r>
              <a:rPr lang="en-US" dirty="0" smtClean="0"/>
              <a:t>What is today’s CO2 level?</a:t>
            </a:r>
            <a:endParaRPr lang="en-US" dirty="0"/>
          </a:p>
        </p:txBody>
      </p:sp>
      <p:sp>
        <p:nvSpPr>
          <p:cNvPr id="8" name="TextBox 7"/>
          <p:cNvSpPr txBox="1"/>
          <p:nvPr/>
        </p:nvSpPr>
        <p:spPr>
          <a:xfrm>
            <a:off x="5181600" y="6019800"/>
            <a:ext cx="2667000" cy="307777"/>
          </a:xfrm>
          <a:prstGeom prst="rect">
            <a:avLst/>
          </a:prstGeom>
          <a:noFill/>
        </p:spPr>
        <p:txBody>
          <a:bodyPr wrap="square" rtlCol="0">
            <a:spAutoFit/>
          </a:bodyPr>
          <a:lstStyle/>
          <a:p>
            <a:r>
              <a:rPr lang="en-US" sz="1400" dirty="0" smtClean="0">
                <a:solidFill>
                  <a:schemeClr val="bg1"/>
                </a:solidFill>
              </a:rPr>
              <a:t>Graphic from COMET</a:t>
            </a:r>
            <a:endParaRPr lang="en-US" sz="1400" dirty="0">
              <a:solidFill>
                <a:schemeClr val="bg1"/>
              </a:solidFill>
            </a:endParaRPr>
          </a:p>
        </p:txBody>
      </p:sp>
      <p:pic>
        <p:nvPicPr>
          <p:cNvPr id="6" name="Picture 5" descr="COVER TEMP.jpg"/>
          <p:cNvPicPr>
            <a:picLocks noChangeAspect="1"/>
          </p:cNvPicPr>
          <p:nvPr/>
        </p:nvPicPr>
        <p:blipFill>
          <a:blip r:embed="rId4" cstate="print"/>
          <a:stretch>
            <a:fillRect/>
          </a:stretch>
        </p:blipFill>
        <p:spPr>
          <a:xfrm>
            <a:off x="71438" y="762000"/>
            <a:ext cx="995362" cy="995362"/>
          </a:xfrm>
          <a:prstGeom prst="rect">
            <a:avLst/>
          </a:prstGeom>
          <a:ln>
            <a:solidFill>
              <a:srgbClr val="000090">
                <a:alpha val="93000"/>
              </a:srgbClr>
            </a:solidFill>
          </a:ln>
        </p:spPr>
      </p:pic>
      <p:sp>
        <p:nvSpPr>
          <p:cNvPr id="7" name="TextBox 6"/>
          <p:cNvSpPr txBox="1"/>
          <p:nvPr/>
        </p:nvSpPr>
        <p:spPr>
          <a:xfrm>
            <a:off x="1619758" y="6413302"/>
            <a:ext cx="2142617" cy="307777"/>
          </a:xfrm>
          <a:prstGeom prst="rect">
            <a:avLst/>
          </a:prstGeom>
          <a:noFill/>
        </p:spPr>
        <p:txBody>
          <a:bodyPr wrap="square" rtlCol="0">
            <a:spAutoFit/>
          </a:bodyPr>
          <a:lstStyle/>
          <a:p>
            <a:r>
              <a:rPr lang="en-US" sz="1400" dirty="0" smtClean="0"/>
              <a:t>Graphic:  COMET</a:t>
            </a:r>
            <a:endParaRPr lang="en-US" sz="1400" dirty="0"/>
          </a:p>
        </p:txBody>
      </p:sp>
      <p:sp>
        <p:nvSpPr>
          <p:cNvPr id="9" name="TextBox 8"/>
          <p:cNvSpPr txBox="1"/>
          <p:nvPr/>
        </p:nvSpPr>
        <p:spPr>
          <a:xfrm>
            <a:off x="7562850" y="2057400"/>
            <a:ext cx="971550" cy="923330"/>
          </a:xfrm>
          <a:prstGeom prst="rect">
            <a:avLst/>
          </a:prstGeom>
          <a:noFill/>
        </p:spPr>
        <p:txBody>
          <a:bodyPr wrap="square" rtlCol="0">
            <a:spAutoFit/>
          </a:bodyPr>
          <a:lstStyle/>
          <a:p>
            <a:pPr algn="ctr"/>
            <a:r>
              <a:rPr lang="en-US" dirty="0" smtClean="0">
                <a:solidFill>
                  <a:srgbClr val="FF0000"/>
                </a:solidFill>
              </a:rPr>
              <a:t>Today=393 </a:t>
            </a:r>
            <a:r>
              <a:rPr lang="en-US" dirty="0" err="1" smtClean="0">
                <a:solidFill>
                  <a:srgbClr val="FF0000"/>
                </a:solidFill>
              </a:rPr>
              <a:t>ppm</a:t>
            </a:r>
            <a:endParaRPr lang="en-US" dirty="0">
              <a:solidFill>
                <a:srgbClr val="FF0000"/>
              </a:solidFill>
            </a:endParaRPr>
          </a:p>
        </p:txBody>
      </p:sp>
      <p:sp>
        <p:nvSpPr>
          <p:cNvPr id="10" name="Oval 9"/>
          <p:cNvSpPr/>
          <p:nvPr/>
        </p:nvSpPr>
        <p:spPr>
          <a:xfrm>
            <a:off x="6934200" y="4495800"/>
            <a:ext cx="457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34200" y="3429000"/>
            <a:ext cx="457200"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781800" y="2209800"/>
            <a:ext cx="762000" cy="3048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100" dirty="0" smtClean="0"/>
              <a:t>390</a:t>
            </a:r>
            <a:endParaRPr lang="en-US" sz="1100" dirty="0"/>
          </a:p>
        </p:txBody>
      </p:sp>
      <p:sp>
        <p:nvSpPr>
          <p:cNvPr id="13" name="TextBox 12"/>
          <p:cNvSpPr txBox="1"/>
          <p:nvPr/>
        </p:nvSpPr>
        <p:spPr>
          <a:xfrm>
            <a:off x="7696200" y="4419600"/>
            <a:ext cx="990600" cy="646331"/>
          </a:xfrm>
          <a:prstGeom prst="rect">
            <a:avLst/>
          </a:prstGeom>
          <a:noFill/>
        </p:spPr>
        <p:txBody>
          <a:bodyPr wrap="square" rtlCol="0">
            <a:spAutoFit/>
          </a:bodyPr>
          <a:lstStyle/>
          <a:p>
            <a:r>
              <a:rPr lang="en-US" dirty="0" smtClean="0"/>
              <a:t>Last ice age</a:t>
            </a:r>
            <a:endParaRPr lang="en-US" dirty="0"/>
          </a:p>
        </p:txBody>
      </p:sp>
      <p:sp>
        <p:nvSpPr>
          <p:cNvPr id="14" name="TextBox 13"/>
          <p:cNvSpPr txBox="1"/>
          <p:nvPr/>
        </p:nvSpPr>
        <p:spPr>
          <a:xfrm>
            <a:off x="7620000" y="3352800"/>
            <a:ext cx="1143000" cy="646331"/>
          </a:xfrm>
          <a:prstGeom prst="rect">
            <a:avLst/>
          </a:prstGeom>
          <a:noFill/>
        </p:spPr>
        <p:txBody>
          <a:bodyPr wrap="square" rtlCol="0">
            <a:spAutoFit/>
          </a:bodyPr>
          <a:lstStyle/>
          <a:p>
            <a:r>
              <a:rPr lang="en-US" dirty="0" smtClean="0"/>
              <a:t>Pre-Industrial</a:t>
            </a:r>
            <a:endParaRPr lang="en-US" dirty="0"/>
          </a:p>
        </p:txBody>
      </p:sp>
      <p:sp>
        <p:nvSpPr>
          <p:cNvPr id="15" name="Oval 14"/>
          <p:cNvSpPr/>
          <p:nvPr/>
        </p:nvSpPr>
        <p:spPr>
          <a:xfrm>
            <a:off x="6781800" y="1143000"/>
            <a:ext cx="762000" cy="30480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100" dirty="0" smtClean="0"/>
              <a:t>450</a:t>
            </a:r>
            <a:endParaRPr lang="en-US" sz="1100" dirty="0"/>
          </a:p>
        </p:txBody>
      </p:sp>
      <p:sp>
        <p:nvSpPr>
          <p:cNvPr id="16" name="TextBox 15"/>
          <p:cNvSpPr txBox="1"/>
          <p:nvPr/>
        </p:nvSpPr>
        <p:spPr>
          <a:xfrm>
            <a:off x="7772400" y="1143000"/>
            <a:ext cx="1066800" cy="646331"/>
          </a:xfrm>
          <a:prstGeom prst="rect">
            <a:avLst/>
          </a:prstGeom>
          <a:noFill/>
        </p:spPr>
        <p:txBody>
          <a:bodyPr wrap="square" rtlCol="0">
            <a:spAutoFit/>
          </a:bodyPr>
          <a:lstStyle/>
          <a:p>
            <a:r>
              <a:rPr lang="en-US" dirty="0" smtClean="0"/>
              <a:t>Stabilize 2C</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457200" y="2941638"/>
            <a:ext cx="4953000" cy="4525962"/>
          </a:xfrm>
        </p:spPr>
        <p:txBody>
          <a:bodyPr/>
          <a:lstStyle/>
          <a:p>
            <a:pPr>
              <a:buFont typeface="Arial" charset="0"/>
              <a:buChar char="•"/>
            </a:pPr>
            <a:r>
              <a:rPr lang="en-US" smtClean="0"/>
              <a:t>Everyday experience</a:t>
            </a:r>
          </a:p>
          <a:p>
            <a:pPr>
              <a:buFont typeface="Arial" charset="0"/>
              <a:buChar char="•"/>
            </a:pPr>
            <a:r>
              <a:rPr lang="en-US" smtClean="0"/>
              <a:t>Parents, friends</a:t>
            </a:r>
          </a:p>
          <a:p>
            <a:pPr>
              <a:buFont typeface="Arial" charset="0"/>
              <a:buChar char="•"/>
            </a:pPr>
            <a:r>
              <a:rPr lang="en-US" smtClean="0"/>
              <a:t>Vicarious experience- movies</a:t>
            </a:r>
          </a:p>
          <a:p>
            <a:pPr>
              <a:buFont typeface="Arial" charset="0"/>
              <a:buChar char="•"/>
            </a:pPr>
            <a:r>
              <a:rPr lang="en-US" smtClean="0"/>
              <a:t>Internet-blogs, websites</a:t>
            </a:r>
          </a:p>
          <a:p>
            <a:pPr>
              <a:buFont typeface="Arial" charset="0"/>
              <a:buChar char="•"/>
            </a:pPr>
            <a:r>
              <a:rPr lang="en-US" smtClean="0"/>
              <a:t>School, textbook graphics</a:t>
            </a:r>
          </a:p>
          <a:p>
            <a:pPr>
              <a:buFont typeface="Arial" charset="0"/>
              <a:buNone/>
            </a:pPr>
            <a:endParaRPr lang="en-US" smtClean="0"/>
          </a:p>
        </p:txBody>
      </p:sp>
      <p:sp>
        <p:nvSpPr>
          <p:cNvPr id="3" name="Title 2"/>
          <p:cNvSpPr>
            <a:spLocks noGrp="1"/>
          </p:cNvSpPr>
          <p:nvPr>
            <p:ph type="title"/>
          </p:nvPr>
        </p:nvSpPr>
        <p:spPr>
          <a:xfrm>
            <a:off x="0" y="-152400"/>
            <a:ext cx="9144000" cy="1143000"/>
          </a:xfrm>
        </p:spPr>
        <p:txBody>
          <a:bodyPr>
            <a:noAutofit/>
          </a:bodyPr>
          <a:lstStyle/>
          <a:p>
            <a:pPr fontAlgn="auto">
              <a:spcAft>
                <a:spcPts val="0"/>
              </a:spcAft>
              <a:defRPr/>
            </a:pPr>
            <a:r>
              <a:rPr lang="en-US" sz="3200" dirty="0" smtClean="0"/>
              <a:t>Sources of climate concepts (good, bad and ugly)</a:t>
            </a:r>
            <a:endParaRPr lang="en-US" sz="3200" dirty="0"/>
          </a:p>
        </p:txBody>
      </p:sp>
      <p:pic>
        <p:nvPicPr>
          <p:cNvPr id="21508" name="Picture 3" descr="DayAfterTomorrow.jpg"/>
          <p:cNvPicPr>
            <a:picLocks noChangeAspect="1"/>
          </p:cNvPicPr>
          <p:nvPr/>
        </p:nvPicPr>
        <p:blipFill>
          <a:blip r:embed="rId3" cstate="print"/>
          <a:srcRect/>
          <a:stretch>
            <a:fillRect/>
          </a:stretch>
        </p:blipFill>
        <p:spPr bwMode="auto">
          <a:xfrm>
            <a:off x="5562600" y="1524000"/>
            <a:ext cx="2938463" cy="4319588"/>
          </a:xfrm>
          <a:prstGeom prst="rect">
            <a:avLst/>
          </a:prstGeom>
          <a:noFill/>
          <a:ln w="9525">
            <a:noFill/>
            <a:miter lim="800000"/>
            <a:headEnd/>
            <a:tailEnd/>
          </a:ln>
        </p:spPr>
      </p:pic>
      <p:sp>
        <p:nvSpPr>
          <p:cNvPr id="21509" name="TextBox 4"/>
          <p:cNvSpPr txBox="1">
            <a:spLocks noChangeArrowheads="1"/>
          </p:cNvSpPr>
          <p:nvPr/>
        </p:nvSpPr>
        <p:spPr bwMode="auto">
          <a:xfrm>
            <a:off x="381000" y="1016000"/>
            <a:ext cx="3886200" cy="1755775"/>
          </a:xfrm>
          <a:prstGeom prst="rect">
            <a:avLst/>
          </a:prstGeom>
          <a:noFill/>
          <a:ln w="9525">
            <a:noFill/>
            <a:miter lim="800000"/>
            <a:headEnd/>
            <a:tailEnd/>
          </a:ln>
        </p:spPr>
        <p:txBody>
          <a:bodyPr>
            <a:spAutoFit/>
          </a:bodyPr>
          <a:lstStyle/>
          <a:p>
            <a:r>
              <a:rPr lang="en-US" dirty="0"/>
              <a:t>“The greatest obstacle to new learning often is not the student’s lack of prior knowledge but, rather, the existence of prior knowledge” Angelo and Cross, Classroom Assessment Techniques, 1993</a:t>
            </a:r>
          </a:p>
        </p:txBody>
      </p:sp>
      <p:sp>
        <p:nvSpPr>
          <p:cNvPr id="21510" name="TextBox 5"/>
          <p:cNvSpPr txBox="1">
            <a:spLocks noChangeArrowheads="1"/>
          </p:cNvSpPr>
          <p:nvPr/>
        </p:nvSpPr>
        <p:spPr bwMode="auto">
          <a:xfrm>
            <a:off x="5486400" y="5867400"/>
            <a:ext cx="3352800" cy="381000"/>
          </a:xfrm>
          <a:prstGeom prst="rect">
            <a:avLst/>
          </a:prstGeom>
          <a:noFill/>
          <a:ln w="9525">
            <a:noFill/>
            <a:miter lim="800000"/>
            <a:headEnd/>
            <a:tailEnd/>
          </a:ln>
        </p:spPr>
        <p:txBody>
          <a:bodyPr>
            <a:spAutoFit/>
          </a:bodyPr>
          <a:lstStyle/>
          <a:p>
            <a:pPr algn="ctr"/>
            <a:r>
              <a:rPr lang="en-US"/>
              <a:t>Help or hindrance?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a:buNone/>
              <a:defRPr/>
            </a:pPr>
            <a:r>
              <a:rPr lang="en-US" dirty="0" smtClean="0"/>
              <a:t>Type in the chat:  What is your favorite way to uncover misconceptions?</a:t>
            </a:r>
          </a:p>
        </p:txBody>
      </p:sp>
      <p:sp>
        <p:nvSpPr>
          <p:cNvPr id="3" name="Title 2"/>
          <p:cNvSpPr>
            <a:spLocks noGrp="1"/>
          </p:cNvSpPr>
          <p:nvPr>
            <p:ph type="title"/>
          </p:nvPr>
        </p:nvSpPr>
        <p:spPr/>
        <p:txBody>
          <a:bodyPr/>
          <a:lstStyle/>
          <a:p>
            <a:pPr fontAlgn="auto">
              <a:spcAft>
                <a:spcPts val="0"/>
              </a:spcAft>
              <a:defRPr/>
            </a:pPr>
            <a:r>
              <a:rPr lang="en-US" dirty="0" smtClean="0"/>
              <a:t>How do you spot misconceptions?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1618</TotalTime>
  <Words>1496</Words>
  <Application>Microsoft Macintosh PowerPoint</Application>
  <PresentationFormat>On-screen Show (4:3)</PresentationFormat>
  <Paragraphs>208</Paragraphs>
  <Slides>35</Slides>
  <Notes>21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Field Guide to Climate Misconceptions</vt:lpstr>
      <vt:lpstr>Field Guide to Climate Misconceptions</vt:lpstr>
      <vt:lpstr>Field Guide to Climate Misconceptions</vt:lpstr>
      <vt:lpstr>Do misconceptions matter?</vt:lpstr>
      <vt:lpstr>Try this</vt:lpstr>
      <vt:lpstr>How confident are you?</vt:lpstr>
      <vt:lpstr>What is today’s CO2 level?</vt:lpstr>
      <vt:lpstr>Sources of climate concepts (good, bad and ugly)</vt:lpstr>
      <vt:lpstr>How do you spot misconceptions?</vt:lpstr>
      <vt:lpstr>A Novice Learner Probe</vt:lpstr>
      <vt:lpstr>Draw the greenhouse effect2</vt:lpstr>
      <vt:lpstr>How does climate change impact polar bear habitat?</vt:lpstr>
      <vt:lpstr>PowerPoint Presentation</vt:lpstr>
      <vt:lpstr>Uncovering misconceptions</vt:lpstr>
      <vt:lpstr>Which misconceptions are most common?</vt:lpstr>
      <vt:lpstr>Solar activity</vt:lpstr>
      <vt:lpstr>It’s the Sun, stupid!</vt:lpstr>
      <vt:lpstr>Variability</vt:lpstr>
      <vt:lpstr>Misunderstanding variability</vt:lpstr>
      <vt:lpstr>Greenhouse effect</vt:lpstr>
      <vt:lpstr>Greenhouse effect</vt:lpstr>
      <vt:lpstr>Ozone layer</vt:lpstr>
      <vt:lpstr>Ozone and climate change</vt:lpstr>
      <vt:lpstr>Non/Anti-Science</vt:lpstr>
      <vt:lpstr>Non-/Anti-Science</vt:lpstr>
      <vt:lpstr>PowerPoint Presentation</vt:lpstr>
      <vt:lpstr>PowerPoint Presentation</vt:lpstr>
      <vt:lpstr>Sources for target concepts</vt:lpstr>
      <vt:lpstr>Which of these do you use to address misconceptions?</vt:lpstr>
      <vt:lpstr>Strategies that lead to change</vt:lpstr>
      <vt:lpstr>Examples from the CLEAN collection</vt:lpstr>
      <vt:lpstr>Examples from the CLEAN collection</vt:lpstr>
      <vt:lpstr>Conclusions</vt:lpstr>
      <vt:lpstr>Not-So-Serious Climate and Energy Book Club</vt:lpstr>
      <vt:lpstr>Contact </vt:lpstr>
    </vt:vector>
  </TitlesOfParts>
  <Company>CIRES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 Kellagher</dc:creator>
  <cp:lastModifiedBy>Karen Kirk</cp:lastModifiedBy>
  <cp:revision>34</cp:revision>
  <dcterms:created xsi:type="dcterms:W3CDTF">2012-04-02T23:12:16Z</dcterms:created>
  <dcterms:modified xsi:type="dcterms:W3CDTF">2012-05-10T15:27:14Z</dcterms:modified>
</cp:coreProperties>
</file>