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6.jpg" ContentType="image/tif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457" r:id="rId3"/>
    <p:sldId id="423" r:id="rId4"/>
    <p:sldId id="343" r:id="rId5"/>
    <p:sldId id="427" r:id="rId6"/>
    <p:sldId id="383" r:id="rId7"/>
    <p:sldId id="384" r:id="rId8"/>
    <p:sldId id="463" r:id="rId9"/>
    <p:sldId id="452" r:id="rId10"/>
    <p:sldId id="449" r:id="rId11"/>
    <p:sldId id="453" r:id="rId12"/>
    <p:sldId id="475" r:id="rId13"/>
    <p:sldId id="389" r:id="rId14"/>
    <p:sldId id="391" r:id="rId15"/>
    <p:sldId id="408" r:id="rId16"/>
    <p:sldId id="477" r:id="rId17"/>
    <p:sldId id="478" r:id="rId18"/>
    <p:sldId id="493" r:id="rId19"/>
    <p:sldId id="494" r:id="rId20"/>
    <p:sldId id="495" r:id="rId21"/>
    <p:sldId id="401" r:id="rId22"/>
    <p:sldId id="459" r:id="rId23"/>
    <p:sldId id="482" r:id="rId24"/>
    <p:sldId id="484" r:id="rId25"/>
    <p:sldId id="485" r:id="rId26"/>
    <p:sldId id="486" r:id="rId27"/>
    <p:sldId id="487" r:id="rId28"/>
    <p:sldId id="488" r:id="rId29"/>
    <p:sldId id="483" r:id="rId30"/>
    <p:sldId id="428" r:id="rId31"/>
    <p:sldId id="460" r:id="rId32"/>
    <p:sldId id="429" r:id="rId33"/>
    <p:sldId id="461" r:id="rId34"/>
    <p:sldId id="440" r:id="rId35"/>
    <p:sldId id="441" r:id="rId36"/>
    <p:sldId id="443" r:id="rId37"/>
    <p:sldId id="489" r:id="rId38"/>
    <p:sldId id="490" r:id="rId39"/>
    <p:sldId id="491" r:id="rId40"/>
    <p:sldId id="492" r:id="rId41"/>
    <p:sldId id="445" r:id="rId42"/>
    <p:sldId id="44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173"/>
    <a:srgbClr val="717074"/>
    <a:srgbClr val="F08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7" autoAdjust="0"/>
    <p:restoredTop sz="97279" autoAdjust="0"/>
  </p:normalViewPr>
  <p:slideViewPr>
    <p:cSldViewPr snapToGrid="0" snapToObjects="1">
      <p:cViewPr varScale="1">
        <p:scale>
          <a:sx n="117" d="100"/>
          <a:sy n="117" d="100"/>
        </p:scale>
        <p:origin x="-1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A1D3A-E01D-2B44-A17F-B619067782F1}" type="datetimeFigureOut">
              <a:rPr lang="en-US" smtClean="0"/>
              <a:t>5/16/12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2AE76-73FB-D440-8F71-CFC53CDB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5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latin typeface="Calibri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A412824-2408-704B-8E67-9DC7542C8E13}" type="slidenum">
              <a:rPr lang="en-AU" sz="1200">
                <a:latin typeface="Calibri" charset="0"/>
              </a:rPr>
              <a:pPr algn="r" eaLnBrk="1" hangingPunct="1"/>
              <a:t>35</a:t>
            </a:fld>
            <a:endParaRPr lang="en-A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latin typeface="Calibri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A412824-2408-704B-8E67-9DC7542C8E13}" type="slidenum">
              <a:rPr lang="en-AU" sz="1200">
                <a:latin typeface="Calibri" charset="0"/>
              </a:rPr>
              <a:pPr algn="r" eaLnBrk="1" hangingPunct="1"/>
              <a:t>36</a:t>
            </a:fld>
            <a:endParaRPr lang="en-A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latin typeface="Calibri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A412824-2408-704B-8E67-9DC7542C8E13}" type="slidenum">
              <a:rPr lang="en-AU" sz="1200">
                <a:latin typeface="Calibri" charset="0"/>
              </a:rPr>
              <a:pPr algn="r" eaLnBrk="1" hangingPunct="1"/>
              <a:t>37</a:t>
            </a:fld>
            <a:endParaRPr lang="en-A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latin typeface="Calibri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A412824-2408-704B-8E67-9DC7542C8E13}" type="slidenum">
              <a:rPr lang="en-AU" sz="1200">
                <a:latin typeface="Calibri" charset="0"/>
              </a:rPr>
              <a:pPr algn="r" eaLnBrk="1" hangingPunct="1"/>
              <a:t>38</a:t>
            </a:fld>
            <a:endParaRPr lang="en-A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latin typeface="Calibri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A412824-2408-704B-8E67-9DC7542C8E13}" type="slidenum">
              <a:rPr lang="en-AU" sz="1200">
                <a:latin typeface="Calibri" charset="0"/>
              </a:rPr>
              <a:pPr algn="r" eaLnBrk="1" hangingPunct="1"/>
              <a:t>39</a:t>
            </a:fld>
            <a:endParaRPr lang="en-A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>
              <a:latin typeface="Calibri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A412824-2408-704B-8E67-9DC7542C8E13}" type="slidenum">
              <a:rPr lang="en-AU" sz="1200">
                <a:latin typeface="Calibri" charset="0"/>
              </a:rPr>
              <a:pPr algn="r" eaLnBrk="1" hangingPunct="1"/>
              <a:t>40</a:t>
            </a:fld>
            <a:endParaRPr lang="en-AU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4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4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8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7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5/16/12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6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5/16/12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5/16/12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9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FB81-1F33-6242-9062-C9C6911F87C3}" type="datetimeFigureOut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2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BFB81-1F33-6242-9062-C9C6911F87C3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70DE5-3247-4C48-B1F5-4F0329C5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Relationship Id="rId3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ciq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312" y="5885598"/>
            <a:ext cx="3297936" cy="52425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9704" y="5662987"/>
            <a:ext cx="8211544" cy="0"/>
          </a:xfrm>
          <a:prstGeom prst="line">
            <a:avLst/>
          </a:prstGeom>
          <a:ln w="12700">
            <a:solidFill>
              <a:srgbClr val="F08B1D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9" descr="MeetingTheChalle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04" y="5996216"/>
            <a:ext cx="1524000" cy="396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932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1398" y="3068286"/>
            <a:ext cx="8004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08B1D"/>
                </a:solidFill>
                <a:latin typeface="Arial"/>
                <a:cs typeface="Arial"/>
              </a:rPr>
              <a:t>Communication &amp; Debunking with</a:t>
            </a:r>
          </a:p>
          <a:p>
            <a:r>
              <a:rPr lang="en-US" sz="3600" b="1" dirty="0" smtClean="0">
                <a:solidFill>
                  <a:srgbClr val="F08B1D"/>
                </a:solidFill>
                <a:latin typeface="Arial"/>
                <a:cs typeface="Arial"/>
              </a:rPr>
              <a:t>Sticky Science</a:t>
            </a:r>
            <a:endParaRPr lang="en-US" sz="3600" b="1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934" y="4228390"/>
            <a:ext cx="412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17074"/>
                </a:solidFill>
                <a:latin typeface="Arial"/>
                <a:cs typeface="Arial"/>
              </a:rPr>
              <a:t>John Cook</a:t>
            </a:r>
            <a:endParaRPr lang="en-US" sz="2400" b="1" dirty="0">
              <a:solidFill>
                <a:srgbClr val="717074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894" y="5052195"/>
            <a:ext cx="5715472" cy="664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600" baseline="30000" dirty="0" smtClean="0">
                <a:solidFill>
                  <a:srgbClr val="717074"/>
                </a:solidFill>
                <a:latin typeface="Arial"/>
                <a:cs typeface="Arial"/>
              </a:rPr>
              <a:t>Climate Literacy and Environmental Awareness Network</a:t>
            </a:r>
            <a:endParaRPr lang="en-US" sz="2600" baseline="30000" dirty="0">
              <a:solidFill>
                <a:srgbClr val="717074"/>
              </a:solidFill>
              <a:latin typeface="Arial"/>
              <a:cs typeface="Arial"/>
            </a:endParaRPr>
          </a:p>
          <a:p>
            <a:r>
              <a:rPr lang="en-US" sz="2600" baseline="30000" dirty="0" smtClean="0">
                <a:solidFill>
                  <a:srgbClr val="717074"/>
                </a:solidFill>
                <a:latin typeface="Arial"/>
                <a:cs typeface="Arial"/>
              </a:rPr>
              <a:t>Date: 17 May 2012</a:t>
            </a:r>
            <a:endParaRPr lang="en-US" sz="2600" baseline="30000" dirty="0">
              <a:solidFill>
                <a:srgbClr val="71707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0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The Overkill Backfire Effect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pic>
        <p:nvPicPr>
          <p:cNvPr id="2" name="Picture 1" descr="overkill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0" y="1398445"/>
            <a:ext cx="8040787" cy="314763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9697" y="4923011"/>
            <a:ext cx="7716530" cy="152505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A simple myth is more cognitively attractive than an over-complicated </a:t>
            </a:r>
            <a:r>
              <a:rPr lang="en-AU" dirty="0">
                <a:solidFill>
                  <a:schemeClr val="bg1"/>
                </a:solidFill>
              </a:rPr>
              <a:t>correction </a:t>
            </a:r>
            <a:r>
              <a:rPr lang="en-AU" dirty="0" smtClean="0">
                <a:solidFill>
                  <a:schemeClr val="bg1"/>
                </a:solidFill>
              </a:rPr>
              <a:t/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sz="2400" dirty="0" smtClean="0">
                <a:solidFill>
                  <a:schemeClr val="bg1"/>
                </a:solidFill>
              </a:rPr>
              <a:t>(</a:t>
            </a:r>
            <a:r>
              <a:rPr lang="en-AU" sz="2400" dirty="0">
                <a:solidFill>
                  <a:schemeClr val="bg1"/>
                </a:solidFill>
              </a:rPr>
              <a:t>Schwarz et al 2007)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8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98920" y="1622021"/>
            <a:ext cx="54467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Arial"/>
                <a:cs typeface="Arial"/>
              </a:rPr>
              <a:t>“I didn’t have time </a:t>
            </a:r>
            <a:br>
              <a:rPr lang="en-US" sz="4000" i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i="1" dirty="0" smtClean="0">
                <a:solidFill>
                  <a:schemeClr val="bg1"/>
                </a:solidFill>
                <a:latin typeface="Arial"/>
                <a:cs typeface="Arial"/>
              </a:rPr>
              <a:t>to write a short letter, </a:t>
            </a:r>
            <a:br>
              <a:rPr lang="en-US" sz="4000" i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i="1" dirty="0" smtClean="0">
                <a:solidFill>
                  <a:schemeClr val="bg1"/>
                </a:solidFill>
                <a:latin typeface="Arial"/>
                <a:cs typeface="Arial"/>
              </a:rPr>
              <a:t>so I wrote a long one instead.”</a:t>
            </a:r>
            <a:endParaRPr lang="en-US" sz="4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9998" y="4082720"/>
            <a:ext cx="1615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MARK TWAIN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71" y="1700372"/>
            <a:ext cx="1481314" cy="23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1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97201" y="1622021"/>
            <a:ext cx="497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Arial"/>
                <a:cs typeface="Arial"/>
              </a:rPr>
              <a:t>“If you can’t explain your physics to a barmaid, it is probably not very good physics.”</a:t>
            </a:r>
            <a:endParaRPr lang="en-US" sz="4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9998" y="3854120"/>
            <a:ext cx="1615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ERNST RUTHERFORD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7" descr="Ernest-Ruther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271" y="1700372"/>
            <a:ext cx="1500966" cy="202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71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135" y="0"/>
            <a:ext cx="1024246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6828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Another psychological pitfall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08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Create a Gap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pic>
        <p:nvPicPr>
          <p:cNvPr id="2" name="Picture 1" descr="gap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84" y="1496405"/>
            <a:ext cx="5519867" cy="39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5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Fill the Gap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pic>
        <p:nvPicPr>
          <p:cNvPr id="6" name="Picture 5" descr="gap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1" y="1496405"/>
            <a:ext cx="5792147" cy="39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4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4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Anatomy of an Effective Debunking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87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100" y="873730"/>
            <a:ext cx="6781800" cy="28600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14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Anatomy of an Effective Debunking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400" y="1001068"/>
            <a:ext cx="6667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/>
              <a:t>97 out of 100 climate experts agree humans are causing global </a:t>
            </a:r>
            <a:r>
              <a:rPr lang="en-GB" sz="2000" b="1" baseline="30000" dirty="0" smtClean="0"/>
              <a:t>warming</a:t>
            </a:r>
          </a:p>
          <a:p>
            <a:r>
              <a:rPr lang="en-GB" sz="2000" baseline="30000" dirty="0"/>
              <a:t>Several independent surveys find 97% of climate scientists who are actively publishing peer-reviewed climate research agree that humans are causing global warming.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353300" y="2055168"/>
            <a:ext cx="1358900" cy="6519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chemeClr val="bg1"/>
                </a:solidFill>
              </a:rPr>
              <a:t>Core fact</a:t>
            </a: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18" name="Picture 17" descr="consensu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65682"/>
            <a:ext cx="6350000" cy="19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8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92100" y="3900544"/>
            <a:ext cx="6781800" cy="8260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2100" y="873730"/>
            <a:ext cx="6781800" cy="28600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14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Anatomy of an Effective Debunking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400" y="1001068"/>
            <a:ext cx="6667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/>
              <a:t>97 out of 100 climate experts agree humans are causing global </a:t>
            </a:r>
            <a:r>
              <a:rPr lang="en-GB" sz="2000" b="1" baseline="30000" dirty="0" smtClean="0"/>
              <a:t>warming</a:t>
            </a:r>
          </a:p>
          <a:p>
            <a:r>
              <a:rPr lang="en-GB" sz="2000" baseline="30000" dirty="0"/>
              <a:t>Several independent surveys find 97% of climate scientists who are actively publishing peer-reviewed climate research agree that humans are causing global warming.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400" y="4042202"/>
            <a:ext cx="657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aseline="30000" dirty="0"/>
              <a:t>However, movements that deny a scientific consensus have always sought to cast doubt on the fact that a consensus exists. One technique is the use of fake experts, citing scientists who have little to no expertise in the particular field of science.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353300" y="2055168"/>
            <a:ext cx="1358900" cy="6519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chemeClr val="bg1"/>
                </a:solidFill>
              </a:rPr>
              <a:t>Core fact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353300" y="4049319"/>
            <a:ext cx="1358900" cy="6519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chemeClr val="bg1"/>
                </a:solidFill>
              </a:rPr>
              <a:t>Warning</a:t>
            </a: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18" name="Picture 17" descr="consensu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65682"/>
            <a:ext cx="6350000" cy="19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8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92100" y="3900544"/>
            <a:ext cx="6781800" cy="8260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2100" y="873730"/>
            <a:ext cx="6781800" cy="28600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14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Anatomy of an Effective Debunking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400" y="1001068"/>
            <a:ext cx="6667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/>
              <a:t>97 out of 100 climate experts agree humans are causing global </a:t>
            </a:r>
            <a:r>
              <a:rPr lang="en-GB" sz="2000" b="1" baseline="30000" dirty="0" smtClean="0"/>
              <a:t>warming</a:t>
            </a:r>
          </a:p>
          <a:p>
            <a:r>
              <a:rPr lang="en-GB" sz="2000" baseline="30000" dirty="0"/>
              <a:t>Several independent surveys find 97% of climate scientists who are actively publishing peer-reviewed climate research agree that humans are causing global warming.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400" y="4042202"/>
            <a:ext cx="657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aseline="30000" dirty="0"/>
              <a:t>However, movements that deny a scientific consensus have always sought to cast doubt on the fact that a consensus exists. One technique is the use of fake experts, citing scientists who have little to no expertise in the particular field of science.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353300" y="2055168"/>
            <a:ext cx="1358900" cy="6519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chemeClr val="bg1"/>
                </a:solidFill>
              </a:rPr>
              <a:t>Core fact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353300" y="4049319"/>
            <a:ext cx="1358900" cy="6519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chemeClr val="bg1"/>
                </a:solidFill>
              </a:rPr>
              <a:t>Warning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353300" y="5027301"/>
            <a:ext cx="1358900" cy="6519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chemeClr val="bg1"/>
                </a:solidFill>
              </a:rPr>
              <a:t>Myth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100" y="4906745"/>
            <a:ext cx="6781800" cy="7193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" y="5077768"/>
            <a:ext cx="65659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aseline="30000" dirty="0"/>
              <a:t>For example, the OISM Petition Project claims 31,000 scientists disagree with the scientific consensus on global warming.</a:t>
            </a:r>
          </a:p>
        </p:txBody>
      </p:sp>
      <p:pic>
        <p:nvPicPr>
          <p:cNvPr id="18" name="Picture 17" descr="consensu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65682"/>
            <a:ext cx="6350000" cy="19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3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489" y="455139"/>
            <a:ext cx="5397861" cy="59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92100" y="3900544"/>
            <a:ext cx="6781800" cy="8260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2100" y="873730"/>
            <a:ext cx="6781800" cy="28600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14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Anatomy of an Effective Debunking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400" y="1001068"/>
            <a:ext cx="6667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/>
              <a:t>97 out of 100 climate experts agree humans are causing global </a:t>
            </a:r>
            <a:r>
              <a:rPr lang="en-GB" sz="2000" b="1" baseline="30000" dirty="0" smtClean="0"/>
              <a:t>warming</a:t>
            </a:r>
          </a:p>
          <a:p>
            <a:r>
              <a:rPr lang="en-GB" sz="2000" baseline="30000" dirty="0"/>
              <a:t>Several independent surveys find 97% of climate scientists who are actively publishing peer-reviewed climate research agree that humans are causing global warming.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400" y="4042202"/>
            <a:ext cx="657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aseline="30000" dirty="0"/>
              <a:t>However, movements that deny a scientific consensus have always sought to cast doubt on the fact that a consensus exists. One technique is the use of fake experts, citing scientists who have little to no expertise in the particular field of science.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353300" y="2055168"/>
            <a:ext cx="1358900" cy="6519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chemeClr val="bg1"/>
                </a:solidFill>
              </a:rPr>
              <a:t>Core fact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353300" y="4049319"/>
            <a:ext cx="1358900" cy="6519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chemeClr val="bg1"/>
                </a:solidFill>
              </a:rPr>
              <a:t>Warning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353300" y="5027301"/>
            <a:ext cx="1358900" cy="6519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chemeClr val="bg1"/>
                </a:solidFill>
              </a:rPr>
              <a:t>Myth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353299" y="5871947"/>
            <a:ext cx="1650999" cy="98605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chemeClr val="bg1"/>
                </a:solidFill>
              </a:rPr>
              <a:t>Alternative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chemeClr val="bg1"/>
                </a:solidFill>
              </a:rPr>
              <a:t>Explanation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100" y="4906745"/>
            <a:ext cx="6781800" cy="7193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2100" y="5829299"/>
            <a:ext cx="6781800" cy="897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" y="5077768"/>
            <a:ext cx="65659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aseline="30000" dirty="0"/>
              <a:t>For example, the OISM Petition Project claims 31,000 scientists disagree with the scientific consensus on global warming.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400" y="6006918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aseline="30000" dirty="0"/>
              <a:t>However, around 99.9% of the scientists listed in the Petition Project are not climate scientists. The petition is open to anyone with a Bachelor of Science or higher and includes medical doctors, mechanical engineers and computer scientists.</a:t>
            </a:r>
          </a:p>
        </p:txBody>
      </p:sp>
      <p:pic>
        <p:nvPicPr>
          <p:cNvPr id="18" name="Picture 17" descr="consensu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65682"/>
            <a:ext cx="6350000" cy="19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39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pic>
        <p:nvPicPr>
          <p:cNvPr id="2" name="Picture 1" descr="made-to-st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44"/>
            <a:ext cx="4564665" cy="60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1400" y="2268495"/>
            <a:ext cx="3566008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4000" i="1" dirty="0" smtClean="0">
                <a:solidFill>
                  <a:schemeClr val="bg1"/>
                </a:solidFill>
                <a:latin typeface="Arial"/>
                <a:cs typeface="Arial"/>
              </a:rPr>
              <a:t>“Fight sticky ideas with stickier ideas.”</a:t>
            </a:r>
          </a:p>
        </p:txBody>
      </p:sp>
      <p:pic>
        <p:nvPicPr>
          <p:cNvPr id="2" name="Picture 1" descr="made-to-st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44"/>
            <a:ext cx="4564665" cy="60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3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4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What makes an idea sticky?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96901" y="1057453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SUCCES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12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4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What makes an idea sticky?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96901" y="1057453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SUCCES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96901" y="1739900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Simple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50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4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What makes an idea sticky?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96901" y="1057453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SUCCES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96901" y="1739900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Simple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96901" y="2358847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Unexpected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20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4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What makes an idea sticky?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96901" y="1057453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SUCCES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96901" y="1739900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Simple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96901" y="2358847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Unexpected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96901" y="3015894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Concrete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47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4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What makes an idea sticky?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96901" y="1057453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SUCCES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96901" y="1739900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Simple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96901" y="2358847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Unexpected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96901" y="3015894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Concrete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596901" y="3704335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Credible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70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4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What makes an idea sticky?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96901" y="1057453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SUCCES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96901" y="1739900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Simple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96901" y="2358847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Unexpected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96901" y="3015894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Concrete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596901" y="3704335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Credible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96901" y="4395417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Emotional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28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4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What makes an idea sticky?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96901" y="1057453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SUCCES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96901" y="1739900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Simple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96901" y="2358847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Unexpected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96901" y="3015894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Concrete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596901" y="3704335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Credible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96901" y="4395417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Emotional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596901" y="5128664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</a:rPr>
              <a:t>Stories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1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3892"/>
            <a:ext cx="9143999" cy="7248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93873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08B1D"/>
                </a:solidFill>
                <a:latin typeface="Arial"/>
                <a:cs typeface="Arial"/>
              </a:rPr>
              <a:t>One Model of the Human Brain</a:t>
            </a:r>
            <a:endParaRPr lang="en-US" sz="4800" dirty="0">
              <a:solidFill>
                <a:srgbClr val="F08B1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72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4665" y="328194"/>
            <a:ext cx="457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The Curiosity Gap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pic>
        <p:nvPicPr>
          <p:cNvPr id="10" name="Picture 9" descr="made-to-st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44"/>
            <a:ext cx="4564665" cy="60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2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190251" y="1501953"/>
            <a:ext cx="2925049" cy="40131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Generate curiosity by opening gaps in their knowledge then filling those gaps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0" name="Picture 9" descr="made-to-st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44"/>
            <a:ext cx="4564665" cy="6086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4665" y="328194"/>
            <a:ext cx="457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The Curiosity Gap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38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81017" y="1114943"/>
            <a:ext cx="3468736" cy="19365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2738" y="1114943"/>
            <a:ext cx="3468736" cy="19365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Debunking Method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>
            <a:stCxn id="13" idx="3"/>
            <a:endCxn id="12" idx="1"/>
          </p:cNvCxnSpPr>
          <p:nvPr/>
        </p:nvCxnSpPr>
        <p:spPr>
          <a:xfrm>
            <a:off x="4201474" y="2083206"/>
            <a:ext cx="77954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062476" y="1503302"/>
            <a:ext cx="2571232" cy="115087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</a:rPr>
              <a:t>Create a gap with the facts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197800" y="1301741"/>
            <a:ext cx="2937174" cy="146524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</a:rPr>
              <a:t>Fill the gap with an alternative explanation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2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87963" y="4162037"/>
            <a:ext cx="3468736" cy="19365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81017" y="1114943"/>
            <a:ext cx="3468736" cy="19365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2738" y="1114943"/>
            <a:ext cx="3468736" cy="19365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9684" y="4162037"/>
            <a:ext cx="3468736" cy="19365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Debunking Method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23098" y="4354756"/>
            <a:ext cx="2486050" cy="164611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</a:rPr>
              <a:t>Create a gap to generate curiosity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434496" y="4353255"/>
            <a:ext cx="2547804" cy="153112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</a:rPr>
              <a:t>Fill the gap with answers to questions</a:t>
            </a:r>
            <a:endParaRPr lang="en-AU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13" idx="3"/>
            <a:endCxn id="12" idx="1"/>
          </p:cNvCxnSpPr>
          <p:nvPr/>
        </p:nvCxnSpPr>
        <p:spPr>
          <a:xfrm>
            <a:off x="4201474" y="2083206"/>
            <a:ext cx="77954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6" idx="3"/>
            <a:endCxn id="15" idx="1"/>
          </p:cNvCxnSpPr>
          <p:nvPr/>
        </p:nvCxnSpPr>
        <p:spPr>
          <a:xfrm>
            <a:off x="4208420" y="5130300"/>
            <a:ext cx="77954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341263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Generating Curiosity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062476" y="1507770"/>
            <a:ext cx="2571232" cy="115087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</a:rPr>
              <a:t>Create a gap with the facts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197800" y="1306209"/>
            <a:ext cx="2937174" cy="146524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</a:rPr>
              <a:t>Fill the gap with an alternative explanation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8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6443" y="1625357"/>
            <a:ext cx="51565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Arial"/>
                <a:cs typeface="Arial"/>
              </a:rPr>
              <a:t>“…the earth quit warming and now we may be in a cooling cycle.”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71" y="1710178"/>
            <a:ext cx="1491163" cy="2236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9706" y="4044995"/>
            <a:ext cx="1768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DANA ROHRABACHER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Example of a Debunking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824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rch_2011_Total_Heat_Cont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3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_vs_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9144000" cy="58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2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_vs_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9144000" cy="5879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0401" y="863600"/>
            <a:ext cx="3784600" cy="876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76301" y="718870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Simple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721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_vs_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9144000" cy="5879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0401" y="863600"/>
            <a:ext cx="3784600" cy="876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76301" y="1374241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Unexpected</a:t>
            </a:r>
            <a:endParaRPr lang="en-A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76301" y="718870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Simple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535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_vs_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9144000" cy="5879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0401" y="863600"/>
            <a:ext cx="3784600" cy="876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76301" y="1374241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Unexpected</a:t>
            </a:r>
            <a:endParaRPr lang="en-A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76301" y="718870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Simple</a:t>
            </a:r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76301" y="1993188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Concrete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85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918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905430"/>
            <a:ext cx="10079180" cy="17543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08B1D"/>
                </a:solidFill>
                <a:latin typeface="Arial"/>
                <a:cs typeface="Arial"/>
              </a:rPr>
              <a:t>A More Accurate Model </a:t>
            </a:r>
          </a:p>
          <a:p>
            <a:pPr algn="ctr"/>
            <a:r>
              <a:rPr lang="en-US" sz="5400" dirty="0" smtClean="0">
                <a:solidFill>
                  <a:srgbClr val="F08B1D"/>
                </a:solidFill>
                <a:latin typeface="Arial"/>
                <a:cs typeface="Arial"/>
              </a:rPr>
              <a:t>of the Human Brain</a:t>
            </a:r>
            <a:endParaRPr lang="en-US" sz="5400" dirty="0">
              <a:solidFill>
                <a:srgbClr val="F08B1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33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_vs_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9144000" cy="5879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0401" y="863600"/>
            <a:ext cx="3784600" cy="876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76301" y="1374241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Unexpected</a:t>
            </a:r>
            <a:endParaRPr lang="en-A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76301" y="718870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Simple</a:t>
            </a:r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76301" y="1993188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Concrete</a:t>
            </a:r>
            <a:endParaRPr lang="en-A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76301" y="2674923"/>
            <a:ext cx="7518400" cy="65704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Story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487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bh_lar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5" y="1119158"/>
            <a:ext cx="3649900" cy="516825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6634" y="537148"/>
            <a:ext cx="3649901" cy="67761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800" dirty="0" smtClean="0">
                <a:solidFill>
                  <a:schemeClr val="bg1"/>
                </a:solidFill>
              </a:rPr>
              <a:t>http://</a:t>
            </a:r>
            <a:r>
              <a:rPr lang="en-AU" sz="2800" dirty="0" err="1" smtClean="0">
                <a:solidFill>
                  <a:schemeClr val="bg1"/>
                </a:solidFill>
              </a:rPr>
              <a:t>sks.to</a:t>
            </a:r>
            <a:r>
              <a:rPr lang="en-AU" sz="2800" dirty="0" smtClean="0">
                <a:solidFill>
                  <a:schemeClr val="bg1"/>
                </a:solidFill>
              </a:rPr>
              <a:t>/debunk</a:t>
            </a:r>
            <a:endParaRPr lang="en-AU" sz="2800" dirty="0">
              <a:solidFill>
                <a:schemeClr val="bg1"/>
              </a:solidFill>
            </a:endParaRPr>
          </a:p>
        </p:txBody>
      </p:sp>
      <p:pic>
        <p:nvPicPr>
          <p:cNvPr id="6" name="Picture 6" descr="Guide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40" y="1119158"/>
            <a:ext cx="3659070" cy="516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08909" y="537148"/>
            <a:ext cx="3649901" cy="67761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800" dirty="0" smtClean="0">
                <a:solidFill>
                  <a:schemeClr val="bg1"/>
                </a:solidFill>
              </a:rPr>
              <a:t>http://</a:t>
            </a:r>
            <a:r>
              <a:rPr lang="en-AU" sz="2800" dirty="0" err="1" smtClean="0">
                <a:solidFill>
                  <a:schemeClr val="bg1"/>
                </a:solidFill>
              </a:rPr>
              <a:t>sks.to</a:t>
            </a:r>
            <a:r>
              <a:rPr lang="en-AU" sz="2800" dirty="0" smtClean="0">
                <a:solidFill>
                  <a:schemeClr val="bg1"/>
                </a:solidFill>
              </a:rPr>
              <a:t>/guide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1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ondaryImage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800" y="442150"/>
            <a:ext cx="2389632" cy="384048"/>
          </a:xfrm>
          <a:prstGeom prst="rect">
            <a:avLst/>
          </a:prstGeom>
        </p:spPr>
      </p:pic>
      <p:pic>
        <p:nvPicPr>
          <p:cNvPr id="5" name="Picture 4" descr="SecondaryImage_t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48000" cy="1176528"/>
          </a:xfrm>
          <a:prstGeom prst="rect">
            <a:avLst/>
          </a:prstGeom>
        </p:spPr>
      </p:pic>
      <p:pic>
        <p:nvPicPr>
          <p:cNvPr id="6" name="Picture 5" descr="SecondaryImage_Bott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968" y="5090160"/>
            <a:ext cx="1018032" cy="1767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028" y="2505863"/>
            <a:ext cx="7045551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08B1D"/>
                </a:solidFill>
                <a:latin typeface="Arial"/>
                <a:cs typeface="Arial"/>
              </a:rPr>
              <a:t>John Cook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717074"/>
                </a:solidFill>
                <a:latin typeface="Arial"/>
                <a:cs typeface="Arial"/>
              </a:rPr>
              <a:t>Global Change Institute, University of Queensland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endParaRPr lang="en-US" sz="1600" dirty="0" smtClean="0">
              <a:solidFill>
                <a:srgbClr val="71707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Blip>
                <a:blip r:embed="rId5"/>
              </a:buBlip>
            </a:pPr>
            <a:r>
              <a:rPr lang="en-US" sz="2000" dirty="0" smtClean="0">
                <a:solidFill>
                  <a:srgbClr val="717074"/>
                </a:solidFill>
                <a:latin typeface="Arial"/>
                <a:cs typeface="Arial"/>
              </a:rPr>
              <a:t>Web: http://</a:t>
            </a:r>
            <a:r>
              <a:rPr lang="en-US" sz="2000" smtClean="0">
                <a:solidFill>
                  <a:srgbClr val="717074"/>
                </a:solidFill>
                <a:latin typeface="Arial"/>
                <a:cs typeface="Arial"/>
              </a:rPr>
              <a:t>www.skepticalscience.com</a:t>
            </a:r>
            <a:endParaRPr lang="en-US" sz="2000" dirty="0" smtClean="0">
              <a:solidFill>
                <a:srgbClr val="71707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36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pic>
        <p:nvPicPr>
          <p:cNvPr id="9" name="Picture 3" descr="Flu_My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31" y="502992"/>
            <a:ext cx="4559641" cy="590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67472" y="328194"/>
            <a:ext cx="4076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Familiarity </a:t>
            </a:r>
            <a:b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Backfire Effect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547896" y="1761086"/>
            <a:ext cx="3596104" cy="329399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Debunking a myth can reinforce the myth in people’s </a:t>
            </a:r>
            <a:r>
              <a:rPr lang="en-AU" dirty="0">
                <a:solidFill>
                  <a:schemeClr val="bg1"/>
                </a:solidFill>
              </a:rPr>
              <a:t>minds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(Schwarz et al </a:t>
            </a:r>
            <a:r>
              <a:rPr lang="en-AU" sz="2400" dirty="0" smtClean="0">
                <a:solidFill>
                  <a:schemeClr val="bg1"/>
                </a:solidFill>
              </a:rPr>
              <a:t>2007)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4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Familiarity Backfire Effect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pic>
        <p:nvPicPr>
          <p:cNvPr id="5" name="Picture 4" descr="mythvsfac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9" y="1734585"/>
            <a:ext cx="8618308" cy="344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Familiarity Backfire Effect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pic>
        <p:nvPicPr>
          <p:cNvPr id="2" name="Picture 1" descr="mythvsfact2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9" y="1734198"/>
            <a:ext cx="8709287" cy="34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1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164412" y="173698"/>
            <a:ext cx="3236273" cy="206091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04923" y="308019"/>
            <a:ext cx="2735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/>
                <a:cs typeface="Arial"/>
              </a:rPr>
              <a:t>Danger, </a:t>
            </a:r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Will Robinson!</a:t>
            </a:r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Approaching</a:t>
            </a:r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myth!</a:t>
            </a:r>
            <a:endParaRPr lang="en-U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32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080000"/>
            <a:ext cx="1028700" cy="177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819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08B1D"/>
                </a:solidFill>
                <a:latin typeface="Arial"/>
                <a:cs typeface="Arial"/>
              </a:rPr>
              <a:t>The Overkill Backfire Effect</a:t>
            </a:r>
            <a:endParaRPr lang="en-US" sz="3600" dirty="0">
              <a:solidFill>
                <a:srgbClr val="F08B1D"/>
              </a:solidFill>
              <a:latin typeface="Arial"/>
              <a:cs typeface="Arial"/>
            </a:endParaRPr>
          </a:p>
        </p:txBody>
      </p:sp>
      <p:pic>
        <p:nvPicPr>
          <p:cNvPr id="5" name="Picture 4" descr="overkill1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7" y="1406242"/>
            <a:ext cx="8020870" cy="3139842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19697" y="4923011"/>
            <a:ext cx="7716530" cy="152505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A simple myth is more cognitively attractive than an over-complicated </a:t>
            </a:r>
            <a:r>
              <a:rPr lang="en-AU" dirty="0">
                <a:solidFill>
                  <a:schemeClr val="bg1"/>
                </a:solidFill>
              </a:rPr>
              <a:t>correction </a:t>
            </a:r>
            <a:r>
              <a:rPr lang="en-AU" dirty="0" smtClean="0">
                <a:solidFill>
                  <a:schemeClr val="bg1"/>
                </a:solidFill>
              </a:rPr>
              <a:t/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sz="2400" dirty="0" smtClean="0">
                <a:solidFill>
                  <a:schemeClr val="bg1"/>
                </a:solidFill>
              </a:rPr>
              <a:t>(</a:t>
            </a:r>
            <a:r>
              <a:rPr lang="en-AU" sz="2400" dirty="0">
                <a:solidFill>
                  <a:schemeClr val="bg1"/>
                </a:solidFill>
              </a:rPr>
              <a:t>Schwarz et al 2007)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8286</TotalTime>
  <Words>751</Words>
  <Application>Microsoft Macintosh PowerPoint</Application>
  <PresentationFormat>On-screen Show (4:3)</PresentationFormat>
  <Paragraphs>130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Karen Kirk</cp:lastModifiedBy>
  <cp:revision>298</cp:revision>
  <dcterms:created xsi:type="dcterms:W3CDTF">2011-09-23T03:50:30Z</dcterms:created>
  <dcterms:modified xsi:type="dcterms:W3CDTF">2012-05-16T19:12:15Z</dcterms:modified>
</cp:coreProperties>
</file>