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notesSlides/notesSlide9.xml" ContentType="application/vnd.openxmlformats-officedocument.presentationml.notesSlide+xml"/>
  <Override PartName="/ppt/slides/slide5.xml" ContentType="application/vnd.openxmlformats-officedocument.presentationml.slide+xml"/>
  <Override PartName="/ppt/slideLayouts/slideLayout11.xml" ContentType="application/vnd.openxmlformats-officedocument.presentationml.slideLayout+xml"/>
  <Override PartName="/ppt/notesSlides/notesSlide16.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5.xml" ContentType="application/vnd.openxmlformats-officedocument.presentationml.slideLayout+xml"/>
  <Override PartName="/ppt/notesSlides/notesSlide12.xml" ContentType="application/vnd.openxmlformats-officedocument.presentationml.notesSlide+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notesSlides/notesSlide17.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notesSlides/notesSlide6.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notesSlides/notesSlide18.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Override PartName="/ppt/slideLayouts/slideLayout3.xml" ContentType="application/vnd.openxmlformats-officedocument.presentationml.slideLayou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notesSlides/notesSlide3.xml" ContentType="application/vnd.openxmlformats-officedocument.presentationml.notesSlide+xml"/>
  <Override PartName="/ppt/slides/slide17.xml" ContentType="application/vnd.openxmlformats-officedocument.presentationml.slide+xml"/>
  <Override PartName="/ppt/slides/slide8.xml" ContentType="application/vnd.openxmlformats-officedocument.presentationml.slide+xml"/>
  <Override PartName="/ppt/notesSlides/notesSlide19.xml" ContentType="application/vnd.openxmlformats-officedocument.presentationml.notes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notesSlides/notesSlide8.xml" ContentType="application/vnd.openxmlformats-officedocument.presentationml.notesSlide+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viewProps.xml" ContentType="application/vnd.openxmlformats-officedocument.presentationml.viewProps+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notes" clrMode="gray" scaleToFitPaper="1"/>
  <p:clrMru>
    <a:srgbClr val="DED83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p:scale>
          <a:sx n="100" d="100"/>
          <a:sy n="100" d="100"/>
        </p:scale>
        <p:origin x="-1784" y="-12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818E9A-5241-B544-9606-688143247880}" type="datetimeFigureOut">
              <a:rPr lang="en-US" smtClean="0"/>
              <a:t>3/14/12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4F8C7C-B323-054E-8B7E-6FF39601556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Introduction:  Hi, I’m Beth Simmons, the E/O coordinator for Palmer LTER and a TERC Education consultant.  At the heart of teaching science are interactions with the scientific community, so thank you Dr. Hoffman for reviewing some of the core concepts behind climate literacy principle #7 .  In this second portion of the webinar, I’m here to briefly assist educators by highlighting a few resources based on this principle - specifically on some concepts that Dr. Hoffman discussed:  ocean acidification and also on ecosystems changed by climate.</a:t>
            </a:r>
            <a:endParaRPr lang="en-US" dirty="0"/>
          </a:p>
        </p:txBody>
      </p:sp>
      <p:sp>
        <p:nvSpPr>
          <p:cNvPr id="4" name="Slide Number Placeholder 3"/>
          <p:cNvSpPr>
            <a:spLocks noGrp="1"/>
          </p:cNvSpPr>
          <p:nvPr>
            <p:ph type="sldNum" sz="quarter" idx="10"/>
          </p:nvPr>
        </p:nvSpPr>
        <p:spPr/>
        <p:txBody>
          <a:bodyPr/>
          <a:lstStyle/>
          <a:p>
            <a:fld id="{A44F8C7C-B323-054E-8B7E-6FF396015562}"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Two videos in the CLEAN collection featuring Dr. </a:t>
            </a:r>
            <a:r>
              <a:rPr lang="en-US" sz="1200" kern="1200" baseline="0" dirty="0" err="1" smtClean="0">
                <a:solidFill>
                  <a:schemeClr val="tx1"/>
                </a:solidFill>
                <a:latin typeface="+mn-lt"/>
                <a:ea typeface="+mn-ea"/>
                <a:cs typeface="+mn-cs"/>
              </a:rPr>
              <a:t>Hofmanns</a:t>
            </a:r>
            <a:r>
              <a:rPr lang="en-US" sz="1200" kern="1200" baseline="0" dirty="0" smtClean="0">
                <a:solidFill>
                  <a:schemeClr val="tx1"/>
                </a:solidFill>
                <a:latin typeface="+mn-lt"/>
                <a:ea typeface="+mn-ea"/>
                <a:cs typeface="+mn-cs"/>
              </a:rPr>
              <a:t> research in which she validates what core content is important on the topic and gives specific examples relating to her research.</a:t>
            </a:r>
            <a:endParaRPr lang="en-US" dirty="0"/>
          </a:p>
        </p:txBody>
      </p:sp>
      <p:sp>
        <p:nvSpPr>
          <p:cNvPr id="4" name="Slide Number Placeholder 3"/>
          <p:cNvSpPr>
            <a:spLocks noGrp="1"/>
          </p:cNvSpPr>
          <p:nvPr>
            <p:ph type="sldNum" sz="quarter" idx="10"/>
          </p:nvPr>
        </p:nvSpPr>
        <p:spPr/>
        <p:txBody>
          <a:bodyPr/>
          <a:lstStyle/>
          <a:p>
            <a:fld id="{A44F8C7C-B323-054E-8B7E-6FF396015562}" type="slidenum">
              <a:rPr lang="en-US" smtClean="0"/>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Our first example is from NOAA’s Earth Systems Research Laboratory.  It addresses 7d. of CLP #7 by discussing ocean acidification. one may need/want to approach the topic by reviewing and understanding the carbon cycle. You can spend as little or as much in this review because this interactive analyzes data and then reviews the reasoning behind the trends.  Let’s look at it a little more closely. 4.  “The science is complex and confusing and I’m not sure I even understand it.”</a:t>
            </a:r>
          </a:p>
          <a:p>
            <a:r>
              <a:rPr lang="en-US" sz="1200" kern="1200" baseline="0" dirty="0" smtClean="0">
                <a:solidFill>
                  <a:schemeClr val="tx1"/>
                </a:solidFill>
                <a:latin typeface="+mn-lt"/>
                <a:ea typeface="+mn-ea"/>
                <a:cs typeface="+mn-cs"/>
              </a:rPr>
              <a:t>This lesson is for those more tech savvy</a:t>
            </a:r>
          </a:p>
          <a:p>
            <a:r>
              <a:rPr lang="en-US" sz="1200" kern="1200" baseline="0" dirty="0" smtClean="0">
                <a:solidFill>
                  <a:schemeClr val="tx1"/>
                </a:solidFill>
                <a:latin typeface="+mn-lt"/>
                <a:ea typeface="+mn-ea"/>
                <a:cs typeface="+mn-cs"/>
              </a:rPr>
              <a:t>It has relevant and meaningful examples</a:t>
            </a:r>
          </a:p>
          <a:p>
            <a:r>
              <a:rPr lang="en-US" sz="1200" kern="1200" baseline="0" dirty="0" smtClean="0">
                <a:solidFill>
                  <a:schemeClr val="tx1"/>
                </a:solidFill>
                <a:latin typeface="+mn-lt"/>
                <a:ea typeface="+mn-ea"/>
                <a:cs typeface="+mn-cs"/>
              </a:rPr>
              <a:t>It is interactive</a:t>
            </a:r>
          </a:p>
          <a:p>
            <a:r>
              <a:rPr lang="en-US" sz="1200" kern="1200" baseline="0" dirty="0" smtClean="0">
                <a:solidFill>
                  <a:schemeClr val="tx1"/>
                </a:solidFill>
                <a:latin typeface="+mn-lt"/>
                <a:ea typeface="+mn-ea"/>
                <a:cs typeface="+mn-cs"/>
              </a:rPr>
              <a:t>It demonstrates to students variability over time</a:t>
            </a:r>
            <a:endParaRPr lang="en-US" dirty="0"/>
          </a:p>
        </p:txBody>
      </p:sp>
      <p:sp>
        <p:nvSpPr>
          <p:cNvPr id="4" name="Slide Number Placeholder 3"/>
          <p:cNvSpPr>
            <a:spLocks noGrp="1"/>
          </p:cNvSpPr>
          <p:nvPr>
            <p:ph type="sldNum" sz="quarter" idx="10"/>
          </p:nvPr>
        </p:nvSpPr>
        <p:spPr/>
        <p:txBody>
          <a:bodyPr/>
          <a:lstStyle/>
          <a:p>
            <a:fld id="{A44F8C7C-B323-054E-8B7E-6FF396015562}" type="slidenum">
              <a:rPr lang="en-US" smtClean="0"/>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4F8C7C-B323-054E-8B7E-6FF396015562}" type="slidenum">
              <a:rPr lang="en-US" smtClean="0"/>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4F8C7C-B323-054E-8B7E-6FF396015562}" type="slidenum">
              <a:rPr lang="en-US" smtClean="0"/>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Adapted to the rhythm of the sea ice, </a:t>
            </a:r>
            <a:r>
              <a:rPr lang="en-US" sz="1200" kern="1200" baseline="0" dirty="0" err="1" smtClean="0">
                <a:solidFill>
                  <a:schemeClr val="tx1"/>
                </a:solidFill>
                <a:latin typeface="+mn-lt"/>
                <a:ea typeface="+mn-ea"/>
                <a:cs typeface="+mn-cs"/>
              </a:rPr>
              <a:t>Adelies</a:t>
            </a:r>
            <a:r>
              <a:rPr lang="en-US" sz="1200" kern="1200" baseline="0" dirty="0" smtClean="0">
                <a:solidFill>
                  <a:schemeClr val="tx1"/>
                </a:solidFill>
                <a:latin typeface="+mn-lt"/>
                <a:ea typeface="+mn-ea"/>
                <a:cs typeface="+mn-cs"/>
              </a:rPr>
              <a:t> are intimately connected to a life that includes sea ice and krill,  As climate changes the marine ecosystem around them, life on land and in the sea for these </a:t>
            </a:r>
            <a:r>
              <a:rPr lang="en-US" sz="1200" kern="1200" baseline="0" dirty="0" err="1" smtClean="0">
                <a:solidFill>
                  <a:schemeClr val="tx1"/>
                </a:solidFill>
                <a:latin typeface="+mn-lt"/>
                <a:ea typeface="+mn-ea"/>
                <a:cs typeface="+mn-cs"/>
              </a:rPr>
              <a:t>Adelies</a:t>
            </a:r>
            <a:r>
              <a:rPr lang="en-US" sz="1200" kern="1200" baseline="0" dirty="0" smtClean="0">
                <a:solidFill>
                  <a:schemeClr val="tx1"/>
                </a:solidFill>
                <a:latin typeface="+mn-lt"/>
                <a:ea typeface="+mn-ea"/>
                <a:cs typeface="+mn-cs"/>
              </a:rPr>
              <a:t> is shifting.  This video complements the lesson and could be used as either at the beginning or at the end of this lesson</a:t>
            </a:r>
            <a:r>
              <a:rPr lang="en-US" sz="1200" kern="1200" baseline="0" smtClean="0">
                <a:solidFill>
                  <a:schemeClr val="tx1"/>
                </a:solidFill>
                <a:latin typeface="+mn-lt"/>
                <a:ea typeface="+mn-ea"/>
                <a:cs typeface="+mn-cs"/>
              </a:rPr>
              <a:t>.</a:t>
            </a:r>
            <a:r>
              <a:rPr lang="en-US" sz="1200" b="1" kern="1200" baseline="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A44F8C7C-B323-054E-8B7E-6FF396015562}" type="slidenum">
              <a:rPr lang="en-US" smtClean="0"/>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In this lesson, a jigsaw approach is used where students approach climate change in the WAP through the eyes of 5 different perspectives: </a:t>
            </a:r>
            <a:endParaRPr lang="en-US" dirty="0"/>
          </a:p>
        </p:txBody>
      </p:sp>
      <p:sp>
        <p:nvSpPr>
          <p:cNvPr id="4" name="Slide Number Placeholder 3"/>
          <p:cNvSpPr>
            <a:spLocks noGrp="1"/>
          </p:cNvSpPr>
          <p:nvPr>
            <p:ph type="sldNum" sz="quarter" idx="10"/>
          </p:nvPr>
        </p:nvSpPr>
        <p:spPr/>
        <p:txBody>
          <a:bodyPr/>
          <a:lstStyle/>
          <a:p>
            <a:fld id="{A44F8C7C-B323-054E-8B7E-6FF396015562}" type="slidenum">
              <a:rPr lang="en-US" smtClean="0"/>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Each specialist is given an updated data set and quick facts to learn about the environment along the WAP from their specific point of view.</a:t>
            </a:r>
            <a:endParaRPr lang="en-US" dirty="0"/>
          </a:p>
        </p:txBody>
      </p:sp>
      <p:sp>
        <p:nvSpPr>
          <p:cNvPr id="4" name="Slide Number Placeholder 3"/>
          <p:cNvSpPr>
            <a:spLocks noGrp="1"/>
          </p:cNvSpPr>
          <p:nvPr>
            <p:ph type="sldNum" sz="quarter" idx="10"/>
          </p:nvPr>
        </p:nvSpPr>
        <p:spPr/>
        <p:txBody>
          <a:bodyPr/>
          <a:lstStyle/>
          <a:p>
            <a:fld id="{A44F8C7C-B323-054E-8B7E-6FF396015562}" type="slidenum">
              <a:rPr lang="en-US" smtClean="0"/>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Each group is asked to graphically represent their data and share their findings within their groups and then with the entire class.</a:t>
            </a:r>
            <a:endParaRPr lang="en-US" dirty="0"/>
          </a:p>
        </p:txBody>
      </p:sp>
      <p:sp>
        <p:nvSpPr>
          <p:cNvPr id="4" name="Slide Number Placeholder 3"/>
          <p:cNvSpPr>
            <a:spLocks noGrp="1"/>
          </p:cNvSpPr>
          <p:nvPr>
            <p:ph type="sldNum" sz="quarter" idx="10"/>
          </p:nvPr>
        </p:nvSpPr>
        <p:spPr/>
        <p:txBody>
          <a:bodyPr/>
          <a:lstStyle/>
          <a:p>
            <a:fld id="{A44F8C7C-B323-054E-8B7E-6FF396015562}" type="slidenum">
              <a:rPr lang="en-US" smtClean="0"/>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Once the students hear all the points-of-view they must then build a flow chart that identifies all the feedback mechanisms that influence change/triggering the system over time.  How do all these variables impact the </a:t>
            </a:r>
            <a:r>
              <a:rPr lang="en-US" sz="1200" kern="1200" baseline="0" dirty="0" err="1" smtClean="0">
                <a:solidFill>
                  <a:schemeClr val="tx1"/>
                </a:solidFill>
                <a:latin typeface="+mn-lt"/>
                <a:ea typeface="+mn-ea"/>
                <a:cs typeface="+mn-cs"/>
              </a:rPr>
              <a:t>Adelie’s</a:t>
            </a:r>
            <a:r>
              <a:rPr lang="en-US" sz="1200" kern="1200" baseline="0" dirty="0" smtClean="0">
                <a:solidFill>
                  <a:schemeClr val="tx1"/>
                </a:solidFill>
                <a:latin typeface="+mn-lt"/>
                <a:ea typeface="+mn-ea"/>
                <a:cs typeface="+mn-cs"/>
              </a:rPr>
              <a:t> current situation?</a:t>
            </a:r>
            <a:endParaRPr lang="en-US" dirty="0"/>
          </a:p>
        </p:txBody>
      </p:sp>
      <p:sp>
        <p:nvSpPr>
          <p:cNvPr id="4" name="Slide Number Placeholder 3"/>
          <p:cNvSpPr>
            <a:spLocks noGrp="1"/>
          </p:cNvSpPr>
          <p:nvPr>
            <p:ph type="sldNum" sz="quarter" idx="10"/>
          </p:nvPr>
        </p:nvSpPr>
        <p:spPr/>
        <p:txBody>
          <a:bodyPr/>
          <a:lstStyle/>
          <a:p>
            <a:fld id="{A44F8C7C-B323-054E-8B7E-6FF396015562}" type="slidenum">
              <a:rPr lang="en-US" smtClean="0"/>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Resources/references</a:t>
            </a:r>
            <a:r>
              <a:rPr lang="en-US" baseline="0" dirty="0" smtClean="0"/>
              <a:t> used for your information and background on the topic.</a:t>
            </a:r>
            <a:endParaRPr lang="en-US" dirty="0"/>
          </a:p>
        </p:txBody>
      </p:sp>
      <p:sp>
        <p:nvSpPr>
          <p:cNvPr id="4" name="Slide Number Placeholder 3"/>
          <p:cNvSpPr>
            <a:spLocks noGrp="1"/>
          </p:cNvSpPr>
          <p:nvPr>
            <p:ph type="sldNum" sz="quarter" idx="10"/>
          </p:nvPr>
        </p:nvSpPr>
        <p:spPr/>
        <p:txBody>
          <a:bodyPr/>
          <a:lstStyle/>
          <a:p>
            <a:fld id="{A44F8C7C-B323-054E-8B7E-6FF396015562}" type="slidenum">
              <a:rPr lang="en-US" smtClean="0"/>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My field experience is also tied to the</a:t>
            </a:r>
            <a:r>
              <a:rPr lang="en-US" baseline="0" dirty="0" smtClean="0"/>
              <a:t> Antarctic, with Palmer Station which is located on the Western Antarctic peninsula.  Our field  sampling grid extends south.</a:t>
            </a:r>
            <a:endParaRPr lang="en-US" dirty="0"/>
          </a:p>
        </p:txBody>
      </p:sp>
      <p:sp>
        <p:nvSpPr>
          <p:cNvPr id="4" name="Slide Number Placeholder 3"/>
          <p:cNvSpPr>
            <a:spLocks noGrp="1"/>
          </p:cNvSpPr>
          <p:nvPr>
            <p:ph type="sldNum" sz="quarter" idx="10"/>
          </p:nvPr>
        </p:nvSpPr>
        <p:spPr/>
        <p:txBody>
          <a:bodyPr/>
          <a:lstStyle/>
          <a:p>
            <a:fld id="{A44F8C7C-B323-054E-8B7E-6FF396015562}" type="slidenum">
              <a:rPr lang="en-US" smtClean="0"/>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My role here is to serve as a liaison to demonstrate a few good examples of the resource available in the CLEAN website.  Prior to the webinar, we suggested you preview the CLEAN website and familiarize yourself with the search engine. It provides a variety of options/categories to conduct searches such as: resource type, topics, grade level or principle.  I used Climate Literacy Principle # 7 to narrow down my search specifically to find resources for Climate Literacy Principle #7.   However, try conducting a search using various methods … supporting materials may be better categorized under a different principle (ex. Carbon cycle is under Climate Literacy Principle #2).</a:t>
            </a:r>
            <a:endParaRPr lang="en-US" dirty="0"/>
          </a:p>
        </p:txBody>
      </p:sp>
      <p:sp>
        <p:nvSpPr>
          <p:cNvPr id="4" name="Slide Number Placeholder 3"/>
          <p:cNvSpPr>
            <a:spLocks noGrp="1"/>
          </p:cNvSpPr>
          <p:nvPr>
            <p:ph type="sldNum" sz="quarter" idx="10"/>
          </p:nvPr>
        </p:nvSpPr>
        <p:spPr/>
        <p:txBody>
          <a:bodyPr/>
          <a:lstStyle/>
          <a:p>
            <a:fld id="{A44F8C7C-B323-054E-8B7E-6FF396015562}" type="slidenum">
              <a:rPr lang="en-US" smtClean="0"/>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For example, today I chose searching by CLP.  This option is so useful in that it outlines the process of implementing this principle by highlighting : 6 key concepts... see flow chart.</a:t>
            </a:r>
            <a:endParaRPr lang="en-US" dirty="0"/>
          </a:p>
        </p:txBody>
      </p:sp>
      <p:sp>
        <p:nvSpPr>
          <p:cNvPr id="4" name="Slide Number Placeholder 3"/>
          <p:cNvSpPr>
            <a:spLocks noGrp="1"/>
          </p:cNvSpPr>
          <p:nvPr>
            <p:ph type="sldNum" sz="quarter" idx="10"/>
          </p:nvPr>
        </p:nvSpPr>
        <p:spPr/>
        <p:txBody>
          <a:bodyPr/>
          <a:lstStyle/>
          <a:p>
            <a:fld id="{A44F8C7C-B323-054E-8B7E-6FF396015562}" type="slidenum">
              <a:rPr lang="en-US" smtClean="0"/>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Now, because teaching climate change in classrooms knows no boundaries, and it is truly interdisciplinary, it might be interesting to see the range of disciplines from our participants?  Can those participating please select their most predominant core content area that they are looking to teach concepts of climate change?</a:t>
            </a:r>
            <a:endParaRPr lang="en-US" dirty="0"/>
          </a:p>
        </p:txBody>
      </p:sp>
      <p:sp>
        <p:nvSpPr>
          <p:cNvPr id="4" name="Slide Number Placeholder 3"/>
          <p:cNvSpPr>
            <a:spLocks noGrp="1"/>
          </p:cNvSpPr>
          <p:nvPr>
            <p:ph type="sldNum" sz="quarter" idx="10"/>
          </p:nvPr>
        </p:nvSpPr>
        <p:spPr/>
        <p:txBody>
          <a:bodyPr/>
          <a:lstStyle/>
          <a:p>
            <a:fld id="{A44F8C7C-B323-054E-8B7E-6FF396015562}" type="slidenum">
              <a:rPr lang="en-US" smtClean="0"/>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While you’re answering the poll question, I gathered some of the most common conversation pieces that many teachers voiced are their concerns @ teaching climate change in their classrooms.  Walk with me through these and identify which you may relate to the most in your current situation.  I will address these challenges throughout the presentation demonstrating CLEAN resources that may assist you in finding answers to these.</a:t>
            </a:r>
            <a:endParaRPr lang="en-US" dirty="0"/>
          </a:p>
        </p:txBody>
      </p:sp>
      <p:sp>
        <p:nvSpPr>
          <p:cNvPr id="4" name="Slide Number Placeholder 3"/>
          <p:cNvSpPr>
            <a:spLocks noGrp="1"/>
          </p:cNvSpPr>
          <p:nvPr>
            <p:ph type="sldNum" sz="quarter" idx="10"/>
          </p:nvPr>
        </p:nvSpPr>
        <p:spPr/>
        <p:txBody>
          <a:bodyPr/>
          <a:lstStyle/>
          <a:p>
            <a:fld id="{A44F8C7C-B323-054E-8B7E-6FF396015562}" type="slidenum">
              <a:rPr lang="en-US" smtClean="0"/>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One of the major challenges of teaching climate change regardless of being in a formal/informal learning environment, lies in the ability to present it and to connect knowledge from various disciplines. The resources that will be showcased this evening, emphasize these cross-cutting concepts and may offer you a broader perspective in approaching the topic while also addressing some of those concerns we identified in the previous slide.</a:t>
            </a:r>
            <a:endParaRPr lang="en-US" dirty="0"/>
          </a:p>
        </p:txBody>
      </p:sp>
      <p:sp>
        <p:nvSpPr>
          <p:cNvPr id="4" name="Slide Number Placeholder 3"/>
          <p:cNvSpPr>
            <a:spLocks noGrp="1"/>
          </p:cNvSpPr>
          <p:nvPr>
            <p:ph type="sldNum" sz="quarter" idx="10"/>
          </p:nvPr>
        </p:nvSpPr>
        <p:spPr/>
        <p:txBody>
          <a:bodyPr/>
          <a:lstStyle/>
          <a:p>
            <a:fld id="{A44F8C7C-B323-054E-8B7E-6FF396015562}" type="slidenum">
              <a:rPr lang="en-US" smtClean="0"/>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4F8C7C-B323-054E-8B7E-6FF396015562}" type="slidenum">
              <a:rPr lang="en-US" smtClean="0"/>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Static</a:t>
            </a:r>
            <a:r>
              <a:rPr lang="en-US" baseline="0" dirty="0" smtClean="0"/>
              <a:t> Visualizations: can be used to evaluate what prior knowledge student have on ocean acidification or act as a review.</a:t>
            </a:r>
            <a:endParaRPr lang="en-US" dirty="0" smtClean="0"/>
          </a:p>
          <a:p>
            <a:r>
              <a:rPr lang="en-US" dirty="0" smtClean="0"/>
              <a:t>a.  The sea water carbonate chemistry involved in the ocean acidification: the process impeding shell</a:t>
            </a:r>
            <a:r>
              <a:rPr lang="en-US" baseline="0" dirty="0" smtClean="0"/>
              <a:t> calcification</a:t>
            </a:r>
            <a:endParaRPr lang="en-US" dirty="0" smtClean="0"/>
          </a:p>
          <a:p>
            <a:r>
              <a:rPr lang="en-US" dirty="0" err="1" smtClean="0"/>
              <a:t>b</a:t>
            </a:r>
            <a:r>
              <a:rPr lang="en-US" dirty="0" smtClean="0"/>
              <a:t>. While carbon is exchanged in both directions between the terrestrial biosphere and the atmosphere and between the ocean and the atmosphere, there is only a one-way movement of carbon from fossil fuels</a:t>
            </a:r>
            <a:r>
              <a:rPr lang="en-US" baseline="0" dirty="0" smtClean="0"/>
              <a:t> to the atmosphere.</a:t>
            </a:r>
            <a:endParaRPr lang="en-US" dirty="0"/>
          </a:p>
        </p:txBody>
      </p:sp>
      <p:sp>
        <p:nvSpPr>
          <p:cNvPr id="4" name="Slide Number Placeholder 3"/>
          <p:cNvSpPr>
            <a:spLocks noGrp="1"/>
          </p:cNvSpPr>
          <p:nvPr>
            <p:ph type="sldNum" sz="quarter" idx="10"/>
          </p:nvPr>
        </p:nvSpPr>
        <p:spPr/>
        <p:txBody>
          <a:bodyPr/>
          <a:lstStyle/>
          <a:p>
            <a:fld id="{A44F8C7C-B323-054E-8B7E-6FF396015562}" type="slidenum">
              <a:rPr lang="en-US" smtClean="0"/>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37DC2C-2A09-6048-99F1-A552298E4724}" type="datetimeFigureOut">
              <a:rPr lang="en-US" smtClean="0"/>
              <a:t>3/13/12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587DDA-7FA5-6C4D-9BFA-185B51EFC9C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37DC2C-2A09-6048-99F1-A552298E4724}" type="datetimeFigureOut">
              <a:rPr lang="en-US" smtClean="0"/>
              <a:t>3/13/12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587DDA-7FA5-6C4D-9BFA-185B51EFC9C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37DC2C-2A09-6048-99F1-A552298E4724}" type="datetimeFigureOut">
              <a:rPr lang="en-US" smtClean="0"/>
              <a:t>3/13/12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587DDA-7FA5-6C4D-9BFA-185B51EFC9C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37DC2C-2A09-6048-99F1-A552298E4724}" type="datetimeFigureOut">
              <a:rPr lang="en-US" smtClean="0"/>
              <a:t>3/13/12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587DDA-7FA5-6C4D-9BFA-185B51EFC9C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37DC2C-2A09-6048-99F1-A552298E4724}" type="datetimeFigureOut">
              <a:rPr lang="en-US" smtClean="0"/>
              <a:t>3/13/12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587DDA-7FA5-6C4D-9BFA-185B51EFC9C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37DC2C-2A09-6048-99F1-A552298E4724}" type="datetimeFigureOut">
              <a:rPr lang="en-US" smtClean="0"/>
              <a:t>3/13/12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587DDA-7FA5-6C4D-9BFA-185B51EFC9C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37DC2C-2A09-6048-99F1-A552298E4724}" type="datetimeFigureOut">
              <a:rPr lang="en-US" smtClean="0"/>
              <a:t>3/13/12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587DDA-7FA5-6C4D-9BFA-185B51EFC9C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37DC2C-2A09-6048-99F1-A552298E4724}" type="datetimeFigureOut">
              <a:rPr lang="en-US" smtClean="0"/>
              <a:t>3/13/12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587DDA-7FA5-6C4D-9BFA-185B51EFC9C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37DC2C-2A09-6048-99F1-A552298E4724}" type="datetimeFigureOut">
              <a:rPr lang="en-US" smtClean="0"/>
              <a:t>3/13/12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587DDA-7FA5-6C4D-9BFA-185B51EFC9C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37DC2C-2A09-6048-99F1-A552298E4724}" type="datetimeFigureOut">
              <a:rPr lang="en-US" smtClean="0"/>
              <a:t>3/13/12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587DDA-7FA5-6C4D-9BFA-185B51EFC9C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37DC2C-2A09-6048-99F1-A552298E4724}" type="datetimeFigureOut">
              <a:rPr lang="en-US" smtClean="0"/>
              <a:t>3/13/12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587DDA-7FA5-6C4D-9BFA-185B51EFC9C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37DC2C-2A09-6048-99F1-A552298E4724}" type="datetimeFigureOut">
              <a:rPr lang="en-US" smtClean="0"/>
              <a:t>3/13/12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587DDA-7FA5-6C4D-9BFA-185B51EFC9C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cleanet.org/resources/42955.html" TargetMode="External"/><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hyperlink" Target="http://cleanet.org/resources/42796.html" TargetMode="Externa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hyperlink" Target="http://cleanet.org/resources/42680.html" TargetMode="External"/><Relationship Id="rId4" Type="http://schemas.openxmlformats.org/officeDocument/2006/relationships/image" Target="../media/image18.png"/><Relationship Id="rId5" Type="http://schemas.openxmlformats.org/officeDocument/2006/relationships/image" Target="../media/image13.png"/><Relationship Id="rId6"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hyperlink" Target="http://cleanet.org/resources/42817.html" TargetMode="External"/><Relationship Id="rId5"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hyperlink" Target="http://cleanet.org/resources/43010.html" TargetMode="Externa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hyperlink" Target="http://www.epoca-project.eu/index.php/Outreach/RUG/" TargetMode="External"/><Relationship Id="rId5" Type="http://schemas.openxmlformats.org/officeDocument/2006/relationships/hyperlink" Target="http://www.whoi.edu/OCB-OA/FAQs/" TargetMode="External"/><Relationship Id="rId6" Type="http://schemas.openxmlformats.org/officeDocument/2006/relationships/hyperlink" Target="http://dels.nas.edu/resources/static-assets/materials-based-on-reports/booklets/OA1.pdf" TargetMode="External"/><Relationship Id="rId7" Type="http://schemas.openxmlformats.org/officeDocument/2006/relationships/hyperlink" Target="http://www.nap.edu/openbook.php?record_id=13165&amp;page=83" TargetMode="External"/><Relationship Id="rId8" Type="http://schemas.openxmlformats.org/officeDocument/2006/relationships/hyperlink" Target="http://pal.lternet.edu/outreach/" TargetMode="External"/><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jpeg"/><Relationship Id="rId6"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hyperlink" Target="http://cleanet.org/resources/42857.html" TargetMode="External"/><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hyperlink" Target="http://www.esrl.noaa.gov/gmd/education/carbon_toolkit"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393462" y="1353021"/>
            <a:ext cx="6415427" cy="4276951"/>
          </a:xfrm>
          <a:prstGeom prst="rect">
            <a:avLst/>
          </a:prstGeom>
        </p:spPr>
      </p:pic>
      <p:pic>
        <p:nvPicPr>
          <p:cNvPr id="5" name="Picture 4"/>
          <p:cNvPicPr>
            <a:picLocks noChangeAspect="1"/>
          </p:cNvPicPr>
          <p:nvPr/>
        </p:nvPicPr>
        <p:blipFill>
          <a:blip r:embed="rId4"/>
          <a:stretch>
            <a:fillRect/>
          </a:stretch>
        </p:blipFill>
        <p:spPr>
          <a:xfrm>
            <a:off x="1252356" y="179184"/>
            <a:ext cx="6720516" cy="1951241"/>
          </a:xfrm>
          <a:prstGeom prst="rect">
            <a:avLst/>
          </a:prstGeom>
        </p:spPr>
      </p:pic>
      <p:sp>
        <p:nvSpPr>
          <p:cNvPr id="7" name="Rectangle 6"/>
          <p:cNvSpPr/>
          <p:nvPr/>
        </p:nvSpPr>
        <p:spPr>
          <a:xfrm>
            <a:off x="1532309" y="5699479"/>
            <a:ext cx="7052818" cy="1477328"/>
          </a:xfrm>
          <a:prstGeom prst="rect">
            <a:avLst/>
          </a:prstGeom>
        </p:spPr>
        <p:txBody>
          <a:bodyPr wrap="square">
            <a:spAutoFit/>
          </a:bodyPr>
          <a:lstStyle/>
          <a:p>
            <a:pPr algn="ctr"/>
            <a:r>
              <a:rPr lang="en-US" dirty="0"/>
              <a:t>Climate Literacy Principle #</a:t>
            </a:r>
            <a:r>
              <a:rPr lang="en-US" dirty="0" smtClean="0"/>
              <a:t>7</a:t>
            </a:r>
          </a:p>
          <a:p>
            <a:pPr algn="ctr"/>
            <a:r>
              <a:rPr lang="en-US" dirty="0" smtClean="0"/>
              <a:t>Beth </a:t>
            </a:r>
            <a:r>
              <a:rPr lang="en-US" dirty="0"/>
              <a:t>E. Simmons TERC Education </a:t>
            </a:r>
            <a:r>
              <a:rPr lang="en-US" dirty="0" smtClean="0"/>
              <a:t>Consultant</a:t>
            </a:r>
            <a:endParaRPr lang="en-US" dirty="0"/>
          </a:p>
          <a:p>
            <a:pPr algn="ctr"/>
            <a:r>
              <a:rPr lang="en-US" dirty="0" smtClean="0"/>
              <a:t>March </a:t>
            </a:r>
            <a:r>
              <a:rPr lang="en-US" dirty="0"/>
              <a:t>15th, 2012  </a:t>
            </a:r>
          </a:p>
        </p:txBody>
      </p:sp>
      <p:sp>
        <p:nvSpPr>
          <p:cNvPr id="8" name="Rectangle 7"/>
          <p:cNvSpPr/>
          <p:nvPr/>
        </p:nvSpPr>
        <p:spPr>
          <a:xfrm>
            <a:off x="2765037" y="5322195"/>
            <a:ext cx="5177596" cy="307777"/>
          </a:xfrm>
          <a:prstGeom prst="rect">
            <a:avLst/>
          </a:prstGeom>
        </p:spPr>
        <p:txBody>
          <a:bodyPr wrap="square">
            <a:spAutoFit/>
          </a:bodyPr>
          <a:lstStyle/>
          <a:p>
            <a:r>
              <a:rPr lang="en-US" sz="1400" i="1" dirty="0" err="1" smtClean="0">
                <a:solidFill>
                  <a:schemeClr val="bg1"/>
                </a:solidFill>
                <a:latin typeface="Gill Sans Light"/>
              </a:rPr>
              <a:t>Neumayer</a:t>
            </a:r>
            <a:r>
              <a:rPr lang="en-US" sz="1400" i="1" dirty="0" smtClean="0">
                <a:solidFill>
                  <a:schemeClr val="bg1"/>
                </a:solidFill>
                <a:latin typeface="Gill Sans Light"/>
              </a:rPr>
              <a:t> </a:t>
            </a:r>
            <a:r>
              <a:rPr lang="en-US" sz="1400" i="1" dirty="0">
                <a:solidFill>
                  <a:schemeClr val="bg1"/>
                </a:solidFill>
                <a:latin typeface="Gill Sans Light"/>
              </a:rPr>
              <a:t>Channel, Palmer Station, Antarctica (Photo </a:t>
            </a:r>
            <a:r>
              <a:rPr lang="en-US" sz="1400" i="1" dirty="0" err="1">
                <a:solidFill>
                  <a:schemeClr val="bg1"/>
                </a:solidFill>
                <a:latin typeface="Gill Sans Light"/>
              </a:rPr>
              <a:t>B.Simmons</a:t>
            </a:r>
            <a:r>
              <a:rPr lang="en-US" sz="1400" i="1" dirty="0">
                <a:solidFill>
                  <a:schemeClr val="bg1"/>
                </a:solidFill>
                <a:latin typeface="Gill Sans Light"/>
              </a:rPr>
              <a:t>, 2012)</a:t>
            </a:r>
            <a:endParaRPr lang="en-US" sz="1400" dirty="0">
              <a:solidFill>
                <a:schemeClr val="bg1"/>
              </a:solidFill>
              <a:latin typeface="Gill Sans Ligh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ounded Rectangular Callout 3"/>
          <p:cNvSpPr/>
          <p:nvPr/>
        </p:nvSpPr>
        <p:spPr>
          <a:xfrm>
            <a:off x="5777623" y="31229"/>
            <a:ext cx="3195911" cy="801618"/>
          </a:xfrm>
          <a:prstGeom prst="wedgeRoundRectCallout">
            <a:avLst>
              <a:gd name="adj1" fmla="val -24742"/>
              <a:gd name="adj2" fmla="val 83279"/>
              <a:gd name="adj3" fmla="val 16667"/>
            </a:avLst>
          </a:prstGeom>
          <a:solidFill>
            <a:schemeClr val="tx2">
              <a:lumMod val="60000"/>
              <a:lumOff val="40000"/>
              <a:alpha val="4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1.  What is ocean acidity and is it real?</a:t>
            </a:r>
          </a:p>
        </p:txBody>
      </p:sp>
      <p:sp>
        <p:nvSpPr>
          <p:cNvPr id="5" name="Rectangle 4"/>
          <p:cNvSpPr/>
          <p:nvPr/>
        </p:nvSpPr>
        <p:spPr>
          <a:xfrm>
            <a:off x="0" y="464881"/>
            <a:ext cx="6402231" cy="923330"/>
          </a:xfrm>
          <a:prstGeom prst="rect">
            <a:avLst/>
          </a:prstGeom>
        </p:spPr>
        <p:txBody>
          <a:bodyPr wrap="square">
            <a:spAutoFit/>
          </a:bodyPr>
          <a:lstStyle/>
          <a:p>
            <a:r>
              <a:rPr lang="en-US" dirty="0">
                <a:latin typeface="Gill Sans Light"/>
                <a:cs typeface="Gill Sans Light"/>
              </a:rPr>
              <a:t>VIDEOS:  </a:t>
            </a:r>
            <a:r>
              <a:rPr lang="en-US" b="1" dirty="0">
                <a:latin typeface="Gill Sans"/>
                <a:cs typeface="Gill Sans"/>
              </a:rPr>
              <a:t>a.  Changing Planet : Ocean Acidification (Antarctica)</a:t>
            </a:r>
            <a:r>
              <a:rPr lang="en-US" dirty="0">
                <a:latin typeface="Gill Sans Light"/>
                <a:cs typeface="Gill Sans Light"/>
              </a:rPr>
              <a:t>: </a:t>
            </a:r>
            <a:r>
              <a:rPr lang="en-US" u="sng" dirty="0">
                <a:latin typeface="Gill Sans Light"/>
                <a:cs typeface="Gill Sans Light"/>
                <a:hlinkClick r:id="rId3"/>
              </a:rPr>
              <a:t>http://cleanet.org/resources/42955.html </a:t>
            </a:r>
            <a:endParaRPr lang="en-US" dirty="0">
              <a:latin typeface="Gill Sans Light"/>
              <a:cs typeface="Gill Sans Light"/>
            </a:endParaRPr>
          </a:p>
        </p:txBody>
      </p:sp>
      <p:sp>
        <p:nvSpPr>
          <p:cNvPr id="6" name="Rectangle 5"/>
          <p:cNvSpPr/>
          <p:nvPr/>
        </p:nvSpPr>
        <p:spPr>
          <a:xfrm>
            <a:off x="0" y="1397675"/>
            <a:ext cx="4572000" cy="1754327"/>
          </a:xfrm>
          <a:prstGeom prst="rect">
            <a:avLst/>
          </a:prstGeom>
        </p:spPr>
        <p:txBody>
          <a:bodyPr>
            <a:spAutoFit/>
          </a:bodyPr>
          <a:lstStyle/>
          <a:p>
            <a:r>
              <a:rPr lang="en-US" dirty="0">
                <a:latin typeface="Gill Sans Light"/>
                <a:cs typeface="Gill Sans Light"/>
              </a:rPr>
              <a:t>In Antarctica, in the southern ocean the water is so cold just above the freezing point are being tested by a new threat - ocean acidification.  As the ocean is absorbing the CO2 its changing the ocean composition with a 0.2 - 0.3 drop in years ahead.</a:t>
            </a:r>
          </a:p>
        </p:txBody>
      </p:sp>
      <p:pic>
        <p:nvPicPr>
          <p:cNvPr id="7" name="Picture 6"/>
          <p:cNvPicPr>
            <a:picLocks noChangeAspect="1"/>
          </p:cNvPicPr>
          <p:nvPr/>
        </p:nvPicPr>
        <p:blipFill>
          <a:blip r:embed="rId4"/>
          <a:stretch>
            <a:fillRect/>
          </a:stretch>
        </p:blipFill>
        <p:spPr>
          <a:xfrm>
            <a:off x="4769339" y="1168641"/>
            <a:ext cx="4204195" cy="2397854"/>
          </a:xfrm>
          <a:prstGeom prst="rect">
            <a:avLst/>
          </a:prstGeom>
        </p:spPr>
      </p:pic>
      <p:pic>
        <p:nvPicPr>
          <p:cNvPr id="8" name="Picture 7"/>
          <p:cNvPicPr>
            <a:picLocks noChangeAspect="1"/>
          </p:cNvPicPr>
          <p:nvPr/>
        </p:nvPicPr>
        <p:blipFill>
          <a:blip r:embed="rId5"/>
          <a:stretch>
            <a:fillRect/>
          </a:stretch>
        </p:blipFill>
        <p:spPr>
          <a:xfrm>
            <a:off x="4655280" y="3901346"/>
            <a:ext cx="4279398" cy="2569393"/>
          </a:xfrm>
          <a:prstGeom prst="rect">
            <a:avLst/>
          </a:prstGeom>
        </p:spPr>
      </p:pic>
      <p:sp>
        <p:nvSpPr>
          <p:cNvPr id="9" name="Rectangle 8"/>
          <p:cNvSpPr/>
          <p:nvPr/>
        </p:nvSpPr>
        <p:spPr>
          <a:xfrm>
            <a:off x="-1" y="3578180"/>
            <a:ext cx="5100965" cy="646331"/>
          </a:xfrm>
          <a:prstGeom prst="rect">
            <a:avLst/>
          </a:prstGeom>
        </p:spPr>
        <p:txBody>
          <a:bodyPr wrap="square">
            <a:spAutoFit/>
          </a:bodyPr>
          <a:lstStyle/>
          <a:p>
            <a:r>
              <a:rPr lang="en-US" b="1" dirty="0" err="1">
                <a:latin typeface="Gill Sans"/>
                <a:cs typeface="Gill Sans"/>
              </a:rPr>
              <a:t>b</a:t>
            </a:r>
            <a:r>
              <a:rPr lang="en-US" b="1" dirty="0">
                <a:latin typeface="Gill Sans"/>
                <a:cs typeface="Gill Sans"/>
              </a:rPr>
              <a:t>.  Acid Oceans (6:38) </a:t>
            </a:r>
            <a:r>
              <a:rPr lang="en-US" u="sng" dirty="0">
                <a:latin typeface="Gill Sans Light"/>
                <a:cs typeface="Gill Sans Light"/>
                <a:hlinkClick r:id="rId6"/>
              </a:rPr>
              <a:t>http://cleanet.org/resources/42796.</a:t>
            </a:r>
            <a:r>
              <a:rPr lang="en-US" u="sng" dirty="0" smtClean="0">
                <a:latin typeface="Gill Sans Light"/>
                <a:cs typeface="Gill Sans Light"/>
                <a:hlinkClick r:id="rId6"/>
              </a:rPr>
              <a:t>html</a:t>
            </a:r>
            <a:r>
              <a:rPr lang="en-US" u="sng" dirty="0" smtClean="0">
                <a:latin typeface="Gill Sans Light"/>
                <a:cs typeface="Gill Sans Light"/>
              </a:rPr>
              <a:t> </a:t>
            </a:r>
            <a:endParaRPr lang="en-US" dirty="0">
              <a:latin typeface="Gill Sans Light"/>
              <a:cs typeface="Gill Sans Light"/>
            </a:endParaRPr>
          </a:p>
        </p:txBody>
      </p:sp>
      <p:sp>
        <p:nvSpPr>
          <p:cNvPr id="10" name="Rectangle 9"/>
          <p:cNvSpPr/>
          <p:nvPr/>
        </p:nvSpPr>
        <p:spPr>
          <a:xfrm>
            <a:off x="197339" y="4224511"/>
            <a:ext cx="4572000" cy="2031325"/>
          </a:xfrm>
          <a:prstGeom prst="rect">
            <a:avLst/>
          </a:prstGeom>
        </p:spPr>
        <p:txBody>
          <a:bodyPr>
            <a:spAutoFit/>
          </a:bodyPr>
          <a:lstStyle/>
          <a:p>
            <a:r>
              <a:rPr lang="en-US" dirty="0" smtClean="0">
                <a:latin typeface="Gill Sans Light"/>
                <a:cs typeface="Gill Sans Light"/>
              </a:rPr>
              <a:t>The </a:t>
            </a:r>
            <a:r>
              <a:rPr lang="en-US" dirty="0">
                <a:latin typeface="Gill Sans Light"/>
                <a:cs typeface="Gill Sans Light"/>
              </a:rPr>
              <a:t>other CO2 problem featuring Gretchen Hofmann and her team discussing ocean acidification experiments using sea urchins. Since the beginning of the industrial age, 1/3 of the CO2 has been absorbed by the ocean and the pH of the ocean could change rapidly.  Can the ocean organisms adapt to this chemistry? </a:t>
            </a:r>
          </a:p>
        </p:txBody>
      </p:sp>
      <p:sp>
        <p:nvSpPr>
          <p:cNvPr id="11" name="Rectangle 10"/>
          <p:cNvSpPr/>
          <p:nvPr/>
        </p:nvSpPr>
        <p:spPr>
          <a:xfrm>
            <a:off x="3875627" y="6519446"/>
            <a:ext cx="5713711" cy="338554"/>
          </a:xfrm>
          <a:prstGeom prst="rect">
            <a:avLst/>
          </a:prstGeom>
        </p:spPr>
        <p:txBody>
          <a:bodyPr wrap="square">
            <a:spAutoFit/>
          </a:bodyPr>
          <a:lstStyle/>
          <a:p>
            <a:r>
              <a:rPr lang="en-US" sz="1600" dirty="0">
                <a:latin typeface="Gill Sans Light"/>
                <a:cs typeface="Gill Sans Light"/>
              </a:rPr>
              <a:t>Beth E. Simmons TERC Education Consultant March 15th, 2012</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1190087"/>
            <a:ext cx="5985826" cy="923330"/>
          </a:xfrm>
          <a:prstGeom prst="rect">
            <a:avLst/>
          </a:prstGeom>
        </p:spPr>
        <p:txBody>
          <a:bodyPr wrap="square">
            <a:spAutoFit/>
          </a:bodyPr>
          <a:lstStyle/>
          <a:p>
            <a:r>
              <a:rPr lang="en-US" dirty="0">
                <a:latin typeface="Gill Sans Light"/>
                <a:cs typeface="Gill Sans Light"/>
              </a:rPr>
              <a:t>LESSON:</a:t>
            </a:r>
            <a:r>
              <a:rPr lang="en-US" dirty="0" smtClean="0">
                <a:latin typeface="Gill Sans Light"/>
                <a:cs typeface="Gill Sans Light"/>
              </a:rPr>
              <a:t> </a:t>
            </a:r>
          </a:p>
          <a:p>
            <a:r>
              <a:rPr lang="en-US" dirty="0" smtClean="0">
                <a:latin typeface="Gill Sans Light"/>
                <a:cs typeface="Gill Sans Light"/>
              </a:rPr>
              <a:t>a</a:t>
            </a:r>
            <a:r>
              <a:rPr lang="en-US" dirty="0">
                <a:latin typeface="Gill Sans Light"/>
                <a:cs typeface="Gill Sans Light"/>
              </a:rPr>
              <a:t>.  </a:t>
            </a:r>
            <a:r>
              <a:rPr lang="en-US" b="1" dirty="0">
                <a:latin typeface="Gill Sans"/>
                <a:cs typeface="Gill Sans"/>
              </a:rPr>
              <a:t>Carbon Cycle:  NOAA /Earth System Research </a:t>
            </a:r>
            <a:r>
              <a:rPr lang="en-US" b="1" dirty="0" smtClean="0">
                <a:latin typeface="Gill Sans"/>
                <a:cs typeface="Gill Sans"/>
              </a:rPr>
              <a:t>Laboratory </a:t>
            </a:r>
            <a:r>
              <a:rPr lang="en-US" u="sng" dirty="0" smtClean="0">
                <a:latin typeface="Gill Sans Light"/>
                <a:cs typeface="Gill Sans Light"/>
                <a:hlinkClick r:id="rId3"/>
              </a:rPr>
              <a:t>http</a:t>
            </a:r>
            <a:r>
              <a:rPr lang="en-US" u="sng" dirty="0">
                <a:latin typeface="Gill Sans Light"/>
                <a:cs typeface="Gill Sans Light"/>
                <a:hlinkClick r:id="rId3"/>
              </a:rPr>
              <a:t>://cleanet.org/resources/42680.html</a:t>
            </a:r>
            <a:r>
              <a:rPr lang="en-US" u="sng" dirty="0" smtClean="0">
                <a:latin typeface="Gill Sans Light"/>
                <a:cs typeface="Gill Sans Light"/>
              </a:rPr>
              <a:t> </a:t>
            </a:r>
            <a:endParaRPr lang="en-US" dirty="0">
              <a:latin typeface="Gill Sans Light"/>
              <a:cs typeface="Gill Sans Light"/>
            </a:endParaRPr>
          </a:p>
        </p:txBody>
      </p:sp>
      <p:sp>
        <p:nvSpPr>
          <p:cNvPr id="5" name="Rounded Rectangular Callout 4"/>
          <p:cNvSpPr/>
          <p:nvPr/>
        </p:nvSpPr>
        <p:spPr>
          <a:xfrm>
            <a:off x="6540204" y="1190087"/>
            <a:ext cx="2550482" cy="967198"/>
          </a:xfrm>
          <a:prstGeom prst="wedgeRoundRectCallout">
            <a:avLst>
              <a:gd name="adj1" fmla="val -39098"/>
              <a:gd name="adj2" fmla="val 87061"/>
              <a:gd name="adj3" fmla="val 16667"/>
            </a:avLst>
          </a:prstGeom>
          <a:solidFill>
            <a:schemeClr val="tx2">
              <a:lumMod val="60000"/>
              <a:lumOff val="40000"/>
              <a:alpha val="4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Gill Sans Light"/>
                <a:cs typeface="Gill Sans Light"/>
              </a:rPr>
              <a:t>4.  “The science is complex and confusing and I’m not sure I even understand it.”</a:t>
            </a:r>
          </a:p>
        </p:txBody>
      </p:sp>
      <p:pic>
        <p:nvPicPr>
          <p:cNvPr id="6" name="Picture 5" descr="Screen Shot 2012-03-14 at 12.20.58 PM.png"/>
          <p:cNvPicPr>
            <a:picLocks noChangeAspect="1"/>
          </p:cNvPicPr>
          <p:nvPr/>
        </p:nvPicPr>
        <p:blipFill>
          <a:blip r:embed="rId4"/>
          <a:stretch>
            <a:fillRect/>
          </a:stretch>
        </p:blipFill>
        <p:spPr>
          <a:xfrm>
            <a:off x="937076" y="0"/>
            <a:ext cx="6433462" cy="1190087"/>
          </a:xfrm>
          <a:prstGeom prst="rect">
            <a:avLst/>
          </a:prstGeom>
        </p:spPr>
      </p:pic>
      <p:sp>
        <p:nvSpPr>
          <p:cNvPr id="10" name="Rectangle 9"/>
          <p:cNvSpPr/>
          <p:nvPr/>
        </p:nvSpPr>
        <p:spPr>
          <a:xfrm>
            <a:off x="3713778" y="6519446"/>
            <a:ext cx="5376908" cy="338554"/>
          </a:xfrm>
          <a:prstGeom prst="rect">
            <a:avLst/>
          </a:prstGeom>
        </p:spPr>
        <p:txBody>
          <a:bodyPr wrap="square">
            <a:spAutoFit/>
          </a:bodyPr>
          <a:lstStyle/>
          <a:p>
            <a:r>
              <a:rPr lang="en-US" sz="1600" dirty="0">
                <a:latin typeface="Gill Sans Light"/>
                <a:cs typeface="Gill Sans Light"/>
              </a:rPr>
              <a:t>Beth E. Simmons TERC Education Consultant March 15th, 2012</a:t>
            </a:r>
          </a:p>
        </p:txBody>
      </p:sp>
      <p:pic>
        <p:nvPicPr>
          <p:cNvPr id="11" name="Picture 10"/>
          <p:cNvPicPr>
            <a:picLocks noChangeAspect="1"/>
          </p:cNvPicPr>
          <p:nvPr/>
        </p:nvPicPr>
        <p:blipFill>
          <a:blip r:embed="rId5"/>
          <a:stretch>
            <a:fillRect/>
          </a:stretch>
        </p:blipFill>
        <p:spPr>
          <a:xfrm>
            <a:off x="0" y="0"/>
            <a:ext cx="937076" cy="1190087"/>
          </a:xfrm>
          <a:prstGeom prst="rect">
            <a:avLst/>
          </a:prstGeom>
        </p:spPr>
      </p:pic>
      <p:pic>
        <p:nvPicPr>
          <p:cNvPr id="12" name="Picture 11" descr="Screen Shot 2012-03-14 at 1.33.07 PM.png"/>
          <p:cNvPicPr>
            <a:picLocks noChangeAspect="1"/>
          </p:cNvPicPr>
          <p:nvPr/>
        </p:nvPicPr>
        <p:blipFill>
          <a:blip r:embed="rId6"/>
          <a:stretch>
            <a:fillRect/>
          </a:stretch>
        </p:blipFill>
        <p:spPr>
          <a:xfrm>
            <a:off x="12700" y="2157285"/>
            <a:ext cx="9144000" cy="4448175"/>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ounded Rectangular Callout 3"/>
          <p:cNvSpPr/>
          <p:nvPr/>
        </p:nvSpPr>
        <p:spPr>
          <a:xfrm>
            <a:off x="6168571" y="154211"/>
            <a:ext cx="2975429" cy="997857"/>
          </a:xfrm>
          <a:prstGeom prst="wedgeRoundRectCallout">
            <a:avLst/>
          </a:prstGeom>
          <a:solidFill>
            <a:schemeClr val="tx2">
              <a:lumMod val="60000"/>
              <a:lumOff val="40000"/>
              <a:alpha val="4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6.  Heavy data sets - how do I make it interesting?</a:t>
            </a:r>
          </a:p>
        </p:txBody>
      </p:sp>
      <p:sp>
        <p:nvSpPr>
          <p:cNvPr id="5" name="Rectangle 4"/>
          <p:cNvSpPr/>
          <p:nvPr/>
        </p:nvSpPr>
        <p:spPr>
          <a:xfrm>
            <a:off x="5479144" y="1433286"/>
            <a:ext cx="3664856" cy="830997"/>
          </a:xfrm>
          <a:prstGeom prst="rect">
            <a:avLst/>
          </a:prstGeom>
        </p:spPr>
        <p:txBody>
          <a:bodyPr wrap="square">
            <a:spAutoFit/>
          </a:bodyPr>
          <a:lstStyle/>
          <a:p>
            <a:r>
              <a:rPr lang="en-US" sz="1600" dirty="0">
                <a:latin typeface="Gill Sans Light"/>
                <a:cs typeface="Gill Sans Light"/>
              </a:rPr>
              <a:t>Task 1: Familiarize yourself with the different measurements = longest ongoing record of CO₂</a:t>
            </a:r>
          </a:p>
        </p:txBody>
      </p:sp>
      <p:sp>
        <p:nvSpPr>
          <p:cNvPr id="6" name="Rectangle 5"/>
          <p:cNvSpPr/>
          <p:nvPr/>
        </p:nvSpPr>
        <p:spPr>
          <a:xfrm>
            <a:off x="5479144" y="2492554"/>
            <a:ext cx="3392714" cy="830997"/>
          </a:xfrm>
          <a:prstGeom prst="rect">
            <a:avLst/>
          </a:prstGeom>
        </p:spPr>
        <p:txBody>
          <a:bodyPr wrap="square">
            <a:spAutoFit/>
          </a:bodyPr>
          <a:lstStyle/>
          <a:p>
            <a:r>
              <a:rPr lang="en-US" sz="1600" dirty="0">
                <a:latin typeface="Gill Sans Light"/>
                <a:cs typeface="Gill Sans Light"/>
              </a:rPr>
              <a:t>Task 2:  Start with Mauna Loa (default) and obtain graph of the trends of CO₂ at this site.</a:t>
            </a:r>
          </a:p>
        </p:txBody>
      </p:sp>
      <p:sp>
        <p:nvSpPr>
          <p:cNvPr id="7" name="Rectangle 6"/>
          <p:cNvSpPr/>
          <p:nvPr/>
        </p:nvSpPr>
        <p:spPr>
          <a:xfrm>
            <a:off x="5479144" y="3561510"/>
            <a:ext cx="3664856" cy="584776"/>
          </a:xfrm>
          <a:prstGeom prst="rect">
            <a:avLst/>
          </a:prstGeom>
        </p:spPr>
        <p:txBody>
          <a:bodyPr wrap="square">
            <a:spAutoFit/>
          </a:bodyPr>
          <a:lstStyle/>
          <a:p>
            <a:r>
              <a:rPr lang="en-US" sz="1600" dirty="0">
                <a:latin typeface="Gill Sans Light"/>
                <a:cs typeface="Gill Sans Light"/>
              </a:rPr>
              <a:t>Task 3: Describe the short/long term trends in the graph</a:t>
            </a:r>
          </a:p>
        </p:txBody>
      </p:sp>
      <p:sp>
        <p:nvSpPr>
          <p:cNvPr id="8" name="Rectangle 7"/>
          <p:cNvSpPr/>
          <p:nvPr/>
        </p:nvSpPr>
        <p:spPr>
          <a:xfrm>
            <a:off x="5479144" y="4518372"/>
            <a:ext cx="3664856" cy="584776"/>
          </a:xfrm>
          <a:prstGeom prst="rect">
            <a:avLst/>
          </a:prstGeom>
        </p:spPr>
        <p:txBody>
          <a:bodyPr wrap="square">
            <a:spAutoFit/>
          </a:bodyPr>
          <a:lstStyle/>
          <a:p>
            <a:r>
              <a:rPr lang="en-US" sz="1600" dirty="0">
                <a:latin typeface="Gill Sans Light"/>
                <a:cs typeface="Gill Sans Light"/>
              </a:rPr>
              <a:t>Task 4: Compare the Mauna Loa trends with another location .</a:t>
            </a:r>
          </a:p>
        </p:txBody>
      </p:sp>
      <p:sp>
        <p:nvSpPr>
          <p:cNvPr id="9" name="Rectangle 8"/>
          <p:cNvSpPr/>
          <p:nvPr/>
        </p:nvSpPr>
        <p:spPr>
          <a:xfrm>
            <a:off x="5479144" y="5461000"/>
            <a:ext cx="3664856" cy="830997"/>
          </a:xfrm>
          <a:prstGeom prst="rect">
            <a:avLst/>
          </a:prstGeom>
        </p:spPr>
        <p:txBody>
          <a:bodyPr wrap="square">
            <a:spAutoFit/>
          </a:bodyPr>
          <a:lstStyle/>
          <a:p>
            <a:r>
              <a:rPr lang="en-US" sz="1600" dirty="0">
                <a:latin typeface="Gill Sans Light"/>
                <a:cs typeface="Gill Sans Light"/>
              </a:rPr>
              <a:t>Task 5:</a:t>
            </a:r>
            <a:r>
              <a:rPr lang="en-US" sz="1600" dirty="0" smtClean="0">
                <a:latin typeface="Gill Sans Light"/>
                <a:cs typeface="Gill Sans Light"/>
              </a:rPr>
              <a:t> Identify </a:t>
            </a:r>
            <a:r>
              <a:rPr lang="en-US" sz="1600" dirty="0">
                <a:latin typeface="Gill Sans Light"/>
                <a:cs typeface="Gill Sans Light"/>
              </a:rPr>
              <a:t>trends, discuss possible causes, and differences in concentrations, local </a:t>
            </a:r>
            <a:r>
              <a:rPr lang="en-US" sz="1600" dirty="0" smtClean="0">
                <a:latin typeface="Gill Sans Light"/>
                <a:cs typeface="Gill Sans Light"/>
              </a:rPr>
              <a:t>maximums.</a:t>
            </a:r>
            <a:endParaRPr lang="en-US" sz="1600" dirty="0">
              <a:latin typeface="Gill Sans Light"/>
              <a:cs typeface="Gill Sans Light"/>
            </a:endParaRPr>
          </a:p>
        </p:txBody>
      </p:sp>
      <p:pic>
        <p:nvPicPr>
          <p:cNvPr id="10" name="Picture 9"/>
          <p:cNvPicPr>
            <a:picLocks noChangeAspect="1"/>
          </p:cNvPicPr>
          <p:nvPr/>
        </p:nvPicPr>
        <p:blipFill>
          <a:blip r:embed="rId3"/>
          <a:stretch>
            <a:fillRect/>
          </a:stretch>
        </p:blipFill>
        <p:spPr>
          <a:xfrm>
            <a:off x="0" y="16921"/>
            <a:ext cx="4553857" cy="3544310"/>
          </a:xfrm>
          <a:prstGeom prst="rect">
            <a:avLst/>
          </a:prstGeom>
        </p:spPr>
      </p:pic>
      <p:pic>
        <p:nvPicPr>
          <p:cNvPr id="11" name="Picture 10"/>
          <p:cNvPicPr>
            <a:picLocks noChangeAspect="1"/>
          </p:cNvPicPr>
          <p:nvPr/>
        </p:nvPicPr>
        <p:blipFill>
          <a:blip r:embed="rId4"/>
          <a:stretch>
            <a:fillRect/>
          </a:stretch>
        </p:blipFill>
        <p:spPr>
          <a:xfrm>
            <a:off x="0" y="3376159"/>
            <a:ext cx="4775200" cy="3481841"/>
          </a:xfrm>
          <a:prstGeom prst="rect">
            <a:avLst/>
          </a:prstGeom>
        </p:spPr>
      </p:pic>
      <p:sp>
        <p:nvSpPr>
          <p:cNvPr id="12" name="Left Arrow 11"/>
          <p:cNvSpPr/>
          <p:nvPr/>
        </p:nvSpPr>
        <p:spPr>
          <a:xfrm>
            <a:off x="4553857" y="1152068"/>
            <a:ext cx="925287" cy="281218"/>
          </a:xfrm>
          <a:prstGeom prst="leftArrow">
            <a:avLst>
              <a:gd name="adj1" fmla="val 41379"/>
              <a:gd name="adj2" fmla="val 6839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Left Arrow 12"/>
          <p:cNvSpPr/>
          <p:nvPr/>
        </p:nvSpPr>
        <p:spPr>
          <a:xfrm>
            <a:off x="4553857" y="4005677"/>
            <a:ext cx="925287" cy="281218"/>
          </a:xfrm>
          <a:prstGeom prst="leftArrow">
            <a:avLst>
              <a:gd name="adj1" fmla="val 41379"/>
              <a:gd name="adj2" fmla="val 6839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1186755" y="2228671"/>
            <a:ext cx="6829047" cy="1569660"/>
          </a:xfrm>
          <a:prstGeom prst="rect">
            <a:avLst/>
          </a:prstGeom>
        </p:spPr>
        <p:txBody>
          <a:bodyPr wrap="square">
            <a:spAutoFit/>
          </a:bodyPr>
          <a:lstStyle/>
          <a:p>
            <a:r>
              <a:rPr lang="en-US" sz="2400" dirty="0" smtClean="0"/>
              <a:t>Addressing Climate Literacy Principle: </a:t>
            </a:r>
            <a:r>
              <a:rPr lang="en-US" sz="2400" b="1" dirty="0">
                <a:solidFill>
                  <a:srgbClr val="FF0000"/>
                </a:solidFill>
                <a:latin typeface="Gill Sans"/>
                <a:cs typeface="Gill Sans"/>
              </a:rPr>
              <a:t>7e</a:t>
            </a:r>
            <a:r>
              <a:rPr lang="en-US" sz="2400" b="1" dirty="0">
                <a:solidFill>
                  <a:schemeClr val="tx2">
                    <a:lumMod val="60000"/>
                    <a:lumOff val="40000"/>
                  </a:schemeClr>
                </a:solidFill>
                <a:latin typeface="Gill Sans"/>
                <a:cs typeface="Gill Sans"/>
              </a:rPr>
              <a:t> Ecosystems on land and in the ocean have been and will continue to be disturbed by climate change</a:t>
            </a:r>
          </a:p>
        </p:txBody>
      </p:sp>
      <p:pic>
        <p:nvPicPr>
          <p:cNvPr id="3" name="Picture 2"/>
          <p:cNvPicPr>
            <a:picLocks noChangeAspect="1"/>
          </p:cNvPicPr>
          <p:nvPr/>
        </p:nvPicPr>
        <p:blipFill>
          <a:blip r:embed="rId3"/>
          <a:stretch>
            <a:fillRect/>
          </a:stretch>
        </p:blipFill>
        <p:spPr>
          <a:xfrm>
            <a:off x="0" y="0"/>
            <a:ext cx="1600200" cy="2032255"/>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1524000" cy="1935480"/>
          </a:xfrm>
          <a:prstGeom prst="rect">
            <a:avLst/>
          </a:prstGeom>
        </p:spPr>
      </p:pic>
      <p:sp>
        <p:nvSpPr>
          <p:cNvPr id="7" name="Rectangle 6"/>
          <p:cNvSpPr/>
          <p:nvPr/>
        </p:nvSpPr>
        <p:spPr>
          <a:xfrm>
            <a:off x="1524000" y="217714"/>
            <a:ext cx="7620000" cy="923330"/>
          </a:xfrm>
          <a:prstGeom prst="rect">
            <a:avLst/>
          </a:prstGeom>
        </p:spPr>
        <p:txBody>
          <a:bodyPr wrap="square">
            <a:spAutoFit/>
          </a:bodyPr>
          <a:lstStyle/>
          <a:p>
            <a:r>
              <a:rPr lang="en-US" dirty="0">
                <a:latin typeface="Gill Sans Light"/>
                <a:cs typeface="Gill Sans Light"/>
              </a:rPr>
              <a:t>VIDEO</a:t>
            </a:r>
            <a:r>
              <a:rPr lang="en-US" dirty="0" smtClean="0">
                <a:latin typeface="Gill Sans Light"/>
                <a:cs typeface="Gill Sans Light"/>
              </a:rPr>
              <a:t>:</a:t>
            </a:r>
            <a:r>
              <a:rPr lang="en-US" b="1" dirty="0" smtClean="0">
                <a:latin typeface="Gill Sans"/>
                <a:cs typeface="Gill Sans"/>
              </a:rPr>
              <a:t/>
            </a:r>
            <a:br>
              <a:rPr lang="en-US" b="1" dirty="0" smtClean="0">
                <a:latin typeface="Gill Sans"/>
                <a:cs typeface="Gill Sans"/>
              </a:rPr>
            </a:br>
            <a:r>
              <a:rPr lang="en-US" b="1" dirty="0" smtClean="0">
                <a:latin typeface="Gill Sans"/>
                <a:cs typeface="Gill Sans"/>
              </a:rPr>
              <a:t>A</a:t>
            </a:r>
            <a:r>
              <a:rPr lang="en-US" b="1" dirty="0">
                <a:latin typeface="Gill Sans"/>
                <a:cs typeface="Gill Sans"/>
              </a:rPr>
              <a:t>. Global Implications </a:t>
            </a:r>
            <a:r>
              <a:rPr lang="en-US" b="1" dirty="0" err="1">
                <a:latin typeface="Gill Sans"/>
                <a:cs typeface="Gill Sans"/>
              </a:rPr>
              <a:t>Adelie</a:t>
            </a:r>
            <a:r>
              <a:rPr lang="en-US" b="1" dirty="0">
                <a:latin typeface="Gill Sans"/>
                <a:cs typeface="Gill Sans"/>
              </a:rPr>
              <a:t> </a:t>
            </a:r>
            <a:r>
              <a:rPr lang="en-US" b="1" dirty="0" smtClean="0">
                <a:latin typeface="Gill Sans"/>
                <a:cs typeface="Gill Sans"/>
              </a:rPr>
              <a:t>Penguins </a:t>
            </a:r>
            <a:r>
              <a:rPr lang="en-US" dirty="0" smtClean="0">
                <a:latin typeface="Gill Sans Light"/>
                <a:cs typeface="Gill Sans Light"/>
              </a:rPr>
              <a:t>(</a:t>
            </a:r>
            <a:r>
              <a:rPr lang="en-US" dirty="0" err="1" smtClean="0">
                <a:latin typeface="Gill Sans Light"/>
                <a:cs typeface="Gill Sans Light"/>
              </a:rPr>
              <a:t>Pygoscelis</a:t>
            </a:r>
            <a:r>
              <a:rPr lang="en-US" dirty="0" smtClean="0">
                <a:latin typeface="Gill Sans Light"/>
                <a:cs typeface="Gill Sans Light"/>
              </a:rPr>
              <a:t> </a:t>
            </a:r>
            <a:r>
              <a:rPr lang="en-US" dirty="0" err="1" smtClean="0">
                <a:latin typeface="Gill Sans Light"/>
                <a:cs typeface="Gill Sans Light"/>
              </a:rPr>
              <a:t>antarctica</a:t>
            </a:r>
            <a:r>
              <a:rPr lang="en-US" dirty="0" smtClean="0">
                <a:latin typeface="Gill Sans Light"/>
                <a:cs typeface="Gill Sans Light"/>
              </a:rPr>
              <a:t>) </a:t>
            </a:r>
            <a:r>
              <a:rPr lang="en-US" b="1" dirty="0" smtClean="0">
                <a:latin typeface="Gill Sans"/>
                <a:cs typeface="Gill Sans"/>
              </a:rPr>
              <a:t> </a:t>
            </a:r>
            <a:r>
              <a:rPr lang="en-US" b="1" dirty="0">
                <a:latin typeface="Gill Sans"/>
                <a:cs typeface="Gill Sans"/>
              </a:rPr>
              <a:t>(2:17) </a:t>
            </a:r>
            <a:r>
              <a:rPr lang="en-US" u="sng" dirty="0">
                <a:latin typeface="Gill Sans Light"/>
                <a:cs typeface="Gill Sans Light"/>
                <a:hlinkClick r:id="rId4"/>
              </a:rPr>
              <a:t>http://cleanet.org/resources/42817.html</a:t>
            </a:r>
            <a:r>
              <a:rPr lang="en-US" u="sng" dirty="0" smtClean="0">
                <a:latin typeface="Gill Sans Light"/>
                <a:cs typeface="Gill Sans Light"/>
                <a:hlinkClick r:id="rId4"/>
              </a:rPr>
              <a:t> : Evidence </a:t>
            </a:r>
            <a:r>
              <a:rPr lang="en-US" u="sng" dirty="0">
                <a:latin typeface="Gill Sans Light"/>
                <a:cs typeface="Gill Sans Light"/>
                <a:hlinkClick r:id="rId4"/>
              </a:rPr>
              <a:t>of Change: Adelie Penguins</a:t>
            </a:r>
            <a:endParaRPr lang="en-US" dirty="0">
              <a:latin typeface="Gill Sans Light"/>
              <a:cs typeface="Gill Sans Light"/>
            </a:endParaRPr>
          </a:p>
        </p:txBody>
      </p:sp>
      <p:sp>
        <p:nvSpPr>
          <p:cNvPr id="9" name="Rectangle 8"/>
          <p:cNvSpPr/>
          <p:nvPr/>
        </p:nvSpPr>
        <p:spPr>
          <a:xfrm>
            <a:off x="4572000" y="6065335"/>
            <a:ext cx="4572000" cy="369332"/>
          </a:xfrm>
          <a:prstGeom prst="rect">
            <a:avLst/>
          </a:prstGeom>
        </p:spPr>
        <p:txBody>
          <a:bodyPr>
            <a:spAutoFit/>
          </a:bodyPr>
          <a:lstStyle/>
          <a:p>
            <a:r>
              <a:rPr lang="en-US" dirty="0">
                <a:solidFill>
                  <a:schemeClr val="bg1"/>
                </a:solidFill>
                <a:latin typeface="Gill Sans Light"/>
                <a:cs typeface="Gill Sans Light"/>
              </a:rPr>
              <a:t>Avian Island, Antarctica (Simmons, 2011)</a:t>
            </a:r>
          </a:p>
        </p:txBody>
      </p:sp>
      <p:sp>
        <p:nvSpPr>
          <p:cNvPr id="10" name="Rectangle 9"/>
          <p:cNvSpPr/>
          <p:nvPr/>
        </p:nvSpPr>
        <p:spPr>
          <a:xfrm>
            <a:off x="-1" y="6516463"/>
            <a:ext cx="5452533" cy="338554"/>
          </a:xfrm>
          <a:prstGeom prst="rect">
            <a:avLst/>
          </a:prstGeom>
        </p:spPr>
        <p:txBody>
          <a:bodyPr wrap="square">
            <a:spAutoFit/>
          </a:bodyPr>
          <a:lstStyle/>
          <a:p>
            <a:r>
              <a:rPr lang="en-US" sz="1600" dirty="0">
                <a:latin typeface="Gill Sans Light"/>
                <a:cs typeface="Gill Sans Light"/>
              </a:rPr>
              <a:t>Beth E. Simmons TERC Education Consultant March 15th, 2012</a:t>
            </a:r>
          </a:p>
        </p:txBody>
      </p:sp>
      <p:pic>
        <p:nvPicPr>
          <p:cNvPr id="12" name="Picture 11" descr="IMG_3141.JPG"/>
          <p:cNvPicPr>
            <a:picLocks noChangeAspect="1"/>
          </p:cNvPicPr>
          <p:nvPr/>
        </p:nvPicPr>
        <p:blipFill>
          <a:blip r:embed="rId5"/>
          <a:stretch>
            <a:fillRect/>
          </a:stretch>
        </p:blipFill>
        <p:spPr>
          <a:xfrm>
            <a:off x="1689100" y="1688068"/>
            <a:ext cx="7119898" cy="4746599"/>
          </a:xfrm>
          <a:prstGeom prst="rect">
            <a:avLst/>
          </a:prstGeom>
        </p:spPr>
      </p:pic>
      <p:sp>
        <p:nvSpPr>
          <p:cNvPr id="13" name="Frame 12"/>
          <p:cNvSpPr/>
          <p:nvPr/>
        </p:nvSpPr>
        <p:spPr>
          <a:xfrm>
            <a:off x="1689100" y="1688068"/>
            <a:ext cx="7119898" cy="4746599"/>
          </a:xfrm>
          <a:prstGeom prst="frame">
            <a:avLst>
              <a:gd name="adj1" fmla="val 7951"/>
            </a:avLst>
          </a:prstGeom>
          <a:solidFill>
            <a:schemeClr val="accent6">
              <a:lumMod val="75000"/>
            </a:schemeClr>
          </a:solidFill>
          <a:ln w="76200" cap="flat" cmpd="tri" algn="ctr">
            <a:solidFill>
              <a:schemeClr val="accent6">
                <a:lumMod val="60000"/>
                <a:lumOff val="4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5232400" y="5740400"/>
            <a:ext cx="3218812" cy="307777"/>
          </a:xfrm>
          <a:prstGeom prst="rect">
            <a:avLst/>
          </a:prstGeom>
          <a:noFill/>
        </p:spPr>
        <p:txBody>
          <a:bodyPr wrap="none" rtlCol="0">
            <a:spAutoFit/>
          </a:bodyPr>
          <a:lstStyle/>
          <a:p>
            <a:r>
              <a:rPr lang="en-US" sz="1400" dirty="0" err="1" smtClean="0">
                <a:solidFill>
                  <a:schemeClr val="bg1"/>
                </a:solidFill>
                <a:latin typeface="Gill Sans Light"/>
                <a:cs typeface="Gill Sans Light"/>
              </a:rPr>
              <a:t>Adelie</a:t>
            </a:r>
            <a:r>
              <a:rPr lang="en-US" sz="1400" dirty="0" smtClean="0">
                <a:solidFill>
                  <a:schemeClr val="bg1"/>
                </a:solidFill>
                <a:latin typeface="Gill Sans Light"/>
                <a:cs typeface="Gill Sans Light"/>
              </a:rPr>
              <a:t> penguins on iceberg, Simmons 2011</a:t>
            </a:r>
            <a:endParaRPr lang="en-US" sz="1400" dirty="0">
              <a:solidFill>
                <a:schemeClr val="bg1"/>
              </a:solidFill>
              <a:latin typeface="Gill Sans Light"/>
              <a:cs typeface="Gill Sans Ligh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47938"/>
            <a:ext cx="5143501" cy="6898962"/>
          </a:xfrm>
          <a:prstGeom prst="rect">
            <a:avLst/>
          </a:prstGeom>
        </p:spPr>
      </p:pic>
      <p:sp>
        <p:nvSpPr>
          <p:cNvPr id="5" name="Rectangle 4"/>
          <p:cNvSpPr/>
          <p:nvPr/>
        </p:nvSpPr>
        <p:spPr>
          <a:xfrm>
            <a:off x="5105400" y="0"/>
            <a:ext cx="4038600" cy="1477328"/>
          </a:xfrm>
          <a:prstGeom prst="rect">
            <a:avLst/>
          </a:prstGeom>
        </p:spPr>
        <p:txBody>
          <a:bodyPr wrap="square">
            <a:spAutoFit/>
          </a:bodyPr>
          <a:lstStyle/>
          <a:p>
            <a:r>
              <a:rPr lang="en-US" dirty="0">
                <a:latin typeface="Gill Sans Light"/>
                <a:cs typeface="Gill Sans Light"/>
              </a:rPr>
              <a:t>LESSON</a:t>
            </a:r>
            <a:r>
              <a:rPr lang="en-US" dirty="0" smtClean="0">
                <a:latin typeface="Gill Sans Light"/>
                <a:cs typeface="Gill Sans Light"/>
              </a:rPr>
              <a:t>:</a:t>
            </a:r>
          </a:p>
          <a:p>
            <a:r>
              <a:rPr lang="en-US" dirty="0" err="1" smtClean="0">
                <a:latin typeface="Gill Sans Light"/>
                <a:cs typeface="Gill Sans Light"/>
              </a:rPr>
              <a:t>b</a:t>
            </a:r>
            <a:r>
              <a:rPr lang="en-US" dirty="0">
                <a:latin typeface="Gill Sans Light"/>
                <a:cs typeface="Gill Sans Light"/>
              </a:rPr>
              <a:t>.  </a:t>
            </a:r>
            <a:r>
              <a:rPr lang="en-US" b="1" dirty="0">
                <a:latin typeface="Gill Sans"/>
                <a:cs typeface="Gill Sans"/>
              </a:rPr>
              <a:t>Now you Sea Ice Now you Don’t:  </a:t>
            </a:r>
            <a:r>
              <a:rPr lang="en-US" dirty="0">
                <a:latin typeface="Gill Sans Light"/>
                <a:cs typeface="Gill Sans Light"/>
              </a:rPr>
              <a:t>Ecosystems approach depicting the fluctuations of climate </a:t>
            </a:r>
            <a:r>
              <a:rPr lang="en-US" dirty="0" smtClean="0">
                <a:latin typeface="Gill Sans Light"/>
                <a:cs typeface="Gill Sans Light"/>
              </a:rPr>
              <a:t>change.  </a:t>
            </a:r>
            <a:r>
              <a:rPr lang="en-US" u="sng" dirty="0">
                <a:latin typeface="Gill Sans Light"/>
                <a:cs typeface="Gill Sans Light"/>
                <a:hlinkClick r:id="rId4"/>
              </a:rPr>
              <a:t>http://cleanet.org/resources/43010.</a:t>
            </a:r>
            <a:r>
              <a:rPr lang="en-US" u="sng" dirty="0" smtClean="0">
                <a:latin typeface="Gill Sans Light"/>
                <a:cs typeface="Gill Sans Light"/>
                <a:hlinkClick r:id="rId4"/>
              </a:rPr>
              <a:t>html</a:t>
            </a:r>
            <a:r>
              <a:rPr lang="en-US" u="sng" dirty="0" smtClean="0">
                <a:latin typeface="Gill Sans Light"/>
                <a:cs typeface="Gill Sans Light"/>
              </a:rPr>
              <a:t> </a:t>
            </a:r>
            <a:endParaRPr lang="en-US" dirty="0">
              <a:latin typeface="Gill Sans Light"/>
              <a:cs typeface="Gill Sans Light"/>
            </a:endParaRPr>
          </a:p>
        </p:txBody>
      </p:sp>
      <p:sp>
        <p:nvSpPr>
          <p:cNvPr id="7" name="Rectangle 6"/>
          <p:cNvSpPr/>
          <p:nvPr/>
        </p:nvSpPr>
        <p:spPr>
          <a:xfrm>
            <a:off x="6136480" y="1651000"/>
            <a:ext cx="1424376" cy="369332"/>
          </a:xfrm>
          <a:prstGeom prst="rect">
            <a:avLst/>
          </a:prstGeom>
        </p:spPr>
        <p:txBody>
          <a:bodyPr wrap="none">
            <a:spAutoFit/>
          </a:bodyPr>
          <a:lstStyle/>
          <a:p>
            <a:r>
              <a:rPr lang="en-US" dirty="0">
                <a:latin typeface="Gill Sans Light"/>
                <a:cs typeface="Gill Sans Light"/>
              </a:rPr>
              <a:t>Ornithologist:</a:t>
            </a:r>
          </a:p>
        </p:txBody>
      </p:sp>
      <p:sp>
        <p:nvSpPr>
          <p:cNvPr id="8" name="Rectangle 7"/>
          <p:cNvSpPr/>
          <p:nvPr/>
        </p:nvSpPr>
        <p:spPr>
          <a:xfrm>
            <a:off x="5840846" y="2583934"/>
            <a:ext cx="2367204" cy="369332"/>
          </a:xfrm>
          <a:prstGeom prst="rect">
            <a:avLst/>
          </a:prstGeom>
        </p:spPr>
        <p:txBody>
          <a:bodyPr wrap="none">
            <a:spAutoFit/>
          </a:bodyPr>
          <a:lstStyle/>
          <a:p>
            <a:r>
              <a:rPr lang="en-US" dirty="0" smtClean="0">
                <a:latin typeface="Gill Sans Light"/>
                <a:cs typeface="Gill Sans Light"/>
              </a:rPr>
              <a:t>Physical Oceanographer</a:t>
            </a:r>
            <a:endParaRPr lang="en-US" dirty="0">
              <a:latin typeface="Gill Sans Light"/>
              <a:cs typeface="Gill Sans Light"/>
            </a:endParaRPr>
          </a:p>
        </p:txBody>
      </p:sp>
      <p:sp>
        <p:nvSpPr>
          <p:cNvPr id="9" name="Rectangle 8"/>
          <p:cNvSpPr/>
          <p:nvPr/>
        </p:nvSpPr>
        <p:spPr>
          <a:xfrm>
            <a:off x="6210300" y="3505200"/>
            <a:ext cx="1454244" cy="369332"/>
          </a:xfrm>
          <a:prstGeom prst="rect">
            <a:avLst/>
          </a:prstGeom>
        </p:spPr>
        <p:txBody>
          <a:bodyPr wrap="none">
            <a:spAutoFit/>
          </a:bodyPr>
          <a:lstStyle/>
          <a:p>
            <a:r>
              <a:rPr lang="en-US" dirty="0" smtClean="0">
                <a:latin typeface="Gill Sans Light"/>
                <a:cs typeface="Gill Sans Light"/>
              </a:rPr>
              <a:t>Meteorologist</a:t>
            </a:r>
            <a:endParaRPr lang="en-US" dirty="0">
              <a:latin typeface="Gill Sans Light"/>
              <a:cs typeface="Gill Sans Light"/>
            </a:endParaRPr>
          </a:p>
        </p:txBody>
      </p:sp>
      <p:sp>
        <p:nvSpPr>
          <p:cNvPr id="10" name="Rectangle 9"/>
          <p:cNvSpPr/>
          <p:nvPr/>
        </p:nvSpPr>
        <p:spPr>
          <a:xfrm>
            <a:off x="6223000" y="4572000"/>
            <a:ext cx="1685077" cy="369332"/>
          </a:xfrm>
          <a:prstGeom prst="rect">
            <a:avLst/>
          </a:prstGeom>
        </p:spPr>
        <p:txBody>
          <a:bodyPr wrap="none">
            <a:spAutoFit/>
          </a:bodyPr>
          <a:lstStyle/>
          <a:p>
            <a:r>
              <a:rPr lang="en-US" dirty="0" smtClean="0">
                <a:latin typeface="Gill Sans Light"/>
                <a:cs typeface="Gill Sans Light"/>
              </a:rPr>
              <a:t>Marine Ecologist</a:t>
            </a:r>
            <a:endParaRPr lang="en-US" dirty="0">
              <a:latin typeface="Gill Sans Light"/>
              <a:cs typeface="Gill Sans Light"/>
            </a:endParaRPr>
          </a:p>
        </p:txBody>
      </p:sp>
      <p:sp>
        <p:nvSpPr>
          <p:cNvPr id="11" name="Rectangle 10"/>
          <p:cNvSpPr/>
          <p:nvPr/>
        </p:nvSpPr>
        <p:spPr>
          <a:xfrm>
            <a:off x="5891484" y="5651500"/>
            <a:ext cx="2519928" cy="369332"/>
          </a:xfrm>
          <a:prstGeom prst="rect">
            <a:avLst/>
          </a:prstGeom>
        </p:spPr>
        <p:txBody>
          <a:bodyPr wrap="none">
            <a:spAutoFit/>
          </a:bodyPr>
          <a:lstStyle/>
          <a:p>
            <a:r>
              <a:rPr lang="en-US" dirty="0" smtClean="0">
                <a:latin typeface="Gill Sans Light"/>
                <a:cs typeface="Gill Sans Light"/>
              </a:rPr>
              <a:t>Biological Oceanographer</a:t>
            </a:r>
            <a:endParaRPr lang="en-US" dirty="0">
              <a:latin typeface="Gill Sans Light"/>
              <a:cs typeface="Gill Sans Light"/>
            </a:endParaRPr>
          </a:p>
        </p:txBody>
      </p:sp>
      <p:sp>
        <p:nvSpPr>
          <p:cNvPr id="13" name="Striped Right Arrow 12"/>
          <p:cNvSpPr/>
          <p:nvPr/>
        </p:nvSpPr>
        <p:spPr>
          <a:xfrm rot="5400000">
            <a:off x="6631780" y="1982232"/>
            <a:ext cx="481568" cy="557768"/>
          </a:xfrm>
          <a:prstGeom prst="stripedRightArrow">
            <a:avLst>
              <a:gd name="adj1" fmla="val 36338"/>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triped Right Arrow 13"/>
          <p:cNvSpPr/>
          <p:nvPr/>
        </p:nvSpPr>
        <p:spPr>
          <a:xfrm rot="5400000">
            <a:off x="6629400" y="4979432"/>
            <a:ext cx="481568" cy="557768"/>
          </a:xfrm>
          <a:prstGeom prst="stripedRightArrow">
            <a:avLst>
              <a:gd name="adj1" fmla="val 36338"/>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triped Right Arrow 14"/>
          <p:cNvSpPr/>
          <p:nvPr/>
        </p:nvSpPr>
        <p:spPr>
          <a:xfrm rot="5400000">
            <a:off x="6616700" y="3924300"/>
            <a:ext cx="481568" cy="557768"/>
          </a:xfrm>
          <a:prstGeom prst="stripedRightArrow">
            <a:avLst>
              <a:gd name="adj1" fmla="val 36338"/>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Striped Right Arrow 15"/>
          <p:cNvSpPr/>
          <p:nvPr/>
        </p:nvSpPr>
        <p:spPr>
          <a:xfrm rot="5400000">
            <a:off x="6606380" y="2921000"/>
            <a:ext cx="481568" cy="557768"/>
          </a:xfrm>
          <a:prstGeom prst="stripedRightArrow">
            <a:avLst>
              <a:gd name="adj1" fmla="val 36338"/>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5473700" cy="6858000"/>
          </a:xfrm>
          <a:prstGeom prst="rect">
            <a:avLst/>
          </a:prstGeom>
        </p:spPr>
      </p:pic>
      <p:sp>
        <p:nvSpPr>
          <p:cNvPr id="6" name="Rectangle 5"/>
          <p:cNvSpPr/>
          <p:nvPr/>
        </p:nvSpPr>
        <p:spPr>
          <a:xfrm>
            <a:off x="6032515" y="1409700"/>
            <a:ext cx="1813317" cy="369332"/>
          </a:xfrm>
          <a:prstGeom prst="rect">
            <a:avLst/>
          </a:prstGeom>
        </p:spPr>
        <p:txBody>
          <a:bodyPr wrap="none">
            <a:spAutoFit/>
          </a:bodyPr>
          <a:lstStyle/>
          <a:p>
            <a:r>
              <a:rPr lang="en-US" dirty="0">
                <a:latin typeface="Gill Sans Light"/>
                <a:cs typeface="Gill Sans Light"/>
              </a:rPr>
              <a:t>Updated Data set</a:t>
            </a:r>
          </a:p>
        </p:txBody>
      </p:sp>
      <p:sp>
        <p:nvSpPr>
          <p:cNvPr id="7" name="Rectangle 6"/>
          <p:cNvSpPr/>
          <p:nvPr/>
        </p:nvSpPr>
        <p:spPr>
          <a:xfrm>
            <a:off x="6258007" y="3613666"/>
            <a:ext cx="1237388" cy="369332"/>
          </a:xfrm>
          <a:prstGeom prst="rect">
            <a:avLst/>
          </a:prstGeom>
        </p:spPr>
        <p:txBody>
          <a:bodyPr wrap="none">
            <a:spAutoFit/>
          </a:bodyPr>
          <a:lstStyle/>
          <a:p>
            <a:r>
              <a:rPr lang="en-US" dirty="0">
                <a:latin typeface="Gill Sans Light"/>
                <a:cs typeface="Gill Sans Light"/>
              </a:rPr>
              <a:t>Quick Facts</a:t>
            </a:r>
          </a:p>
        </p:txBody>
      </p:sp>
      <p:sp>
        <p:nvSpPr>
          <p:cNvPr id="8" name="Left Arrow 7"/>
          <p:cNvSpPr/>
          <p:nvPr/>
        </p:nvSpPr>
        <p:spPr>
          <a:xfrm>
            <a:off x="5473700" y="1779032"/>
            <a:ext cx="784307" cy="41806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Left Arrow 8"/>
          <p:cNvSpPr/>
          <p:nvPr/>
        </p:nvSpPr>
        <p:spPr>
          <a:xfrm>
            <a:off x="5473700" y="3982998"/>
            <a:ext cx="784307" cy="41806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
            <a:ext cx="5194300" cy="6779002"/>
          </a:xfrm>
          <a:prstGeom prst="rect">
            <a:avLst/>
          </a:prstGeom>
        </p:spPr>
      </p:pic>
      <p:sp>
        <p:nvSpPr>
          <p:cNvPr id="5" name="Rectangle 4"/>
          <p:cNvSpPr/>
          <p:nvPr/>
        </p:nvSpPr>
        <p:spPr>
          <a:xfrm>
            <a:off x="6458194" y="1779032"/>
            <a:ext cx="2262947" cy="369332"/>
          </a:xfrm>
          <a:prstGeom prst="rect">
            <a:avLst/>
          </a:prstGeom>
        </p:spPr>
        <p:txBody>
          <a:bodyPr wrap="none">
            <a:spAutoFit/>
          </a:bodyPr>
          <a:lstStyle/>
          <a:p>
            <a:r>
              <a:rPr lang="en-US" dirty="0">
                <a:latin typeface="Gill Sans Light"/>
                <a:cs typeface="Gill Sans Light"/>
              </a:rPr>
              <a:t>Teacher</a:t>
            </a:r>
            <a:r>
              <a:rPr lang="en-US" dirty="0" smtClean="0">
                <a:latin typeface="Gill Sans Light"/>
                <a:cs typeface="Gill Sans Light"/>
              </a:rPr>
              <a:t> data reference</a:t>
            </a:r>
            <a:endParaRPr lang="en-US" dirty="0">
              <a:latin typeface="Gill Sans Light"/>
              <a:cs typeface="Gill Sans Light"/>
            </a:endParaRPr>
          </a:p>
        </p:txBody>
      </p:sp>
      <p:sp>
        <p:nvSpPr>
          <p:cNvPr id="6" name="Rectangle 5"/>
          <p:cNvSpPr/>
          <p:nvPr/>
        </p:nvSpPr>
        <p:spPr>
          <a:xfrm>
            <a:off x="5594594" y="4102100"/>
            <a:ext cx="3371606" cy="646331"/>
          </a:xfrm>
          <a:prstGeom prst="rect">
            <a:avLst/>
          </a:prstGeom>
        </p:spPr>
        <p:txBody>
          <a:bodyPr wrap="square">
            <a:spAutoFit/>
          </a:bodyPr>
          <a:lstStyle/>
          <a:p>
            <a:r>
              <a:rPr lang="en-US" dirty="0" smtClean="0">
                <a:latin typeface="Gill Sans Light"/>
                <a:cs typeface="Gill Sans Light"/>
              </a:rPr>
              <a:t>Scientific explanation </a:t>
            </a:r>
            <a:r>
              <a:rPr lang="en-US" dirty="0">
                <a:latin typeface="Gill Sans Light"/>
                <a:cs typeface="Gill Sans Light"/>
              </a:rPr>
              <a:t>of trends &amp; patterns (cross-cutting concept)</a:t>
            </a:r>
          </a:p>
        </p:txBody>
      </p:sp>
      <p:sp>
        <p:nvSpPr>
          <p:cNvPr id="7" name="Left Arrow 6"/>
          <p:cNvSpPr/>
          <p:nvPr/>
        </p:nvSpPr>
        <p:spPr>
          <a:xfrm>
            <a:off x="5473700" y="1779032"/>
            <a:ext cx="784307" cy="41806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Left Arrow 7"/>
          <p:cNvSpPr/>
          <p:nvPr/>
        </p:nvSpPr>
        <p:spPr>
          <a:xfrm>
            <a:off x="5473700" y="4903232"/>
            <a:ext cx="784307" cy="41806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5218813" cy="6857999"/>
          </a:xfrm>
          <a:prstGeom prst="rect">
            <a:avLst/>
          </a:prstGeom>
        </p:spPr>
      </p:pic>
      <p:sp>
        <p:nvSpPr>
          <p:cNvPr id="5" name="Rectangle 4"/>
          <p:cNvSpPr/>
          <p:nvPr/>
        </p:nvSpPr>
        <p:spPr>
          <a:xfrm>
            <a:off x="5536830" y="2222500"/>
            <a:ext cx="1736373" cy="369332"/>
          </a:xfrm>
          <a:prstGeom prst="rect">
            <a:avLst/>
          </a:prstGeom>
        </p:spPr>
        <p:txBody>
          <a:bodyPr wrap="none">
            <a:spAutoFit/>
          </a:bodyPr>
          <a:lstStyle/>
          <a:p>
            <a:r>
              <a:rPr lang="en-US" dirty="0">
                <a:latin typeface="Gill Sans Light"/>
                <a:cs typeface="Gill Sans Light"/>
              </a:rPr>
              <a:t>Scientific </a:t>
            </a:r>
            <a:r>
              <a:rPr lang="en-US" dirty="0" smtClean="0">
                <a:latin typeface="Gill Sans Light"/>
                <a:cs typeface="Gill Sans Light"/>
              </a:rPr>
              <a:t>context</a:t>
            </a:r>
            <a:endParaRPr lang="en-US" dirty="0">
              <a:latin typeface="Gill Sans Light"/>
              <a:cs typeface="Gill Sans Light"/>
            </a:endParaRPr>
          </a:p>
        </p:txBody>
      </p:sp>
      <p:sp>
        <p:nvSpPr>
          <p:cNvPr id="6" name="Rectangle 5"/>
          <p:cNvSpPr/>
          <p:nvPr/>
        </p:nvSpPr>
        <p:spPr>
          <a:xfrm>
            <a:off x="6126735" y="3429000"/>
            <a:ext cx="1159292" cy="369332"/>
          </a:xfrm>
          <a:prstGeom prst="rect">
            <a:avLst/>
          </a:prstGeom>
        </p:spPr>
        <p:txBody>
          <a:bodyPr wrap="none">
            <a:spAutoFit/>
          </a:bodyPr>
          <a:lstStyle/>
          <a:p>
            <a:r>
              <a:rPr lang="en-US" dirty="0">
                <a:latin typeface="Gill Sans Light"/>
                <a:cs typeface="Gill Sans Light"/>
              </a:rPr>
              <a:t>F</a:t>
            </a:r>
            <a:r>
              <a:rPr lang="en-US" dirty="0" smtClean="0">
                <a:latin typeface="Gill Sans Light"/>
                <a:cs typeface="Gill Sans Light"/>
              </a:rPr>
              <a:t>low </a:t>
            </a:r>
            <a:r>
              <a:rPr lang="en-US" dirty="0">
                <a:latin typeface="Gill Sans Light"/>
                <a:cs typeface="Gill Sans Light"/>
              </a:rPr>
              <a:t>chart</a:t>
            </a:r>
          </a:p>
        </p:txBody>
      </p:sp>
      <p:sp>
        <p:nvSpPr>
          <p:cNvPr id="7" name="Left Arrow 6"/>
          <p:cNvSpPr/>
          <p:nvPr/>
        </p:nvSpPr>
        <p:spPr>
          <a:xfrm>
            <a:off x="4689393" y="2222500"/>
            <a:ext cx="784307" cy="41806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Left Arrow 7"/>
          <p:cNvSpPr/>
          <p:nvPr/>
        </p:nvSpPr>
        <p:spPr>
          <a:xfrm>
            <a:off x="5144676" y="3429000"/>
            <a:ext cx="784307" cy="41806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27100"/>
            <a:ext cx="4826000" cy="3619500"/>
          </a:xfrm>
          <a:prstGeom prst="rect">
            <a:avLst/>
          </a:prstGeom>
        </p:spPr>
      </p:pic>
      <p:sp>
        <p:nvSpPr>
          <p:cNvPr id="5" name="Rectangle 4"/>
          <p:cNvSpPr/>
          <p:nvPr/>
        </p:nvSpPr>
        <p:spPr>
          <a:xfrm>
            <a:off x="787401" y="4546600"/>
            <a:ext cx="3047999" cy="523220"/>
          </a:xfrm>
          <a:prstGeom prst="rect">
            <a:avLst/>
          </a:prstGeom>
        </p:spPr>
        <p:txBody>
          <a:bodyPr wrap="square">
            <a:spAutoFit/>
          </a:bodyPr>
          <a:lstStyle/>
          <a:p>
            <a:r>
              <a:rPr lang="en-US" sz="1400" dirty="0">
                <a:solidFill>
                  <a:schemeClr val="bg1"/>
                </a:solidFill>
                <a:latin typeface="Gill Sans Light"/>
                <a:cs typeface="Gill Sans Light"/>
              </a:rPr>
              <a:t>Ariel photograph of Palmer Station</a:t>
            </a:r>
            <a:r>
              <a:rPr lang="en-US" sz="1400" dirty="0" smtClean="0">
                <a:solidFill>
                  <a:schemeClr val="bg1"/>
                </a:solidFill>
                <a:latin typeface="Gill Sans Light"/>
                <a:cs typeface="Gill Sans Light"/>
              </a:rPr>
              <a:t>,</a:t>
            </a:r>
            <a:br>
              <a:rPr lang="en-US" sz="1400" dirty="0" smtClean="0">
                <a:solidFill>
                  <a:schemeClr val="bg1"/>
                </a:solidFill>
                <a:latin typeface="Gill Sans Light"/>
                <a:cs typeface="Gill Sans Light"/>
              </a:rPr>
            </a:br>
            <a:r>
              <a:rPr lang="en-US" sz="1400" dirty="0" smtClean="0">
                <a:solidFill>
                  <a:schemeClr val="bg1"/>
                </a:solidFill>
                <a:latin typeface="Gill Sans Light"/>
                <a:cs typeface="Gill Sans Light"/>
              </a:rPr>
              <a:t> </a:t>
            </a:r>
            <a:r>
              <a:rPr lang="en-US" sz="1400" dirty="0">
                <a:solidFill>
                  <a:schemeClr val="bg1"/>
                </a:solidFill>
                <a:latin typeface="Gill Sans Light"/>
                <a:cs typeface="Gill Sans Light"/>
              </a:rPr>
              <a:t>Antarctica (Palmer  LTER) </a:t>
            </a:r>
          </a:p>
        </p:txBody>
      </p:sp>
      <p:sp>
        <p:nvSpPr>
          <p:cNvPr id="6" name="Rectangle 5"/>
          <p:cNvSpPr/>
          <p:nvPr/>
        </p:nvSpPr>
        <p:spPr>
          <a:xfrm>
            <a:off x="4445000" y="0"/>
            <a:ext cx="4699000" cy="6186307"/>
          </a:xfrm>
          <a:prstGeom prst="rect">
            <a:avLst/>
          </a:prstGeom>
        </p:spPr>
        <p:txBody>
          <a:bodyPr wrap="square">
            <a:spAutoFit/>
          </a:bodyPr>
          <a:lstStyle/>
          <a:p>
            <a:r>
              <a:rPr lang="en-US" b="1" dirty="0" smtClean="0">
                <a:solidFill>
                  <a:schemeClr val="bg1"/>
                </a:solidFill>
                <a:latin typeface="Gill Sans"/>
                <a:cs typeface="Gill Sans"/>
              </a:rPr>
              <a:t>References</a:t>
            </a:r>
          </a:p>
          <a:p>
            <a:pPr marL="342900" indent="-342900">
              <a:buAutoNum type="arabicPeriod"/>
            </a:pPr>
            <a:r>
              <a:rPr lang="en-US" sz="1400" dirty="0" smtClean="0">
                <a:solidFill>
                  <a:schemeClr val="bg1"/>
                </a:solidFill>
                <a:latin typeface="Gill Sans Light"/>
                <a:cs typeface="Gill Sans Light"/>
              </a:rPr>
              <a:t>Ocean </a:t>
            </a:r>
            <a:r>
              <a:rPr lang="en-US" sz="1400" dirty="0">
                <a:solidFill>
                  <a:schemeClr val="bg1"/>
                </a:solidFill>
                <a:latin typeface="Gill Sans Light"/>
                <a:cs typeface="Gill Sans Light"/>
              </a:rPr>
              <a:t>Acidification Reference User Group (2009) Ocean</a:t>
            </a:r>
            <a:r>
              <a:rPr lang="en-US" sz="1400" dirty="0" smtClean="0">
                <a:solidFill>
                  <a:schemeClr val="bg1"/>
                </a:solidFill>
                <a:latin typeface="Gill Sans Light"/>
                <a:cs typeface="Gill Sans Light"/>
              </a:rPr>
              <a:t>   </a:t>
            </a:r>
            <a:br>
              <a:rPr lang="en-US" sz="1400" dirty="0" smtClean="0">
                <a:solidFill>
                  <a:schemeClr val="bg1"/>
                </a:solidFill>
                <a:latin typeface="Gill Sans Light"/>
                <a:cs typeface="Gill Sans Light"/>
              </a:rPr>
            </a:br>
            <a:r>
              <a:rPr lang="en-US" sz="1400" dirty="0" smtClean="0">
                <a:solidFill>
                  <a:schemeClr val="bg1"/>
                </a:solidFill>
                <a:latin typeface="Gill Sans Light"/>
                <a:cs typeface="Gill Sans Light"/>
              </a:rPr>
              <a:t> Acidification</a:t>
            </a:r>
            <a:r>
              <a:rPr lang="en-US" sz="1400" dirty="0">
                <a:solidFill>
                  <a:schemeClr val="bg1"/>
                </a:solidFill>
                <a:latin typeface="Gill Sans Light"/>
                <a:cs typeface="Gill Sans Light"/>
              </a:rPr>
              <a:t>: The Facts.  A special introductory guide for</a:t>
            </a:r>
            <a:r>
              <a:rPr lang="en-US" sz="1400" dirty="0" smtClean="0">
                <a:solidFill>
                  <a:schemeClr val="bg1"/>
                </a:solidFill>
                <a:latin typeface="Gill Sans Light"/>
                <a:cs typeface="Gill Sans Light"/>
              </a:rPr>
              <a:t> </a:t>
            </a:r>
            <a:br>
              <a:rPr lang="en-US" sz="1400" dirty="0" smtClean="0">
                <a:solidFill>
                  <a:schemeClr val="bg1"/>
                </a:solidFill>
                <a:latin typeface="Gill Sans Light"/>
                <a:cs typeface="Gill Sans Light"/>
              </a:rPr>
            </a:br>
            <a:r>
              <a:rPr lang="en-US" sz="1400" dirty="0" smtClean="0">
                <a:solidFill>
                  <a:schemeClr val="bg1"/>
                </a:solidFill>
                <a:latin typeface="Gill Sans Light"/>
                <a:cs typeface="Gill Sans Light"/>
              </a:rPr>
              <a:t> policy </a:t>
            </a:r>
            <a:r>
              <a:rPr lang="en-US" sz="1400" dirty="0">
                <a:solidFill>
                  <a:schemeClr val="bg1"/>
                </a:solidFill>
                <a:latin typeface="Gill Sans Light"/>
                <a:cs typeface="Gill Sans Light"/>
              </a:rPr>
              <a:t>advisers and decision makers.  </a:t>
            </a:r>
            <a:r>
              <a:rPr lang="en-US" sz="1400" dirty="0" err="1">
                <a:solidFill>
                  <a:schemeClr val="bg1"/>
                </a:solidFill>
                <a:latin typeface="Gill Sans Light"/>
                <a:cs typeface="Gill Sans Light"/>
              </a:rPr>
              <a:t>Laffoley,D.D’A</a:t>
            </a:r>
            <a:r>
              <a:rPr lang="en-US" sz="1400" dirty="0">
                <a:solidFill>
                  <a:schemeClr val="bg1"/>
                </a:solidFill>
                <a:latin typeface="Gill Sans Light"/>
                <a:cs typeface="Gill Sans Light"/>
              </a:rPr>
              <a:t>., and</a:t>
            </a:r>
            <a:r>
              <a:rPr lang="en-US" sz="1400" dirty="0" smtClean="0">
                <a:solidFill>
                  <a:schemeClr val="bg1"/>
                </a:solidFill>
                <a:latin typeface="Gill Sans Light"/>
                <a:cs typeface="Gill Sans Light"/>
              </a:rPr>
              <a:t> </a:t>
            </a:r>
            <a:br>
              <a:rPr lang="en-US" sz="1400" dirty="0" smtClean="0">
                <a:solidFill>
                  <a:schemeClr val="bg1"/>
                </a:solidFill>
                <a:latin typeface="Gill Sans Light"/>
                <a:cs typeface="Gill Sans Light"/>
              </a:rPr>
            </a:br>
            <a:r>
              <a:rPr lang="en-US" sz="1400" dirty="0" smtClean="0">
                <a:solidFill>
                  <a:schemeClr val="bg1"/>
                </a:solidFill>
                <a:latin typeface="Gill Sans Light"/>
                <a:cs typeface="Gill Sans Light"/>
              </a:rPr>
              <a:t> </a:t>
            </a:r>
            <a:r>
              <a:rPr lang="en-US" sz="1400" dirty="0" err="1" smtClean="0">
                <a:solidFill>
                  <a:schemeClr val="bg1"/>
                </a:solidFill>
                <a:latin typeface="Gill Sans Light"/>
                <a:cs typeface="Gill Sans Light"/>
              </a:rPr>
              <a:t>Baster</a:t>
            </a:r>
            <a:r>
              <a:rPr lang="en-US" sz="1400" dirty="0">
                <a:solidFill>
                  <a:schemeClr val="bg1"/>
                </a:solidFill>
                <a:latin typeface="Gill Sans Light"/>
                <a:cs typeface="Gill Sans Light"/>
              </a:rPr>
              <a:t>, J.M. (</a:t>
            </a:r>
            <a:r>
              <a:rPr lang="en-US" sz="1400" dirty="0" err="1">
                <a:solidFill>
                  <a:schemeClr val="bg1"/>
                </a:solidFill>
                <a:latin typeface="Gill Sans Light"/>
                <a:cs typeface="Gill Sans Light"/>
              </a:rPr>
              <a:t>eds</a:t>
            </a:r>
            <a:r>
              <a:rPr lang="en-US" sz="1400" dirty="0">
                <a:solidFill>
                  <a:schemeClr val="bg1"/>
                </a:solidFill>
                <a:latin typeface="Gill Sans Light"/>
                <a:cs typeface="Gill Sans Light"/>
              </a:rPr>
              <a:t>). European Project on Ocean</a:t>
            </a:r>
            <a:r>
              <a:rPr lang="en-US" sz="1400" dirty="0" smtClean="0">
                <a:solidFill>
                  <a:schemeClr val="bg1"/>
                </a:solidFill>
                <a:latin typeface="Gill Sans Light"/>
                <a:cs typeface="Gill Sans Light"/>
              </a:rPr>
              <a:t> </a:t>
            </a:r>
            <a:br>
              <a:rPr lang="en-US" sz="1400" dirty="0" smtClean="0">
                <a:solidFill>
                  <a:schemeClr val="bg1"/>
                </a:solidFill>
                <a:latin typeface="Gill Sans Light"/>
                <a:cs typeface="Gill Sans Light"/>
              </a:rPr>
            </a:br>
            <a:r>
              <a:rPr lang="en-US" sz="1400" dirty="0" smtClean="0">
                <a:solidFill>
                  <a:schemeClr val="bg1"/>
                </a:solidFill>
                <a:latin typeface="Gill Sans Light"/>
                <a:cs typeface="Gill Sans Light"/>
              </a:rPr>
              <a:t> Acidification  (</a:t>
            </a:r>
            <a:r>
              <a:rPr lang="en-US" sz="1400" dirty="0">
                <a:solidFill>
                  <a:schemeClr val="bg1"/>
                </a:solidFill>
                <a:latin typeface="Gill Sans Light"/>
                <a:cs typeface="Gill Sans Light"/>
              </a:rPr>
              <a:t>EPOCA). 12pp</a:t>
            </a:r>
            <a:r>
              <a:rPr lang="en-US" sz="1400" dirty="0" smtClean="0">
                <a:solidFill>
                  <a:schemeClr val="bg1"/>
                </a:solidFill>
                <a:latin typeface="Gill Sans Light"/>
                <a:cs typeface="Gill Sans Light"/>
              </a:rPr>
              <a:t>.</a:t>
            </a:r>
            <a:br>
              <a:rPr lang="en-US" sz="1400" dirty="0" smtClean="0">
                <a:solidFill>
                  <a:schemeClr val="bg1"/>
                </a:solidFill>
                <a:latin typeface="Gill Sans Light"/>
                <a:cs typeface="Gill Sans Light"/>
              </a:rPr>
            </a:br>
            <a:r>
              <a:rPr lang="en-US" sz="1400" dirty="0" smtClean="0">
                <a:solidFill>
                  <a:schemeClr val="bg1"/>
                </a:solidFill>
                <a:latin typeface="Gill Sans Light"/>
                <a:cs typeface="Gill Sans Light"/>
              </a:rPr>
              <a:t>  </a:t>
            </a:r>
            <a:r>
              <a:rPr lang="en-US" sz="1400" u="sng" dirty="0">
                <a:solidFill>
                  <a:schemeClr val="bg1"/>
                </a:solidFill>
                <a:latin typeface="Gill Sans Light"/>
                <a:cs typeface="Gill Sans Light"/>
                <a:hlinkClick r:id="rId4"/>
              </a:rPr>
              <a:t>http://www.epoca-project.eu/index.php/Outreach/RUG/</a:t>
            </a:r>
            <a:r>
              <a:rPr lang="en-US" sz="1400" u="sng" dirty="0" smtClean="0">
                <a:solidFill>
                  <a:schemeClr val="bg1"/>
                </a:solidFill>
                <a:latin typeface="Gill Sans Light"/>
                <a:cs typeface="Gill Sans Light"/>
              </a:rPr>
              <a:t> </a:t>
            </a:r>
          </a:p>
          <a:p>
            <a:endParaRPr lang="en-US" sz="1400" u="sng" dirty="0" smtClean="0">
              <a:solidFill>
                <a:schemeClr val="bg1"/>
              </a:solidFill>
              <a:latin typeface="Gill Sans Light"/>
              <a:cs typeface="Gill Sans Light"/>
            </a:endParaRPr>
          </a:p>
          <a:p>
            <a:pPr marL="342900" indent="-342900">
              <a:buAutoNum type="arabicPeriod" startAt="2"/>
            </a:pPr>
            <a:r>
              <a:rPr lang="en-US" sz="1400" dirty="0" smtClean="0">
                <a:solidFill>
                  <a:schemeClr val="bg1"/>
                </a:solidFill>
                <a:latin typeface="Gill Sans Light"/>
                <a:cs typeface="Gill Sans Light"/>
              </a:rPr>
              <a:t>Ocean </a:t>
            </a:r>
            <a:r>
              <a:rPr lang="en-US" sz="1400" dirty="0">
                <a:solidFill>
                  <a:schemeClr val="bg1"/>
                </a:solidFill>
                <a:latin typeface="Gill Sans Light"/>
                <a:cs typeface="Gill Sans Light"/>
              </a:rPr>
              <a:t>Acidification Reference User Group (2010).  Ocean Acidification: Questions Answered. </a:t>
            </a:r>
            <a:r>
              <a:rPr lang="en-US" sz="1400" dirty="0" err="1">
                <a:solidFill>
                  <a:schemeClr val="bg1"/>
                </a:solidFill>
                <a:latin typeface="Gill Sans Light"/>
                <a:cs typeface="Gill Sans Light"/>
              </a:rPr>
              <a:t>Laffoley</a:t>
            </a:r>
            <a:r>
              <a:rPr lang="en-US" sz="1400" dirty="0">
                <a:solidFill>
                  <a:schemeClr val="bg1"/>
                </a:solidFill>
                <a:latin typeface="Gill Sans Light"/>
                <a:cs typeface="Gill Sans Light"/>
              </a:rPr>
              <a:t>, D. </a:t>
            </a:r>
            <a:r>
              <a:rPr lang="en-US" sz="1400" dirty="0" err="1">
                <a:solidFill>
                  <a:schemeClr val="bg1"/>
                </a:solidFill>
                <a:latin typeface="Gill Sans Light"/>
                <a:cs typeface="Gill Sans Light"/>
              </a:rPr>
              <a:t>d’A</a:t>
            </a:r>
            <a:r>
              <a:rPr lang="en-US" sz="1400" dirty="0">
                <a:solidFill>
                  <a:schemeClr val="bg1"/>
                </a:solidFill>
                <a:latin typeface="Gill Sans Light"/>
                <a:cs typeface="Gill Sans Light"/>
              </a:rPr>
              <a:t>., and Baxter, J.M. (</a:t>
            </a:r>
            <a:r>
              <a:rPr lang="en-US" sz="1400" dirty="0" err="1">
                <a:solidFill>
                  <a:schemeClr val="bg1"/>
                </a:solidFill>
                <a:latin typeface="Gill Sans Light"/>
                <a:cs typeface="Gill Sans Light"/>
              </a:rPr>
              <a:t>eds</a:t>
            </a:r>
            <a:r>
              <a:rPr lang="en-US" sz="1400" dirty="0">
                <a:solidFill>
                  <a:schemeClr val="bg1"/>
                </a:solidFill>
                <a:latin typeface="Gill Sans Light"/>
                <a:cs typeface="Gill Sans Light"/>
              </a:rPr>
              <a:t>).  European Project on Ocean Acidification (EPOCA). 24pp. </a:t>
            </a:r>
            <a:r>
              <a:rPr lang="en-US" sz="1400" u="sng" dirty="0">
                <a:solidFill>
                  <a:schemeClr val="bg1"/>
                </a:solidFill>
                <a:latin typeface="Gill Sans Light"/>
                <a:cs typeface="Gill Sans Light"/>
                <a:hlinkClick r:id="rId4"/>
              </a:rPr>
              <a:t>http://www.epoca-project.eu/index.php/Outreach/RUG/</a:t>
            </a:r>
            <a:r>
              <a:rPr lang="en-US" sz="1400" u="sng" dirty="0" smtClean="0">
                <a:solidFill>
                  <a:schemeClr val="bg1"/>
                </a:solidFill>
                <a:latin typeface="Gill Sans Light"/>
                <a:cs typeface="Gill Sans Light"/>
              </a:rPr>
              <a:t> </a:t>
            </a:r>
          </a:p>
          <a:p>
            <a:pPr marL="342900" indent="-342900">
              <a:buAutoNum type="arabicPeriod" startAt="2"/>
            </a:pPr>
            <a:endParaRPr lang="en-US" sz="1400" u="sng" dirty="0" smtClean="0">
              <a:solidFill>
                <a:schemeClr val="bg1"/>
              </a:solidFill>
              <a:latin typeface="Gill Sans Light"/>
              <a:cs typeface="Gill Sans Light"/>
            </a:endParaRPr>
          </a:p>
          <a:p>
            <a:pPr marL="342900" indent="-342900">
              <a:buAutoNum type="arabicPeriod" startAt="2"/>
            </a:pPr>
            <a:r>
              <a:rPr lang="en-US" sz="1400" dirty="0" smtClean="0">
                <a:solidFill>
                  <a:schemeClr val="bg1"/>
                </a:solidFill>
                <a:latin typeface="Gill Sans Light"/>
                <a:cs typeface="Gill Sans Light"/>
              </a:rPr>
              <a:t> </a:t>
            </a:r>
            <a:r>
              <a:rPr lang="en-US" sz="1400" dirty="0">
                <a:solidFill>
                  <a:schemeClr val="bg1"/>
                </a:solidFill>
                <a:latin typeface="Gill Sans Light"/>
                <a:cs typeface="Gill Sans Light"/>
              </a:rPr>
              <a:t>Frequently Asked Questions about Ocean Acidification (2010) </a:t>
            </a:r>
            <a:r>
              <a:rPr lang="en-US" sz="1400" u="sng" dirty="0">
                <a:solidFill>
                  <a:schemeClr val="bg1"/>
                </a:solidFill>
                <a:latin typeface="Gill Sans Light"/>
                <a:cs typeface="Gill Sans Light"/>
                <a:hlinkClick r:id="rId5"/>
              </a:rPr>
              <a:t>http://www.whoi.edu/OCB-OA/FAQs/</a:t>
            </a:r>
            <a:r>
              <a:rPr lang="en-US" sz="1400" u="sng" dirty="0" smtClean="0">
                <a:solidFill>
                  <a:schemeClr val="bg1"/>
                </a:solidFill>
                <a:latin typeface="Gill Sans Light"/>
                <a:cs typeface="Gill Sans Light"/>
              </a:rPr>
              <a:t>  </a:t>
            </a:r>
          </a:p>
          <a:p>
            <a:pPr marL="342900" indent="-342900">
              <a:buAutoNum type="arabicPeriod" startAt="2"/>
            </a:pPr>
            <a:endParaRPr lang="en-US" sz="1400" u="sng" dirty="0" smtClean="0">
              <a:solidFill>
                <a:schemeClr val="bg1"/>
              </a:solidFill>
              <a:latin typeface="Gill Sans Light"/>
              <a:cs typeface="Gill Sans Light"/>
            </a:endParaRPr>
          </a:p>
          <a:p>
            <a:pPr marL="342900" indent="-342900">
              <a:buAutoNum type="arabicPeriod" startAt="2"/>
            </a:pPr>
            <a:r>
              <a:rPr lang="en-US" sz="1400" u="sng" dirty="0" smtClean="0">
                <a:solidFill>
                  <a:schemeClr val="bg1"/>
                </a:solidFill>
                <a:latin typeface="Gill Sans Light"/>
                <a:cs typeface="Gill Sans Light"/>
              </a:rPr>
              <a:t>Ocean </a:t>
            </a:r>
            <a:r>
              <a:rPr lang="en-US" sz="1400" u="sng" dirty="0">
                <a:solidFill>
                  <a:schemeClr val="bg1"/>
                </a:solidFill>
                <a:latin typeface="Gill Sans Light"/>
                <a:cs typeface="Gill Sans Light"/>
              </a:rPr>
              <a:t>Acidification: Starting with the </a:t>
            </a:r>
            <a:r>
              <a:rPr lang="en-US" sz="1400" dirty="0">
                <a:solidFill>
                  <a:schemeClr val="bg1"/>
                </a:solidFill>
                <a:latin typeface="Gill Sans Light"/>
                <a:cs typeface="Gill Sans Light"/>
              </a:rPr>
              <a:t>Science </a:t>
            </a:r>
            <a:r>
              <a:rPr lang="en-US" sz="1400" dirty="0">
                <a:solidFill>
                  <a:schemeClr val="bg1"/>
                </a:solidFill>
                <a:latin typeface="Gill Sans Light"/>
                <a:cs typeface="Gill Sans Light"/>
                <a:hlinkClick r:id="rId6"/>
              </a:rPr>
              <a:t>http://dels.nas.edu/resources/static-assets/materials-based-on-reports/booklets/OA1.</a:t>
            </a:r>
            <a:r>
              <a:rPr lang="en-US" sz="1400" dirty="0" smtClean="0">
                <a:solidFill>
                  <a:schemeClr val="bg1"/>
                </a:solidFill>
                <a:latin typeface="Gill Sans Light"/>
                <a:cs typeface="Gill Sans Light"/>
                <a:hlinkClick r:id="rId6"/>
              </a:rPr>
              <a:t>pdf</a:t>
            </a:r>
            <a:r>
              <a:rPr lang="en-US" sz="1400" dirty="0" smtClean="0">
                <a:solidFill>
                  <a:schemeClr val="bg1"/>
                </a:solidFill>
                <a:latin typeface="Gill Sans Light"/>
                <a:cs typeface="Gill Sans Light"/>
              </a:rPr>
              <a:t>.   National </a:t>
            </a:r>
            <a:r>
              <a:rPr lang="en-US" sz="1400" dirty="0">
                <a:solidFill>
                  <a:schemeClr val="bg1"/>
                </a:solidFill>
                <a:latin typeface="Gill Sans Light"/>
                <a:cs typeface="Gill Sans Light"/>
              </a:rPr>
              <a:t>Research Council. 18pp.</a:t>
            </a:r>
            <a:r>
              <a:rPr lang="en-US" sz="1400" dirty="0" smtClean="0">
                <a:solidFill>
                  <a:schemeClr val="bg1"/>
                </a:solidFill>
                <a:latin typeface="Gill Sans Light"/>
                <a:cs typeface="Gill Sans Light"/>
              </a:rPr>
              <a:t>  </a:t>
            </a:r>
          </a:p>
          <a:p>
            <a:pPr marL="342900" indent="-342900">
              <a:buAutoNum type="arabicPeriod" startAt="2"/>
            </a:pPr>
            <a:endParaRPr lang="en-US" sz="1400" u="sng" dirty="0" smtClean="0">
              <a:solidFill>
                <a:schemeClr val="bg1"/>
              </a:solidFill>
              <a:latin typeface="Gill Sans Light"/>
              <a:cs typeface="Gill Sans Light"/>
            </a:endParaRPr>
          </a:p>
          <a:p>
            <a:pPr marL="342900" indent="-342900">
              <a:buAutoNum type="arabicPeriod" startAt="2"/>
            </a:pPr>
            <a:r>
              <a:rPr lang="en-US" sz="1400" dirty="0" smtClean="0">
                <a:solidFill>
                  <a:schemeClr val="bg1"/>
                </a:solidFill>
                <a:latin typeface="Gill Sans Light"/>
                <a:cs typeface="Gill Sans Light"/>
              </a:rPr>
              <a:t>K </a:t>
            </a:r>
            <a:r>
              <a:rPr lang="en-US" sz="1400" dirty="0">
                <a:solidFill>
                  <a:schemeClr val="bg1"/>
                </a:solidFill>
                <a:latin typeface="Gill Sans Light"/>
                <a:cs typeface="Gill Sans Light"/>
              </a:rPr>
              <a:t>- 12 Cross Cutting Concepts: </a:t>
            </a:r>
            <a:r>
              <a:rPr lang="en-US" sz="1400" u="sng" dirty="0">
                <a:solidFill>
                  <a:schemeClr val="bg1"/>
                </a:solidFill>
                <a:latin typeface="Gill Sans Light"/>
                <a:cs typeface="Gill Sans Light"/>
              </a:rPr>
              <a:t>(</a:t>
            </a:r>
            <a:r>
              <a:rPr lang="en-US" sz="1400" u="sng" dirty="0">
                <a:solidFill>
                  <a:schemeClr val="bg1"/>
                </a:solidFill>
                <a:latin typeface="Gill Sans Light"/>
                <a:cs typeface="Gill Sans Light"/>
                <a:hlinkClick r:id="rId7"/>
              </a:rPr>
              <a:t>http://www.nap.edu/openbook.php?record_id=13165&amp;page=</a:t>
            </a:r>
            <a:r>
              <a:rPr lang="en-US" sz="1400" dirty="0" smtClean="0">
                <a:solidFill>
                  <a:schemeClr val="bg1"/>
                </a:solidFill>
                <a:latin typeface="Gill Sans Light"/>
                <a:cs typeface="Gill Sans Light"/>
                <a:hlinkClick r:id="rId7"/>
              </a:rPr>
              <a:t>83</a:t>
            </a:r>
            <a:r>
              <a:rPr lang="en-US" sz="1400" dirty="0" smtClean="0">
                <a:solidFill>
                  <a:schemeClr val="bg1"/>
                </a:solidFill>
                <a:latin typeface="Gill Sans Light"/>
                <a:cs typeface="Gill Sans Light"/>
              </a:rPr>
              <a:t>  </a:t>
            </a:r>
            <a:r>
              <a:rPr lang="en-US" sz="1400" dirty="0">
                <a:solidFill>
                  <a:schemeClr val="bg1"/>
                </a:solidFill>
                <a:latin typeface="Gill Sans Light"/>
                <a:cs typeface="Gill Sans Light"/>
              </a:rPr>
              <a:t>EPA.</a:t>
            </a:r>
            <a:r>
              <a:rPr lang="en-US" sz="1400" dirty="0" smtClean="0">
                <a:solidFill>
                  <a:schemeClr val="bg1"/>
                </a:solidFill>
                <a:latin typeface="Gill Sans Light"/>
                <a:cs typeface="Gill Sans Light"/>
              </a:rPr>
              <a:t> </a:t>
            </a:r>
          </a:p>
          <a:p>
            <a:pPr marL="342900" indent="-342900">
              <a:buAutoNum type="arabicPeriod" startAt="2"/>
            </a:pPr>
            <a:endParaRPr lang="en-US" sz="1400" u="sng" dirty="0" smtClean="0">
              <a:solidFill>
                <a:schemeClr val="bg1"/>
              </a:solidFill>
              <a:latin typeface="Gill Sans Light"/>
              <a:cs typeface="Gill Sans Light"/>
            </a:endParaRPr>
          </a:p>
          <a:p>
            <a:pPr marL="342900" indent="-342900">
              <a:buAutoNum type="arabicPeriod" startAt="2"/>
            </a:pPr>
            <a:r>
              <a:rPr lang="en-US" sz="1400" dirty="0" smtClean="0">
                <a:solidFill>
                  <a:schemeClr val="bg1"/>
                </a:solidFill>
                <a:latin typeface="Gill Sans Light"/>
                <a:cs typeface="Gill Sans Light"/>
              </a:rPr>
              <a:t>Palmer </a:t>
            </a:r>
            <a:r>
              <a:rPr lang="en-US" sz="1400" dirty="0">
                <a:solidFill>
                  <a:schemeClr val="bg1"/>
                </a:solidFill>
                <a:latin typeface="Gill Sans Light"/>
                <a:cs typeface="Gill Sans Light"/>
              </a:rPr>
              <a:t>LTER</a:t>
            </a:r>
            <a:r>
              <a:rPr lang="en-US" sz="1400" u="sng" dirty="0">
                <a:solidFill>
                  <a:schemeClr val="bg1"/>
                </a:solidFill>
                <a:latin typeface="Gill Sans Light"/>
                <a:cs typeface="Gill Sans Light"/>
              </a:rPr>
              <a:t>: </a:t>
            </a:r>
            <a:r>
              <a:rPr lang="en-US" sz="1400" u="sng" dirty="0">
                <a:solidFill>
                  <a:schemeClr val="bg1"/>
                </a:solidFill>
                <a:latin typeface="Gill Sans Light"/>
                <a:cs typeface="Gill Sans Light"/>
                <a:hlinkClick r:id="rId8"/>
              </a:rPr>
              <a:t>http://pal.lternet.edu/outreach</a:t>
            </a:r>
            <a:r>
              <a:rPr lang="en-US" sz="1400" u="sng" dirty="0" smtClean="0">
                <a:solidFill>
                  <a:schemeClr val="bg1"/>
                </a:solidFill>
                <a:latin typeface="Gill Sans Light"/>
                <a:cs typeface="Gill Sans Light"/>
                <a:hlinkClick r:id="rId8"/>
              </a:rPr>
              <a:t>/</a:t>
            </a:r>
            <a:endParaRPr lang="en-US" sz="1400" u="sng" dirty="0" smtClean="0">
              <a:solidFill>
                <a:schemeClr val="bg1"/>
              </a:solidFill>
              <a:latin typeface="Gill Sans Light"/>
              <a:cs typeface="Gill Sans Light"/>
            </a:endParaRPr>
          </a:p>
          <a:p>
            <a:pPr marL="342900" indent="-342900"/>
            <a:endParaRPr lang="en-US" sz="1400" dirty="0">
              <a:solidFill>
                <a:schemeClr val="bg1"/>
              </a:solidFill>
              <a:latin typeface="Gill Sans Light"/>
              <a:cs typeface="Gill Sans Ligh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Gill Sans Light"/>
              </a:rPr>
              <a:t>Palmer</a:t>
            </a:r>
            <a:r>
              <a:rPr lang="en-US" b="1" dirty="0" err="1" smtClean="0">
                <a:latin typeface="Gill Sans Light"/>
              </a:rPr>
              <a:t>LTER</a:t>
            </a:r>
            <a:endParaRPr lang="en-US" b="1" dirty="0">
              <a:latin typeface="Gill Sans Light"/>
            </a:endParaRPr>
          </a:p>
        </p:txBody>
      </p:sp>
      <p:sp>
        <p:nvSpPr>
          <p:cNvPr id="4" name="Rectangle 3"/>
          <p:cNvSpPr/>
          <p:nvPr/>
        </p:nvSpPr>
        <p:spPr>
          <a:xfrm>
            <a:off x="2670428" y="1048306"/>
            <a:ext cx="3803144" cy="369332"/>
          </a:xfrm>
          <a:prstGeom prst="rect">
            <a:avLst/>
          </a:prstGeom>
        </p:spPr>
        <p:txBody>
          <a:bodyPr wrap="none">
            <a:spAutoFit/>
          </a:bodyPr>
          <a:lstStyle/>
          <a:p>
            <a:r>
              <a:rPr lang="en-US" dirty="0"/>
              <a:t>-64.77417 (south) -64.05450 (west)</a:t>
            </a:r>
          </a:p>
        </p:txBody>
      </p:sp>
      <p:pic>
        <p:nvPicPr>
          <p:cNvPr id="5" name="Picture 4"/>
          <p:cNvPicPr>
            <a:picLocks noChangeAspect="1"/>
          </p:cNvPicPr>
          <p:nvPr/>
        </p:nvPicPr>
        <p:blipFill>
          <a:blip r:embed="rId3"/>
          <a:stretch>
            <a:fillRect/>
          </a:stretch>
        </p:blipFill>
        <p:spPr>
          <a:xfrm>
            <a:off x="457200" y="1689790"/>
            <a:ext cx="5077725" cy="3633767"/>
          </a:xfrm>
          <a:prstGeom prst="rect">
            <a:avLst/>
          </a:prstGeom>
        </p:spPr>
      </p:pic>
      <p:pic>
        <p:nvPicPr>
          <p:cNvPr id="6" name="Picture 5"/>
          <p:cNvPicPr>
            <a:picLocks noChangeAspect="1"/>
          </p:cNvPicPr>
          <p:nvPr/>
        </p:nvPicPr>
        <p:blipFill>
          <a:blip r:embed="rId4"/>
          <a:stretch>
            <a:fillRect/>
          </a:stretch>
        </p:blipFill>
        <p:spPr>
          <a:xfrm>
            <a:off x="5753032" y="3226139"/>
            <a:ext cx="3126400" cy="2974356"/>
          </a:xfrm>
          <a:prstGeom prst="rect">
            <a:avLst/>
          </a:prstGeom>
        </p:spPr>
      </p:pic>
      <p:cxnSp>
        <p:nvCxnSpPr>
          <p:cNvPr id="9" name="Straight Connector 8"/>
          <p:cNvCxnSpPr/>
          <p:nvPr/>
        </p:nvCxnSpPr>
        <p:spPr>
          <a:xfrm rot="16200000" flipH="1">
            <a:off x="4381500" y="2857499"/>
            <a:ext cx="2362201" cy="762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pic>
        <p:nvPicPr>
          <p:cNvPr id="14" name="Picture 13" descr="plter full color.jpg"/>
          <p:cNvPicPr>
            <a:picLocks noChangeAspect="1"/>
          </p:cNvPicPr>
          <p:nvPr/>
        </p:nvPicPr>
        <p:blipFill>
          <a:blip r:embed="rId5"/>
          <a:stretch>
            <a:fillRect/>
          </a:stretch>
        </p:blipFill>
        <p:spPr>
          <a:xfrm>
            <a:off x="1096695" y="116057"/>
            <a:ext cx="1573733" cy="1573733"/>
          </a:xfrm>
          <a:prstGeom prst="rect">
            <a:avLst/>
          </a:prstGeom>
        </p:spPr>
      </p:pic>
      <p:sp>
        <p:nvSpPr>
          <p:cNvPr id="20" name="Donut 19"/>
          <p:cNvSpPr/>
          <p:nvPr/>
        </p:nvSpPr>
        <p:spPr>
          <a:xfrm>
            <a:off x="5756663" y="3163330"/>
            <a:ext cx="3122769" cy="3037165"/>
          </a:xfrm>
          <a:prstGeom prst="donut">
            <a:avLst>
              <a:gd name="adj" fmla="val 181"/>
            </a:avLst>
          </a:prstGeom>
          <a:solidFill>
            <a:schemeClr val="bg1">
              <a:lumMod val="75000"/>
              <a:alpha val="88000"/>
            </a:schemeClr>
          </a:solidFill>
          <a:ln>
            <a:solidFill>
              <a:schemeClr val="bg1">
                <a:lumMod val="65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29" name="Picture 28" descr="United_States_Antarctic_Program_logo.png"/>
          <p:cNvPicPr>
            <a:picLocks noChangeAspect="1"/>
          </p:cNvPicPr>
          <p:nvPr/>
        </p:nvPicPr>
        <p:blipFill>
          <a:blip r:embed="rId6"/>
          <a:stretch>
            <a:fillRect/>
          </a:stretch>
        </p:blipFill>
        <p:spPr>
          <a:xfrm>
            <a:off x="6599114" y="204078"/>
            <a:ext cx="1624721" cy="1624722"/>
          </a:xfrm>
          <a:prstGeom prst="rect">
            <a:avLst/>
          </a:prstGeom>
        </p:spPr>
      </p:pic>
      <p:cxnSp>
        <p:nvCxnSpPr>
          <p:cNvPr id="11" name="Straight Connector 10"/>
          <p:cNvCxnSpPr/>
          <p:nvPr/>
        </p:nvCxnSpPr>
        <p:spPr>
          <a:xfrm flipV="1">
            <a:off x="4572000" y="4495800"/>
            <a:ext cx="1371600" cy="512286"/>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338601" y="1653078"/>
            <a:ext cx="2348193" cy="5182478"/>
          </a:xfrm>
          <a:prstGeom prst="rect">
            <a:avLst/>
          </a:prstGeom>
        </p:spPr>
      </p:pic>
      <p:sp>
        <p:nvSpPr>
          <p:cNvPr id="3" name="Content Placeholder 2"/>
          <p:cNvSpPr>
            <a:spLocks noGrp="1"/>
          </p:cNvSpPr>
          <p:nvPr>
            <p:ph idx="1"/>
          </p:nvPr>
        </p:nvSpPr>
        <p:spPr>
          <a:xfrm>
            <a:off x="824573" y="1905079"/>
            <a:ext cx="4355936" cy="725741"/>
          </a:xfrm>
        </p:spPr>
        <p:txBody>
          <a:bodyPr>
            <a:normAutofit fontScale="92500" lnSpcReduction="10000"/>
          </a:bodyPr>
          <a:lstStyle/>
          <a:p>
            <a:pPr>
              <a:buNone/>
            </a:pPr>
            <a:r>
              <a:rPr lang="en-US" sz="1600" b="1" dirty="0" smtClean="0">
                <a:latin typeface="Gill Sans"/>
                <a:cs typeface="Gill Sans"/>
              </a:rPr>
              <a:t>Climate Literacy Principle #7 </a:t>
            </a:r>
            <a:r>
              <a:rPr lang="en-US" sz="1600" b="1" dirty="0" smtClean="0">
                <a:latin typeface="Gill Sans Light"/>
              </a:rPr>
              <a:t>states:  Climate Change will have consequences for the Earth system and human lives.</a:t>
            </a:r>
            <a:endParaRPr lang="en-US" sz="1600" b="1" dirty="0">
              <a:latin typeface="Gill Sans Light"/>
            </a:endParaRPr>
          </a:p>
        </p:txBody>
      </p:sp>
      <p:pic>
        <p:nvPicPr>
          <p:cNvPr id="4" name="Picture 3"/>
          <p:cNvPicPr>
            <a:picLocks noChangeAspect="1"/>
          </p:cNvPicPr>
          <p:nvPr/>
        </p:nvPicPr>
        <p:blipFill>
          <a:blip r:embed="rId4"/>
          <a:stretch>
            <a:fillRect/>
          </a:stretch>
        </p:blipFill>
        <p:spPr>
          <a:xfrm>
            <a:off x="200949" y="-10084"/>
            <a:ext cx="8668403" cy="1905074"/>
          </a:xfrm>
          <a:prstGeom prst="rect">
            <a:avLst/>
          </a:prstGeom>
        </p:spPr>
      </p:pic>
      <p:sp>
        <p:nvSpPr>
          <p:cNvPr id="5" name="Rectangle 4"/>
          <p:cNvSpPr/>
          <p:nvPr/>
        </p:nvSpPr>
        <p:spPr>
          <a:xfrm>
            <a:off x="824573" y="2803373"/>
            <a:ext cx="4103965" cy="3016211"/>
          </a:xfrm>
          <a:prstGeom prst="rect">
            <a:avLst/>
          </a:prstGeom>
        </p:spPr>
        <p:txBody>
          <a:bodyPr wrap="square">
            <a:spAutoFit/>
          </a:bodyPr>
          <a:lstStyle/>
          <a:p>
            <a:r>
              <a:rPr lang="en-US" sz="1600" b="1" dirty="0">
                <a:latin typeface="Gill Sans"/>
                <a:cs typeface="Gill Sans"/>
              </a:rPr>
              <a:t>Educational Resources: </a:t>
            </a:r>
            <a:r>
              <a:rPr lang="en-US" sz="1600" dirty="0">
                <a:latin typeface="Gill Sans Light"/>
              </a:rPr>
              <a:t>Search the CLEAN </a:t>
            </a:r>
            <a:r>
              <a:rPr lang="en-US" sz="1600" dirty="0" smtClean="0">
                <a:latin typeface="Gill Sans Light"/>
              </a:rPr>
              <a:t>Collection Scientifically </a:t>
            </a:r>
            <a:r>
              <a:rPr lang="en-US" sz="1600" dirty="0">
                <a:latin typeface="Gill Sans Light"/>
              </a:rPr>
              <a:t>and pedagogically reviewed digital resources for teaching about climate science, climate change and energy awareness.</a:t>
            </a:r>
            <a:r>
              <a:rPr lang="en-US" sz="1600" dirty="0" smtClean="0">
                <a:latin typeface="Gill Sans Light"/>
              </a:rPr>
              <a:t> </a:t>
            </a:r>
            <a:r>
              <a:rPr lang="en-US" dirty="0" smtClean="0">
                <a:latin typeface="Gill Sans Light"/>
              </a:rPr>
              <a:t/>
            </a:r>
            <a:br>
              <a:rPr lang="en-US" dirty="0" smtClean="0">
                <a:latin typeface="Gill Sans Light"/>
              </a:rPr>
            </a:br>
            <a:r>
              <a:rPr lang="en-US" dirty="0" smtClean="0">
                <a:latin typeface="Gill Sans Light"/>
              </a:rPr>
              <a:t> </a:t>
            </a:r>
          </a:p>
          <a:p>
            <a:r>
              <a:rPr lang="en-US" b="1" dirty="0" smtClean="0">
                <a:latin typeface="Gill Sans"/>
                <a:cs typeface="Gill Sans"/>
              </a:rPr>
              <a:t>Collection </a:t>
            </a:r>
            <a:r>
              <a:rPr lang="en-US" b="1" dirty="0">
                <a:latin typeface="Gill Sans"/>
                <a:cs typeface="Gill Sans"/>
              </a:rPr>
              <a:t>includes </a:t>
            </a:r>
            <a:r>
              <a:rPr lang="en-US" b="1" dirty="0" smtClean="0">
                <a:latin typeface="Gill Sans"/>
                <a:cs typeface="Gill Sans"/>
              </a:rPr>
              <a:t>:</a:t>
            </a:r>
          </a:p>
          <a:p>
            <a:pPr marL="342900" indent="-342900">
              <a:buAutoNum type="alphaUcPeriod"/>
            </a:pPr>
            <a:r>
              <a:rPr lang="en-US" b="1" dirty="0" smtClean="0">
                <a:latin typeface="Gill Sans Light"/>
              </a:rPr>
              <a:t>Resource </a:t>
            </a:r>
            <a:r>
              <a:rPr lang="en-US" b="1" dirty="0">
                <a:latin typeface="Gill Sans Light"/>
              </a:rPr>
              <a:t>Type</a:t>
            </a:r>
            <a:r>
              <a:rPr lang="en-US" b="1" dirty="0" smtClean="0">
                <a:latin typeface="Gill Sans Light"/>
              </a:rPr>
              <a:t>:</a:t>
            </a:r>
          </a:p>
          <a:p>
            <a:pPr marL="342900" indent="-342900">
              <a:buAutoNum type="alphaUcPeriod"/>
            </a:pPr>
            <a:r>
              <a:rPr lang="en-US" b="1" dirty="0" smtClean="0">
                <a:latin typeface="Gill Sans Light"/>
              </a:rPr>
              <a:t>Topics:</a:t>
            </a:r>
          </a:p>
          <a:p>
            <a:pPr marL="342900" indent="-342900">
              <a:buAutoNum type="alphaUcPeriod"/>
            </a:pPr>
            <a:r>
              <a:rPr lang="en-US" b="1" dirty="0" smtClean="0">
                <a:latin typeface="Gill Sans Light"/>
              </a:rPr>
              <a:t>Grade Level</a:t>
            </a:r>
          </a:p>
          <a:p>
            <a:pPr marL="342900" indent="-342900">
              <a:buAutoNum type="alphaUcPeriod"/>
            </a:pPr>
            <a:r>
              <a:rPr lang="en-US" b="1" dirty="0" smtClean="0">
                <a:latin typeface="Gill Sans Light"/>
              </a:rPr>
              <a:t>Climate </a:t>
            </a:r>
            <a:r>
              <a:rPr lang="en-US" b="1" dirty="0">
                <a:latin typeface="Gill Sans Light"/>
              </a:rPr>
              <a:t>Literacy Principle: </a:t>
            </a:r>
            <a:endParaRPr lang="en-US" dirty="0">
              <a:latin typeface="Gill Sans Light"/>
            </a:endParaRPr>
          </a:p>
        </p:txBody>
      </p:sp>
      <p:sp>
        <p:nvSpPr>
          <p:cNvPr id="8" name="Right Arrow 7"/>
          <p:cNvSpPr/>
          <p:nvPr/>
        </p:nvSpPr>
        <p:spPr>
          <a:xfrm>
            <a:off x="5431508" y="1955472"/>
            <a:ext cx="907093" cy="46366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a:t>
            </a:r>
            <a:endParaRPr lang="en-US" dirty="0"/>
          </a:p>
        </p:txBody>
      </p:sp>
      <p:sp>
        <p:nvSpPr>
          <p:cNvPr id="9" name="Right Arrow 8"/>
          <p:cNvSpPr/>
          <p:nvPr/>
        </p:nvSpPr>
        <p:spPr>
          <a:xfrm>
            <a:off x="5431508" y="2803373"/>
            <a:ext cx="907093" cy="46366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B</a:t>
            </a:r>
            <a:endParaRPr lang="en-US" dirty="0"/>
          </a:p>
        </p:txBody>
      </p:sp>
      <p:sp>
        <p:nvSpPr>
          <p:cNvPr id="10" name="Right Arrow 9"/>
          <p:cNvSpPr/>
          <p:nvPr/>
        </p:nvSpPr>
        <p:spPr>
          <a:xfrm>
            <a:off x="5431508" y="4033099"/>
            <a:ext cx="907093" cy="46366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a:t>
            </a:r>
            <a:endParaRPr lang="en-US" dirty="0"/>
          </a:p>
        </p:txBody>
      </p:sp>
      <p:sp>
        <p:nvSpPr>
          <p:cNvPr id="11" name="Right Arrow 10"/>
          <p:cNvSpPr/>
          <p:nvPr/>
        </p:nvSpPr>
        <p:spPr>
          <a:xfrm>
            <a:off x="5431508" y="5326627"/>
            <a:ext cx="907093" cy="46366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7137471" y="23333"/>
            <a:ext cx="1887496" cy="923330"/>
          </a:xfrm>
          <a:prstGeom prst="rect">
            <a:avLst/>
          </a:prstGeom>
          <a:noFill/>
        </p:spPr>
        <p:txBody>
          <a:bodyPr wrap="square" rtlCol="0">
            <a:spAutoFit/>
          </a:bodyPr>
          <a:lstStyle/>
          <a:p>
            <a:pPr algn="ctr"/>
            <a:r>
              <a:rPr lang="en-US" dirty="0" smtClean="0"/>
              <a:t>Six Key Fundamental </a:t>
            </a:r>
            <a:br>
              <a:rPr lang="en-US" dirty="0" smtClean="0"/>
            </a:br>
            <a:r>
              <a:rPr lang="en-US" dirty="0" smtClean="0"/>
              <a:t>Concepts</a:t>
            </a:r>
            <a:endParaRPr lang="en-US" dirty="0"/>
          </a:p>
        </p:txBody>
      </p:sp>
      <p:sp>
        <p:nvSpPr>
          <p:cNvPr id="9" name="Down Arrow 8"/>
          <p:cNvSpPr/>
          <p:nvPr/>
        </p:nvSpPr>
        <p:spPr>
          <a:xfrm>
            <a:off x="7924800" y="1012564"/>
            <a:ext cx="364355" cy="57284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7543800" y="1536700"/>
            <a:ext cx="1070125" cy="369332"/>
          </a:xfrm>
          <a:prstGeom prst="rect">
            <a:avLst/>
          </a:prstGeom>
          <a:noFill/>
        </p:spPr>
        <p:txBody>
          <a:bodyPr wrap="none" rtlCol="0">
            <a:spAutoFit/>
          </a:bodyPr>
          <a:lstStyle/>
          <a:p>
            <a:r>
              <a:rPr lang="en-US" dirty="0" smtClean="0"/>
              <a:t>Meaning</a:t>
            </a:r>
            <a:endParaRPr lang="en-US" dirty="0"/>
          </a:p>
        </p:txBody>
      </p:sp>
      <p:sp>
        <p:nvSpPr>
          <p:cNvPr id="12" name="Down Arrow 11"/>
          <p:cNvSpPr/>
          <p:nvPr/>
        </p:nvSpPr>
        <p:spPr>
          <a:xfrm>
            <a:off x="7924800" y="2044700"/>
            <a:ext cx="364355" cy="57284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own Arrow 12"/>
          <p:cNvSpPr/>
          <p:nvPr/>
        </p:nvSpPr>
        <p:spPr>
          <a:xfrm>
            <a:off x="7924800" y="3060700"/>
            <a:ext cx="364355" cy="57284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14" name="TextBox 13"/>
          <p:cNvSpPr txBox="1"/>
          <p:nvPr/>
        </p:nvSpPr>
        <p:spPr>
          <a:xfrm>
            <a:off x="7491750" y="2628900"/>
            <a:ext cx="1339392" cy="369332"/>
          </a:xfrm>
          <a:prstGeom prst="rect">
            <a:avLst/>
          </a:prstGeom>
          <a:noFill/>
        </p:spPr>
        <p:txBody>
          <a:bodyPr wrap="none" rtlCol="0">
            <a:spAutoFit/>
          </a:bodyPr>
          <a:lstStyle/>
          <a:p>
            <a:r>
              <a:rPr lang="en-US" dirty="0" smtClean="0"/>
              <a:t>Importance</a:t>
            </a:r>
            <a:endParaRPr lang="en-US" dirty="0"/>
          </a:p>
        </p:txBody>
      </p:sp>
      <p:sp>
        <p:nvSpPr>
          <p:cNvPr id="15" name="TextBox 14"/>
          <p:cNvSpPr txBox="1"/>
          <p:nvPr/>
        </p:nvSpPr>
        <p:spPr>
          <a:xfrm>
            <a:off x="7481340" y="3594100"/>
            <a:ext cx="1339617" cy="369332"/>
          </a:xfrm>
          <a:prstGeom prst="rect">
            <a:avLst/>
          </a:prstGeom>
          <a:noFill/>
        </p:spPr>
        <p:txBody>
          <a:bodyPr wrap="none" rtlCol="0">
            <a:spAutoFit/>
          </a:bodyPr>
          <a:lstStyle/>
          <a:p>
            <a:r>
              <a:rPr lang="en-US" dirty="0" smtClean="0"/>
              <a:t>Challenges</a:t>
            </a:r>
            <a:endParaRPr lang="en-US" dirty="0"/>
          </a:p>
        </p:txBody>
      </p:sp>
      <p:sp>
        <p:nvSpPr>
          <p:cNvPr id="16" name="Down Arrow 15"/>
          <p:cNvSpPr/>
          <p:nvPr/>
        </p:nvSpPr>
        <p:spPr>
          <a:xfrm>
            <a:off x="7924800" y="3937000"/>
            <a:ext cx="364355" cy="57284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17" name="Down Arrow 16"/>
          <p:cNvSpPr/>
          <p:nvPr/>
        </p:nvSpPr>
        <p:spPr>
          <a:xfrm>
            <a:off x="7924800" y="4889500"/>
            <a:ext cx="364355" cy="57284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18" name="TextBox 17"/>
          <p:cNvSpPr txBox="1"/>
          <p:nvPr/>
        </p:nvSpPr>
        <p:spPr>
          <a:xfrm>
            <a:off x="7540260" y="4432300"/>
            <a:ext cx="1108672" cy="369332"/>
          </a:xfrm>
          <a:prstGeom prst="rect">
            <a:avLst/>
          </a:prstGeom>
          <a:noFill/>
        </p:spPr>
        <p:txBody>
          <a:bodyPr wrap="none" rtlCol="0">
            <a:spAutoFit/>
          </a:bodyPr>
          <a:lstStyle/>
          <a:p>
            <a:r>
              <a:rPr lang="en-US" dirty="0" smtClean="0"/>
              <a:t>Teaching</a:t>
            </a:r>
            <a:endParaRPr lang="en-US" dirty="0"/>
          </a:p>
        </p:txBody>
      </p:sp>
      <p:sp>
        <p:nvSpPr>
          <p:cNvPr id="19" name="TextBox 18"/>
          <p:cNvSpPr txBox="1"/>
          <p:nvPr/>
        </p:nvSpPr>
        <p:spPr>
          <a:xfrm>
            <a:off x="7181305" y="5411543"/>
            <a:ext cx="1861219" cy="1446550"/>
          </a:xfrm>
          <a:prstGeom prst="rect">
            <a:avLst/>
          </a:prstGeom>
          <a:noFill/>
        </p:spPr>
        <p:txBody>
          <a:bodyPr wrap="none" rtlCol="0">
            <a:spAutoFit/>
          </a:bodyPr>
          <a:lstStyle/>
          <a:p>
            <a:pPr algn="ctr"/>
            <a:r>
              <a:rPr lang="en-US" dirty="0" smtClean="0"/>
              <a:t>Resource Types</a:t>
            </a:r>
            <a:br>
              <a:rPr lang="en-US" dirty="0" smtClean="0"/>
            </a:br>
            <a:r>
              <a:rPr lang="en-US" sz="1400" dirty="0" smtClean="0"/>
              <a:t>Activity</a:t>
            </a:r>
            <a:br>
              <a:rPr lang="en-US" sz="1400" dirty="0" smtClean="0"/>
            </a:br>
            <a:r>
              <a:rPr lang="en-US" sz="1400" dirty="0" smtClean="0"/>
              <a:t>Demos</a:t>
            </a:r>
          </a:p>
          <a:p>
            <a:pPr algn="ctr"/>
            <a:r>
              <a:rPr lang="en-US" sz="1400" dirty="0" smtClean="0"/>
              <a:t>Visualizations</a:t>
            </a:r>
          </a:p>
          <a:p>
            <a:pPr algn="ctr"/>
            <a:r>
              <a:rPr lang="en-US" sz="1400" dirty="0" smtClean="0"/>
              <a:t>Videos</a:t>
            </a:r>
          </a:p>
          <a:p>
            <a:pPr algn="ctr"/>
            <a:r>
              <a:rPr lang="en-US" sz="1400" dirty="0" smtClean="0"/>
              <a:t>Other</a:t>
            </a:r>
            <a:endParaRPr lang="en-US" dirty="0"/>
          </a:p>
        </p:txBody>
      </p:sp>
      <p:pic>
        <p:nvPicPr>
          <p:cNvPr id="21" name="Picture 20" descr="Screen Shot 2012-03-14 at 1.35.14 PM.png"/>
          <p:cNvPicPr>
            <a:picLocks noChangeAspect="1"/>
          </p:cNvPicPr>
          <p:nvPr/>
        </p:nvPicPr>
        <p:blipFill>
          <a:blip r:embed="rId3"/>
          <a:stretch>
            <a:fillRect/>
          </a:stretch>
        </p:blipFill>
        <p:spPr>
          <a:xfrm>
            <a:off x="0" y="-1"/>
            <a:ext cx="7137471" cy="6743793"/>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14198" y="0"/>
            <a:ext cx="8370726" cy="2182792"/>
          </a:xfrm>
          <a:prstGeom prst="rect">
            <a:avLst/>
          </a:prstGeom>
        </p:spPr>
      </p:pic>
      <p:sp>
        <p:nvSpPr>
          <p:cNvPr id="5" name="Rectangle 4"/>
          <p:cNvSpPr/>
          <p:nvPr/>
        </p:nvSpPr>
        <p:spPr>
          <a:xfrm>
            <a:off x="614198" y="2388699"/>
            <a:ext cx="2450598" cy="3139321"/>
          </a:xfrm>
          <a:prstGeom prst="rect">
            <a:avLst/>
          </a:prstGeom>
        </p:spPr>
        <p:txBody>
          <a:bodyPr wrap="square">
            <a:spAutoFit/>
          </a:bodyPr>
          <a:lstStyle/>
          <a:p>
            <a:r>
              <a:rPr lang="en-US" b="1" dirty="0">
                <a:latin typeface="Gill Sans"/>
                <a:cs typeface="Gill Sans"/>
              </a:rPr>
              <a:t>POLL QUESTIONS: Which discipline do you represent </a:t>
            </a:r>
            <a:r>
              <a:rPr lang="en-US" b="1" dirty="0" smtClean="0">
                <a:latin typeface="Gill Sans"/>
                <a:cs typeface="Gill Sans"/>
              </a:rPr>
              <a:t>today ?</a:t>
            </a:r>
            <a:r>
              <a:rPr lang="en-US" dirty="0">
                <a:latin typeface="Gill Sans Light"/>
                <a:cs typeface="Gill Sans Light"/>
              </a:rPr>
              <a:t> A.  </a:t>
            </a:r>
            <a:r>
              <a:rPr lang="en-US" dirty="0" smtClean="0">
                <a:latin typeface="Gill Sans Light"/>
                <a:cs typeface="Gill Sans Light"/>
              </a:rPr>
              <a:t>Chemistry</a:t>
            </a:r>
          </a:p>
          <a:p>
            <a:pPr marL="342900" indent="-342900">
              <a:buAutoNum type="alphaUcPeriod" startAt="2"/>
            </a:pPr>
            <a:r>
              <a:rPr lang="en-US" dirty="0" smtClean="0">
                <a:latin typeface="Gill Sans Light"/>
                <a:cs typeface="Gill Sans Light"/>
              </a:rPr>
              <a:t>Physical </a:t>
            </a:r>
            <a:r>
              <a:rPr lang="en-US" dirty="0">
                <a:latin typeface="Gill Sans Light"/>
                <a:cs typeface="Gill Sans Light"/>
              </a:rPr>
              <a:t>Earth/</a:t>
            </a:r>
            <a:r>
              <a:rPr lang="en-US" dirty="0" smtClean="0">
                <a:latin typeface="Gill Sans Light"/>
                <a:cs typeface="Gill Sans Light"/>
              </a:rPr>
              <a:t>Space</a:t>
            </a:r>
          </a:p>
          <a:p>
            <a:pPr marL="342900" indent="-342900">
              <a:buAutoNum type="alphaUcPeriod" startAt="2"/>
            </a:pPr>
            <a:r>
              <a:rPr lang="en-US" dirty="0" smtClean="0">
                <a:latin typeface="Gill Sans Light"/>
                <a:cs typeface="Gill Sans Light"/>
              </a:rPr>
              <a:t>Biology</a:t>
            </a:r>
          </a:p>
          <a:p>
            <a:pPr marL="342900" indent="-342900">
              <a:buAutoNum type="alphaUcPeriod" startAt="2"/>
            </a:pPr>
            <a:r>
              <a:rPr lang="en-US" dirty="0" smtClean="0">
                <a:latin typeface="Gill Sans Light"/>
                <a:cs typeface="Gill Sans Light"/>
              </a:rPr>
              <a:t>Environmental </a:t>
            </a:r>
            <a:r>
              <a:rPr lang="en-US" dirty="0">
                <a:latin typeface="Gill Sans Light"/>
                <a:cs typeface="Gill Sans Light"/>
              </a:rPr>
              <a:t>Science / </a:t>
            </a:r>
            <a:r>
              <a:rPr lang="en-US" dirty="0" smtClean="0">
                <a:latin typeface="Gill Sans Light"/>
                <a:cs typeface="Gill Sans Light"/>
              </a:rPr>
              <a:t>Ecology</a:t>
            </a:r>
          </a:p>
          <a:p>
            <a:pPr marL="342900" indent="-342900">
              <a:buAutoNum type="alphaUcPeriod" startAt="2"/>
            </a:pPr>
            <a:r>
              <a:rPr lang="en-US" dirty="0" smtClean="0">
                <a:latin typeface="Gill Sans Light"/>
                <a:cs typeface="Gill Sans Light"/>
              </a:rPr>
              <a:t>Marine </a:t>
            </a:r>
            <a:r>
              <a:rPr lang="en-US" dirty="0">
                <a:latin typeface="Gill Sans Light"/>
                <a:cs typeface="Gill Sans Light"/>
              </a:rPr>
              <a:t>Science/</a:t>
            </a:r>
            <a:r>
              <a:rPr lang="en-US" dirty="0" smtClean="0">
                <a:latin typeface="Gill Sans Light"/>
                <a:cs typeface="Gill Sans Light"/>
              </a:rPr>
              <a:t>Oceanography</a:t>
            </a:r>
          </a:p>
        </p:txBody>
      </p:sp>
      <p:pic>
        <p:nvPicPr>
          <p:cNvPr id="7" name="Picture 6"/>
          <p:cNvPicPr>
            <a:picLocks noChangeAspect="1"/>
          </p:cNvPicPr>
          <p:nvPr/>
        </p:nvPicPr>
        <p:blipFill>
          <a:blip r:embed="rId4"/>
          <a:stretch>
            <a:fillRect/>
          </a:stretch>
        </p:blipFill>
        <p:spPr>
          <a:xfrm>
            <a:off x="3142688" y="2182792"/>
            <a:ext cx="5644910" cy="3763273"/>
          </a:xfrm>
          <a:prstGeom prst="rect">
            <a:avLst/>
          </a:prstGeom>
        </p:spPr>
      </p:pic>
      <p:sp>
        <p:nvSpPr>
          <p:cNvPr id="8" name="Frame 7"/>
          <p:cNvSpPr/>
          <p:nvPr/>
        </p:nvSpPr>
        <p:spPr>
          <a:xfrm>
            <a:off x="3064796" y="2182791"/>
            <a:ext cx="5722802" cy="3763273"/>
          </a:xfrm>
          <a:prstGeom prst="frame">
            <a:avLst>
              <a:gd name="adj1" fmla="val 2530"/>
            </a:avLst>
          </a:prstGeom>
          <a:solidFill>
            <a:schemeClr val="bg1">
              <a:lumMod val="50000"/>
              <a:alpha val="50000"/>
            </a:schemeClr>
          </a:solidFill>
          <a:ln w="0" cap="flat" cmpd="dbl" algn="ctr">
            <a:solidFill>
              <a:schemeClr val="bg1">
                <a:lumMod val="50000"/>
              </a:schemeClr>
            </a:solidFill>
            <a:prstDash val="dot"/>
            <a:round/>
            <a:headEnd type="none" w="med" len="med"/>
            <a:tailEnd type="none" w="med" len="med"/>
          </a:ln>
          <a:effectLst>
            <a:outerShdw blurRad="40000" dist="23000" dir="5400000" rotWithShape="0">
              <a:srgbClr val="000000">
                <a:alpha val="35000"/>
              </a:srgbClr>
            </a:outerShdw>
            <a:softEdge rad="12700"/>
          </a:effectLst>
          <a:scene3d>
            <a:camera prst="orthographicFront"/>
            <a:lightRig rig="soft" dir="t"/>
          </a:scene3d>
          <a:sp3d>
            <a:bevelT w="101600" prst="riblet"/>
            <a:bevelB w="101600" prst="ribl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Rectangle 8"/>
          <p:cNvSpPr/>
          <p:nvPr/>
        </p:nvSpPr>
        <p:spPr>
          <a:xfrm>
            <a:off x="6211277" y="5584927"/>
            <a:ext cx="2576321" cy="307777"/>
          </a:xfrm>
          <a:prstGeom prst="rect">
            <a:avLst/>
          </a:prstGeom>
        </p:spPr>
        <p:txBody>
          <a:bodyPr wrap="none">
            <a:spAutoFit/>
          </a:bodyPr>
          <a:lstStyle/>
          <a:p>
            <a:r>
              <a:rPr lang="en-US" sz="1400" dirty="0">
                <a:latin typeface="Gill Sans Light"/>
                <a:cs typeface="Gill Sans Light"/>
              </a:rPr>
              <a:t>Palmer Station (</a:t>
            </a:r>
            <a:r>
              <a:rPr lang="en-US" sz="1400" dirty="0" err="1">
                <a:latin typeface="Gill Sans Light"/>
                <a:cs typeface="Gill Sans Light"/>
              </a:rPr>
              <a:t>B.Simmons</a:t>
            </a:r>
            <a:r>
              <a:rPr lang="en-US" sz="1400" dirty="0">
                <a:latin typeface="Gill Sans Light"/>
                <a:cs typeface="Gill Sans Light"/>
              </a:rPr>
              <a:t>, 2012)</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848377" y="1280621"/>
            <a:ext cx="5926247" cy="3950831"/>
          </a:xfrm>
          <a:prstGeom prst="rect">
            <a:avLst/>
          </a:prstGeom>
          <a:solidFill>
            <a:schemeClr val="accent1">
              <a:lumMod val="75000"/>
            </a:schemeClr>
          </a:solidFill>
          <a:ln w="63500" cap="flat" cmpd="sng" algn="ctr">
            <a:solidFill>
              <a:schemeClr val="accent1">
                <a:lumMod val="75000"/>
              </a:schemeClr>
            </a:solidFill>
            <a:prstDash val="solid"/>
            <a:round/>
            <a:headEnd type="none" w="med" len="med"/>
            <a:tailEnd type="none" w="med" len="med"/>
          </a:ln>
        </p:spPr>
      </p:pic>
      <p:sp>
        <p:nvSpPr>
          <p:cNvPr id="9" name="Rectangle 8"/>
          <p:cNvSpPr/>
          <p:nvPr/>
        </p:nvSpPr>
        <p:spPr>
          <a:xfrm>
            <a:off x="1421675" y="-2"/>
            <a:ext cx="6601937" cy="461665"/>
          </a:xfrm>
          <a:prstGeom prst="rect">
            <a:avLst/>
          </a:prstGeom>
        </p:spPr>
        <p:txBody>
          <a:bodyPr wrap="square">
            <a:spAutoFit/>
          </a:bodyPr>
          <a:lstStyle/>
          <a:p>
            <a:pPr algn="ctr"/>
            <a:r>
              <a:rPr lang="en-US" sz="2400" dirty="0" err="1">
                <a:latin typeface="Gill Sans Light"/>
                <a:cs typeface="Gill Sans Light"/>
              </a:rPr>
              <a:t>Naive</a:t>
            </a:r>
            <a:r>
              <a:rPr lang="en-US" sz="2400" dirty="0" err="1">
                <a:latin typeface="Gill Sans"/>
                <a:cs typeface="Gill Sans"/>
              </a:rPr>
              <a:t>Understandings</a:t>
            </a:r>
            <a:r>
              <a:rPr lang="en-US" sz="2400" dirty="0" err="1">
                <a:latin typeface="Gill Sans Light"/>
                <a:cs typeface="Gill Sans Light"/>
              </a:rPr>
              <a:t>Misconceptions</a:t>
            </a:r>
            <a:r>
              <a:rPr lang="en-US" sz="2400" dirty="0" err="1">
                <a:latin typeface="Gill Sans"/>
                <a:cs typeface="Gill Sans"/>
              </a:rPr>
              <a:t>Challenges</a:t>
            </a:r>
            <a:r>
              <a:rPr lang="en-US" sz="2400" dirty="0" smtClean="0">
                <a:latin typeface="Gill Sans Light"/>
                <a:cs typeface="Gill Sans Light"/>
              </a:rPr>
              <a:t>:</a:t>
            </a:r>
            <a:endParaRPr lang="en-US" sz="2400" dirty="0">
              <a:solidFill>
                <a:schemeClr val="bg1">
                  <a:lumMod val="50000"/>
                </a:schemeClr>
              </a:solidFill>
              <a:latin typeface="Gill Sans Light"/>
              <a:cs typeface="Gill Sans Light"/>
            </a:endParaRPr>
          </a:p>
        </p:txBody>
      </p:sp>
      <p:sp>
        <p:nvSpPr>
          <p:cNvPr id="10" name="Rectangle 9"/>
          <p:cNvSpPr/>
          <p:nvPr/>
        </p:nvSpPr>
        <p:spPr>
          <a:xfrm>
            <a:off x="5573067" y="4923675"/>
            <a:ext cx="2201557" cy="307777"/>
          </a:xfrm>
          <a:prstGeom prst="rect">
            <a:avLst/>
          </a:prstGeom>
        </p:spPr>
        <p:txBody>
          <a:bodyPr wrap="none">
            <a:spAutoFit/>
          </a:bodyPr>
          <a:lstStyle/>
          <a:p>
            <a:r>
              <a:rPr lang="en-US" sz="1400" dirty="0" err="1">
                <a:solidFill>
                  <a:schemeClr val="bg1"/>
                </a:solidFill>
                <a:latin typeface="Gill Sans Light"/>
                <a:cs typeface="Gill Sans Light"/>
              </a:rPr>
              <a:t>Rothera</a:t>
            </a:r>
            <a:r>
              <a:rPr lang="en-US" sz="1400" dirty="0">
                <a:solidFill>
                  <a:schemeClr val="bg1"/>
                </a:solidFill>
                <a:latin typeface="Gill Sans Light"/>
                <a:cs typeface="Gill Sans Light"/>
              </a:rPr>
              <a:t> Bay,  Simmons 2011</a:t>
            </a:r>
          </a:p>
        </p:txBody>
      </p:sp>
      <p:sp>
        <p:nvSpPr>
          <p:cNvPr id="11" name="Rectangle 10"/>
          <p:cNvSpPr/>
          <p:nvPr/>
        </p:nvSpPr>
        <p:spPr>
          <a:xfrm>
            <a:off x="426916" y="461663"/>
            <a:ext cx="8717083" cy="830997"/>
          </a:xfrm>
          <a:prstGeom prst="rect">
            <a:avLst/>
          </a:prstGeom>
        </p:spPr>
        <p:txBody>
          <a:bodyPr wrap="square">
            <a:spAutoFit/>
          </a:bodyPr>
          <a:lstStyle/>
          <a:p>
            <a:pPr algn="ctr"/>
            <a:r>
              <a:rPr lang="en-US" sz="1600" dirty="0" smtClean="0">
                <a:latin typeface="Gill Sans Light"/>
                <a:cs typeface="Gill Sans Light"/>
              </a:rPr>
              <a:t>CLP #7: Climate Change will have consequences for the Earth System and human lives</a:t>
            </a:r>
            <a:br>
              <a:rPr lang="en-US" sz="1600" dirty="0" smtClean="0">
                <a:latin typeface="Gill Sans Light"/>
                <a:cs typeface="Gill Sans Light"/>
              </a:rPr>
            </a:br>
            <a:r>
              <a:rPr lang="en-US" sz="1600" dirty="0" smtClean="0">
                <a:solidFill>
                  <a:schemeClr val="bg1">
                    <a:lumMod val="50000"/>
                  </a:schemeClr>
                </a:solidFill>
                <a:latin typeface="Gill Sans Light"/>
                <a:cs typeface="Gill Sans Light"/>
              </a:rPr>
              <a:t>7d.  Increased acidity of oceans and negative impacts on food chain due to increasing carbon dioxide levels.</a:t>
            </a:r>
            <a:br>
              <a:rPr lang="en-US" sz="1600" dirty="0" smtClean="0">
                <a:solidFill>
                  <a:schemeClr val="bg1">
                    <a:lumMod val="50000"/>
                  </a:schemeClr>
                </a:solidFill>
                <a:latin typeface="Gill Sans Light"/>
                <a:cs typeface="Gill Sans Light"/>
              </a:rPr>
            </a:br>
            <a:r>
              <a:rPr lang="en-US" sz="1600" dirty="0" smtClean="0">
                <a:solidFill>
                  <a:schemeClr val="bg1">
                    <a:lumMod val="50000"/>
                  </a:schemeClr>
                </a:solidFill>
                <a:latin typeface="Gill Sans Light"/>
                <a:cs typeface="Gill Sans Light"/>
              </a:rPr>
              <a:t>7e.  Ecosystems on land and in the ocean have been and will continue to be disturbed by climate change.</a:t>
            </a:r>
            <a:endParaRPr lang="en-US" sz="1600" dirty="0"/>
          </a:p>
        </p:txBody>
      </p:sp>
      <p:sp>
        <p:nvSpPr>
          <p:cNvPr id="13" name="Rounded Rectangular Callout 12"/>
          <p:cNvSpPr/>
          <p:nvPr/>
        </p:nvSpPr>
        <p:spPr>
          <a:xfrm>
            <a:off x="162617" y="1280621"/>
            <a:ext cx="1977641" cy="834281"/>
          </a:xfrm>
          <a:prstGeom prst="wedgeRoundRectCallout">
            <a:avLst>
              <a:gd name="adj1" fmla="val 58663"/>
              <a:gd name="adj2" fmla="val 120174"/>
              <a:gd name="adj3" fmla="val 16667"/>
            </a:avLst>
          </a:prstGeom>
          <a:solidFill>
            <a:schemeClr val="tx2">
              <a:lumMod val="60000"/>
              <a:lumOff val="40000"/>
              <a:alpha val="44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AutoNum type="arabicPeriod" startAt="7"/>
            </a:pPr>
            <a:r>
              <a:rPr lang="en-US" sz="1400" dirty="0" smtClean="0">
                <a:solidFill>
                  <a:schemeClr val="bg1"/>
                </a:solidFill>
                <a:latin typeface="Gill Sans"/>
                <a:cs typeface="Gill Sans"/>
              </a:rPr>
              <a:t>What kinds of hands-on</a:t>
            </a:r>
          </a:p>
          <a:p>
            <a:pPr marL="342900" indent="-342900"/>
            <a:r>
              <a:rPr lang="en-US" sz="1400" dirty="0" smtClean="0">
                <a:solidFill>
                  <a:schemeClr val="bg1"/>
                </a:solidFill>
                <a:latin typeface="Gill Sans"/>
                <a:cs typeface="Gill Sans"/>
              </a:rPr>
              <a:t>experiences are there on this topic?</a:t>
            </a:r>
            <a:endParaRPr lang="en-US" sz="1400" dirty="0">
              <a:solidFill>
                <a:schemeClr val="bg1"/>
              </a:solidFill>
              <a:latin typeface="Gill Sans"/>
              <a:cs typeface="Gill Sans"/>
            </a:endParaRPr>
          </a:p>
        </p:txBody>
      </p:sp>
      <p:sp>
        <p:nvSpPr>
          <p:cNvPr id="16" name="Rounded Rectangular Callout 15"/>
          <p:cNvSpPr/>
          <p:nvPr/>
        </p:nvSpPr>
        <p:spPr>
          <a:xfrm>
            <a:off x="6381411" y="5246961"/>
            <a:ext cx="2631021" cy="1582194"/>
          </a:xfrm>
          <a:prstGeom prst="wedgeRoundRectCallout">
            <a:avLst>
              <a:gd name="adj1" fmla="val -62179"/>
              <a:gd name="adj2" fmla="val -46183"/>
              <a:gd name="adj3" fmla="val 16667"/>
            </a:avLst>
          </a:prstGeom>
          <a:solidFill>
            <a:schemeClr val="tx2">
              <a:lumMod val="60000"/>
              <a:lumOff val="40000"/>
              <a:alpha val="44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342900" indent="-342900"/>
            <a:r>
              <a:rPr lang="en-US" sz="1400" dirty="0">
                <a:latin typeface="Gill Sans"/>
                <a:cs typeface="Gill Sans"/>
              </a:rPr>
              <a:t> 3. </a:t>
            </a:r>
            <a:r>
              <a:rPr lang="en-US" sz="1400" dirty="0" smtClean="0">
                <a:latin typeface="Gill Sans"/>
                <a:cs typeface="Gill Sans"/>
              </a:rPr>
              <a:t> </a:t>
            </a:r>
            <a:r>
              <a:rPr lang="en-US" sz="1400" dirty="0">
                <a:latin typeface="Gill Sans"/>
                <a:cs typeface="Gill Sans"/>
              </a:rPr>
              <a:t>T</a:t>
            </a:r>
            <a:r>
              <a:rPr lang="en-US" sz="1400" dirty="0" smtClean="0">
                <a:latin typeface="Gill Sans"/>
                <a:cs typeface="Gill Sans"/>
              </a:rPr>
              <a:t>his </a:t>
            </a:r>
            <a:r>
              <a:rPr lang="en-US" sz="1400" dirty="0">
                <a:latin typeface="Gill Sans"/>
                <a:cs typeface="Gill Sans"/>
              </a:rPr>
              <a:t>appears distant to individuals</a:t>
            </a:r>
            <a:r>
              <a:rPr lang="en-US" sz="1400" dirty="0" smtClean="0">
                <a:latin typeface="Gill Sans"/>
                <a:cs typeface="Gill Sans"/>
              </a:rPr>
              <a:t>, &amp; </a:t>
            </a:r>
            <a:r>
              <a:rPr lang="en-US" sz="1400" dirty="0">
                <a:latin typeface="Gill Sans"/>
                <a:cs typeface="Gill Sans"/>
              </a:rPr>
              <a:t>it isn’t something they worry about that directly impacts their daily lives.  How do I make it real and </a:t>
            </a:r>
            <a:r>
              <a:rPr lang="en-US" sz="1400" dirty="0" smtClean="0">
                <a:latin typeface="Gill Sans"/>
                <a:cs typeface="Gill Sans"/>
              </a:rPr>
              <a:t>relevant</a:t>
            </a:r>
            <a:r>
              <a:rPr lang="en-US" sz="1400" dirty="0">
                <a:latin typeface="Gill Sans"/>
                <a:cs typeface="Gill Sans"/>
              </a:rPr>
              <a:t>?</a:t>
            </a:r>
            <a:endParaRPr lang="en-US" sz="1400" dirty="0">
              <a:solidFill>
                <a:schemeClr val="accent1"/>
              </a:solidFill>
              <a:latin typeface="Gill Sans"/>
              <a:cs typeface="Gill Sans"/>
            </a:endParaRPr>
          </a:p>
        </p:txBody>
      </p:sp>
      <p:sp>
        <p:nvSpPr>
          <p:cNvPr id="17" name="Rounded Rectangular Callout 16"/>
          <p:cNvSpPr/>
          <p:nvPr/>
        </p:nvSpPr>
        <p:spPr>
          <a:xfrm>
            <a:off x="7359964" y="2685942"/>
            <a:ext cx="1652468" cy="1790627"/>
          </a:xfrm>
          <a:prstGeom prst="wedgeRoundRectCallout">
            <a:avLst>
              <a:gd name="adj1" fmla="val -86027"/>
              <a:gd name="adj2" fmla="val 9994"/>
              <a:gd name="adj3" fmla="val 16667"/>
            </a:avLst>
          </a:prstGeom>
          <a:solidFill>
            <a:schemeClr val="tx2">
              <a:lumMod val="60000"/>
              <a:lumOff val="40000"/>
              <a:alpha val="44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342900" indent="-342900"/>
            <a:r>
              <a:rPr lang="en-US" sz="1400" dirty="0">
                <a:latin typeface="Gill Sans"/>
                <a:cs typeface="Gill Sans"/>
              </a:rPr>
              <a:t>2.</a:t>
            </a:r>
            <a:r>
              <a:rPr lang="en-US" sz="1400" dirty="0" smtClean="0">
                <a:latin typeface="Gill Sans"/>
                <a:cs typeface="Gill Sans"/>
              </a:rPr>
              <a:t> The lack </a:t>
            </a:r>
            <a:r>
              <a:rPr lang="en-US" sz="1400" dirty="0">
                <a:latin typeface="Gill Sans"/>
                <a:cs typeface="Gill Sans"/>
              </a:rPr>
              <a:t>of time to sift through conflicting literature on climate change.</a:t>
            </a:r>
            <a:endParaRPr lang="en-US" sz="1400" dirty="0">
              <a:solidFill>
                <a:schemeClr val="bg1"/>
              </a:solidFill>
              <a:latin typeface="Gill Sans"/>
              <a:cs typeface="Gill Sans"/>
            </a:endParaRPr>
          </a:p>
        </p:txBody>
      </p:sp>
      <p:sp>
        <p:nvSpPr>
          <p:cNvPr id="18" name="Rounded Rectangular Callout 17"/>
          <p:cNvSpPr/>
          <p:nvPr/>
        </p:nvSpPr>
        <p:spPr>
          <a:xfrm>
            <a:off x="7034791" y="1320680"/>
            <a:ext cx="1977641" cy="834281"/>
          </a:xfrm>
          <a:prstGeom prst="wedgeRoundRectCallout">
            <a:avLst>
              <a:gd name="adj1" fmla="val -33454"/>
              <a:gd name="adj2" fmla="val 116744"/>
              <a:gd name="adj3" fmla="val 16667"/>
            </a:avLst>
          </a:prstGeom>
          <a:solidFill>
            <a:schemeClr val="tx2">
              <a:lumMod val="60000"/>
              <a:lumOff val="40000"/>
              <a:alpha val="44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342900" indent="-342900"/>
            <a:r>
              <a:rPr lang="en-US" sz="1400" dirty="0">
                <a:latin typeface="Gill Sans"/>
                <a:cs typeface="Gill Sans"/>
              </a:rPr>
              <a:t>1.  What is ocean acidity and is it real?</a:t>
            </a:r>
            <a:endParaRPr lang="en-US" sz="1400" dirty="0">
              <a:solidFill>
                <a:schemeClr val="bg1"/>
              </a:solidFill>
              <a:latin typeface="Gill Sans"/>
              <a:cs typeface="Gill Sans"/>
            </a:endParaRPr>
          </a:p>
        </p:txBody>
      </p:sp>
      <p:sp>
        <p:nvSpPr>
          <p:cNvPr id="19" name="Rounded Rectangular Callout 18"/>
          <p:cNvSpPr/>
          <p:nvPr/>
        </p:nvSpPr>
        <p:spPr>
          <a:xfrm>
            <a:off x="74919" y="4923676"/>
            <a:ext cx="2065339" cy="1518400"/>
          </a:xfrm>
          <a:prstGeom prst="wedgeRoundRectCallout">
            <a:avLst>
              <a:gd name="adj1" fmla="val 67838"/>
              <a:gd name="adj2" fmla="val -65305"/>
              <a:gd name="adj3" fmla="val 16667"/>
            </a:avLst>
          </a:prstGeom>
          <a:solidFill>
            <a:schemeClr val="tx2">
              <a:lumMod val="60000"/>
              <a:lumOff val="40000"/>
              <a:alpha val="44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342900" indent="-342900"/>
            <a:r>
              <a:rPr lang="en-US" sz="1400" dirty="0">
                <a:latin typeface="Gill Sans"/>
                <a:cs typeface="Gill Sans"/>
              </a:rPr>
              <a:t>5.  It is difficult to quantify (An increase from 8.1 -    8.2 on the pH scale is a 30% increase in acidity).</a:t>
            </a:r>
            <a:endParaRPr lang="en-US" sz="1400" dirty="0">
              <a:solidFill>
                <a:schemeClr val="accent1"/>
              </a:solidFill>
              <a:latin typeface="Gill Sans"/>
              <a:cs typeface="Gill Sans"/>
            </a:endParaRPr>
          </a:p>
        </p:txBody>
      </p:sp>
      <p:sp>
        <p:nvSpPr>
          <p:cNvPr id="20" name="Rounded Rectangular Callout 19"/>
          <p:cNvSpPr/>
          <p:nvPr/>
        </p:nvSpPr>
        <p:spPr>
          <a:xfrm>
            <a:off x="162617" y="3425665"/>
            <a:ext cx="1977641" cy="834281"/>
          </a:xfrm>
          <a:prstGeom prst="wedgeRoundRectCallout">
            <a:avLst>
              <a:gd name="adj1" fmla="val 38695"/>
              <a:gd name="adj2" fmla="val 89474"/>
              <a:gd name="adj3" fmla="val 16667"/>
            </a:avLst>
          </a:prstGeom>
          <a:solidFill>
            <a:schemeClr val="tx2">
              <a:lumMod val="60000"/>
              <a:lumOff val="40000"/>
              <a:alpha val="44000"/>
            </a:schemeClr>
          </a:solidFill>
          <a:ln>
            <a:solidFill>
              <a:schemeClr val="accent1">
                <a:shade val="95000"/>
                <a:satMod val="105000"/>
                <a:alpha val="69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342900" indent="-342900"/>
            <a:r>
              <a:rPr lang="en-US" sz="1400" dirty="0">
                <a:latin typeface="Gill Sans"/>
                <a:cs typeface="Gill Sans"/>
              </a:rPr>
              <a:t>6.  Heavy data sets - how do I make it interesting?</a:t>
            </a:r>
            <a:endParaRPr lang="en-US" sz="1400" dirty="0">
              <a:solidFill>
                <a:schemeClr val="accent1"/>
              </a:solidFill>
              <a:latin typeface="Gill Sans"/>
              <a:cs typeface="Gill Sans"/>
            </a:endParaRPr>
          </a:p>
        </p:txBody>
      </p:sp>
      <p:sp>
        <p:nvSpPr>
          <p:cNvPr id="21" name="Rounded Rectangular Callout 20"/>
          <p:cNvSpPr/>
          <p:nvPr/>
        </p:nvSpPr>
        <p:spPr>
          <a:xfrm>
            <a:off x="2696502" y="5607794"/>
            <a:ext cx="3233886" cy="623304"/>
          </a:xfrm>
          <a:prstGeom prst="wedgeRoundRectCallout">
            <a:avLst>
              <a:gd name="adj1" fmla="val 8788"/>
              <a:gd name="adj2" fmla="val -172201"/>
              <a:gd name="adj3" fmla="val 16667"/>
            </a:avLst>
          </a:prstGeom>
          <a:solidFill>
            <a:schemeClr val="tx2">
              <a:lumMod val="60000"/>
              <a:lumOff val="40000"/>
              <a:alpha val="44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342900" indent="-342900"/>
            <a:r>
              <a:rPr lang="en-US" sz="1400" dirty="0"/>
              <a:t>4</a:t>
            </a:r>
            <a:r>
              <a:rPr lang="en-US" sz="1400" dirty="0">
                <a:solidFill>
                  <a:schemeClr val="bg1"/>
                </a:solidFill>
              </a:rPr>
              <a:t>.  “</a:t>
            </a:r>
            <a:r>
              <a:rPr lang="en-US" sz="1400" dirty="0">
                <a:solidFill>
                  <a:schemeClr val="bg1"/>
                </a:solidFill>
                <a:latin typeface="Gill Sans"/>
                <a:cs typeface="Gill Sans"/>
              </a:rPr>
              <a:t>The science is complex and confusing and I’m not sure I even understand it.”</a:t>
            </a:r>
            <a:endParaRPr lang="en-US" sz="1400" dirty="0">
              <a:solidFill>
                <a:schemeClr val="bg1"/>
              </a:solidFill>
              <a:latin typeface="Gill Sans"/>
              <a:cs typeface="Gill San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571930" cy="1996351"/>
          </a:xfrm>
          <a:prstGeom prst="rect">
            <a:avLst/>
          </a:prstGeom>
        </p:spPr>
      </p:pic>
      <p:sp>
        <p:nvSpPr>
          <p:cNvPr id="8" name="Rectangle 7"/>
          <p:cNvSpPr/>
          <p:nvPr/>
        </p:nvSpPr>
        <p:spPr>
          <a:xfrm>
            <a:off x="2144487" y="312319"/>
            <a:ext cx="4892762" cy="523220"/>
          </a:xfrm>
          <a:prstGeom prst="rect">
            <a:avLst/>
          </a:prstGeom>
        </p:spPr>
        <p:txBody>
          <a:bodyPr wrap="square">
            <a:spAutoFit/>
          </a:bodyPr>
          <a:lstStyle/>
          <a:p>
            <a:pPr algn="ctr"/>
            <a:r>
              <a:rPr lang="en-US" sz="2800" dirty="0" err="1">
                <a:latin typeface="Gill Sans Light"/>
                <a:cs typeface="Gill Sans Light"/>
              </a:rPr>
              <a:t>Cross</a:t>
            </a:r>
            <a:r>
              <a:rPr lang="en-US" sz="2800" dirty="0" err="1">
                <a:latin typeface="Gill Sans"/>
                <a:cs typeface="Gill Sans"/>
              </a:rPr>
              <a:t>Cutting</a:t>
            </a:r>
            <a:r>
              <a:rPr lang="en-US" sz="2800" dirty="0" err="1">
                <a:latin typeface="Gill Sans Light"/>
                <a:cs typeface="Gill Sans Light"/>
              </a:rPr>
              <a:t>Science</a:t>
            </a:r>
            <a:r>
              <a:rPr lang="en-US" sz="2800" dirty="0" err="1">
                <a:latin typeface="Gill Sans"/>
                <a:cs typeface="Gill Sans"/>
              </a:rPr>
              <a:t>Concepts</a:t>
            </a:r>
            <a:endParaRPr lang="en-US" sz="2800" dirty="0">
              <a:latin typeface="Gill Sans"/>
              <a:cs typeface="Gill Sans"/>
            </a:endParaRPr>
          </a:p>
        </p:txBody>
      </p:sp>
      <p:sp>
        <p:nvSpPr>
          <p:cNvPr id="9" name="Rectangle 8"/>
          <p:cNvSpPr/>
          <p:nvPr/>
        </p:nvSpPr>
        <p:spPr>
          <a:xfrm>
            <a:off x="1571930" y="978599"/>
            <a:ext cx="7141351" cy="1477328"/>
          </a:xfrm>
          <a:prstGeom prst="rect">
            <a:avLst/>
          </a:prstGeom>
        </p:spPr>
        <p:txBody>
          <a:bodyPr wrap="square">
            <a:spAutoFit/>
          </a:bodyPr>
          <a:lstStyle/>
          <a:p>
            <a:pPr marL="342900" indent="-342900">
              <a:buAutoNum type="alphaLcPeriod"/>
            </a:pPr>
            <a:r>
              <a:rPr lang="en-US" dirty="0" smtClean="0">
                <a:latin typeface="Gill Sans Light"/>
                <a:cs typeface="Gill Sans Light"/>
              </a:rPr>
              <a:t>utilize </a:t>
            </a:r>
            <a:r>
              <a:rPr lang="en-US" dirty="0">
                <a:latin typeface="Gill Sans Light"/>
                <a:cs typeface="Gill Sans Light"/>
              </a:rPr>
              <a:t>an </a:t>
            </a:r>
            <a:r>
              <a:rPr lang="en-US" b="1" dirty="0">
                <a:latin typeface="Gill Sans"/>
                <a:cs typeface="Gill Sans"/>
              </a:rPr>
              <a:t>interdisciplinary </a:t>
            </a:r>
            <a:r>
              <a:rPr lang="en-US" b="1" dirty="0" smtClean="0">
                <a:latin typeface="Gill Sans"/>
                <a:cs typeface="Gill Sans"/>
              </a:rPr>
              <a:t>approach</a:t>
            </a:r>
          </a:p>
          <a:p>
            <a:pPr marL="342900" indent="-342900">
              <a:buAutoNum type="alphaLcPeriod"/>
            </a:pPr>
            <a:r>
              <a:rPr lang="en-US" dirty="0" smtClean="0">
                <a:latin typeface="Gill Sans Light"/>
                <a:cs typeface="Gill Sans Light"/>
              </a:rPr>
              <a:t>one </a:t>
            </a:r>
            <a:r>
              <a:rPr lang="en-US" dirty="0">
                <a:latin typeface="Gill Sans Light"/>
                <a:cs typeface="Gill Sans Light"/>
              </a:rPr>
              <a:t>that fosters a </a:t>
            </a:r>
            <a:r>
              <a:rPr lang="en-US" b="1" dirty="0">
                <a:latin typeface="Gill Sans"/>
                <a:cs typeface="Gill Sans"/>
              </a:rPr>
              <a:t>global change </a:t>
            </a:r>
            <a:r>
              <a:rPr lang="en-US" dirty="0">
                <a:latin typeface="Gill Sans Light"/>
                <a:cs typeface="Gill Sans Light"/>
              </a:rPr>
              <a:t>position in which takes a stakeholders approach to building mutual understanding to develop solutions to address changes in our </a:t>
            </a:r>
            <a:r>
              <a:rPr lang="en-US" dirty="0" smtClean="0">
                <a:latin typeface="Gill Sans Light"/>
                <a:cs typeface="Gill Sans Light"/>
              </a:rPr>
              <a:t>climate</a:t>
            </a:r>
          </a:p>
          <a:p>
            <a:pPr marL="342900" indent="-342900">
              <a:buAutoNum type="alphaLcPeriod"/>
            </a:pPr>
            <a:r>
              <a:rPr lang="en-US" dirty="0" smtClean="0">
                <a:latin typeface="Gill Sans Light"/>
                <a:cs typeface="Gill Sans Light"/>
              </a:rPr>
              <a:t>integrates </a:t>
            </a:r>
            <a:r>
              <a:rPr lang="en-US" dirty="0">
                <a:latin typeface="Gill Sans Light"/>
                <a:cs typeface="Gill Sans Light"/>
              </a:rPr>
              <a:t>a progression of </a:t>
            </a:r>
            <a:r>
              <a:rPr lang="en-US" b="1" dirty="0">
                <a:latin typeface="Gill Sans"/>
                <a:cs typeface="Gill Sans"/>
              </a:rPr>
              <a:t>cross-cutting </a:t>
            </a:r>
            <a:r>
              <a:rPr lang="en-US" b="1" dirty="0" smtClean="0">
                <a:latin typeface="Gill Sans"/>
                <a:cs typeface="Gill Sans"/>
              </a:rPr>
              <a:t>science</a:t>
            </a:r>
            <a:endParaRPr lang="en-US" b="1" dirty="0">
              <a:latin typeface="Gill Sans"/>
              <a:cs typeface="Gill Sans"/>
            </a:endParaRPr>
          </a:p>
        </p:txBody>
      </p:sp>
      <p:sp>
        <p:nvSpPr>
          <p:cNvPr id="11" name="Rounded Rectangular Callout 10"/>
          <p:cNvSpPr/>
          <p:nvPr/>
        </p:nvSpPr>
        <p:spPr>
          <a:xfrm>
            <a:off x="6402231" y="2455926"/>
            <a:ext cx="2508842" cy="1296239"/>
          </a:xfrm>
          <a:prstGeom prst="wedgeRoundRectCallout">
            <a:avLst>
              <a:gd name="adj1" fmla="val -83074"/>
              <a:gd name="adj2" fmla="val 65713"/>
              <a:gd name="adj3" fmla="val 16667"/>
            </a:avLst>
          </a:prstGeom>
          <a:solidFill>
            <a:schemeClr val="tx2">
              <a:lumMod val="60000"/>
              <a:lumOff val="40000"/>
              <a:alpha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latin typeface="Gill Sans Light"/>
                <a:cs typeface="Gill Sans Light"/>
              </a:rPr>
              <a:t> Perspectives </a:t>
            </a:r>
            <a:r>
              <a:rPr lang="en-US" dirty="0" smtClean="0">
                <a:latin typeface="Gill Sans Light"/>
                <a:cs typeface="Gill Sans Light"/>
              </a:rPr>
              <a:t>of</a:t>
            </a:r>
            <a:r>
              <a:rPr lang="en-US" dirty="0" smtClean="0">
                <a:latin typeface="Gill Sans Light"/>
                <a:cs typeface="Gill Sans Light"/>
              </a:rPr>
              <a:t> the ecological consequences</a:t>
            </a:r>
            <a:endParaRPr lang="en-US" dirty="0">
              <a:latin typeface="Gill Sans Light"/>
              <a:cs typeface="Gill Sans Light"/>
            </a:endParaRPr>
          </a:p>
        </p:txBody>
      </p:sp>
      <p:sp>
        <p:nvSpPr>
          <p:cNvPr id="12" name="Rectangle 11"/>
          <p:cNvSpPr/>
          <p:nvPr/>
        </p:nvSpPr>
        <p:spPr>
          <a:xfrm>
            <a:off x="1963286" y="2455927"/>
            <a:ext cx="4572000" cy="4247317"/>
          </a:xfrm>
          <a:prstGeom prst="rect">
            <a:avLst/>
          </a:prstGeom>
        </p:spPr>
        <p:txBody>
          <a:bodyPr wrap="square">
            <a:spAutoFit/>
          </a:bodyPr>
          <a:lstStyle/>
          <a:p>
            <a:pPr algn="ctr"/>
            <a:r>
              <a:rPr lang="en-US" dirty="0"/>
              <a:t> </a:t>
            </a:r>
            <a:r>
              <a:rPr lang="en-US" dirty="0" smtClean="0">
                <a:latin typeface="Gill Sans Light"/>
                <a:cs typeface="Gill Sans Light"/>
              </a:rPr>
              <a:t>PATTERNS</a:t>
            </a:r>
            <a:br>
              <a:rPr lang="en-US" dirty="0" smtClean="0">
                <a:latin typeface="Gill Sans Light"/>
                <a:cs typeface="Gill Sans Light"/>
              </a:rPr>
            </a:br>
            <a:endParaRPr lang="en-US" dirty="0" smtClean="0">
              <a:latin typeface="Gill Sans Light"/>
              <a:cs typeface="Gill Sans Light"/>
            </a:endParaRPr>
          </a:p>
          <a:p>
            <a:pPr algn="ctr"/>
            <a:r>
              <a:rPr lang="en-US" dirty="0" smtClean="0">
                <a:latin typeface="Gill Sans Light"/>
                <a:cs typeface="Gill Sans Light"/>
              </a:rPr>
              <a:t>CAUSE </a:t>
            </a:r>
            <a:r>
              <a:rPr lang="en-US" dirty="0">
                <a:latin typeface="Gill Sans Light"/>
                <a:cs typeface="Gill Sans Light"/>
              </a:rPr>
              <a:t>and </a:t>
            </a:r>
            <a:r>
              <a:rPr lang="en-US" dirty="0" smtClean="0">
                <a:latin typeface="Gill Sans Light"/>
                <a:cs typeface="Gill Sans Light"/>
              </a:rPr>
              <a:t>EFFECT</a:t>
            </a:r>
          </a:p>
          <a:p>
            <a:pPr algn="ctr"/>
            <a:r>
              <a:rPr lang="en-US" dirty="0" smtClean="0">
                <a:latin typeface="Gill Sans Light"/>
                <a:cs typeface="Gill Sans Light"/>
              </a:rPr>
              <a:t/>
            </a:r>
            <a:br>
              <a:rPr lang="en-US" dirty="0" smtClean="0">
                <a:latin typeface="Gill Sans Light"/>
                <a:cs typeface="Gill Sans Light"/>
              </a:rPr>
            </a:br>
            <a:r>
              <a:rPr lang="en-US" dirty="0" smtClean="0">
                <a:latin typeface="Gill Sans Light"/>
                <a:cs typeface="Gill Sans Light"/>
              </a:rPr>
              <a:t>SCALE</a:t>
            </a:r>
            <a:r>
              <a:rPr lang="en-US" dirty="0">
                <a:latin typeface="Gill Sans Light"/>
                <a:cs typeface="Gill Sans Light"/>
              </a:rPr>
              <a:t>,</a:t>
            </a:r>
            <a:r>
              <a:rPr lang="en-US" dirty="0" smtClean="0">
                <a:latin typeface="Gill Sans Light"/>
                <a:cs typeface="Gill Sans Light"/>
              </a:rPr>
              <a:t> </a:t>
            </a:r>
            <a:br>
              <a:rPr lang="en-US" dirty="0" smtClean="0">
                <a:latin typeface="Gill Sans Light"/>
                <a:cs typeface="Gill Sans Light"/>
              </a:rPr>
            </a:br>
            <a:endParaRPr lang="en-US" dirty="0" smtClean="0">
              <a:latin typeface="Gill Sans Light"/>
              <a:cs typeface="Gill Sans Light"/>
            </a:endParaRPr>
          </a:p>
          <a:p>
            <a:pPr algn="ctr"/>
            <a:r>
              <a:rPr lang="en-US" dirty="0" smtClean="0">
                <a:latin typeface="Gill Sans Light"/>
                <a:cs typeface="Gill Sans Light"/>
              </a:rPr>
              <a:t>PROPORTION,</a:t>
            </a:r>
            <a:br>
              <a:rPr lang="en-US" dirty="0" smtClean="0">
                <a:latin typeface="Gill Sans Light"/>
                <a:cs typeface="Gill Sans Light"/>
              </a:rPr>
            </a:br>
            <a:r>
              <a:rPr lang="en-US" dirty="0" smtClean="0">
                <a:latin typeface="Gill Sans Light"/>
                <a:cs typeface="Gill Sans Light"/>
              </a:rPr>
              <a:t> </a:t>
            </a:r>
          </a:p>
          <a:p>
            <a:pPr algn="ctr"/>
            <a:r>
              <a:rPr lang="en-US" dirty="0" smtClean="0">
                <a:latin typeface="Gill Sans Light"/>
                <a:cs typeface="Gill Sans Light"/>
              </a:rPr>
              <a:t>QUANTITY</a:t>
            </a:r>
            <a:br>
              <a:rPr lang="en-US" dirty="0" smtClean="0">
                <a:latin typeface="Gill Sans Light"/>
                <a:cs typeface="Gill Sans Light"/>
              </a:rPr>
            </a:br>
            <a:endParaRPr lang="en-US" dirty="0" smtClean="0">
              <a:latin typeface="Gill Sans Light"/>
              <a:cs typeface="Gill Sans Light"/>
            </a:endParaRPr>
          </a:p>
          <a:p>
            <a:pPr algn="ctr"/>
            <a:r>
              <a:rPr lang="en-US" dirty="0" smtClean="0">
                <a:latin typeface="Gill Sans Light"/>
                <a:cs typeface="Gill Sans Light"/>
              </a:rPr>
              <a:t>SYSTEMS </a:t>
            </a:r>
            <a:r>
              <a:rPr lang="en-US" dirty="0">
                <a:latin typeface="Gill Sans Light"/>
                <a:cs typeface="Gill Sans Light"/>
              </a:rPr>
              <a:t>and </a:t>
            </a:r>
            <a:r>
              <a:rPr lang="en-US" dirty="0" smtClean="0">
                <a:latin typeface="Gill Sans Light"/>
                <a:cs typeface="Gill Sans Light"/>
              </a:rPr>
              <a:t>MODELS</a:t>
            </a:r>
            <a:br>
              <a:rPr lang="en-US" dirty="0" smtClean="0">
                <a:latin typeface="Gill Sans Light"/>
                <a:cs typeface="Gill Sans Light"/>
              </a:rPr>
            </a:br>
            <a:endParaRPr lang="en-US" dirty="0" smtClean="0">
              <a:latin typeface="Gill Sans Light"/>
              <a:cs typeface="Gill Sans Light"/>
            </a:endParaRPr>
          </a:p>
          <a:p>
            <a:pPr algn="ctr"/>
            <a:r>
              <a:rPr lang="en-US" dirty="0" smtClean="0">
                <a:latin typeface="Gill Sans Light"/>
                <a:cs typeface="Gill Sans Light"/>
              </a:rPr>
              <a:t>ENERGY</a:t>
            </a:r>
            <a:r>
              <a:rPr lang="en-US" dirty="0">
                <a:latin typeface="Gill Sans Light"/>
                <a:cs typeface="Gill Sans Light"/>
              </a:rPr>
              <a:t>/FLOW </a:t>
            </a:r>
            <a:r>
              <a:rPr lang="en-US" dirty="0" smtClean="0">
                <a:latin typeface="Gill Sans Light"/>
                <a:cs typeface="Gill Sans Light"/>
              </a:rPr>
              <a:t>CYCLES</a:t>
            </a:r>
          </a:p>
          <a:p>
            <a:pPr algn="ctr"/>
            <a:endParaRPr lang="en-US" dirty="0" smtClean="0">
              <a:latin typeface="Gill Sans Light"/>
              <a:cs typeface="Gill Sans Light"/>
            </a:endParaRPr>
          </a:p>
          <a:p>
            <a:pPr algn="ctr"/>
            <a:r>
              <a:rPr lang="en-US" dirty="0" smtClean="0">
                <a:latin typeface="Gill Sans Light"/>
                <a:cs typeface="Gill Sans Light"/>
              </a:rPr>
              <a:t>STABILITY </a:t>
            </a:r>
            <a:r>
              <a:rPr lang="en-US" dirty="0">
                <a:latin typeface="Gill Sans Light"/>
                <a:cs typeface="Gill Sans Light"/>
              </a:rPr>
              <a:t>and CHANGE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1186755" y="2228671"/>
            <a:ext cx="6829047" cy="1569660"/>
          </a:xfrm>
          <a:prstGeom prst="rect">
            <a:avLst/>
          </a:prstGeom>
        </p:spPr>
        <p:txBody>
          <a:bodyPr wrap="square">
            <a:spAutoFit/>
          </a:bodyPr>
          <a:lstStyle/>
          <a:p>
            <a:r>
              <a:rPr lang="en-US" sz="2400" dirty="0" smtClean="0"/>
              <a:t>Addressing Climate Literacy Principle: </a:t>
            </a:r>
            <a:r>
              <a:rPr lang="en-US" sz="2400" b="1" dirty="0">
                <a:solidFill>
                  <a:srgbClr val="FF0000"/>
                </a:solidFill>
              </a:rPr>
              <a:t>7d:  </a:t>
            </a:r>
            <a:r>
              <a:rPr lang="en-US" sz="2400" b="1" dirty="0">
                <a:solidFill>
                  <a:schemeClr val="tx2">
                    <a:lumMod val="60000"/>
                    <a:lumOff val="40000"/>
                  </a:schemeClr>
                </a:solidFill>
              </a:rPr>
              <a:t>Increased acidity of oceans and negative impacts on food chain due to increasing carbon dioxide levels</a:t>
            </a:r>
            <a:endParaRPr lang="en-US" sz="2400" dirty="0">
              <a:solidFill>
                <a:schemeClr val="tx2">
                  <a:lumMod val="60000"/>
                  <a:lumOff val="40000"/>
                </a:schemeClr>
              </a:solidFill>
            </a:endParaRPr>
          </a:p>
        </p:txBody>
      </p:sp>
      <p:pic>
        <p:nvPicPr>
          <p:cNvPr id="5" name="Picture 4"/>
          <p:cNvPicPr>
            <a:picLocks noChangeAspect="1"/>
          </p:cNvPicPr>
          <p:nvPr/>
        </p:nvPicPr>
        <p:blipFill>
          <a:blip r:embed="rId3"/>
          <a:stretch>
            <a:fillRect/>
          </a:stretch>
        </p:blipFill>
        <p:spPr>
          <a:xfrm>
            <a:off x="0" y="0"/>
            <a:ext cx="1511300" cy="1919352"/>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172742" y="197802"/>
            <a:ext cx="6156617" cy="1200329"/>
          </a:xfrm>
          <a:prstGeom prst="rect">
            <a:avLst/>
          </a:prstGeom>
        </p:spPr>
        <p:txBody>
          <a:bodyPr wrap="square">
            <a:spAutoFit/>
          </a:bodyPr>
          <a:lstStyle/>
          <a:p>
            <a:r>
              <a:rPr lang="en-US" dirty="0"/>
              <a:t>STATIC VISUALIZATIONS</a:t>
            </a:r>
            <a:r>
              <a:rPr lang="en-US" dirty="0" smtClean="0"/>
              <a:t>:</a:t>
            </a:r>
          </a:p>
          <a:p>
            <a:r>
              <a:rPr lang="en-US" dirty="0" smtClean="0"/>
              <a:t> </a:t>
            </a:r>
          </a:p>
          <a:p>
            <a:r>
              <a:rPr lang="en-US" dirty="0" smtClean="0"/>
              <a:t>a</a:t>
            </a:r>
            <a:r>
              <a:rPr lang="en-US" dirty="0"/>
              <a:t>.  </a:t>
            </a:r>
            <a:r>
              <a:rPr lang="en-US" b="1" dirty="0">
                <a:latin typeface="Gill Sans"/>
                <a:cs typeface="Gill Sans"/>
              </a:rPr>
              <a:t>The Chemistry of </a:t>
            </a:r>
            <a:r>
              <a:rPr lang="en-US" b="1" dirty="0" smtClean="0">
                <a:latin typeface="Gill Sans"/>
                <a:cs typeface="Gill Sans"/>
              </a:rPr>
              <a:t>Acidification:  </a:t>
            </a:r>
            <a:r>
              <a:rPr lang="en-US" u="sng" dirty="0" smtClean="0">
                <a:latin typeface="Gill Sans Light"/>
                <a:cs typeface="Gill Sans Light"/>
                <a:hlinkClick r:id="rId3"/>
              </a:rPr>
              <a:t>http</a:t>
            </a:r>
            <a:r>
              <a:rPr lang="en-US" u="sng" dirty="0">
                <a:latin typeface="Gill Sans Light"/>
                <a:cs typeface="Gill Sans Light"/>
                <a:hlinkClick r:id="rId3"/>
              </a:rPr>
              <a:t>://cleanet.org/resources/42857.html</a:t>
            </a:r>
            <a:r>
              <a:rPr lang="en-US" u="sng" dirty="0" smtClean="0">
                <a:latin typeface="Gill Sans Light"/>
                <a:cs typeface="Gill Sans Light"/>
                <a:hlinkClick r:id="rId3"/>
              </a:rPr>
              <a:t>)</a:t>
            </a:r>
          </a:p>
        </p:txBody>
      </p:sp>
      <p:sp>
        <p:nvSpPr>
          <p:cNvPr id="5" name="TextBox 4"/>
          <p:cNvSpPr txBox="1"/>
          <p:nvPr/>
        </p:nvSpPr>
        <p:spPr>
          <a:xfrm>
            <a:off x="172742" y="1329352"/>
            <a:ext cx="4532638" cy="1754327"/>
          </a:xfrm>
          <a:prstGeom prst="rect">
            <a:avLst/>
          </a:prstGeom>
          <a:noFill/>
        </p:spPr>
        <p:txBody>
          <a:bodyPr wrap="square" rtlCol="0">
            <a:spAutoFit/>
          </a:bodyPr>
          <a:lstStyle/>
          <a:p>
            <a:r>
              <a:rPr lang="en-US" dirty="0" smtClean="0">
                <a:solidFill>
                  <a:schemeClr val="bg1">
                    <a:lumMod val="65000"/>
                  </a:schemeClr>
                </a:solidFill>
                <a:latin typeface="Gill Sans Light"/>
                <a:cs typeface="Gill Sans Light"/>
              </a:rPr>
              <a:t>Static image from NOAA’s Pacific Marine Environmental Laboratory Carbon Program offers a visually compelling and scientifically sound image of the sea water carbonate chemistry process that leads to ocean acidification and impeded calcification.</a:t>
            </a:r>
            <a:endParaRPr lang="en-US" dirty="0">
              <a:solidFill>
                <a:schemeClr val="bg1">
                  <a:lumMod val="65000"/>
                </a:schemeClr>
              </a:solidFill>
              <a:latin typeface="Gill Sans Light"/>
              <a:cs typeface="Gill Sans Light"/>
            </a:endParaRPr>
          </a:p>
        </p:txBody>
      </p:sp>
      <p:pic>
        <p:nvPicPr>
          <p:cNvPr id="6" name="Picture 5"/>
          <p:cNvPicPr>
            <a:picLocks noChangeAspect="1"/>
          </p:cNvPicPr>
          <p:nvPr/>
        </p:nvPicPr>
        <p:blipFill>
          <a:blip r:embed="rId4"/>
          <a:stretch>
            <a:fillRect/>
          </a:stretch>
        </p:blipFill>
        <p:spPr>
          <a:xfrm>
            <a:off x="4372257" y="1378371"/>
            <a:ext cx="4611688" cy="1630314"/>
          </a:xfrm>
          <a:prstGeom prst="rect">
            <a:avLst/>
          </a:prstGeom>
        </p:spPr>
      </p:pic>
      <p:pic>
        <p:nvPicPr>
          <p:cNvPr id="7" name="Picture 6"/>
          <p:cNvPicPr>
            <a:picLocks noChangeAspect="1"/>
          </p:cNvPicPr>
          <p:nvPr/>
        </p:nvPicPr>
        <p:blipFill>
          <a:blip r:embed="rId5"/>
          <a:stretch>
            <a:fillRect/>
          </a:stretch>
        </p:blipFill>
        <p:spPr>
          <a:xfrm>
            <a:off x="4372257" y="3081547"/>
            <a:ext cx="4492693" cy="3502500"/>
          </a:xfrm>
          <a:prstGeom prst="rect">
            <a:avLst/>
          </a:prstGeom>
        </p:spPr>
      </p:pic>
      <p:sp>
        <p:nvSpPr>
          <p:cNvPr id="8" name="Rectangle 7"/>
          <p:cNvSpPr/>
          <p:nvPr/>
        </p:nvSpPr>
        <p:spPr>
          <a:xfrm>
            <a:off x="172742" y="3613666"/>
            <a:ext cx="4199515" cy="1200329"/>
          </a:xfrm>
          <a:prstGeom prst="rect">
            <a:avLst/>
          </a:prstGeom>
        </p:spPr>
        <p:txBody>
          <a:bodyPr wrap="square">
            <a:spAutoFit/>
          </a:bodyPr>
          <a:lstStyle/>
          <a:p>
            <a:r>
              <a:rPr lang="en-US" u="sng" dirty="0">
                <a:hlinkClick r:id="rId6"/>
              </a:rPr>
              <a:t>http://cleanet.org/resources/42680.html </a:t>
            </a:r>
            <a:endParaRPr lang="en-US" dirty="0" smtClean="0">
              <a:solidFill>
                <a:schemeClr val="bg1">
                  <a:lumMod val="65000"/>
                </a:schemeClr>
              </a:solidFill>
              <a:latin typeface="Gill Sans Light"/>
              <a:cs typeface="Gill Sans Light"/>
            </a:endParaRPr>
          </a:p>
          <a:p>
            <a:r>
              <a:rPr lang="en-US" dirty="0" smtClean="0">
                <a:solidFill>
                  <a:schemeClr val="bg1">
                    <a:lumMod val="65000"/>
                  </a:schemeClr>
                </a:solidFill>
                <a:latin typeface="Gill Sans Light"/>
                <a:cs typeface="Gill Sans Light"/>
              </a:rPr>
              <a:t>understanding </a:t>
            </a:r>
            <a:r>
              <a:rPr lang="en-US" dirty="0">
                <a:solidFill>
                  <a:schemeClr val="bg1">
                    <a:lumMod val="65000"/>
                  </a:schemeClr>
                </a:solidFill>
                <a:latin typeface="Gill Sans Light"/>
                <a:cs typeface="Gill Sans Light"/>
              </a:rPr>
              <a:t>the inputs and outputs within a system to identify a systems’ possibilities and limitations.</a:t>
            </a:r>
          </a:p>
        </p:txBody>
      </p:sp>
      <p:sp>
        <p:nvSpPr>
          <p:cNvPr id="9" name="Rectangle 8"/>
          <p:cNvSpPr/>
          <p:nvPr/>
        </p:nvSpPr>
        <p:spPr>
          <a:xfrm>
            <a:off x="172742" y="3244334"/>
            <a:ext cx="2663635" cy="369332"/>
          </a:xfrm>
          <a:prstGeom prst="rect">
            <a:avLst/>
          </a:prstGeom>
        </p:spPr>
        <p:txBody>
          <a:bodyPr wrap="none">
            <a:spAutoFit/>
          </a:bodyPr>
          <a:lstStyle/>
          <a:p>
            <a:r>
              <a:rPr lang="en-US" dirty="0" err="1"/>
              <a:t>b</a:t>
            </a:r>
            <a:r>
              <a:rPr lang="en-US" dirty="0"/>
              <a:t>.  </a:t>
            </a:r>
            <a:r>
              <a:rPr lang="en-US" b="1" dirty="0">
                <a:latin typeface="Gill Sans"/>
                <a:cs typeface="Gill Sans"/>
              </a:rPr>
              <a:t>The Carbon Cycle: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1078</TotalTime>
  <Words>2202</Words>
  <Application>Microsoft Macintosh PowerPoint</Application>
  <PresentationFormat>On-screen Show (4:3)</PresentationFormat>
  <Paragraphs>156</Paragraphs>
  <Slides>19</Slides>
  <Notes>19</Notes>
  <HiddenSlides>0</HiddenSlides>
  <MMClips>0</MMClips>
  <ScaleCrop>false</ScaleCrop>
  <HeadingPairs>
    <vt:vector size="4" baseType="variant">
      <vt:variant>
        <vt:lpstr>Design Template</vt:lpstr>
      </vt:variant>
      <vt:variant>
        <vt:i4>1</vt:i4>
      </vt:variant>
      <vt:variant>
        <vt:lpstr>Slide Titles</vt:lpstr>
      </vt:variant>
      <vt:variant>
        <vt:i4>19</vt:i4>
      </vt:variant>
    </vt:vector>
  </HeadingPairs>
  <TitlesOfParts>
    <vt:vector size="20" baseType="lpstr">
      <vt:lpstr>Office Theme</vt:lpstr>
      <vt:lpstr>Slide 1</vt:lpstr>
      <vt:lpstr>PalmerLTER</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vector>
  </TitlesOfParts>
  <Company>Scripps Institution of Oceanography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Beth Simmons</dc:creator>
  <cp:lastModifiedBy>Beth Simmons</cp:lastModifiedBy>
  <cp:revision>37</cp:revision>
  <cp:lastPrinted>2012-03-14T17:46:07Z</cp:lastPrinted>
  <dcterms:created xsi:type="dcterms:W3CDTF">2012-03-14T00:03:09Z</dcterms:created>
  <dcterms:modified xsi:type="dcterms:W3CDTF">2012-03-14T18:01:32Z</dcterms:modified>
</cp:coreProperties>
</file>