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84" r:id="rId2"/>
    <p:sldId id="279" r:id="rId3"/>
    <p:sldId id="278" r:id="rId4"/>
    <p:sldId id="281" r:id="rId5"/>
    <p:sldId id="257" r:id="rId6"/>
    <p:sldId id="258" r:id="rId7"/>
    <p:sldId id="259" r:id="rId8"/>
    <p:sldId id="262" r:id="rId9"/>
    <p:sldId id="263" r:id="rId10"/>
    <p:sldId id="335" r:id="rId11"/>
    <p:sldId id="269" r:id="rId12"/>
    <p:sldId id="268" r:id="rId13"/>
    <p:sldId id="264" r:id="rId14"/>
    <p:sldId id="265" r:id="rId15"/>
    <p:sldId id="272" r:id="rId16"/>
    <p:sldId id="273" r:id="rId17"/>
    <p:sldId id="275" r:id="rId18"/>
    <p:sldId id="285" r:id="rId19"/>
    <p:sldId id="291" r:id="rId20"/>
    <p:sldId id="292" r:id="rId21"/>
    <p:sldId id="293" r:id="rId22"/>
    <p:sldId id="287" r:id="rId23"/>
    <p:sldId id="288" r:id="rId24"/>
    <p:sldId id="289" r:id="rId25"/>
    <p:sldId id="294" r:id="rId26"/>
    <p:sldId id="295" r:id="rId27"/>
    <p:sldId id="296" r:id="rId28"/>
    <p:sldId id="297" r:id="rId29"/>
    <p:sldId id="298" r:id="rId30"/>
    <p:sldId id="299" r:id="rId31"/>
    <p:sldId id="331" r:id="rId32"/>
    <p:sldId id="302" r:id="rId33"/>
    <p:sldId id="303" r:id="rId34"/>
    <p:sldId id="304" r:id="rId35"/>
    <p:sldId id="332" r:id="rId36"/>
    <p:sldId id="333" r:id="rId37"/>
    <p:sldId id="33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5" r:id="rId58"/>
    <p:sldId id="326" r:id="rId59"/>
    <p:sldId id="327" r:id="rId60"/>
    <p:sldId id="328" r:id="rId61"/>
    <p:sldId id="33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21" d="100"/>
          <a:sy n="121" d="100"/>
        </p:scale>
        <p:origin x="-16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F223F-673F-E44E-BA9E-73293C1DA38A}" type="doc">
      <dgm:prSet loTypeId="urn:microsoft.com/office/officeart/2005/8/layout/venn1" loCatId="relationship" qsTypeId="urn:microsoft.com/office/officeart/2005/8/quickstyle/simple5" qsCatId="simple" csTypeId="urn:microsoft.com/office/officeart/2005/8/colors/accent1_5" csCatId="accent1" phldr="1"/>
      <dgm:spPr/>
    </dgm:pt>
    <dgm:pt modelId="{AEAF1FF1-EA8A-FF4F-926F-409B5348ACC5}">
      <dgm:prSet phldrT="[Text]"/>
      <dgm:spPr/>
      <dgm:t>
        <a:bodyPr/>
        <a:lstStyle/>
        <a:p>
          <a:r>
            <a:rPr lang="en-US" dirty="0" smtClean="0">
              <a:latin typeface="Arial"/>
              <a:cs typeface="Arial"/>
            </a:rPr>
            <a:t>Physical</a:t>
          </a:r>
          <a:endParaRPr lang="en-US" dirty="0">
            <a:latin typeface="Arial"/>
            <a:cs typeface="Arial"/>
          </a:endParaRPr>
        </a:p>
      </dgm:t>
    </dgm:pt>
    <dgm:pt modelId="{66E0A51D-0531-C845-B1D7-B0A990E7B438}" type="parTrans" cxnId="{419C90BB-D821-8245-AF06-1B132F22F794}">
      <dgm:prSet/>
      <dgm:spPr/>
      <dgm:t>
        <a:bodyPr/>
        <a:lstStyle/>
        <a:p>
          <a:endParaRPr lang="en-US"/>
        </a:p>
      </dgm:t>
    </dgm:pt>
    <dgm:pt modelId="{3E79942B-952E-FF4E-824C-D357B7D50B79}" type="sibTrans" cxnId="{419C90BB-D821-8245-AF06-1B132F22F794}">
      <dgm:prSet/>
      <dgm:spPr/>
      <dgm:t>
        <a:bodyPr/>
        <a:lstStyle/>
        <a:p>
          <a:endParaRPr lang="en-US"/>
        </a:p>
      </dgm:t>
    </dgm:pt>
    <dgm:pt modelId="{C7B1E85C-8BC9-644C-80A3-A2CA5894E4FB}">
      <dgm:prSet phldrT="[Text]"/>
      <dgm:spPr>
        <a:solidFill>
          <a:srgbClr val="FF6600">
            <a:alpha val="65000"/>
          </a:srgbClr>
        </a:solidFill>
      </dgm:spPr>
      <dgm:t>
        <a:bodyPr/>
        <a:lstStyle/>
        <a:p>
          <a:r>
            <a:rPr lang="en-US" dirty="0" smtClean="0">
              <a:solidFill>
                <a:srgbClr val="000000"/>
              </a:solidFill>
              <a:latin typeface="Arial"/>
              <a:cs typeface="Arial"/>
            </a:rPr>
            <a:t>Organism</a:t>
          </a:r>
          <a:endParaRPr lang="en-US" dirty="0">
            <a:solidFill>
              <a:srgbClr val="000000"/>
            </a:solidFill>
            <a:latin typeface="Arial"/>
            <a:cs typeface="Arial"/>
          </a:endParaRPr>
        </a:p>
      </dgm:t>
    </dgm:pt>
    <dgm:pt modelId="{39199BDB-D01B-8C45-8A36-1F768858C420}" type="parTrans" cxnId="{F7E8C5CA-A519-0249-9884-59745D740507}">
      <dgm:prSet/>
      <dgm:spPr/>
      <dgm:t>
        <a:bodyPr/>
        <a:lstStyle/>
        <a:p>
          <a:endParaRPr lang="en-US"/>
        </a:p>
      </dgm:t>
    </dgm:pt>
    <dgm:pt modelId="{70510677-C011-0143-A85B-8E865A5EB669}" type="sibTrans" cxnId="{F7E8C5CA-A519-0249-9884-59745D740507}">
      <dgm:prSet/>
      <dgm:spPr/>
      <dgm:t>
        <a:bodyPr/>
        <a:lstStyle/>
        <a:p>
          <a:endParaRPr lang="en-US"/>
        </a:p>
      </dgm:t>
    </dgm:pt>
    <dgm:pt modelId="{1D609659-CAEB-EF42-A73B-65DDC758409E}">
      <dgm:prSet phldrT="[Text]"/>
      <dgm:spPr>
        <a:solidFill>
          <a:srgbClr val="3366FF">
            <a:alpha val="80000"/>
          </a:srgbClr>
        </a:solidFill>
      </dgm:spPr>
      <dgm:t>
        <a:bodyPr/>
        <a:lstStyle/>
        <a:p>
          <a:r>
            <a:rPr lang="en-US" dirty="0" smtClean="0">
              <a:latin typeface="Arial"/>
              <a:cs typeface="Arial"/>
            </a:rPr>
            <a:t>Ecosystem</a:t>
          </a:r>
          <a:endParaRPr lang="en-US" dirty="0">
            <a:latin typeface="Arial"/>
            <a:cs typeface="Arial"/>
          </a:endParaRPr>
        </a:p>
      </dgm:t>
    </dgm:pt>
    <dgm:pt modelId="{4AC4D700-EF63-1E40-8129-7C321F3CB682}" type="parTrans" cxnId="{EC509B5F-413E-AA4C-942C-94D046E2081C}">
      <dgm:prSet/>
      <dgm:spPr/>
      <dgm:t>
        <a:bodyPr/>
        <a:lstStyle/>
        <a:p>
          <a:endParaRPr lang="en-US"/>
        </a:p>
      </dgm:t>
    </dgm:pt>
    <dgm:pt modelId="{FC23D7EB-9905-8E4E-A973-88C00D0AF7A7}" type="sibTrans" cxnId="{EC509B5F-413E-AA4C-942C-94D046E2081C}">
      <dgm:prSet/>
      <dgm:spPr/>
      <dgm:t>
        <a:bodyPr/>
        <a:lstStyle/>
        <a:p>
          <a:endParaRPr lang="en-US"/>
        </a:p>
      </dgm:t>
    </dgm:pt>
    <dgm:pt modelId="{7928F735-E2B5-7444-9500-F2CA066E4848}" type="pres">
      <dgm:prSet presAssocID="{C7AF223F-673F-E44E-BA9E-73293C1DA38A}" presName="compositeShape" presStyleCnt="0">
        <dgm:presLayoutVars>
          <dgm:chMax val="7"/>
          <dgm:dir/>
          <dgm:resizeHandles val="exact"/>
        </dgm:presLayoutVars>
      </dgm:prSet>
      <dgm:spPr/>
    </dgm:pt>
    <dgm:pt modelId="{83771F24-DB1A-D548-9190-8A45DA70FC2E}" type="pres">
      <dgm:prSet presAssocID="{AEAF1FF1-EA8A-FF4F-926F-409B5348ACC5}" presName="circ1" presStyleLbl="vennNode1" presStyleIdx="0" presStyleCnt="3"/>
      <dgm:spPr/>
      <dgm:t>
        <a:bodyPr/>
        <a:lstStyle/>
        <a:p>
          <a:endParaRPr lang="en-US"/>
        </a:p>
      </dgm:t>
    </dgm:pt>
    <dgm:pt modelId="{C8E502AB-E7DD-2948-A584-02801DE8D7FA}" type="pres">
      <dgm:prSet presAssocID="{AEAF1FF1-EA8A-FF4F-926F-409B5348ACC5}" presName="circ1Tx" presStyleLbl="revTx" presStyleIdx="0" presStyleCnt="0">
        <dgm:presLayoutVars>
          <dgm:chMax val="0"/>
          <dgm:chPref val="0"/>
          <dgm:bulletEnabled val="1"/>
        </dgm:presLayoutVars>
      </dgm:prSet>
      <dgm:spPr/>
      <dgm:t>
        <a:bodyPr/>
        <a:lstStyle/>
        <a:p>
          <a:endParaRPr lang="en-US"/>
        </a:p>
      </dgm:t>
    </dgm:pt>
    <dgm:pt modelId="{323EE096-A852-2747-9277-814FC52BD678}" type="pres">
      <dgm:prSet presAssocID="{C7B1E85C-8BC9-644C-80A3-A2CA5894E4FB}" presName="circ2" presStyleLbl="vennNode1" presStyleIdx="1" presStyleCnt="3"/>
      <dgm:spPr/>
      <dgm:t>
        <a:bodyPr/>
        <a:lstStyle/>
        <a:p>
          <a:endParaRPr lang="en-US"/>
        </a:p>
      </dgm:t>
    </dgm:pt>
    <dgm:pt modelId="{70318966-058C-634D-98D1-F06F72348A34}" type="pres">
      <dgm:prSet presAssocID="{C7B1E85C-8BC9-644C-80A3-A2CA5894E4FB}" presName="circ2Tx" presStyleLbl="revTx" presStyleIdx="0" presStyleCnt="0">
        <dgm:presLayoutVars>
          <dgm:chMax val="0"/>
          <dgm:chPref val="0"/>
          <dgm:bulletEnabled val="1"/>
        </dgm:presLayoutVars>
      </dgm:prSet>
      <dgm:spPr/>
      <dgm:t>
        <a:bodyPr/>
        <a:lstStyle/>
        <a:p>
          <a:endParaRPr lang="en-US"/>
        </a:p>
      </dgm:t>
    </dgm:pt>
    <dgm:pt modelId="{E83E7605-02A1-E64F-B92D-0EE7CE4AB3A5}" type="pres">
      <dgm:prSet presAssocID="{1D609659-CAEB-EF42-A73B-65DDC758409E}" presName="circ3" presStyleLbl="vennNode1" presStyleIdx="2" presStyleCnt="3"/>
      <dgm:spPr/>
      <dgm:t>
        <a:bodyPr/>
        <a:lstStyle/>
        <a:p>
          <a:endParaRPr lang="en-US"/>
        </a:p>
      </dgm:t>
    </dgm:pt>
    <dgm:pt modelId="{112EE778-4749-444B-A2AB-3FD10E1699A1}" type="pres">
      <dgm:prSet presAssocID="{1D609659-CAEB-EF42-A73B-65DDC758409E}" presName="circ3Tx" presStyleLbl="revTx" presStyleIdx="0" presStyleCnt="0">
        <dgm:presLayoutVars>
          <dgm:chMax val="0"/>
          <dgm:chPref val="0"/>
          <dgm:bulletEnabled val="1"/>
        </dgm:presLayoutVars>
      </dgm:prSet>
      <dgm:spPr/>
      <dgm:t>
        <a:bodyPr/>
        <a:lstStyle/>
        <a:p>
          <a:endParaRPr lang="en-US"/>
        </a:p>
      </dgm:t>
    </dgm:pt>
  </dgm:ptLst>
  <dgm:cxnLst>
    <dgm:cxn modelId="{419C90BB-D821-8245-AF06-1B132F22F794}" srcId="{C7AF223F-673F-E44E-BA9E-73293C1DA38A}" destId="{AEAF1FF1-EA8A-FF4F-926F-409B5348ACC5}" srcOrd="0" destOrd="0" parTransId="{66E0A51D-0531-C845-B1D7-B0A990E7B438}" sibTransId="{3E79942B-952E-FF4E-824C-D357B7D50B79}"/>
    <dgm:cxn modelId="{203F4E50-2A1F-7E43-B308-2DB06D4F5E5D}" type="presOf" srcId="{1D609659-CAEB-EF42-A73B-65DDC758409E}" destId="{E83E7605-02A1-E64F-B92D-0EE7CE4AB3A5}" srcOrd="0" destOrd="0" presId="urn:microsoft.com/office/officeart/2005/8/layout/venn1"/>
    <dgm:cxn modelId="{F7E8C5CA-A519-0249-9884-59745D740507}" srcId="{C7AF223F-673F-E44E-BA9E-73293C1DA38A}" destId="{C7B1E85C-8BC9-644C-80A3-A2CA5894E4FB}" srcOrd="1" destOrd="0" parTransId="{39199BDB-D01B-8C45-8A36-1F768858C420}" sibTransId="{70510677-C011-0143-A85B-8E865A5EB669}"/>
    <dgm:cxn modelId="{CCC1B0BD-C090-0244-9AE9-811F910B3C48}" type="presOf" srcId="{C7AF223F-673F-E44E-BA9E-73293C1DA38A}" destId="{7928F735-E2B5-7444-9500-F2CA066E4848}" srcOrd="0" destOrd="0" presId="urn:microsoft.com/office/officeart/2005/8/layout/venn1"/>
    <dgm:cxn modelId="{8CB541C2-616D-514B-9D31-60F8174586E5}" type="presOf" srcId="{C7B1E85C-8BC9-644C-80A3-A2CA5894E4FB}" destId="{323EE096-A852-2747-9277-814FC52BD678}" srcOrd="0" destOrd="0" presId="urn:microsoft.com/office/officeart/2005/8/layout/venn1"/>
    <dgm:cxn modelId="{EC509B5F-413E-AA4C-942C-94D046E2081C}" srcId="{C7AF223F-673F-E44E-BA9E-73293C1DA38A}" destId="{1D609659-CAEB-EF42-A73B-65DDC758409E}" srcOrd="2" destOrd="0" parTransId="{4AC4D700-EF63-1E40-8129-7C321F3CB682}" sibTransId="{FC23D7EB-9905-8E4E-A973-88C00D0AF7A7}"/>
    <dgm:cxn modelId="{707C6094-3483-6D4C-A979-9A3A1FB72A9C}" type="presOf" srcId="{1D609659-CAEB-EF42-A73B-65DDC758409E}" destId="{112EE778-4749-444B-A2AB-3FD10E1699A1}" srcOrd="1" destOrd="0" presId="urn:microsoft.com/office/officeart/2005/8/layout/venn1"/>
    <dgm:cxn modelId="{D9372275-271B-0340-A0A5-765202E21988}" type="presOf" srcId="{C7B1E85C-8BC9-644C-80A3-A2CA5894E4FB}" destId="{70318966-058C-634D-98D1-F06F72348A34}" srcOrd="1" destOrd="0" presId="urn:microsoft.com/office/officeart/2005/8/layout/venn1"/>
    <dgm:cxn modelId="{E15D19B8-FE99-FC46-8EBB-967CEB31F7CC}" type="presOf" srcId="{AEAF1FF1-EA8A-FF4F-926F-409B5348ACC5}" destId="{C8E502AB-E7DD-2948-A584-02801DE8D7FA}" srcOrd="1" destOrd="0" presId="urn:microsoft.com/office/officeart/2005/8/layout/venn1"/>
    <dgm:cxn modelId="{938F6573-88F0-A74A-87A2-91F57923A0E4}" type="presOf" srcId="{AEAF1FF1-EA8A-FF4F-926F-409B5348ACC5}" destId="{83771F24-DB1A-D548-9190-8A45DA70FC2E}" srcOrd="0" destOrd="0" presId="urn:microsoft.com/office/officeart/2005/8/layout/venn1"/>
    <dgm:cxn modelId="{D3A7A61B-F8E9-F64C-925A-1744E7F1D75E}" type="presParOf" srcId="{7928F735-E2B5-7444-9500-F2CA066E4848}" destId="{83771F24-DB1A-D548-9190-8A45DA70FC2E}" srcOrd="0" destOrd="0" presId="urn:microsoft.com/office/officeart/2005/8/layout/venn1"/>
    <dgm:cxn modelId="{D0A0DD7F-0AB0-F546-97E2-7A791293C71D}" type="presParOf" srcId="{7928F735-E2B5-7444-9500-F2CA066E4848}" destId="{C8E502AB-E7DD-2948-A584-02801DE8D7FA}" srcOrd="1" destOrd="0" presId="urn:microsoft.com/office/officeart/2005/8/layout/venn1"/>
    <dgm:cxn modelId="{19B8EA05-6937-DF40-A60A-CD2425628DB0}" type="presParOf" srcId="{7928F735-E2B5-7444-9500-F2CA066E4848}" destId="{323EE096-A852-2747-9277-814FC52BD678}" srcOrd="2" destOrd="0" presId="urn:microsoft.com/office/officeart/2005/8/layout/venn1"/>
    <dgm:cxn modelId="{87DFA2B3-0C4A-9E49-BC87-D1A298557AD6}" type="presParOf" srcId="{7928F735-E2B5-7444-9500-F2CA066E4848}" destId="{70318966-058C-634D-98D1-F06F72348A34}" srcOrd="3" destOrd="0" presId="urn:microsoft.com/office/officeart/2005/8/layout/venn1"/>
    <dgm:cxn modelId="{DA79EABE-68DF-064E-9C60-B315FB4141D2}" type="presParOf" srcId="{7928F735-E2B5-7444-9500-F2CA066E4848}" destId="{E83E7605-02A1-E64F-B92D-0EE7CE4AB3A5}" srcOrd="4" destOrd="0" presId="urn:microsoft.com/office/officeart/2005/8/layout/venn1"/>
    <dgm:cxn modelId="{80966ECC-B5F7-F94A-9CAD-616A6DE8A953}" type="presParOf" srcId="{7928F735-E2B5-7444-9500-F2CA066E4848}" destId="{112EE778-4749-444B-A2AB-3FD10E1699A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F223F-673F-E44E-BA9E-73293C1DA38A}" type="doc">
      <dgm:prSet loTypeId="urn:microsoft.com/office/officeart/2005/8/layout/venn1" loCatId="relationship" qsTypeId="urn:microsoft.com/office/officeart/2005/8/quickstyle/simple5" qsCatId="simple" csTypeId="urn:microsoft.com/office/officeart/2005/8/colors/accent1_5" csCatId="accent1" phldr="1"/>
      <dgm:spPr/>
    </dgm:pt>
    <dgm:pt modelId="{AEAF1FF1-EA8A-FF4F-926F-409B5348ACC5}">
      <dgm:prSet phldrT="[Text]"/>
      <dgm:spPr/>
      <dgm:t>
        <a:bodyPr/>
        <a:lstStyle/>
        <a:p>
          <a:r>
            <a:rPr lang="en-US" dirty="0" smtClean="0">
              <a:latin typeface="Arial"/>
              <a:cs typeface="Arial"/>
            </a:rPr>
            <a:t>Physical</a:t>
          </a:r>
          <a:endParaRPr lang="en-US" dirty="0">
            <a:latin typeface="Arial"/>
            <a:cs typeface="Arial"/>
          </a:endParaRPr>
        </a:p>
      </dgm:t>
    </dgm:pt>
    <dgm:pt modelId="{66E0A51D-0531-C845-B1D7-B0A990E7B438}" type="parTrans" cxnId="{419C90BB-D821-8245-AF06-1B132F22F794}">
      <dgm:prSet/>
      <dgm:spPr/>
      <dgm:t>
        <a:bodyPr/>
        <a:lstStyle/>
        <a:p>
          <a:endParaRPr lang="en-US"/>
        </a:p>
      </dgm:t>
    </dgm:pt>
    <dgm:pt modelId="{3E79942B-952E-FF4E-824C-D357B7D50B79}" type="sibTrans" cxnId="{419C90BB-D821-8245-AF06-1B132F22F794}">
      <dgm:prSet/>
      <dgm:spPr/>
      <dgm:t>
        <a:bodyPr/>
        <a:lstStyle/>
        <a:p>
          <a:endParaRPr lang="en-US"/>
        </a:p>
      </dgm:t>
    </dgm:pt>
    <dgm:pt modelId="{C7B1E85C-8BC9-644C-80A3-A2CA5894E4FB}">
      <dgm:prSet phldrT="[Text]"/>
      <dgm:spPr>
        <a:solidFill>
          <a:srgbClr val="FF6600">
            <a:alpha val="65000"/>
          </a:srgbClr>
        </a:solidFill>
      </dgm:spPr>
      <dgm:t>
        <a:bodyPr/>
        <a:lstStyle/>
        <a:p>
          <a:r>
            <a:rPr lang="en-US" dirty="0" smtClean="0">
              <a:solidFill>
                <a:srgbClr val="000000"/>
              </a:solidFill>
              <a:latin typeface="Arial"/>
              <a:cs typeface="Arial"/>
            </a:rPr>
            <a:t>Organism</a:t>
          </a:r>
          <a:endParaRPr lang="en-US" dirty="0">
            <a:solidFill>
              <a:srgbClr val="000000"/>
            </a:solidFill>
            <a:latin typeface="Arial"/>
            <a:cs typeface="Arial"/>
          </a:endParaRPr>
        </a:p>
      </dgm:t>
    </dgm:pt>
    <dgm:pt modelId="{39199BDB-D01B-8C45-8A36-1F768858C420}" type="parTrans" cxnId="{F7E8C5CA-A519-0249-9884-59745D740507}">
      <dgm:prSet/>
      <dgm:spPr/>
      <dgm:t>
        <a:bodyPr/>
        <a:lstStyle/>
        <a:p>
          <a:endParaRPr lang="en-US"/>
        </a:p>
      </dgm:t>
    </dgm:pt>
    <dgm:pt modelId="{70510677-C011-0143-A85B-8E865A5EB669}" type="sibTrans" cxnId="{F7E8C5CA-A519-0249-9884-59745D740507}">
      <dgm:prSet/>
      <dgm:spPr/>
      <dgm:t>
        <a:bodyPr/>
        <a:lstStyle/>
        <a:p>
          <a:endParaRPr lang="en-US"/>
        </a:p>
      </dgm:t>
    </dgm:pt>
    <dgm:pt modelId="{1D609659-CAEB-EF42-A73B-65DDC758409E}">
      <dgm:prSet phldrT="[Text]"/>
      <dgm:spPr>
        <a:solidFill>
          <a:srgbClr val="3366FF">
            <a:alpha val="80000"/>
          </a:srgbClr>
        </a:solidFill>
      </dgm:spPr>
      <dgm:t>
        <a:bodyPr/>
        <a:lstStyle/>
        <a:p>
          <a:r>
            <a:rPr lang="en-US" dirty="0" smtClean="0">
              <a:latin typeface="Arial"/>
              <a:cs typeface="Arial"/>
            </a:rPr>
            <a:t>Ecosystem</a:t>
          </a:r>
          <a:endParaRPr lang="en-US" dirty="0">
            <a:latin typeface="Arial"/>
            <a:cs typeface="Arial"/>
          </a:endParaRPr>
        </a:p>
      </dgm:t>
    </dgm:pt>
    <dgm:pt modelId="{4AC4D700-EF63-1E40-8129-7C321F3CB682}" type="parTrans" cxnId="{EC509B5F-413E-AA4C-942C-94D046E2081C}">
      <dgm:prSet/>
      <dgm:spPr/>
      <dgm:t>
        <a:bodyPr/>
        <a:lstStyle/>
        <a:p>
          <a:endParaRPr lang="en-US"/>
        </a:p>
      </dgm:t>
    </dgm:pt>
    <dgm:pt modelId="{FC23D7EB-9905-8E4E-A973-88C00D0AF7A7}" type="sibTrans" cxnId="{EC509B5F-413E-AA4C-942C-94D046E2081C}">
      <dgm:prSet/>
      <dgm:spPr/>
      <dgm:t>
        <a:bodyPr/>
        <a:lstStyle/>
        <a:p>
          <a:endParaRPr lang="en-US"/>
        </a:p>
      </dgm:t>
    </dgm:pt>
    <dgm:pt modelId="{7928F735-E2B5-7444-9500-F2CA066E4848}" type="pres">
      <dgm:prSet presAssocID="{C7AF223F-673F-E44E-BA9E-73293C1DA38A}" presName="compositeShape" presStyleCnt="0">
        <dgm:presLayoutVars>
          <dgm:chMax val="7"/>
          <dgm:dir/>
          <dgm:resizeHandles val="exact"/>
        </dgm:presLayoutVars>
      </dgm:prSet>
      <dgm:spPr/>
    </dgm:pt>
    <dgm:pt modelId="{83771F24-DB1A-D548-9190-8A45DA70FC2E}" type="pres">
      <dgm:prSet presAssocID="{AEAF1FF1-EA8A-FF4F-926F-409B5348ACC5}" presName="circ1" presStyleLbl="vennNode1" presStyleIdx="0" presStyleCnt="3"/>
      <dgm:spPr/>
      <dgm:t>
        <a:bodyPr/>
        <a:lstStyle/>
        <a:p>
          <a:endParaRPr lang="en-US"/>
        </a:p>
      </dgm:t>
    </dgm:pt>
    <dgm:pt modelId="{C8E502AB-E7DD-2948-A584-02801DE8D7FA}" type="pres">
      <dgm:prSet presAssocID="{AEAF1FF1-EA8A-FF4F-926F-409B5348ACC5}" presName="circ1Tx" presStyleLbl="revTx" presStyleIdx="0" presStyleCnt="0">
        <dgm:presLayoutVars>
          <dgm:chMax val="0"/>
          <dgm:chPref val="0"/>
          <dgm:bulletEnabled val="1"/>
        </dgm:presLayoutVars>
      </dgm:prSet>
      <dgm:spPr/>
      <dgm:t>
        <a:bodyPr/>
        <a:lstStyle/>
        <a:p>
          <a:endParaRPr lang="en-US"/>
        </a:p>
      </dgm:t>
    </dgm:pt>
    <dgm:pt modelId="{323EE096-A852-2747-9277-814FC52BD678}" type="pres">
      <dgm:prSet presAssocID="{C7B1E85C-8BC9-644C-80A3-A2CA5894E4FB}" presName="circ2" presStyleLbl="vennNode1" presStyleIdx="1" presStyleCnt="3"/>
      <dgm:spPr/>
      <dgm:t>
        <a:bodyPr/>
        <a:lstStyle/>
        <a:p>
          <a:endParaRPr lang="en-US"/>
        </a:p>
      </dgm:t>
    </dgm:pt>
    <dgm:pt modelId="{70318966-058C-634D-98D1-F06F72348A34}" type="pres">
      <dgm:prSet presAssocID="{C7B1E85C-8BC9-644C-80A3-A2CA5894E4FB}" presName="circ2Tx" presStyleLbl="revTx" presStyleIdx="0" presStyleCnt="0">
        <dgm:presLayoutVars>
          <dgm:chMax val="0"/>
          <dgm:chPref val="0"/>
          <dgm:bulletEnabled val="1"/>
        </dgm:presLayoutVars>
      </dgm:prSet>
      <dgm:spPr/>
      <dgm:t>
        <a:bodyPr/>
        <a:lstStyle/>
        <a:p>
          <a:endParaRPr lang="en-US"/>
        </a:p>
      </dgm:t>
    </dgm:pt>
    <dgm:pt modelId="{E83E7605-02A1-E64F-B92D-0EE7CE4AB3A5}" type="pres">
      <dgm:prSet presAssocID="{1D609659-CAEB-EF42-A73B-65DDC758409E}" presName="circ3" presStyleLbl="vennNode1" presStyleIdx="2" presStyleCnt="3"/>
      <dgm:spPr/>
      <dgm:t>
        <a:bodyPr/>
        <a:lstStyle/>
        <a:p>
          <a:endParaRPr lang="en-US"/>
        </a:p>
      </dgm:t>
    </dgm:pt>
    <dgm:pt modelId="{112EE778-4749-444B-A2AB-3FD10E1699A1}" type="pres">
      <dgm:prSet presAssocID="{1D609659-CAEB-EF42-A73B-65DDC758409E}" presName="circ3Tx" presStyleLbl="revTx" presStyleIdx="0" presStyleCnt="0">
        <dgm:presLayoutVars>
          <dgm:chMax val="0"/>
          <dgm:chPref val="0"/>
          <dgm:bulletEnabled val="1"/>
        </dgm:presLayoutVars>
      </dgm:prSet>
      <dgm:spPr/>
      <dgm:t>
        <a:bodyPr/>
        <a:lstStyle/>
        <a:p>
          <a:endParaRPr lang="en-US"/>
        </a:p>
      </dgm:t>
    </dgm:pt>
  </dgm:ptLst>
  <dgm:cxnLst>
    <dgm:cxn modelId="{D84FBB41-004E-C945-934C-ABAF1C3B2A33}" type="presOf" srcId="{1D609659-CAEB-EF42-A73B-65DDC758409E}" destId="{112EE778-4749-444B-A2AB-3FD10E1699A1}" srcOrd="1" destOrd="0" presId="urn:microsoft.com/office/officeart/2005/8/layout/venn1"/>
    <dgm:cxn modelId="{93334514-9465-1249-B103-89D84FEC45AD}" type="presOf" srcId="{AEAF1FF1-EA8A-FF4F-926F-409B5348ACC5}" destId="{83771F24-DB1A-D548-9190-8A45DA70FC2E}" srcOrd="0" destOrd="0" presId="urn:microsoft.com/office/officeart/2005/8/layout/venn1"/>
    <dgm:cxn modelId="{EC509B5F-413E-AA4C-942C-94D046E2081C}" srcId="{C7AF223F-673F-E44E-BA9E-73293C1DA38A}" destId="{1D609659-CAEB-EF42-A73B-65DDC758409E}" srcOrd="2" destOrd="0" parTransId="{4AC4D700-EF63-1E40-8129-7C321F3CB682}" sibTransId="{FC23D7EB-9905-8E4E-A973-88C00D0AF7A7}"/>
    <dgm:cxn modelId="{16621BF0-68B9-9B48-BE00-F507FC65FBCA}" type="presOf" srcId="{C7B1E85C-8BC9-644C-80A3-A2CA5894E4FB}" destId="{70318966-058C-634D-98D1-F06F72348A34}" srcOrd="1" destOrd="0" presId="urn:microsoft.com/office/officeart/2005/8/layout/venn1"/>
    <dgm:cxn modelId="{F7E8C5CA-A519-0249-9884-59745D740507}" srcId="{C7AF223F-673F-E44E-BA9E-73293C1DA38A}" destId="{C7B1E85C-8BC9-644C-80A3-A2CA5894E4FB}" srcOrd="1" destOrd="0" parTransId="{39199BDB-D01B-8C45-8A36-1F768858C420}" sibTransId="{70510677-C011-0143-A85B-8E865A5EB669}"/>
    <dgm:cxn modelId="{295F09A9-8F2D-3A4F-8984-D4460DAB291C}" type="presOf" srcId="{C7AF223F-673F-E44E-BA9E-73293C1DA38A}" destId="{7928F735-E2B5-7444-9500-F2CA066E4848}" srcOrd="0" destOrd="0" presId="urn:microsoft.com/office/officeart/2005/8/layout/venn1"/>
    <dgm:cxn modelId="{33EC9E63-B369-3A43-8EF4-B388CCA7E9EA}" type="presOf" srcId="{AEAF1FF1-EA8A-FF4F-926F-409B5348ACC5}" destId="{C8E502AB-E7DD-2948-A584-02801DE8D7FA}" srcOrd="1" destOrd="0" presId="urn:microsoft.com/office/officeart/2005/8/layout/venn1"/>
    <dgm:cxn modelId="{08071246-E379-F644-BADE-50C95F2DB187}" type="presOf" srcId="{C7B1E85C-8BC9-644C-80A3-A2CA5894E4FB}" destId="{323EE096-A852-2747-9277-814FC52BD678}" srcOrd="0" destOrd="0" presId="urn:microsoft.com/office/officeart/2005/8/layout/venn1"/>
    <dgm:cxn modelId="{D0D7C41B-4939-9B41-AB41-568E1E676B29}" type="presOf" srcId="{1D609659-CAEB-EF42-A73B-65DDC758409E}" destId="{E83E7605-02A1-E64F-B92D-0EE7CE4AB3A5}" srcOrd="0" destOrd="0" presId="urn:microsoft.com/office/officeart/2005/8/layout/venn1"/>
    <dgm:cxn modelId="{419C90BB-D821-8245-AF06-1B132F22F794}" srcId="{C7AF223F-673F-E44E-BA9E-73293C1DA38A}" destId="{AEAF1FF1-EA8A-FF4F-926F-409B5348ACC5}" srcOrd="0" destOrd="0" parTransId="{66E0A51D-0531-C845-B1D7-B0A990E7B438}" sibTransId="{3E79942B-952E-FF4E-824C-D357B7D50B79}"/>
    <dgm:cxn modelId="{C14D266A-EF2B-4340-9F9C-5C5C00B6C871}" type="presParOf" srcId="{7928F735-E2B5-7444-9500-F2CA066E4848}" destId="{83771F24-DB1A-D548-9190-8A45DA70FC2E}" srcOrd="0" destOrd="0" presId="urn:microsoft.com/office/officeart/2005/8/layout/venn1"/>
    <dgm:cxn modelId="{D9EFB7AB-15D3-6047-98C8-3FB627D89B87}" type="presParOf" srcId="{7928F735-E2B5-7444-9500-F2CA066E4848}" destId="{C8E502AB-E7DD-2948-A584-02801DE8D7FA}" srcOrd="1" destOrd="0" presId="urn:microsoft.com/office/officeart/2005/8/layout/venn1"/>
    <dgm:cxn modelId="{E60C9C90-E087-0349-B7FE-177513F5D1F5}" type="presParOf" srcId="{7928F735-E2B5-7444-9500-F2CA066E4848}" destId="{323EE096-A852-2747-9277-814FC52BD678}" srcOrd="2" destOrd="0" presId="urn:microsoft.com/office/officeart/2005/8/layout/venn1"/>
    <dgm:cxn modelId="{A4200FEE-7914-3D4F-A966-89D45FA3D08F}" type="presParOf" srcId="{7928F735-E2B5-7444-9500-F2CA066E4848}" destId="{70318966-058C-634D-98D1-F06F72348A34}" srcOrd="3" destOrd="0" presId="urn:microsoft.com/office/officeart/2005/8/layout/venn1"/>
    <dgm:cxn modelId="{59095CA9-DDCF-8E45-8AF5-ECEDB1018A80}" type="presParOf" srcId="{7928F735-E2B5-7444-9500-F2CA066E4848}" destId="{E83E7605-02A1-E64F-B92D-0EE7CE4AB3A5}" srcOrd="4" destOrd="0" presId="urn:microsoft.com/office/officeart/2005/8/layout/venn1"/>
    <dgm:cxn modelId="{BB6F1BBD-22A4-A145-8D07-82B058C03914}" type="presParOf" srcId="{7928F735-E2B5-7444-9500-F2CA066E4848}" destId="{112EE778-4749-444B-A2AB-3FD10E1699A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71F24-DB1A-D548-9190-8A45DA70FC2E}">
      <dsp:nvSpPr>
        <dsp:cNvPr id="0" name=""/>
        <dsp:cNvSpPr/>
      </dsp:nvSpPr>
      <dsp:spPr>
        <a:xfrm>
          <a:off x="3167379" y="61436"/>
          <a:ext cx="2948940" cy="2948940"/>
        </a:xfrm>
        <a:prstGeom prst="ellipse">
          <a:avLst/>
        </a:prstGeom>
        <a:gradFill rotWithShape="0">
          <a:gsLst>
            <a:gs pos="0">
              <a:schemeClr val="accent1">
                <a:shade val="80000"/>
                <a:alpha val="50000"/>
                <a:hueOff val="0"/>
                <a:satOff val="0"/>
                <a:lumOff val="0"/>
                <a:alphaOff val="0"/>
                <a:tint val="100000"/>
                <a:shade val="100000"/>
                <a:satMod val="130000"/>
              </a:schemeClr>
            </a:gs>
            <a:gs pos="100000">
              <a:schemeClr val="accent1">
                <a:shade val="80000"/>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latin typeface="Arial"/>
              <a:cs typeface="Arial"/>
            </a:rPr>
            <a:t>Physical</a:t>
          </a:r>
          <a:endParaRPr lang="en-US" sz="2800" kern="1200" dirty="0">
            <a:latin typeface="Arial"/>
            <a:cs typeface="Arial"/>
          </a:endParaRPr>
        </a:p>
      </dsp:txBody>
      <dsp:txXfrm>
        <a:off x="3560571" y="577500"/>
        <a:ext cx="2162556" cy="1327023"/>
      </dsp:txXfrm>
    </dsp:sp>
    <dsp:sp modelId="{323EE096-A852-2747-9277-814FC52BD678}">
      <dsp:nvSpPr>
        <dsp:cNvPr id="0" name=""/>
        <dsp:cNvSpPr/>
      </dsp:nvSpPr>
      <dsp:spPr>
        <a:xfrm>
          <a:off x="4231455" y="1904523"/>
          <a:ext cx="2948940" cy="2948940"/>
        </a:xfrm>
        <a:prstGeom prst="ellipse">
          <a:avLst/>
        </a:prstGeom>
        <a:solidFill>
          <a:srgbClr val="FF6600">
            <a:alpha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latin typeface="Arial"/>
              <a:cs typeface="Arial"/>
            </a:rPr>
            <a:t>Organism</a:t>
          </a:r>
          <a:endParaRPr lang="en-US" sz="2800" kern="1200" dirty="0">
            <a:solidFill>
              <a:srgbClr val="000000"/>
            </a:solidFill>
            <a:latin typeface="Arial"/>
            <a:cs typeface="Arial"/>
          </a:endParaRPr>
        </a:p>
      </dsp:txBody>
      <dsp:txXfrm>
        <a:off x="5133340" y="2666333"/>
        <a:ext cx="1769364" cy="1621917"/>
      </dsp:txXfrm>
    </dsp:sp>
    <dsp:sp modelId="{E83E7605-02A1-E64F-B92D-0EE7CE4AB3A5}">
      <dsp:nvSpPr>
        <dsp:cNvPr id="0" name=""/>
        <dsp:cNvSpPr/>
      </dsp:nvSpPr>
      <dsp:spPr>
        <a:xfrm>
          <a:off x="2103304" y="1904523"/>
          <a:ext cx="2948940" cy="2948940"/>
        </a:xfrm>
        <a:prstGeom prst="ellipse">
          <a:avLst/>
        </a:prstGeom>
        <a:solidFill>
          <a:srgbClr val="3366FF">
            <a:alpha val="8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latin typeface="Arial"/>
              <a:cs typeface="Arial"/>
            </a:rPr>
            <a:t>Ecosystem</a:t>
          </a:r>
          <a:endParaRPr lang="en-US" sz="2800" kern="1200" dirty="0">
            <a:latin typeface="Arial"/>
            <a:cs typeface="Arial"/>
          </a:endParaRPr>
        </a:p>
      </dsp:txBody>
      <dsp:txXfrm>
        <a:off x="2380995" y="2666333"/>
        <a:ext cx="1769364" cy="1621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71F24-DB1A-D548-9190-8A45DA70FC2E}">
      <dsp:nvSpPr>
        <dsp:cNvPr id="0" name=""/>
        <dsp:cNvSpPr/>
      </dsp:nvSpPr>
      <dsp:spPr>
        <a:xfrm>
          <a:off x="3167379" y="61436"/>
          <a:ext cx="2948940" cy="2948940"/>
        </a:xfrm>
        <a:prstGeom prst="ellipse">
          <a:avLst/>
        </a:prstGeom>
        <a:gradFill rotWithShape="0">
          <a:gsLst>
            <a:gs pos="0">
              <a:schemeClr val="accent1">
                <a:shade val="80000"/>
                <a:alpha val="50000"/>
                <a:hueOff val="0"/>
                <a:satOff val="0"/>
                <a:lumOff val="0"/>
                <a:alphaOff val="0"/>
                <a:tint val="100000"/>
                <a:shade val="100000"/>
                <a:satMod val="130000"/>
              </a:schemeClr>
            </a:gs>
            <a:gs pos="100000">
              <a:schemeClr val="accent1">
                <a:shade val="80000"/>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latin typeface="Arial"/>
              <a:cs typeface="Arial"/>
            </a:rPr>
            <a:t>Physical</a:t>
          </a:r>
          <a:endParaRPr lang="en-US" sz="2800" kern="1200" dirty="0">
            <a:latin typeface="Arial"/>
            <a:cs typeface="Arial"/>
          </a:endParaRPr>
        </a:p>
      </dsp:txBody>
      <dsp:txXfrm>
        <a:off x="3560571" y="577500"/>
        <a:ext cx="2162556" cy="1327023"/>
      </dsp:txXfrm>
    </dsp:sp>
    <dsp:sp modelId="{323EE096-A852-2747-9277-814FC52BD678}">
      <dsp:nvSpPr>
        <dsp:cNvPr id="0" name=""/>
        <dsp:cNvSpPr/>
      </dsp:nvSpPr>
      <dsp:spPr>
        <a:xfrm>
          <a:off x="4231455" y="1904523"/>
          <a:ext cx="2948940" cy="2948940"/>
        </a:xfrm>
        <a:prstGeom prst="ellipse">
          <a:avLst/>
        </a:prstGeom>
        <a:solidFill>
          <a:srgbClr val="FF6600">
            <a:alpha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00"/>
              </a:solidFill>
              <a:latin typeface="Arial"/>
              <a:cs typeface="Arial"/>
            </a:rPr>
            <a:t>Organism</a:t>
          </a:r>
          <a:endParaRPr lang="en-US" sz="2800" kern="1200" dirty="0">
            <a:solidFill>
              <a:srgbClr val="000000"/>
            </a:solidFill>
            <a:latin typeface="Arial"/>
            <a:cs typeface="Arial"/>
          </a:endParaRPr>
        </a:p>
      </dsp:txBody>
      <dsp:txXfrm>
        <a:off x="5133340" y="2666333"/>
        <a:ext cx="1769364" cy="1621917"/>
      </dsp:txXfrm>
    </dsp:sp>
    <dsp:sp modelId="{E83E7605-02A1-E64F-B92D-0EE7CE4AB3A5}">
      <dsp:nvSpPr>
        <dsp:cNvPr id="0" name=""/>
        <dsp:cNvSpPr/>
      </dsp:nvSpPr>
      <dsp:spPr>
        <a:xfrm>
          <a:off x="2103304" y="1904523"/>
          <a:ext cx="2948940" cy="2948940"/>
        </a:xfrm>
        <a:prstGeom prst="ellipse">
          <a:avLst/>
        </a:prstGeom>
        <a:solidFill>
          <a:srgbClr val="3366FF">
            <a:alpha val="8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latin typeface="Arial"/>
              <a:cs typeface="Arial"/>
            </a:rPr>
            <a:t>Ecosystem</a:t>
          </a:r>
          <a:endParaRPr lang="en-US" sz="2800" kern="1200" dirty="0">
            <a:latin typeface="Arial"/>
            <a:cs typeface="Arial"/>
          </a:endParaRPr>
        </a:p>
      </dsp:txBody>
      <dsp:txXfrm>
        <a:off x="2380995" y="2666333"/>
        <a:ext cx="1769364" cy="162191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0EC6C-D4C1-9643-87F2-9B093B36CC01}" type="datetimeFigureOut">
              <a:rPr lang="en-US" smtClean="0"/>
              <a:t>3/14/12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0479FA-1D38-784B-B9BF-0FCD95E2A633}" type="slidenum">
              <a:rPr lang="en-US" smtClean="0"/>
              <a:t>‹#›</a:t>
            </a:fld>
            <a:endParaRPr lang="en-US"/>
          </a:p>
        </p:txBody>
      </p:sp>
    </p:spTree>
    <p:extLst>
      <p:ext uri="{BB962C8B-B14F-4D97-AF65-F5344CB8AC3E}">
        <p14:creationId xmlns:p14="http://schemas.microsoft.com/office/powerpoint/2010/main" val="14115367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2F9F1BFE-CADA-E144-A4C5-309298D0DA82}" type="slidenum">
              <a:rPr lang="en-US">
                <a:latin typeface="Arial" pitchFamily="26" charset="0"/>
                <a:ea typeface="ＭＳ Ｐゴシック" pitchFamily="26" charset="-128"/>
                <a:cs typeface="ＭＳ Ｐゴシック" pitchFamily="26" charset="-128"/>
              </a:rPr>
              <a:pPr/>
              <a:t>1</a:t>
            </a:fld>
            <a:endParaRPr lang="en-US">
              <a:latin typeface="Arial" pitchFamily="26" charset="0"/>
              <a:ea typeface="ＭＳ Ｐゴシック" pitchFamily="26" charset="-128"/>
              <a:cs typeface="ＭＳ Ｐゴシック" pitchFamily="26" charset="-128"/>
            </a:endParaRPr>
          </a:p>
        </p:txBody>
      </p:sp>
      <p:sp>
        <p:nvSpPr>
          <p:cNvPr id="1638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2BFB2F8-C374-EB40-96D6-F9BF53D74E71}" type="slidenum">
              <a:rPr lang="en-US" sz="1200"/>
              <a:pPr algn="r"/>
              <a:t>1</a:t>
            </a:fld>
            <a:endParaRPr lang="en-US" sz="1200"/>
          </a:p>
        </p:txBody>
      </p:sp>
      <p:sp>
        <p:nvSpPr>
          <p:cNvPr id="1638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6CCF3060-E481-9141-A8F2-AEE86D47AC43}" type="slidenum">
              <a:rPr lang="en-US" sz="1200">
                <a:latin typeface="Calibri" pitchFamily="26" charset="0"/>
              </a:rPr>
              <a:pPr algn="r" defTabSz="457200"/>
              <a:t>1</a:t>
            </a:fld>
            <a:endParaRPr lang="en-US" sz="1200">
              <a:latin typeface="Calibri" pitchFamily="26" charset="0"/>
            </a:endParaRPr>
          </a:p>
        </p:txBody>
      </p:sp>
      <p:sp>
        <p:nvSpPr>
          <p:cNvPr id="1638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9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228600" indent="-228600" eaLnBrk="1" hangingPunct="1">
              <a:spcBef>
                <a:spcPct val="0"/>
              </a:spcBef>
              <a:buFontTx/>
              <a:buAutoNum type="arabicPeriod"/>
            </a:pPr>
            <a:endParaRPr lang="en-US" i="1">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19EB3-245B-024C-9FAA-8379D4B6964D}" type="slidenum">
              <a:rPr lang="en-US"/>
              <a:pPr/>
              <a:t>28</a:t>
            </a:fld>
            <a:endParaRPr lang="en-US"/>
          </a:p>
        </p:txBody>
      </p:sp>
      <p:sp>
        <p:nvSpPr>
          <p:cNvPr id="88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D75DFECC-99DE-0C4C-BDFB-BAC795CD097A}" type="slidenum">
              <a:rPr lang="en-US"/>
              <a:pPr/>
              <a:t>29</a:t>
            </a:fld>
            <a:endParaRPr lang="en-US"/>
          </a:p>
        </p:txBody>
      </p:sp>
      <p:sp>
        <p:nvSpPr>
          <p:cNvPr id="30723" name="Slide Image Placeholder 1"/>
          <p:cNvSpPr>
            <a:spLocks noGrp="1" noRot="1" noChangeAspect="1"/>
          </p:cNvSpPr>
          <p:nvPr>
            <p:ph type="sldImg"/>
          </p:nvPr>
        </p:nvSpPr>
        <p:spPr>
          <a:ln/>
        </p:spPr>
      </p:sp>
      <p:sp>
        <p:nvSpPr>
          <p:cNvPr id="30724" name="Notes Placeholder 2"/>
          <p:cNvSpPr>
            <a:spLocks noGrp="1"/>
          </p:cNvSpPr>
          <p:nvPr>
            <p:ph type="body" idx="1"/>
          </p:nvPr>
        </p:nvSpPr>
        <p:spPr>
          <a:xfrm>
            <a:off x="685800" y="4343400"/>
            <a:ext cx="5486400" cy="4114800"/>
          </a:xfrm>
          <a:noFill/>
          <a:ln>
            <a:solidFill>
              <a:srgbClr val="000000"/>
            </a:solidFill>
          </a:ln>
        </p:spPr>
        <p:txBody>
          <a:bodyPr/>
          <a:lstStyle/>
          <a:p>
            <a:pPr defTabSz="457200" eaLnBrk="1" hangingPunct="1">
              <a:spcBef>
                <a:spcPct val="0"/>
              </a:spcBef>
            </a:pPr>
            <a:r>
              <a:rPr lang="en-US" smtClean="0">
                <a:latin typeface="Times New Roman" pitchFamily="-107" charset="0"/>
                <a:ea typeface="ＭＳ Ｐゴシック" pitchFamily="-107" charset="-128"/>
                <a:cs typeface="ＭＳ Ｐゴシック" pitchFamily="-107" charset="-128"/>
              </a:rPr>
              <a:t>Very nice review by scott doney summarizing all that we know about OA responses in organims.  </a:t>
            </a:r>
          </a:p>
        </p:txBody>
      </p:sp>
      <p:sp>
        <p:nvSpPr>
          <p:cNvPr id="307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eaLnBrk="1" hangingPunct="1"/>
            <a:fld id="{E1783CE9-C622-1D4F-8EA8-EF8A2329D695}" type="slidenum">
              <a:rPr lang="en-US" sz="1200">
                <a:latin typeface="Times New Roman" pitchFamily="-107" charset="0"/>
              </a:rPr>
              <a:pPr algn="r" defTabSz="457200" eaLnBrk="1" hangingPunct="1"/>
              <a:t>29</a:t>
            </a:fld>
            <a:endParaRPr lang="en-US" sz="1200">
              <a:latin typeface="Times New Roman" pitchFamily="-107"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 Acidification = multidisciplinary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60479FA-1D38-784B-B9BF-0FCD95E2A633}" type="slidenum">
              <a:rPr lang="en-US" smtClean="0"/>
              <a:t>32</a:t>
            </a:fld>
            <a:endParaRPr lang="en-US"/>
          </a:p>
        </p:txBody>
      </p:sp>
    </p:spTree>
    <p:extLst>
      <p:ext uri="{BB962C8B-B14F-4D97-AF65-F5344CB8AC3E}">
        <p14:creationId xmlns:p14="http://schemas.microsoft.com/office/powerpoint/2010/main" val="119794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result of SeaFET deployments, we realize there is a great deal of natural variation.</a:t>
            </a:r>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33</a:t>
            </a:fld>
            <a:endParaRPr lang="en-US"/>
          </a:p>
        </p:txBody>
      </p:sp>
    </p:spTree>
    <p:extLst>
      <p:ext uri="{BB962C8B-B14F-4D97-AF65-F5344CB8AC3E}">
        <p14:creationId xmlns:p14="http://schemas.microsoft.com/office/powerpoint/2010/main" val="869368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me to my Road Map…</a:t>
            </a:r>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34</a:t>
            </a:fld>
            <a:endParaRPr lang="en-US"/>
          </a:p>
        </p:txBody>
      </p:sp>
    </p:spTree>
    <p:extLst>
      <p:ext uri="{BB962C8B-B14F-4D97-AF65-F5344CB8AC3E}">
        <p14:creationId xmlns:p14="http://schemas.microsoft.com/office/powerpoint/2010/main" val="70577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me to my Road Map…</a:t>
            </a:r>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37</a:t>
            </a:fld>
            <a:endParaRPr lang="en-US"/>
          </a:p>
        </p:txBody>
      </p:sp>
    </p:spTree>
    <p:extLst>
      <p:ext uri="{BB962C8B-B14F-4D97-AF65-F5344CB8AC3E}">
        <p14:creationId xmlns:p14="http://schemas.microsoft.com/office/powerpoint/2010/main" val="70577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me to my Road Map…</a:t>
            </a:r>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43</a:t>
            </a:fld>
            <a:endParaRPr lang="en-US"/>
          </a:p>
        </p:txBody>
      </p:sp>
    </p:spTree>
    <p:extLst>
      <p:ext uri="{BB962C8B-B14F-4D97-AF65-F5344CB8AC3E}">
        <p14:creationId xmlns:p14="http://schemas.microsoft.com/office/powerpoint/2010/main" val="70577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experiments,</a:t>
            </a:r>
            <a:r>
              <a:rPr lang="en-US" baseline="0" dirty="0" smtClean="0"/>
              <a:t> larvae were raised from fertilization….</a:t>
            </a:r>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45</a:t>
            </a:fld>
            <a:endParaRPr lang="en-US"/>
          </a:p>
        </p:txBody>
      </p:sp>
    </p:spTree>
    <p:extLst>
      <p:ext uri="{BB962C8B-B14F-4D97-AF65-F5344CB8AC3E}">
        <p14:creationId xmlns:p14="http://schemas.microsoft.com/office/powerpoint/2010/main" val="289590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3B6D6-9E16-7C45-B6BB-56D94F043170}" type="slidenum">
              <a:rPr lang="en-US" smtClean="0"/>
              <a:pPr/>
              <a:t>61</a:t>
            </a:fld>
            <a:endParaRPr lang="en-US"/>
          </a:p>
        </p:txBody>
      </p:sp>
    </p:spTree>
    <p:extLst>
      <p:ext uri="{BB962C8B-B14F-4D97-AF65-F5344CB8AC3E}">
        <p14:creationId xmlns:p14="http://schemas.microsoft.com/office/powerpoint/2010/main" val="70577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pPr eaLnBrk="1" hangingPunct="1"/>
            <a:endParaRPr lang="en-US" dirty="0" smtClean="0">
              <a:latin typeface="Times New Roman" pitchFamily="-110" charset="0"/>
            </a:endParaRPr>
          </a:p>
        </p:txBody>
      </p:sp>
      <p:sp>
        <p:nvSpPr>
          <p:cNvPr id="23556" name="Slide Number Placeholder 3"/>
          <p:cNvSpPr>
            <a:spLocks noGrp="1"/>
          </p:cNvSpPr>
          <p:nvPr>
            <p:ph type="sldNum" sz="quarter" idx="5"/>
          </p:nvPr>
        </p:nvSpPr>
        <p:spPr>
          <a:noFill/>
        </p:spPr>
        <p:txBody>
          <a:bodyPr/>
          <a:lstStyle/>
          <a:p>
            <a:fld id="{99C992E5-DB83-FE4F-86F0-3FA588E0474A}" type="slidenum">
              <a:rPr lang="en-US" smtClean="0">
                <a:latin typeface="Times New Roman" pitchFamily="-110" charset="0"/>
              </a:rPr>
              <a:pPr/>
              <a:t>2</a:t>
            </a:fld>
            <a:endParaRPr lang="en-US" smtClean="0">
              <a:latin typeface="Times New Roman" pitchFamily="-11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pPr eaLnBrk="1" hangingPunct="1"/>
            <a:endParaRPr lang="en-US" dirty="0" smtClean="0">
              <a:latin typeface="Times New Roman" pitchFamily="-110" charset="0"/>
            </a:endParaRPr>
          </a:p>
        </p:txBody>
      </p:sp>
      <p:sp>
        <p:nvSpPr>
          <p:cNvPr id="23556" name="Slide Number Placeholder 3"/>
          <p:cNvSpPr>
            <a:spLocks noGrp="1"/>
          </p:cNvSpPr>
          <p:nvPr>
            <p:ph type="sldNum" sz="quarter" idx="5"/>
          </p:nvPr>
        </p:nvSpPr>
        <p:spPr>
          <a:noFill/>
        </p:spPr>
        <p:txBody>
          <a:bodyPr/>
          <a:lstStyle/>
          <a:p>
            <a:fld id="{99C992E5-DB83-FE4F-86F0-3FA588E0474A}" type="slidenum">
              <a:rPr lang="en-US" smtClean="0">
                <a:latin typeface="Times New Roman" pitchFamily="-110" charset="0"/>
              </a:rPr>
              <a:pPr/>
              <a:t>4</a:t>
            </a:fld>
            <a:endParaRPr lang="en-US" smtClean="0">
              <a:latin typeface="Times New Roman" pitchFamily="-11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2F9F1BFE-CADA-E144-A4C5-309298D0DA82}" type="slidenum">
              <a:rPr lang="en-US">
                <a:latin typeface="Arial" pitchFamily="26" charset="0"/>
                <a:ea typeface="ＭＳ Ｐゴシック" pitchFamily="26" charset="-128"/>
                <a:cs typeface="ＭＳ Ｐゴシック" pitchFamily="26" charset="-128"/>
              </a:rPr>
              <a:pPr/>
              <a:t>18</a:t>
            </a:fld>
            <a:endParaRPr lang="en-US">
              <a:latin typeface="Arial" pitchFamily="26" charset="0"/>
              <a:ea typeface="ＭＳ Ｐゴシック" pitchFamily="26" charset="-128"/>
              <a:cs typeface="ＭＳ Ｐゴシック" pitchFamily="26" charset="-128"/>
            </a:endParaRPr>
          </a:p>
        </p:txBody>
      </p:sp>
      <p:sp>
        <p:nvSpPr>
          <p:cNvPr id="1638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2BFB2F8-C374-EB40-96D6-F9BF53D74E71}" type="slidenum">
              <a:rPr lang="en-US" sz="1200"/>
              <a:pPr algn="r"/>
              <a:t>18</a:t>
            </a:fld>
            <a:endParaRPr lang="en-US" sz="1200"/>
          </a:p>
        </p:txBody>
      </p:sp>
      <p:sp>
        <p:nvSpPr>
          <p:cNvPr id="1638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6CCF3060-E481-9141-A8F2-AEE86D47AC43}" type="slidenum">
              <a:rPr lang="en-US" sz="1200">
                <a:latin typeface="Calibri" pitchFamily="26" charset="0"/>
              </a:rPr>
              <a:pPr algn="r" defTabSz="457200"/>
              <a:t>18</a:t>
            </a:fld>
            <a:endParaRPr lang="en-US" sz="1200">
              <a:latin typeface="Calibri" pitchFamily="26" charset="0"/>
            </a:endParaRPr>
          </a:p>
        </p:txBody>
      </p:sp>
      <p:sp>
        <p:nvSpPr>
          <p:cNvPr id="1638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9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228600" indent="-228600" eaLnBrk="1" hangingPunct="1">
              <a:spcBef>
                <a:spcPct val="0"/>
              </a:spcBef>
              <a:buFontTx/>
              <a:buAutoNum type="arabicPeriod"/>
            </a:pPr>
            <a:endParaRPr lang="en-US" i="1">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4A31F56-9958-E343-8A7F-DAF51C5E454D}" type="slidenum">
              <a:rPr lang="en-US" sz="1200">
                <a:latin typeface="Times New Roman" charset="0"/>
              </a:rPr>
              <a:pPr/>
              <a:t>21</a:t>
            </a:fld>
            <a:endParaRPr lang="en-US" sz="1200">
              <a:latin typeface="Times New Roman"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eaLnBrk="1" hangingPunct="1"/>
            <a:r>
              <a:rPr lang="en-US">
                <a:latin typeface="Times New Roman" charset="0"/>
                <a:ea typeface="ＭＳ Ｐゴシック" charset="0"/>
                <a:cs typeface="ＭＳ Ｐゴシック" charset="0"/>
              </a:rPr>
              <a:t>This reduction of carbonate ions may have deleterious effects on organisms that produce CaCO3 shells and skeletons.  The extent to which they will be affected depends on the CaCO3 saturation state.  The continual increase in CO2 in the atmosphere will decrease carbonate ions and continue to decrease the Calcium carbonate saturation levels.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The two types of calcium carbonate secreted by marine organisms are calcite and aragonite, and the saturation state of both of these is projected to decrease significantly by 2100.  The big question then is how will organisms that rely on carbonate ions to build their skeletons fare under conditions of calcite and aragonite saturations which are roughly half of what they were before the industrial revolution?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990354" y="686134"/>
            <a:ext cx="4877293" cy="3429186"/>
          </a:xfrm>
          <a:ln/>
        </p:spPr>
      </p:sp>
      <p:sp>
        <p:nvSpPr>
          <p:cNvPr id="71683" name="Rectangle 3"/>
          <p:cNvSpPr>
            <a:spLocks noGrp="1" noChangeArrowheads="1"/>
          </p:cNvSpPr>
          <p:nvPr>
            <p:ph type="body" idx="1"/>
          </p:nvPr>
        </p:nvSpPr>
        <p:spPr>
          <a:noFill/>
          <a:ln/>
        </p:spPr>
        <p:txBody>
          <a:bodyPr/>
          <a:lstStyle/>
          <a:p>
            <a:pPr>
              <a:spcBef>
                <a:spcPct val="0"/>
              </a:spcBef>
            </a:pPr>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90354" y="686134"/>
            <a:ext cx="4877293" cy="3429186"/>
          </a:xfrm>
          <a:ln/>
        </p:spPr>
      </p:sp>
      <p:sp>
        <p:nvSpPr>
          <p:cNvPr id="72707" name="Rectangle 3"/>
          <p:cNvSpPr>
            <a:spLocks noGrp="1" noChangeArrowheads="1"/>
          </p:cNvSpPr>
          <p:nvPr>
            <p:ph type="body" idx="1"/>
          </p:nvPr>
        </p:nvSpPr>
        <p:spPr>
          <a:noFill/>
          <a:ln/>
        </p:spPr>
        <p:txBody>
          <a:bodyPr/>
          <a:lstStyle/>
          <a:p>
            <a:pPr>
              <a:spcBef>
                <a:spcPct val="0"/>
              </a:spcBef>
            </a:pPr>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90354" y="686134"/>
            <a:ext cx="4877293" cy="3429186"/>
          </a:xfrm>
          <a:ln/>
        </p:spPr>
      </p:sp>
      <p:sp>
        <p:nvSpPr>
          <p:cNvPr id="73731" name="Rectangle 3"/>
          <p:cNvSpPr>
            <a:spLocks noGrp="1" noChangeArrowheads="1"/>
          </p:cNvSpPr>
          <p:nvPr>
            <p:ph type="body" idx="1"/>
          </p:nvPr>
        </p:nvSpPr>
        <p:spPr>
          <a:noFill/>
          <a:ln/>
        </p:spPr>
        <p:txBody>
          <a:bodyPr/>
          <a:lstStyle/>
          <a:p>
            <a:pPr>
              <a:spcBef>
                <a:spcPct val="0"/>
              </a:spcBef>
            </a:pPr>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3972E-1D1D-5D40-93EF-97A275BCCEFE}" type="slidenum">
              <a:rPr lang="en-US"/>
              <a:pPr/>
              <a:t>27</a:t>
            </a:fld>
            <a:endParaRPr lang="en-US"/>
          </a:p>
        </p:txBody>
      </p:sp>
      <p:sp>
        <p:nvSpPr>
          <p:cNvPr id="860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FCDFE1-7A7B-814E-B027-C9D2B22505C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FCDFE1-7A7B-814E-B027-C9D2B22505C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FCDFE1-7A7B-814E-B027-C9D2B22505C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1423E44-743B-DD4B-AA52-0FD479D22C88}" type="slidenum">
              <a:rPr lang="en-US"/>
              <a:pPr/>
              <a:t>‹#›</a:t>
            </a:fld>
            <a:endParaRPr lang="en-US"/>
          </a:p>
        </p:txBody>
      </p:sp>
    </p:spTree>
    <p:extLst>
      <p:ext uri="{BB962C8B-B14F-4D97-AF65-F5344CB8AC3E}">
        <p14:creationId xmlns:p14="http://schemas.microsoft.com/office/powerpoint/2010/main" val="394440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FCDFE1-7A7B-814E-B027-C9D2B22505C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FCDFE1-7A7B-814E-B027-C9D2B22505C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CDFE1-7A7B-814E-B027-C9D2B22505C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FCDFE1-7A7B-814E-B027-C9D2B22505CC}" type="datetimeFigureOut">
              <a:rPr lang="en-US" smtClean="0"/>
              <a:t>3/14/12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FCDFE1-7A7B-814E-B027-C9D2B22505CC}" type="datetimeFigureOut">
              <a:rPr lang="en-US" smtClean="0"/>
              <a:t>3/14/12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CDFE1-7A7B-814E-B027-C9D2B22505CC}" type="datetimeFigureOut">
              <a:rPr lang="en-US" smtClean="0"/>
              <a:t>3/14/12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FCDFE1-7A7B-814E-B027-C9D2B22505C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FCDFE1-7A7B-814E-B027-C9D2B22505C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62F8D-0275-8743-A3CC-42BA0CAB30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CDFE1-7A7B-814E-B027-C9D2B22505CC}" type="datetimeFigureOut">
              <a:rPr lang="en-US" smtClean="0"/>
              <a:t>3/14/12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62F8D-0275-8743-A3CC-42BA0CAB30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OLE_LINK1" TargetMode="External"/><Relationship Id="rId4" Type="http://schemas.openxmlformats.org/officeDocument/2006/relationships/image" Target="../media/image17.png"/><Relationship Id="rId5" Type="http://schemas.openxmlformats.org/officeDocument/2006/relationships/oleObject" Target="!OLE_LINK2" TargetMode="External"/><Relationship Id="rId6" Type="http://schemas.openxmlformats.org/officeDocument/2006/relationships/image" Target="../media/image18.png"/><Relationship Id="rId7" Type="http://schemas.openxmlformats.org/officeDocument/2006/relationships/oleObject" Target="!OLE_LINK3" TargetMode="External"/><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jpe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hyperlink" Target="http://ice.berkeley.edu/~biodiv/images/antarctica.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ice.berkeley.edu/~biodiv/images/antarctica.jpg" TargetMode="External"/><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emf"/><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jpe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hyperlink" Target="http://ice.berkeley.edu/~biodiv/images/antarctica.jpg" TargetMode="External"/><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hyperlink" Target="http://ice.berkeley.edu/~biodiv/images/antarctica.jpg" TargetMode="External"/><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 Id="rId3" Type="http://schemas.openxmlformats.org/officeDocument/2006/relationships/image" Target="../media/image49.jpg"/></Relationships>
</file>

<file path=ppt/slides/_rels/slide55.xml.rels><?xml version="1.0" encoding="UTF-8" standalone="yes"?>
<Relationships xmlns="http://schemas.openxmlformats.org/package/2006/relationships"><Relationship Id="rId3" Type="http://schemas.openxmlformats.org/officeDocument/2006/relationships/hyperlink" Target="http://ice.berkeley.edu/~biodiv/images/antarctica.jpg" TargetMode="External"/><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hyperlink" Target="http://ice.berkeley.edu/~biodiv/images/antarctica.jpg" TargetMode="External"/><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jpeg"/><Relationship Id="rId8" Type="http://schemas.openxmlformats.org/officeDocument/2006/relationships/image" Target="../media/image87.jpeg"/><Relationship Id="rId9" Type="http://schemas.openxmlformats.org/officeDocument/2006/relationships/hyperlink" Target="http://ice.berkeley.edu/~biodiv/images/antarctica.jpg" TargetMode="External"/><Relationship Id="rId10"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jpeg"/><Relationship Id="rId8"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hyperlink" Target="http://ice.berkeley.edu/~biodiv/images/antarctica.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jpe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6200" y="2438400"/>
            <a:ext cx="9067800" cy="1905000"/>
          </a:xfrm>
          <a:prstGeom prst="rect">
            <a:avLst/>
          </a:prstGeom>
          <a:noFill/>
          <a:ln w="9525">
            <a:noFill/>
            <a:miter lim="800000"/>
            <a:headEnd/>
            <a:tailEnd/>
          </a:ln>
        </p:spPr>
        <p:txBody>
          <a:bodyPr anchor="ctr">
            <a:prstTxWarp prst="textNoShape">
              <a:avLst/>
            </a:prstTxWarp>
          </a:bodyPr>
          <a:lstStyle/>
          <a:p>
            <a:pPr algn="ctr" defTabSz="457200"/>
            <a:r>
              <a:rPr lang="en-US" sz="4000" b="1" dirty="0" smtClean="0">
                <a:solidFill>
                  <a:srgbClr val="000000"/>
                </a:solidFill>
                <a:latin typeface="Arial Black" pitchFamily="26" charset="0"/>
              </a:rPr>
              <a:t> Global Change Biology &amp;</a:t>
            </a:r>
          </a:p>
          <a:p>
            <a:pPr algn="ctr" defTabSz="457200"/>
            <a:r>
              <a:rPr lang="en-US" sz="4000" b="1" dirty="0" smtClean="0">
                <a:solidFill>
                  <a:srgbClr val="000000"/>
                </a:solidFill>
                <a:latin typeface="Arial Black" pitchFamily="26" charset="0"/>
              </a:rPr>
              <a:t>Ocean Acidification</a:t>
            </a:r>
            <a:r>
              <a:rPr lang="en-US" sz="3600" b="1" dirty="0" smtClean="0"/>
              <a:t/>
            </a:r>
            <a:br>
              <a:rPr lang="en-US" sz="3600" b="1" dirty="0" smtClean="0"/>
            </a:br>
            <a:r>
              <a:rPr lang="en-US" sz="3600" b="1" i="1" dirty="0" smtClean="0"/>
              <a:t>An organism to ecosystem approach</a:t>
            </a:r>
            <a:endParaRPr lang="en-US" sz="2400" b="1" i="1" dirty="0"/>
          </a:p>
        </p:txBody>
      </p:sp>
      <p:sp>
        <p:nvSpPr>
          <p:cNvPr id="15363" name="Text Box 3"/>
          <p:cNvSpPr txBox="1">
            <a:spLocks noChangeArrowheads="1"/>
          </p:cNvSpPr>
          <p:nvPr/>
        </p:nvSpPr>
        <p:spPr bwMode="auto">
          <a:xfrm>
            <a:off x="3544588" y="4664611"/>
            <a:ext cx="2218351" cy="1015663"/>
          </a:xfrm>
          <a:prstGeom prst="rect">
            <a:avLst/>
          </a:prstGeom>
          <a:noFill/>
          <a:ln w="9525">
            <a:noFill/>
            <a:miter lim="800000"/>
            <a:headEnd/>
            <a:tailEnd/>
          </a:ln>
        </p:spPr>
        <p:txBody>
          <a:bodyPr wrap="none">
            <a:prstTxWarp prst="textNoShape">
              <a:avLst/>
            </a:prstTxWarp>
            <a:spAutoFit/>
          </a:bodyPr>
          <a:lstStyle/>
          <a:p>
            <a:pPr algn="ctr" defTabSz="457200"/>
            <a:r>
              <a:rPr lang="en-US" sz="2000" b="1" dirty="0" smtClean="0">
                <a:latin typeface="Calibri" pitchFamily="26" charset="0"/>
              </a:rPr>
              <a:t>Gretchen Hofmann</a:t>
            </a:r>
          </a:p>
          <a:p>
            <a:pPr algn="ctr" defTabSz="457200"/>
            <a:r>
              <a:rPr lang="en-US" sz="2000" b="1" dirty="0" smtClean="0">
                <a:latin typeface="Calibri" pitchFamily="26" charset="0"/>
              </a:rPr>
              <a:t>UC Santa Barbara</a:t>
            </a:r>
            <a:endParaRPr lang="en-US" sz="2000" b="1" dirty="0">
              <a:latin typeface="Calibri" pitchFamily="26" charset="0"/>
            </a:endParaRPr>
          </a:p>
          <a:p>
            <a:pPr algn="ctr" defTabSz="457200"/>
            <a:r>
              <a:rPr lang="en-US" sz="2000" b="1" dirty="0" smtClean="0">
                <a:latin typeface="Calibri" pitchFamily="26" charset="0"/>
              </a:rPr>
              <a:t>March 15, 2012</a:t>
            </a:r>
          </a:p>
        </p:txBody>
      </p:sp>
      <p:sp>
        <p:nvSpPr>
          <p:cNvPr id="15364" name="Rectangle 6"/>
          <p:cNvSpPr>
            <a:spLocks noChangeArrowheads="1"/>
          </p:cNvSpPr>
          <p:nvPr/>
        </p:nvSpPr>
        <p:spPr bwMode="auto">
          <a:xfrm>
            <a:off x="1012825" y="5621338"/>
            <a:ext cx="184150" cy="366712"/>
          </a:xfrm>
          <a:prstGeom prst="rect">
            <a:avLst/>
          </a:prstGeom>
          <a:noFill/>
          <a:ln w="9525">
            <a:noFill/>
            <a:miter lim="800000"/>
            <a:headEnd/>
            <a:tailEnd/>
          </a:ln>
        </p:spPr>
        <p:txBody>
          <a:bodyPr wrap="none">
            <a:prstTxWarp prst="textNoShape">
              <a:avLst/>
            </a:prstTxWarp>
            <a:spAutoFit/>
          </a:bodyPr>
          <a:lstStyle/>
          <a:p>
            <a:pPr defTabSz="457200"/>
            <a:endParaRPr lang="en-US">
              <a:latin typeface="Calibri" pitchFamily="26" charset="0"/>
            </a:endParaRPr>
          </a:p>
        </p:txBody>
      </p:sp>
      <p:pic>
        <p:nvPicPr>
          <p:cNvPr id="15366" name="Picture 9"/>
          <p:cNvPicPr>
            <a:picLocks noChangeAspect="1" noChangeArrowheads="1"/>
          </p:cNvPicPr>
          <p:nvPr/>
        </p:nvPicPr>
        <p:blipFill>
          <a:blip r:embed="rId3"/>
          <a:srcRect/>
          <a:stretch>
            <a:fillRect/>
          </a:stretch>
        </p:blipFill>
        <p:spPr bwMode="auto">
          <a:xfrm>
            <a:off x="5884863" y="-7938"/>
            <a:ext cx="3259137" cy="2181226"/>
          </a:xfrm>
          <a:prstGeom prst="rect">
            <a:avLst/>
          </a:prstGeom>
          <a:noFill/>
          <a:ln w="9525">
            <a:noFill/>
            <a:miter lim="800000"/>
            <a:headEnd/>
            <a:tailEnd/>
          </a:ln>
        </p:spPr>
      </p:pic>
      <p:pic>
        <p:nvPicPr>
          <p:cNvPr id="15367" name="Picture 12"/>
          <p:cNvPicPr>
            <a:picLocks noChangeAspect="1" noChangeArrowheads="1"/>
          </p:cNvPicPr>
          <p:nvPr/>
        </p:nvPicPr>
        <p:blipFill>
          <a:blip r:embed="rId4"/>
          <a:srcRect l="18379" t="21129" r="18558" b="13512"/>
          <a:stretch>
            <a:fillRect/>
          </a:stretch>
        </p:blipFill>
        <p:spPr bwMode="auto">
          <a:xfrm>
            <a:off x="5257800" y="0"/>
            <a:ext cx="2362200" cy="2173288"/>
          </a:xfrm>
          <a:prstGeom prst="rect">
            <a:avLst/>
          </a:prstGeom>
          <a:noFill/>
          <a:ln w="9525">
            <a:noFill/>
            <a:miter lim="800000"/>
            <a:headEnd/>
            <a:tailEnd/>
          </a:ln>
        </p:spPr>
      </p:pic>
      <p:pic>
        <p:nvPicPr>
          <p:cNvPr id="15369" name="Picture 12" descr="IMG_4419 copy.jpg"/>
          <p:cNvPicPr>
            <a:picLocks noChangeAspect="1"/>
          </p:cNvPicPr>
          <p:nvPr/>
        </p:nvPicPr>
        <p:blipFill>
          <a:blip r:embed="rId5"/>
          <a:srcRect/>
          <a:stretch>
            <a:fillRect/>
          </a:stretch>
        </p:blipFill>
        <p:spPr bwMode="auto">
          <a:xfrm>
            <a:off x="2209800" y="0"/>
            <a:ext cx="3276600" cy="2178050"/>
          </a:xfrm>
          <a:prstGeom prst="rect">
            <a:avLst/>
          </a:prstGeom>
          <a:noFill/>
          <a:ln w="9525">
            <a:noFill/>
            <a:miter lim="800000"/>
            <a:headEnd/>
            <a:tailEnd/>
          </a:ln>
        </p:spPr>
      </p:pic>
      <p:pic>
        <p:nvPicPr>
          <p:cNvPr id="15370" name="Picture 10" descr="IMG_2468"/>
          <p:cNvPicPr>
            <a:picLocks noChangeAspect="1" noChangeArrowheads="1"/>
          </p:cNvPicPr>
          <p:nvPr/>
        </p:nvPicPr>
        <p:blipFill>
          <a:blip r:embed="rId6"/>
          <a:srcRect/>
          <a:stretch>
            <a:fillRect/>
          </a:stretch>
        </p:blipFill>
        <p:spPr bwMode="auto">
          <a:xfrm>
            <a:off x="0" y="0"/>
            <a:ext cx="2895600" cy="2171700"/>
          </a:xfrm>
          <a:prstGeom prst="rect">
            <a:avLst/>
          </a:prstGeom>
          <a:noFill/>
          <a:ln w="9525">
            <a:noFill/>
            <a:miter lim="800000"/>
            <a:headEnd/>
            <a:tailEnd/>
          </a:ln>
        </p:spPr>
      </p:pic>
    </p:spTree>
    <p:extLst>
      <p:ext uri="{BB962C8B-B14F-4D97-AF65-F5344CB8AC3E}">
        <p14:creationId xmlns:p14="http://schemas.microsoft.com/office/powerpoint/2010/main" val="16969032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Migration may be limited: </a:t>
            </a:r>
            <a:br>
              <a:rPr lang="en-US" dirty="0" smtClean="0"/>
            </a:br>
            <a:r>
              <a:rPr lang="en-US" dirty="0" smtClean="0"/>
              <a:t>Species with no where to go…</a:t>
            </a:r>
            <a:endParaRPr lang="en-US" dirty="0"/>
          </a:p>
        </p:txBody>
      </p:sp>
      <p:pic>
        <p:nvPicPr>
          <p:cNvPr id="2" name="Picture 1" descr="Antarctica_and the Southern Ocean.gif"/>
          <p:cNvPicPr>
            <a:picLocks noChangeAspect="1"/>
          </p:cNvPicPr>
          <p:nvPr/>
        </p:nvPicPr>
        <p:blipFill>
          <a:blip r:embed="rId2"/>
          <a:srcRect/>
          <a:stretch>
            <a:fillRect/>
          </a:stretch>
        </p:blipFill>
        <p:spPr bwMode="auto">
          <a:xfrm>
            <a:off x="4534230" y="1454449"/>
            <a:ext cx="4250307" cy="2988497"/>
          </a:xfrm>
          <a:prstGeom prst="rect">
            <a:avLst/>
          </a:prstGeom>
          <a:noFill/>
          <a:ln w="9525">
            <a:noFill/>
            <a:miter lim="800000"/>
            <a:headEnd/>
            <a:tailEnd/>
          </a:ln>
        </p:spPr>
      </p:pic>
      <p:grpSp>
        <p:nvGrpSpPr>
          <p:cNvPr id="6" name="Group 18"/>
          <p:cNvGrpSpPr>
            <a:grpSpLocks/>
          </p:cNvGrpSpPr>
          <p:nvPr/>
        </p:nvGrpSpPr>
        <p:grpSpPr bwMode="auto">
          <a:xfrm>
            <a:off x="5822830" y="4220597"/>
            <a:ext cx="3200400" cy="3171369"/>
            <a:chOff x="144" y="1589"/>
            <a:chExt cx="2544" cy="2532"/>
          </a:xfrm>
        </p:grpSpPr>
        <p:pic>
          <p:nvPicPr>
            <p:cNvPr id="7" name="Picture 16" descr="pteropod II - better"/>
            <p:cNvPicPr>
              <a:picLocks noChangeAspect="1" noChangeArrowheads="1"/>
            </p:cNvPicPr>
            <p:nvPr/>
          </p:nvPicPr>
          <p:blipFill>
            <a:blip r:embed="rId3"/>
            <a:srcRect/>
            <a:stretch>
              <a:fillRect/>
            </a:stretch>
          </p:blipFill>
          <p:spPr bwMode="auto">
            <a:xfrm>
              <a:off x="144" y="1589"/>
              <a:ext cx="2544" cy="1908"/>
            </a:xfrm>
            <a:prstGeom prst="rect">
              <a:avLst/>
            </a:prstGeom>
            <a:noFill/>
            <a:ln w="9525">
              <a:noFill/>
              <a:miter lim="800000"/>
              <a:headEnd/>
              <a:tailEnd/>
            </a:ln>
          </p:spPr>
        </p:pic>
        <p:grpSp>
          <p:nvGrpSpPr>
            <p:cNvPr id="8" name="Group 13"/>
            <p:cNvGrpSpPr>
              <a:grpSpLocks/>
            </p:cNvGrpSpPr>
            <p:nvPr/>
          </p:nvGrpSpPr>
          <p:grpSpPr bwMode="auto">
            <a:xfrm>
              <a:off x="2160" y="3888"/>
              <a:ext cx="480" cy="233"/>
              <a:chOff x="624" y="3895"/>
              <a:chExt cx="480" cy="233"/>
            </a:xfrm>
          </p:grpSpPr>
          <p:sp>
            <p:nvSpPr>
              <p:cNvPr id="9" name="Rectangle 11"/>
              <p:cNvSpPr>
                <a:spLocks noChangeArrowheads="1"/>
              </p:cNvSpPr>
              <p:nvPr/>
            </p:nvSpPr>
            <p:spPr bwMode="auto">
              <a:xfrm>
                <a:off x="624" y="4080"/>
                <a:ext cx="480" cy="48"/>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06" charset="0"/>
                </a:endParaRPr>
              </a:p>
            </p:txBody>
          </p:sp>
          <p:sp>
            <p:nvSpPr>
              <p:cNvPr id="10" name="Text Box 12"/>
              <p:cNvSpPr txBox="1">
                <a:spLocks noChangeArrowheads="1"/>
              </p:cNvSpPr>
              <p:nvPr/>
            </p:nvSpPr>
            <p:spPr bwMode="auto">
              <a:xfrm>
                <a:off x="660" y="3895"/>
                <a:ext cx="396" cy="192"/>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latin typeface="Calibri" pitchFamily="-106" charset="0"/>
                  </a:rPr>
                  <a:t>1 mm</a:t>
                </a:r>
              </a:p>
            </p:txBody>
          </p:sp>
        </p:grpSp>
      </p:grpSp>
      <p:pic>
        <p:nvPicPr>
          <p:cNvPr id="11" name="Picture 10" descr="halfd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87" y="1636897"/>
            <a:ext cx="4144818" cy="2977361"/>
          </a:xfrm>
          <a:prstGeom prst="rect">
            <a:avLst/>
          </a:prstGeom>
        </p:spPr>
      </p:pic>
      <p:pic>
        <p:nvPicPr>
          <p:cNvPr id="12" name="Picture 11" descr="belding.squirr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48" y="4220597"/>
            <a:ext cx="1678733" cy="2378205"/>
          </a:xfrm>
          <a:prstGeom prst="rect">
            <a:avLst/>
          </a:prstGeom>
        </p:spPr>
      </p:pic>
    </p:spTree>
    <p:extLst>
      <p:ext uri="{BB962C8B-B14F-4D97-AF65-F5344CB8AC3E}">
        <p14:creationId xmlns:p14="http://schemas.microsoft.com/office/powerpoint/2010/main" val="226932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2286000" y="2590800"/>
            <a:ext cx="6211888" cy="923925"/>
          </a:xfrm>
          <a:prstGeom prst="rect">
            <a:avLst/>
          </a:prstGeom>
          <a:noFill/>
          <a:ln w="9525">
            <a:noFill/>
            <a:miter lim="800000"/>
            <a:headEnd/>
            <a:tailEnd/>
          </a:ln>
        </p:spPr>
        <p:txBody>
          <a:bodyPr wrap="none">
            <a:prstTxWarp prst="textNoShape">
              <a:avLst/>
            </a:prstTxWarp>
            <a:spAutoFit/>
          </a:bodyPr>
          <a:lstStyle/>
          <a:p>
            <a:r>
              <a:rPr lang="en-US" b="1"/>
              <a:t>Do species have the physiological tolerance</a:t>
            </a:r>
          </a:p>
          <a:p>
            <a:r>
              <a:rPr lang="en-US" b="1"/>
              <a:t>   to withstand future acidification?</a:t>
            </a:r>
          </a:p>
          <a:p>
            <a:r>
              <a:rPr lang="en-US" b="1"/>
              <a:t>When do species ‘pop’ out of their tolerance windows?</a:t>
            </a:r>
          </a:p>
        </p:txBody>
      </p:sp>
      <p:sp>
        <p:nvSpPr>
          <p:cNvPr id="36867" name="TextBox 6"/>
          <p:cNvSpPr txBox="1">
            <a:spLocks noChangeArrowheads="1"/>
          </p:cNvSpPr>
          <p:nvPr/>
        </p:nvSpPr>
        <p:spPr bwMode="auto">
          <a:xfrm>
            <a:off x="3890963" y="4659313"/>
            <a:ext cx="2332489" cy="369332"/>
          </a:xfrm>
          <a:prstGeom prst="rect">
            <a:avLst/>
          </a:prstGeom>
          <a:solidFill>
            <a:srgbClr val="6F75E9"/>
          </a:solidFill>
          <a:ln w="9525">
            <a:noFill/>
            <a:miter lim="800000"/>
            <a:headEnd/>
            <a:tailEnd/>
          </a:ln>
        </p:spPr>
        <p:txBody>
          <a:bodyPr wrap="none">
            <a:prstTxWarp prst="textNoShape">
              <a:avLst/>
            </a:prstTxWarp>
            <a:spAutoFit/>
          </a:bodyPr>
          <a:lstStyle/>
          <a:p>
            <a:r>
              <a:rPr lang="en-US" b="1" dirty="0"/>
              <a:t>Case Study:</a:t>
            </a:r>
            <a:r>
              <a:rPr lang="en-US" b="1" dirty="0" smtClean="0"/>
              <a:t> </a:t>
            </a:r>
            <a:r>
              <a:rPr lang="en-US" b="1" dirty="0" err="1" smtClean="0"/>
              <a:t>Pteropods</a:t>
            </a:r>
            <a:endParaRPr lang="en-US" b="1" dirty="0"/>
          </a:p>
        </p:txBody>
      </p:sp>
      <p:grpSp>
        <p:nvGrpSpPr>
          <p:cNvPr id="2" name="Group 7"/>
          <p:cNvGrpSpPr>
            <a:grpSpLocks/>
          </p:cNvGrpSpPr>
          <p:nvPr/>
        </p:nvGrpSpPr>
        <p:grpSpPr bwMode="auto">
          <a:xfrm>
            <a:off x="0" y="0"/>
            <a:ext cx="2057400" cy="6858000"/>
            <a:chOff x="0" y="0"/>
            <a:chExt cx="2057400" cy="6858000"/>
          </a:xfrm>
        </p:grpSpPr>
        <p:sp>
          <p:nvSpPr>
            <p:cNvPr id="9" name="Rectangle 8"/>
            <p:cNvSpPr/>
            <p:nvPr/>
          </p:nvSpPr>
          <p:spPr bwMode="auto">
            <a:xfrm>
              <a:off x="0" y="0"/>
              <a:ext cx="2057400" cy="2133600"/>
            </a:xfrm>
            <a:prstGeom prst="rect">
              <a:avLst/>
            </a:prstGeom>
            <a:solidFill>
              <a:schemeClr val="accent2">
                <a:lumMod val="40000"/>
                <a:lumOff val="60000"/>
                <a:alpha val="72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Migration</a:t>
              </a:r>
            </a:p>
          </p:txBody>
        </p:sp>
        <p:sp>
          <p:nvSpPr>
            <p:cNvPr id="10" name="Rectangle 9"/>
            <p:cNvSpPr/>
            <p:nvPr/>
          </p:nvSpPr>
          <p:spPr bwMode="auto">
            <a:xfrm>
              <a:off x="0" y="2133600"/>
              <a:ext cx="2057400" cy="2362200"/>
            </a:xfrm>
            <a:prstGeom prst="rect">
              <a:avLst/>
            </a:prstGeom>
            <a:solidFill>
              <a:srgbClr val="3749FF">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000000"/>
                  </a:solidFill>
                </a:rPr>
                <a:t>Acclimation</a:t>
              </a:r>
            </a:p>
          </p:txBody>
        </p:sp>
        <p:sp>
          <p:nvSpPr>
            <p:cNvPr id="11" name="Rectangle 10"/>
            <p:cNvSpPr/>
            <p:nvPr/>
          </p:nvSpPr>
          <p:spPr bwMode="auto">
            <a:xfrm>
              <a:off x="0" y="4495800"/>
              <a:ext cx="2057400" cy="2362200"/>
            </a:xfrm>
            <a:prstGeom prst="rect">
              <a:avLst/>
            </a:prstGeom>
            <a:solidFill>
              <a:srgbClr val="0005BA">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Adaptation</a:t>
              </a: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381000" y="152400"/>
            <a:ext cx="8153400" cy="1143000"/>
          </a:xfrm>
        </p:spPr>
        <p:txBody>
          <a:bodyPr/>
          <a:lstStyle/>
          <a:p>
            <a:pPr eaLnBrk="1" hangingPunct="1"/>
            <a:r>
              <a:rPr lang="en-US" sz="3200" b="1">
                <a:ea typeface="ＭＳ Ｐゴシック" pitchFamily="-106" charset="-128"/>
                <a:cs typeface="ＭＳ Ｐゴシック" pitchFamily="-106" charset="-128"/>
              </a:rPr>
              <a:t>What we are asking:</a:t>
            </a:r>
            <a:br>
              <a:rPr lang="en-US" sz="3200" b="1">
                <a:ea typeface="ＭＳ Ｐゴシック" pitchFamily="-106" charset="-128"/>
                <a:cs typeface="ＭＳ Ｐゴシック" pitchFamily="-106" charset="-128"/>
              </a:rPr>
            </a:br>
            <a:r>
              <a:rPr lang="en-US" sz="3200" b="1">
                <a:ea typeface="ＭＳ Ｐゴシック" pitchFamily="-106" charset="-128"/>
                <a:cs typeface="ＭＳ Ｐゴシック" pitchFamily="-106" charset="-128"/>
              </a:rPr>
              <a:t>Can organisms adjust…?</a:t>
            </a:r>
            <a:endParaRPr lang="en-US" sz="3200">
              <a:ea typeface="ＭＳ Ｐゴシック" pitchFamily="-106" charset="-128"/>
              <a:cs typeface="ＭＳ Ｐゴシック" pitchFamily="-106" charset="-128"/>
            </a:endParaRPr>
          </a:p>
        </p:txBody>
      </p:sp>
      <p:sp>
        <p:nvSpPr>
          <p:cNvPr id="35843" name="Text Box 7"/>
          <p:cNvSpPr txBox="1">
            <a:spLocks noChangeArrowheads="1"/>
          </p:cNvSpPr>
          <p:nvPr/>
        </p:nvSpPr>
        <p:spPr bwMode="auto">
          <a:xfrm>
            <a:off x="3313113" y="6521450"/>
            <a:ext cx="5743575" cy="338138"/>
          </a:xfrm>
          <a:prstGeom prst="rect">
            <a:avLst/>
          </a:prstGeom>
          <a:solidFill>
            <a:schemeClr val="accent2"/>
          </a:solidFill>
          <a:ln w="9525">
            <a:noFill/>
            <a:miter lim="800000"/>
            <a:headEnd/>
            <a:tailEnd/>
          </a:ln>
        </p:spPr>
        <p:txBody>
          <a:bodyPr wrap="none">
            <a:prstTxWarp prst="textNoShape">
              <a:avLst/>
            </a:prstTxWarp>
            <a:spAutoFit/>
          </a:bodyPr>
          <a:lstStyle/>
          <a:p>
            <a:r>
              <a:rPr lang="en-US" sz="1600">
                <a:solidFill>
                  <a:schemeClr val="bg1"/>
                </a:solidFill>
              </a:rPr>
              <a:t>Hofmann &amp; Todgham (2010) </a:t>
            </a:r>
            <a:r>
              <a:rPr lang="en-US" sz="1600" i="1">
                <a:solidFill>
                  <a:schemeClr val="bg1"/>
                </a:solidFill>
              </a:rPr>
              <a:t>Annu. Rev. Physiol.</a:t>
            </a:r>
            <a:r>
              <a:rPr lang="en-US" sz="1600">
                <a:solidFill>
                  <a:schemeClr val="bg1"/>
                </a:solidFill>
              </a:rPr>
              <a:t> 72: 127-145 </a:t>
            </a:r>
          </a:p>
        </p:txBody>
      </p:sp>
      <p:sp>
        <p:nvSpPr>
          <p:cNvPr id="35844" name="Text Box 8"/>
          <p:cNvSpPr txBox="1">
            <a:spLocks noChangeArrowheads="1"/>
          </p:cNvSpPr>
          <p:nvPr/>
        </p:nvSpPr>
        <p:spPr bwMode="auto">
          <a:xfrm>
            <a:off x="381000" y="1066800"/>
            <a:ext cx="7302500" cy="1477963"/>
          </a:xfrm>
          <a:prstGeom prst="rect">
            <a:avLst/>
          </a:prstGeom>
          <a:noFill/>
          <a:ln w="9525">
            <a:noFill/>
            <a:miter lim="800000"/>
            <a:headEnd/>
            <a:tailEnd/>
          </a:ln>
        </p:spPr>
        <p:txBody>
          <a:bodyPr wrap="none">
            <a:prstTxWarp prst="textNoShape">
              <a:avLst/>
            </a:prstTxWarp>
            <a:spAutoFit/>
          </a:bodyPr>
          <a:lstStyle/>
          <a:p>
            <a:endParaRPr lang="en-US"/>
          </a:p>
          <a:p>
            <a:pPr>
              <a:buFontTx/>
              <a:buChar char="-"/>
            </a:pPr>
            <a:r>
              <a:rPr lang="en-US"/>
              <a:t> Phenotypic plasticity </a:t>
            </a:r>
          </a:p>
          <a:p>
            <a:pPr>
              <a:buFontTx/>
              <a:buChar char="-"/>
            </a:pPr>
            <a:r>
              <a:rPr lang="en-US"/>
              <a:t> Physiological plasticity</a:t>
            </a:r>
          </a:p>
          <a:p>
            <a:pPr>
              <a:buFontTx/>
              <a:buChar char="-"/>
            </a:pPr>
            <a:r>
              <a:rPr lang="en-US"/>
              <a:t> Capacity of current populations to tolerate upcoming, new conditions</a:t>
            </a:r>
          </a:p>
          <a:p>
            <a:endParaRPr lang="en-US"/>
          </a:p>
        </p:txBody>
      </p:sp>
      <p:pic>
        <p:nvPicPr>
          <p:cNvPr id="35845" name="Picture 9"/>
          <p:cNvPicPr>
            <a:picLocks noChangeAspect="1" noChangeArrowheads="1"/>
          </p:cNvPicPr>
          <p:nvPr/>
        </p:nvPicPr>
        <p:blipFill>
          <a:blip r:embed="rId2"/>
          <a:srcRect/>
          <a:stretch>
            <a:fillRect/>
          </a:stretch>
        </p:blipFill>
        <p:spPr bwMode="auto">
          <a:xfrm>
            <a:off x="152400" y="2971800"/>
            <a:ext cx="8216900" cy="3317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381000" y="0"/>
            <a:ext cx="9525000" cy="7143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09600" y="381000"/>
            <a:ext cx="7772400" cy="1143000"/>
          </a:xfrm>
        </p:spPr>
        <p:txBody>
          <a:bodyPr/>
          <a:lstStyle/>
          <a:p>
            <a:pPr eaLnBrk="1" hangingPunct="1"/>
            <a:r>
              <a:rPr lang="en-US">
                <a:ea typeface="ＭＳ Ｐゴシック" pitchFamily="-106" charset="-128"/>
                <a:cs typeface="ＭＳ Ｐゴシック" pitchFamily="-106" charset="-128"/>
              </a:rPr>
              <a:t>Calcification in pteropods</a:t>
            </a:r>
          </a:p>
        </p:txBody>
      </p:sp>
      <p:pic>
        <p:nvPicPr>
          <p:cNvPr id="32771" name="Picture 4"/>
          <p:cNvPicPr>
            <a:picLocks noChangeAspect="1" noChangeArrowheads="1"/>
          </p:cNvPicPr>
          <p:nvPr/>
        </p:nvPicPr>
        <p:blipFill>
          <a:blip r:embed="rId2"/>
          <a:srcRect/>
          <a:stretch>
            <a:fillRect/>
          </a:stretch>
        </p:blipFill>
        <p:spPr bwMode="auto">
          <a:xfrm>
            <a:off x="2895600" y="1752600"/>
            <a:ext cx="5778500" cy="4219575"/>
          </a:xfrm>
          <a:prstGeom prst="rect">
            <a:avLst/>
          </a:prstGeom>
          <a:noFill/>
          <a:ln w="9525">
            <a:noFill/>
            <a:miter lim="800000"/>
            <a:headEnd/>
            <a:tailEnd/>
          </a:ln>
        </p:spPr>
      </p:pic>
      <p:sp>
        <p:nvSpPr>
          <p:cNvPr id="32772" name="Text Box 5"/>
          <p:cNvSpPr txBox="1">
            <a:spLocks noChangeArrowheads="1"/>
          </p:cNvSpPr>
          <p:nvPr/>
        </p:nvSpPr>
        <p:spPr bwMode="auto">
          <a:xfrm>
            <a:off x="3429000" y="6248400"/>
            <a:ext cx="5343525" cy="366713"/>
          </a:xfrm>
          <a:prstGeom prst="rect">
            <a:avLst/>
          </a:prstGeom>
          <a:solidFill>
            <a:schemeClr val="accent2"/>
          </a:solidFill>
          <a:ln w="9525">
            <a:noFill/>
            <a:miter lim="800000"/>
            <a:headEnd/>
            <a:tailEnd/>
          </a:ln>
        </p:spPr>
        <p:txBody>
          <a:bodyPr wrap="none">
            <a:prstTxWarp prst="textNoShape">
              <a:avLst/>
            </a:prstTxWarp>
            <a:spAutoFit/>
          </a:bodyPr>
          <a:lstStyle/>
          <a:p>
            <a:r>
              <a:rPr lang="en-US">
                <a:solidFill>
                  <a:schemeClr val="bg1"/>
                </a:solidFill>
              </a:rPr>
              <a:t>Comeau et al (2009) </a:t>
            </a:r>
            <a:r>
              <a:rPr lang="en-US" i="1">
                <a:solidFill>
                  <a:schemeClr val="bg1"/>
                </a:solidFill>
              </a:rPr>
              <a:t>Biogeosciences</a:t>
            </a:r>
            <a:r>
              <a:rPr lang="en-US">
                <a:solidFill>
                  <a:schemeClr val="bg1"/>
                </a:solidFill>
              </a:rPr>
              <a:t> 6: 1877-1882</a:t>
            </a:r>
          </a:p>
        </p:txBody>
      </p:sp>
      <p:sp>
        <p:nvSpPr>
          <p:cNvPr id="32773" name="Text Box 6"/>
          <p:cNvSpPr txBox="1">
            <a:spLocks noChangeArrowheads="1"/>
          </p:cNvSpPr>
          <p:nvPr/>
        </p:nvSpPr>
        <p:spPr bwMode="auto">
          <a:xfrm>
            <a:off x="228600" y="2133600"/>
            <a:ext cx="2438400" cy="822325"/>
          </a:xfrm>
          <a:prstGeom prst="rect">
            <a:avLst/>
          </a:prstGeom>
          <a:solidFill>
            <a:schemeClr val="accent2"/>
          </a:solidFill>
          <a:ln w="9525">
            <a:noFill/>
            <a:miter lim="800000"/>
            <a:headEnd/>
            <a:tailEnd/>
          </a:ln>
        </p:spPr>
        <p:txBody>
          <a:bodyPr wrap="none">
            <a:prstTxWarp prst="textNoShape">
              <a:avLst/>
            </a:prstTxWarp>
            <a:spAutoFit/>
          </a:bodyPr>
          <a:lstStyle/>
          <a:p>
            <a:r>
              <a:rPr lang="en-US">
                <a:solidFill>
                  <a:schemeClr val="bg1"/>
                </a:solidFill>
              </a:rPr>
              <a:t>28% decrease</a:t>
            </a:r>
          </a:p>
          <a:p>
            <a:r>
              <a:rPr lang="en-US">
                <a:solidFill>
                  <a:schemeClr val="bg1"/>
                </a:solidFill>
              </a:rPr>
              <a:t>350 vs. 760 ppm</a:t>
            </a:r>
          </a:p>
        </p:txBody>
      </p:sp>
      <p:pic>
        <p:nvPicPr>
          <p:cNvPr id="32774" name="Picture 7"/>
          <p:cNvPicPr>
            <a:picLocks noChangeAspect="1" noChangeArrowheads="1"/>
          </p:cNvPicPr>
          <p:nvPr/>
        </p:nvPicPr>
        <p:blipFill>
          <a:blip r:embed="rId3"/>
          <a:srcRect/>
          <a:stretch>
            <a:fillRect/>
          </a:stretch>
        </p:blipFill>
        <p:spPr bwMode="auto">
          <a:xfrm>
            <a:off x="609600" y="3429000"/>
            <a:ext cx="1677988" cy="2640013"/>
          </a:xfrm>
          <a:prstGeom prst="rect">
            <a:avLst/>
          </a:prstGeom>
          <a:noFill/>
          <a:ln w="9525">
            <a:noFill/>
            <a:miter lim="800000"/>
            <a:headEnd/>
            <a:tailEnd/>
          </a:ln>
        </p:spPr>
      </p:pic>
      <p:sp>
        <p:nvSpPr>
          <p:cNvPr id="32775" name="TextBox 6"/>
          <p:cNvSpPr txBox="1">
            <a:spLocks noChangeArrowheads="1"/>
          </p:cNvSpPr>
          <p:nvPr/>
        </p:nvSpPr>
        <p:spPr bwMode="auto">
          <a:xfrm>
            <a:off x="152400" y="6248400"/>
            <a:ext cx="2855913" cy="369888"/>
          </a:xfrm>
          <a:prstGeom prst="rect">
            <a:avLst/>
          </a:prstGeom>
          <a:noFill/>
          <a:ln w="9525">
            <a:noFill/>
            <a:miter lim="800000"/>
            <a:headEnd/>
            <a:tailEnd/>
          </a:ln>
        </p:spPr>
        <p:txBody>
          <a:bodyPr wrap="none">
            <a:prstTxWarp prst="textNoShape">
              <a:avLst/>
            </a:prstTxWarp>
            <a:spAutoFit/>
          </a:bodyPr>
          <a:lstStyle/>
          <a:p>
            <a:r>
              <a:rPr lang="en-US" i="1"/>
              <a:t>Limacina helicina helicina</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5"/>
          <p:cNvSpPr txBox="1">
            <a:spLocks noChangeArrowheads="1"/>
          </p:cNvSpPr>
          <p:nvPr/>
        </p:nvSpPr>
        <p:spPr bwMode="auto">
          <a:xfrm>
            <a:off x="4579977" y="3429934"/>
            <a:ext cx="1840618" cy="369332"/>
          </a:xfrm>
          <a:prstGeom prst="rect">
            <a:avLst/>
          </a:prstGeom>
          <a:solidFill>
            <a:srgbClr val="5346BD"/>
          </a:solidFill>
          <a:ln w="9525">
            <a:noFill/>
            <a:miter lim="800000"/>
            <a:headEnd/>
            <a:tailEnd/>
          </a:ln>
        </p:spPr>
        <p:txBody>
          <a:bodyPr wrap="none">
            <a:prstTxWarp prst="textNoShape">
              <a:avLst/>
            </a:prstTxWarp>
            <a:spAutoFit/>
          </a:bodyPr>
          <a:lstStyle/>
          <a:p>
            <a:r>
              <a:rPr lang="en-US" dirty="0">
                <a:solidFill>
                  <a:schemeClr val="bg1"/>
                </a:solidFill>
              </a:rPr>
              <a:t>Case Study: Algae</a:t>
            </a:r>
          </a:p>
        </p:txBody>
      </p:sp>
      <p:sp>
        <p:nvSpPr>
          <p:cNvPr id="74755" name="TextBox 6"/>
          <p:cNvSpPr txBox="1">
            <a:spLocks noChangeArrowheads="1"/>
          </p:cNvSpPr>
          <p:nvPr/>
        </p:nvSpPr>
        <p:spPr bwMode="auto">
          <a:xfrm>
            <a:off x="2362200" y="5638800"/>
            <a:ext cx="5788025" cy="646113"/>
          </a:xfrm>
          <a:prstGeom prst="rect">
            <a:avLst/>
          </a:prstGeom>
          <a:noFill/>
          <a:ln w="9525">
            <a:noFill/>
            <a:miter lim="800000"/>
            <a:headEnd/>
            <a:tailEnd/>
          </a:ln>
        </p:spPr>
        <p:txBody>
          <a:bodyPr wrap="none">
            <a:prstTxWarp prst="textNoShape">
              <a:avLst/>
            </a:prstTxWarp>
            <a:spAutoFit/>
          </a:bodyPr>
          <a:lstStyle/>
          <a:p>
            <a:r>
              <a:rPr lang="en-US" b="1"/>
              <a:t>Will species have time to adapt to rapidly changing</a:t>
            </a:r>
          </a:p>
          <a:p>
            <a:r>
              <a:rPr lang="en-US" b="1"/>
              <a:t>  environmental conditions?</a:t>
            </a:r>
          </a:p>
        </p:txBody>
      </p:sp>
      <p:grpSp>
        <p:nvGrpSpPr>
          <p:cNvPr id="2" name="Group 7"/>
          <p:cNvGrpSpPr>
            <a:grpSpLocks/>
          </p:cNvGrpSpPr>
          <p:nvPr/>
        </p:nvGrpSpPr>
        <p:grpSpPr bwMode="auto">
          <a:xfrm>
            <a:off x="0" y="0"/>
            <a:ext cx="2057400" cy="6858000"/>
            <a:chOff x="0" y="0"/>
            <a:chExt cx="2057400" cy="6858000"/>
          </a:xfrm>
        </p:grpSpPr>
        <p:sp>
          <p:nvSpPr>
            <p:cNvPr id="9" name="Rectangle 8"/>
            <p:cNvSpPr/>
            <p:nvPr/>
          </p:nvSpPr>
          <p:spPr bwMode="auto">
            <a:xfrm>
              <a:off x="0" y="0"/>
              <a:ext cx="2057400" cy="2133600"/>
            </a:xfrm>
            <a:prstGeom prst="rect">
              <a:avLst/>
            </a:prstGeom>
            <a:solidFill>
              <a:schemeClr val="accent2">
                <a:lumMod val="40000"/>
                <a:lumOff val="60000"/>
                <a:alpha val="72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Migration</a:t>
              </a:r>
            </a:p>
          </p:txBody>
        </p:sp>
        <p:sp>
          <p:nvSpPr>
            <p:cNvPr id="10" name="Rectangle 9"/>
            <p:cNvSpPr/>
            <p:nvPr/>
          </p:nvSpPr>
          <p:spPr bwMode="auto">
            <a:xfrm>
              <a:off x="0" y="2133600"/>
              <a:ext cx="2057400" cy="2362200"/>
            </a:xfrm>
            <a:prstGeom prst="rect">
              <a:avLst/>
            </a:prstGeom>
            <a:solidFill>
              <a:srgbClr val="3749FF">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Acclimation</a:t>
              </a:r>
            </a:p>
          </p:txBody>
        </p:sp>
        <p:sp>
          <p:nvSpPr>
            <p:cNvPr id="11" name="Rectangle 10"/>
            <p:cNvSpPr/>
            <p:nvPr/>
          </p:nvSpPr>
          <p:spPr bwMode="auto">
            <a:xfrm>
              <a:off x="0" y="4495800"/>
              <a:ext cx="2057400" cy="2362200"/>
            </a:xfrm>
            <a:prstGeom prst="rect">
              <a:avLst/>
            </a:prstGeom>
            <a:solidFill>
              <a:srgbClr val="0005BA">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000000"/>
                  </a:solidFill>
                </a:rPr>
                <a:t>Adaptation</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2279650" y="1993900"/>
          <a:ext cx="4584700" cy="2870200"/>
        </p:xfrm>
        <a:graphic>
          <a:graphicData uri="http://schemas.openxmlformats.org/presentationml/2006/ole">
            <mc:AlternateContent xmlns:mc="http://schemas.openxmlformats.org/markup-compatibility/2006">
              <mc:Choice xmlns:v="urn:schemas-microsoft-com:vml" Requires="v">
                <p:oleObj spid="_x0000_s29783" name="Document" r:id="rId3" imgW="4584700" imgH="2870200" progId="Word.Document.12">
                  <p:link updateAutomatic="1"/>
                </p:oleObj>
              </mc:Choice>
              <mc:Fallback>
                <p:oleObj name="Document" r:id="rId3" imgW="4584700" imgH="28702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993900"/>
                        <a:ext cx="45847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79" name="Object 3"/>
          <p:cNvGraphicFramePr>
            <a:graphicFrameLocks noChangeAspect="1"/>
          </p:cNvGraphicFramePr>
          <p:nvPr/>
        </p:nvGraphicFramePr>
        <p:xfrm>
          <a:off x="1828800" y="1784350"/>
          <a:ext cx="5486400" cy="3289300"/>
        </p:xfrm>
        <a:graphic>
          <a:graphicData uri="http://schemas.openxmlformats.org/presentationml/2006/ole">
            <mc:AlternateContent xmlns:mc="http://schemas.openxmlformats.org/markup-compatibility/2006">
              <mc:Choice xmlns:v="urn:schemas-microsoft-com:vml" Requires="v">
                <p:oleObj spid="_x0000_s29784" name="Document" r:id="rId5" imgW="5486400" imgH="3289300" progId="Word.Document.12">
                  <p:link updateAutomatic="1"/>
                </p:oleObj>
              </mc:Choice>
              <mc:Fallback>
                <p:oleObj name="Document" r:id="rId5" imgW="5486400" imgH="3289300" progId="Word.Document.12">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784350"/>
                        <a:ext cx="5486400"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0" name="Object 4"/>
          <p:cNvGraphicFramePr>
            <a:graphicFrameLocks noChangeAspect="1"/>
          </p:cNvGraphicFramePr>
          <p:nvPr/>
        </p:nvGraphicFramePr>
        <p:xfrm>
          <a:off x="1828800" y="5181600"/>
          <a:ext cx="5270500" cy="355600"/>
        </p:xfrm>
        <a:graphic>
          <a:graphicData uri="http://schemas.openxmlformats.org/presentationml/2006/ole">
            <mc:AlternateContent xmlns:mc="http://schemas.openxmlformats.org/markup-compatibility/2006">
              <mc:Choice xmlns:v="urn:schemas-microsoft-com:vml" Requires="v">
                <p:oleObj spid="_x0000_s29785" name="Document" r:id="rId7" imgW="5270500" imgH="355600" progId="Word.Document.12">
                  <p:link updateAutomatic="1"/>
                </p:oleObj>
              </mc:Choice>
              <mc:Fallback>
                <p:oleObj name="Document" r:id="rId7" imgW="5270500" imgH="355600" progId="Word.Document.12">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181600"/>
                        <a:ext cx="52705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5781" name="Picture 4"/>
          <p:cNvPicPr>
            <a:picLocks noChangeAspect="1"/>
          </p:cNvPicPr>
          <p:nvPr/>
        </p:nvPicPr>
        <p:blipFill>
          <a:blip r:embed="rId9"/>
          <a:srcRect/>
          <a:stretch>
            <a:fillRect/>
          </a:stretch>
        </p:blipFill>
        <p:spPr bwMode="auto">
          <a:xfrm>
            <a:off x="0" y="0"/>
            <a:ext cx="2290763" cy="1524000"/>
          </a:xfrm>
          <a:prstGeom prst="rect">
            <a:avLst/>
          </a:prstGeom>
          <a:noFill/>
          <a:ln w="9525">
            <a:noFill/>
            <a:miter lim="800000"/>
            <a:headEnd/>
            <a:tailEnd/>
          </a:ln>
        </p:spPr>
      </p:pic>
      <p:sp>
        <p:nvSpPr>
          <p:cNvPr id="75782" name="TextBox 5"/>
          <p:cNvSpPr txBox="1">
            <a:spLocks noChangeArrowheads="1"/>
          </p:cNvSpPr>
          <p:nvPr/>
        </p:nvSpPr>
        <p:spPr bwMode="auto">
          <a:xfrm>
            <a:off x="2438400" y="381000"/>
            <a:ext cx="6072188" cy="400050"/>
          </a:xfrm>
          <a:prstGeom prst="rect">
            <a:avLst/>
          </a:prstGeom>
          <a:noFill/>
          <a:ln w="9525">
            <a:noFill/>
            <a:miter lim="800000"/>
            <a:headEnd/>
            <a:tailEnd/>
          </a:ln>
        </p:spPr>
        <p:txBody>
          <a:bodyPr wrap="none">
            <a:prstTxWarp prst="textNoShape">
              <a:avLst/>
            </a:prstTxWarp>
            <a:spAutoFit/>
          </a:bodyPr>
          <a:lstStyle/>
          <a:p>
            <a:r>
              <a:rPr lang="en-US" sz="2000"/>
              <a:t>Research of Sinéad Collins, University of Edinburgh</a:t>
            </a:r>
          </a:p>
        </p:txBody>
      </p:sp>
      <p:sp>
        <p:nvSpPr>
          <p:cNvPr id="75783" name="TextBox 6"/>
          <p:cNvSpPr txBox="1">
            <a:spLocks noChangeArrowheads="1"/>
          </p:cNvSpPr>
          <p:nvPr/>
        </p:nvSpPr>
        <p:spPr bwMode="auto">
          <a:xfrm>
            <a:off x="1295400" y="6019800"/>
            <a:ext cx="6588125" cy="369888"/>
          </a:xfrm>
          <a:prstGeom prst="rect">
            <a:avLst/>
          </a:prstGeom>
          <a:noFill/>
          <a:ln w="9525">
            <a:noFill/>
            <a:miter lim="800000"/>
            <a:headEnd/>
            <a:tailEnd/>
          </a:ln>
        </p:spPr>
        <p:txBody>
          <a:bodyPr wrap="none">
            <a:prstTxWarp prst="textNoShape">
              <a:avLst/>
            </a:prstTxWarp>
            <a:spAutoFit/>
          </a:bodyPr>
          <a:lstStyle/>
          <a:p>
            <a:r>
              <a:rPr lang="en-US"/>
              <a:t>Experimental Evolution: How much variation can be expected?</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0" y="0"/>
            <a:ext cx="2057400" cy="6858000"/>
            <a:chOff x="0" y="0"/>
            <a:chExt cx="2057400" cy="6858000"/>
          </a:xfrm>
        </p:grpSpPr>
        <p:sp>
          <p:nvSpPr>
            <p:cNvPr id="2" name="Rectangle 1"/>
            <p:cNvSpPr/>
            <p:nvPr/>
          </p:nvSpPr>
          <p:spPr bwMode="auto">
            <a:xfrm>
              <a:off x="0" y="0"/>
              <a:ext cx="2057400" cy="2133600"/>
            </a:xfrm>
            <a:prstGeom prst="rect">
              <a:avLst/>
            </a:prstGeom>
            <a:solidFill>
              <a:schemeClr val="accent2">
                <a:lumMod val="40000"/>
                <a:lumOff val="60000"/>
                <a:alpha val="72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Migration</a:t>
              </a:r>
            </a:p>
          </p:txBody>
        </p:sp>
        <p:sp>
          <p:nvSpPr>
            <p:cNvPr id="3" name="Rectangle 2"/>
            <p:cNvSpPr/>
            <p:nvPr/>
          </p:nvSpPr>
          <p:spPr bwMode="auto">
            <a:xfrm>
              <a:off x="0" y="2133600"/>
              <a:ext cx="2057400" cy="2362200"/>
            </a:xfrm>
            <a:prstGeom prst="rect">
              <a:avLst/>
            </a:prstGeom>
            <a:solidFill>
              <a:srgbClr val="3749FF">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Acclimation</a:t>
              </a:r>
            </a:p>
          </p:txBody>
        </p:sp>
        <p:sp>
          <p:nvSpPr>
            <p:cNvPr id="4" name="Rectangle 3"/>
            <p:cNvSpPr/>
            <p:nvPr/>
          </p:nvSpPr>
          <p:spPr bwMode="auto">
            <a:xfrm>
              <a:off x="0" y="4495800"/>
              <a:ext cx="2057400" cy="2362200"/>
            </a:xfrm>
            <a:prstGeom prst="rect">
              <a:avLst/>
            </a:prstGeom>
            <a:solidFill>
              <a:srgbClr val="0005BA">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Adaptation</a:t>
              </a:r>
            </a:p>
          </p:txBody>
        </p:sp>
      </p:grpSp>
      <p:sp>
        <p:nvSpPr>
          <p:cNvPr id="77827" name="TextBox 6"/>
          <p:cNvSpPr txBox="1">
            <a:spLocks noChangeArrowheads="1"/>
          </p:cNvSpPr>
          <p:nvPr/>
        </p:nvSpPr>
        <p:spPr bwMode="auto">
          <a:xfrm>
            <a:off x="4188267" y="2438400"/>
            <a:ext cx="2123273" cy="1815882"/>
          </a:xfrm>
          <a:prstGeom prst="rect">
            <a:avLst/>
          </a:prstGeom>
          <a:noFill/>
          <a:ln w="9525">
            <a:noFill/>
            <a:miter lim="800000"/>
            <a:headEnd/>
            <a:tailEnd/>
          </a:ln>
        </p:spPr>
        <p:txBody>
          <a:bodyPr wrap="none">
            <a:prstTxWarp prst="textNoShape">
              <a:avLst/>
            </a:prstTxWarp>
            <a:spAutoFit/>
          </a:bodyPr>
          <a:lstStyle/>
          <a:p>
            <a:r>
              <a:rPr lang="en-US" sz="2800" b="1" dirty="0" smtClean="0"/>
              <a:t>  Migration</a:t>
            </a:r>
            <a:endParaRPr lang="en-US" sz="2800" b="1" dirty="0"/>
          </a:p>
          <a:p>
            <a:r>
              <a:rPr lang="en-US" sz="2800" b="1" dirty="0" smtClean="0">
                <a:solidFill>
                  <a:srgbClr val="FF0000"/>
                </a:solidFill>
              </a:rPr>
              <a:t>*</a:t>
            </a:r>
            <a:r>
              <a:rPr lang="en-US" sz="2800" b="1" dirty="0" smtClean="0"/>
              <a:t>Acclimation</a:t>
            </a:r>
            <a:endParaRPr lang="en-US" sz="2800" b="1" dirty="0"/>
          </a:p>
          <a:p>
            <a:r>
              <a:rPr lang="en-US" sz="2800" b="1" dirty="0" smtClean="0"/>
              <a:t>  Adaptation</a:t>
            </a:r>
            <a:endParaRPr lang="en-US" sz="2800" b="1" dirty="0"/>
          </a:p>
          <a:p>
            <a:r>
              <a:rPr lang="en-US" sz="2800" dirty="0" smtClean="0">
                <a:solidFill>
                  <a:schemeClr val="bg1">
                    <a:lumMod val="75000"/>
                  </a:schemeClr>
                </a:solidFill>
              </a:rPr>
              <a:t>  Extinction</a:t>
            </a:r>
            <a:endParaRPr lang="en-US" sz="2800" dirty="0">
              <a:solidFill>
                <a:schemeClr val="bg1">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6200" y="3309591"/>
            <a:ext cx="9067800" cy="1905000"/>
          </a:xfrm>
          <a:prstGeom prst="rect">
            <a:avLst/>
          </a:prstGeom>
          <a:noFill/>
          <a:ln w="9525">
            <a:noFill/>
            <a:miter lim="800000"/>
            <a:headEnd/>
            <a:tailEnd/>
          </a:ln>
        </p:spPr>
        <p:txBody>
          <a:bodyPr anchor="ctr">
            <a:prstTxWarp prst="textNoShape">
              <a:avLst/>
            </a:prstTxWarp>
          </a:bodyPr>
          <a:lstStyle/>
          <a:p>
            <a:pPr algn="ctr" defTabSz="457200"/>
            <a:r>
              <a:rPr lang="en-US" sz="4000" b="1" dirty="0" smtClean="0">
                <a:solidFill>
                  <a:srgbClr val="000000"/>
                </a:solidFill>
                <a:latin typeface="Arial Black" pitchFamily="26" charset="0"/>
              </a:rPr>
              <a:t> </a:t>
            </a:r>
            <a:r>
              <a:rPr lang="en-US" sz="4000" b="1" dirty="0"/>
              <a:t>O</a:t>
            </a:r>
            <a:r>
              <a:rPr lang="en-US" sz="4000" b="1" dirty="0" smtClean="0"/>
              <a:t>cean </a:t>
            </a:r>
            <a:r>
              <a:rPr lang="en-US" sz="4000" b="1" dirty="0"/>
              <a:t>A</a:t>
            </a:r>
            <a:r>
              <a:rPr lang="en-US" sz="4000" b="1" dirty="0" smtClean="0"/>
              <a:t>cidification </a:t>
            </a:r>
            <a:r>
              <a:rPr lang="en-US" sz="4000" b="1" dirty="0" smtClean="0"/>
              <a:t/>
            </a:r>
            <a:br>
              <a:rPr lang="en-US" sz="4000" b="1" dirty="0" smtClean="0"/>
            </a:br>
            <a:endParaRPr lang="en-US" sz="4000" b="1" dirty="0" smtClean="0"/>
          </a:p>
          <a:p>
            <a:pPr algn="ctr" defTabSz="457200"/>
            <a:r>
              <a:rPr lang="en-US" sz="3600" b="1" i="1" dirty="0" smtClean="0"/>
              <a:t>Examining phenotypic and physiological plasticity</a:t>
            </a:r>
            <a:endParaRPr lang="en-US" sz="2400" b="1" i="1" dirty="0"/>
          </a:p>
        </p:txBody>
      </p:sp>
      <p:sp>
        <p:nvSpPr>
          <p:cNvPr id="15364" name="Rectangle 6"/>
          <p:cNvSpPr>
            <a:spLocks noChangeArrowheads="1"/>
          </p:cNvSpPr>
          <p:nvPr/>
        </p:nvSpPr>
        <p:spPr bwMode="auto">
          <a:xfrm>
            <a:off x="1012825" y="5621338"/>
            <a:ext cx="184150" cy="366712"/>
          </a:xfrm>
          <a:prstGeom prst="rect">
            <a:avLst/>
          </a:prstGeom>
          <a:noFill/>
          <a:ln w="9525">
            <a:noFill/>
            <a:miter lim="800000"/>
            <a:headEnd/>
            <a:tailEnd/>
          </a:ln>
        </p:spPr>
        <p:txBody>
          <a:bodyPr wrap="none">
            <a:prstTxWarp prst="textNoShape">
              <a:avLst/>
            </a:prstTxWarp>
            <a:spAutoFit/>
          </a:bodyPr>
          <a:lstStyle/>
          <a:p>
            <a:pPr defTabSz="457200"/>
            <a:endParaRPr lang="en-US">
              <a:latin typeface="Calibri" pitchFamily="26" charset="0"/>
            </a:endParaRPr>
          </a:p>
        </p:txBody>
      </p:sp>
      <p:pic>
        <p:nvPicPr>
          <p:cNvPr id="15366" name="Picture 9"/>
          <p:cNvPicPr>
            <a:picLocks noChangeAspect="1" noChangeArrowheads="1"/>
          </p:cNvPicPr>
          <p:nvPr/>
        </p:nvPicPr>
        <p:blipFill>
          <a:blip r:embed="rId3"/>
          <a:srcRect/>
          <a:stretch>
            <a:fillRect/>
          </a:stretch>
        </p:blipFill>
        <p:spPr bwMode="auto">
          <a:xfrm>
            <a:off x="5884863" y="-7938"/>
            <a:ext cx="3259137" cy="2181226"/>
          </a:xfrm>
          <a:prstGeom prst="rect">
            <a:avLst/>
          </a:prstGeom>
          <a:noFill/>
          <a:ln w="9525">
            <a:noFill/>
            <a:miter lim="800000"/>
            <a:headEnd/>
            <a:tailEnd/>
          </a:ln>
        </p:spPr>
      </p:pic>
      <p:pic>
        <p:nvPicPr>
          <p:cNvPr id="15367" name="Picture 12"/>
          <p:cNvPicPr>
            <a:picLocks noChangeAspect="1" noChangeArrowheads="1"/>
          </p:cNvPicPr>
          <p:nvPr/>
        </p:nvPicPr>
        <p:blipFill>
          <a:blip r:embed="rId4"/>
          <a:srcRect l="18379" t="21129" r="18558" b="13512"/>
          <a:stretch>
            <a:fillRect/>
          </a:stretch>
        </p:blipFill>
        <p:spPr bwMode="auto">
          <a:xfrm>
            <a:off x="5257800" y="0"/>
            <a:ext cx="2362200" cy="2173288"/>
          </a:xfrm>
          <a:prstGeom prst="rect">
            <a:avLst/>
          </a:prstGeom>
          <a:noFill/>
          <a:ln w="9525">
            <a:noFill/>
            <a:miter lim="800000"/>
            <a:headEnd/>
            <a:tailEnd/>
          </a:ln>
        </p:spPr>
      </p:pic>
      <p:pic>
        <p:nvPicPr>
          <p:cNvPr id="15369" name="Picture 12" descr="IMG_4419 copy.jpg"/>
          <p:cNvPicPr>
            <a:picLocks noChangeAspect="1"/>
          </p:cNvPicPr>
          <p:nvPr/>
        </p:nvPicPr>
        <p:blipFill>
          <a:blip r:embed="rId5"/>
          <a:srcRect/>
          <a:stretch>
            <a:fillRect/>
          </a:stretch>
        </p:blipFill>
        <p:spPr bwMode="auto">
          <a:xfrm>
            <a:off x="2209800" y="0"/>
            <a:ext cx="3276600" cy="2178050"/>
          </a:xfrm>
          <a:prstGeom prst="rect">
            <a:avLst/>
          </a:prstGeom>
          <a:noFill/>
          <a:ln w="9525">
            <a:noFill/>
            <a:miter lim="800000"/>
            <a:headEnd/>
            <a:tailEnd/>
          </a:ln>
        </p:spPr>
      </p:pic>
      <p:pic>
        <p:nvPicPr>
          <p:cNvPr id="15370" name="Picture 10" descr="IMG_2468"/>
          <p:cNvPicPr>
            <a:picLocks noChangeAspect="1" noChangeArrowheads="1"/>
          </p:cNvPicPr>
          <p:nvPr/>
        </p:nvPicPr>
        <p:blipFill>
          <a:blip r:embed="rId6"/>
          <a:srcRect/>
          <a:stretch>
            <a:fillRect/>
          </a:stretch>
        </p:blipFill>
        <p:spPr bwMode="auto">
          <a:xfrm>
            <a:off x="0" y="0"/>
            <a:ext cx="2895600" cy="2171700"/>
          </a:xfrm>
          <a:prstGeom prst="rect">
            <a:avLst/>
          </a:prstGeom>
          <a:noFill/>
          <a:ln w="9525">
            <a:noFill/>
            <a:miter lim="800000"/>
            <a:headEnd/>
            <a:tailEnd/>
          </a:ln>
        </p:spPr>
      </p:pic>
    </p:spTree>
    <p:extLst>
      <p:ext uri="{BB962C8B-B14F-4D97-AF65-F5344CB8AC3E}">
        <p14:creationId xmlns:p14="http://schemas.microsoft.com/office/powerpoint/2010/main" val="27426265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srcRect/>
          <a:stretch>
            <a:fillRect/>
          </a:stretch>
        </p:blipFill>
        <p:spPr bwMode="auto">
          <a:xfrm>
            <a:off x="3411538" y="533400"/>
            <a:ext cx="4813300" cy="5791200"/>
          </a:xfrm>
          <a:prstGeom prst="rect">
            <a:avLst/>
          </a:prstGeom>
          <a:noFill/>
          <a:ln w="9525">
            <a:noFill/>
            <a:miter lim="800000"/>
            <a:headEnd/>
            <a:tailEnd/>
          </a:ln>
        </p:spPr>
      </p:pic>
      <p:sp>
        <p:nvSpPr>
          <p:cNvPr id="19459" name="TextBox 2"/>
          <p:cNvSpPr txBox="1">
            <a:spLocks noChangeArrowheads="1"/>
          </p:cNvSpPr>
          <p:nvPr/>
        </p:nvSpPr>
        <p:spPr bwMode="auto">
          <a:xfrm>
            <a:off x="390525" y="762000"/>
            <a:ext cx="2990850" cy="4832350"/>
          </a:xfrm>
          <a:prstGeom prst="rect">
            <a:avLst/>
          </a:prstGeom>
          <a:noFill/>
          <a:ln w="9525">
            <a:noFill/>
            <a:miter lim="800000"/>
            <a:headEnd/>
            <a:tailEnd/>
          </a:ln>
        </p:spPr>
        <p:txBody>
          <a:bodyPr wrap="none">
            <a:prstTxWarp prst="textNoShape">
              <a:avLst/>
            </a:prstTxWarp>
            <a:spAutoFit/>
          </a:bodyPr>
          <a:lstStyle/>
          <a:p>
            <a:r>
              <a:rPr lang="en-US" sz="2800" b="1" u="sng"/>
              <a:t>Today</a:t>
            </a:r>
            <a:r>
              <a:rPr lang="en-US" sz="2800" u="sng"/>
              <a:t>:</a:t>
            </a:r>
          </a:p>
          <a:p>
            <a:endParaRPr lang="en-US" sz="2800"/>
          </a:p>
          <a:p>
            <a:r>
              <a:rPr lang="en-US" sz="2800"/>
              <a:t>386 ppm CO</a:t>
            </a:r>
            <a:r>
              <a:rPr lang="en-US" sz="2800" baseline="-25000"/>
              <a:t>2</a:t>
            </a:r>
          </a:p>
          <a:p>
            <a:r>
              <a:rPr lang="en-US" sz="2800"/>
              <a:t>pH =  ~ 8.1</a:t>
            </a:r>
          </a:p>
          <a:p>
            <a:endParaRPr lang="en-US" sz="2800"/>
          </a:p>
          <a:p>
            <a:endParaRPr lang="en-US" sz="2800"/>
          </a:p>
          <a:p>
            <a:endParaRPr lang="en-US" sz="2800"/>
          </a:p>
          <a:p>
            <a:r>
              <a:rPr lang="en-US" sz="2800" b="1" u="sng"/>
              <a:t>Future</a:t>
            </a:r>
            <a:r>
              <a:rPr lang="en-US" sz="2800" u="sng"/>
              <a:t>:</a:t>
            </a:r>
          </a:p>
          <a:p>
            <a:endParaRPr lang="en-US" sz="2800"/>
          </a:p>
          <a:p>
            <a:r>
              <a:rPr lang="en-US" sz="2800"/>
              <a:t>500-1000 ppm CO</a:t>
            </a:r>
            <a:r>
              <a:rPr lang="en-US" sz="2800" baseline="-25000"/>
              <a:t>2</a:t>
            </a:r>
          </a:p>
          <a:p>
            <a:r>
              <a:rPr lang="en-US" sz="2800"/>
              <a:t>pH drops to 7.9-7.7</a:t>
            </a:r>
          </a:p>
        </p:txBody>
      </p:sp>
      <p:cxnSp>
        <p:nvCxnSpPr>
          <p:cNvPr id="7" name="Straight Arrow Connector 6"/>
          <p:cNvCxnSpPr/>
          <p:nvPr/>
        </p:nvCxnSpPr>
        <p:spPr>
          <a:xfrm rot="10800000">
            <a:off x="7696200" y="19812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a:off x="8001000" y="27432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962275" y="1979613"/>
            <a:ext cx="419100" cy="15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463" y="0"/>
            <a:ext cx="4630737" cy="523875"/>
          </a:xfrm>
          <a:prstGeom prst="rect">
            <a:avLst/>
          </a:prstGeom>
          <a:solidFill>
            <a:schemeClr val="tx2">
              <a:lumMod val="40000"/>
              <a:lumOff val="60000"/>
            </a:schemeClr>
          </a:solidFill>
        </p:spPr>
        <p:txBody>
          <a:bodyPr>
            <a:prstTxWarp prst="textNoShape">
              <a:avLst/>
            </a:prstTxWarp>
            <a:spAutoFit/>
          </a:bodyPr>
          <a:lstStyle/>
          <a:p>
            <a:pPr>
              <a:defRPr/>
            </a:pPr>
            <a:r>
              <a:rPr lang="en-US" sz="2800" b="1" dirty="0"/>
              <a:t>IPCC Emission Scenarios</a:t>
            </a:r>
          </a:p>
        </p:txBody>
      </p:sp>
    </p:spTree>
    <p:extLst>
      <p:ext uri="{BB962C8B-B14F-4D97-AF65-F5344CB8AC3E}">
        <p14:creationId xmlns:p14="http://schemas.microsoft.com/office/powerpoint/2010/main" val="38851312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9850" y="1409700"/>
          <a:ext cx="9283700"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1" name="Rectangle 2"/>
          <p:cNvSpPr txBox="1">
            <a:spLocks noChangeArrowheads="1"/>
          </p:cNvSpPr>
          <p:nvPr/>
        </p:nvSpPr>
        <p:spPr bwMode="auto">
          <a:xfrm>
            <a:off x="0" y="0"/>
            <a:ext cx="9161463" cy="1181100"/>
          </a:xfrm>
          <a:prstGeom prst="rect">
            <a:avLst/>
          </a:prstGeom>
          <a:solidFill>
            <a:srgbClr val="FFFFFF"/>
          </a:solidFill>
          <a:ln w="9525">
            <a:noFill/>
            <a:miter lim="800000"/>
            <a:headEnd/>
            <a:tailEnd/>
          </a:ln>
        </p:spPr>
        <p:txBody>
          <a:bodyPr anchor="ctr">
            <a:prstTxWarp prst="textNoShape">
              <a:avLst/>
            </a:prstTxWarp>
          </a:bodyPr>
          <a:lstStyle/>
          <a:p>
            <a:pPr algn="ctr"/>
            <a:r>
              <a:rPr lang="en-US" sz="4400" dirty="0" smtClean="0">
                <a:solidFill>
                  <a:srgbClr val="000000"/>
                </a:solidFill>
                <a:ea typeface="Arial" pitchFamily="-110" charset="0"/>
                <a:cs typeface="Arial" pitchFamily="-110" charset="0"/>
              </a:rPr>
              <a:t>Global </a:t>
            </a:r>
            <a:r>
              <a:rPr lang="en-US" sz="4400" dirty="0">
                <a:solidFill>
                  <a:srgbClr val="000000"/>
                </a:solidFill>
                <a:ea typeface="Arial" pitchFamily="-110" charset="0"/>
                <a:cs typeface="Arial" pitchFamily="-110" charset="0"/>
              </a:rPr>
              <a:t>Change Biology</a:t>
            </a:r>
          </a:p>
        </p:txBody>
      </p:sp>
      <p:sp>
        <p:nvSpPr>
          <p:cNvPr id="22532" name="TextBox 4"/>
          <p:cNvSpPr txBox="1">
            <a:spLocks noChangeArrowheads="1"/>
          </p:cNvSpPr>
          <p:nvPr/>
        </p:nvSpPr>
        <p:spPr bwMode="auto">
          <a:xfrm>
            <a:off x="4343400" y="3949525"/>
            <a:ext cx="656660" cy="338554"/>
          </a:xfrm>
          <a:prstGeom prst="rect">
            <a:avLst/>
          </a:prstGeom>
          <a:noFill/>
          <a:ln w="9525">
            <a:noFill/>
            <a:miter lim="800000"/>
            <a:headEnd/>
            <a:tailEnd/>
          </a:ln>
        </p:spPr>
        <p:txBody>
          <a:bodyPr wrap="square">
            <a:prstTxWarp prst="textNoShape">
              <a:avLst/>
            </a:prstTxWarp>
            <a:spAutoFit/>
          </a:bodyPr>
          <a:lstStyle/>
          <a:p>
            <a:r>
              <a:rPr lang="en-US" sz="1600" dirty="0">
                <a:ea typeface="Arial" pitchFamily="-110" charset="0"/>
                <a:cs typeface="Arial" pitchFamily="-110" charset="0"/>
              </a:rPr>
              <a:t>GCB</a:t>
            </a:r>
          </a:p>
        </p:txBody>
      </p:sp>
      <p:sp>
        <p:nvSpPr>
          <p:cNvPr id="2" name="TextBox 1"/>
          <p:cNvSpPr txBox="1"/>
          <p:nvPr/>
        </p:nvSpPr>
        <p:spPr>
          <a:xfrm>
            <a:off x="6038931" y="6349504"/>
            <a:ext cx="2895594" cy="369332"/>
          </a:xfrm>
          <a:prstGeom prst="rect">
            <a:avLst/>
          </a:prstGeom>
          <a:noFill/>
        </p:spPr>
        <p:txBody>
          <a:bodyPr wrap="none" rtlCol="0">
            <a:spAutoFit/>
          </a:bodyPr>
          <a:lstStyle/>
          <a:p>
            <a:r>
              <a:rPr lang="en-US" dirty="0" smtClean="0"/>
              <a:t>GCB = Global Change Biology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srcRect/>
          <a:stretch>
            <a:fillRect/>
          </a:stretch>
        </p:blipFill>
        <p:spPr bwMode="auto">
          <a:xfrm>
            <a:off x="381000" y="457200"/>
            <a:ext cx="6881813" cy="5867400"/>
          </a:xfrm>
          <a:prstGeom prst="rect">
            <a:avLst/>
          </a:prstGeom>
          <a:noFill/>
          <a:ln w="9525">
            <a:noFill/>
            <a:miter lim="800000"/>
            <a:headEnd/>
            <a:tailEnd/>
          </a:ln>
        </p:spPr>
      </p:pic>
      <p:sp>
        <p:nvSpPr>
          <p:cNvPr id="21507" name="TextBox 2"/>
          <p:cNvSpPr txBox="1">
            <a:spLocks noChangeArrowheads="1"/>
          </p:cNvSpPr>
          <p:nvPr/>
        </p:nvSpPr>
        <p:spPr bwMode="auto">
          <a:xfrm>
            <a:off x="7162800" y="1447800"/>
            <a:ext cx="1724025" cy="369888"/>
          </a:xfrm>
          <a:prstGeom prst="rect">
            <a:avLst/>
          </a:prstGeom>
          <a:noFill/>
          <a:ln w="9525">
            <a:noFill/>
            <a:miter lim="800000"/>
            <a:headEnd/>
            <a:tailEnd/>
          </a:ln>
        </p:spPr>
        <p:txBody>
          <a:bodyPr wrap="none">
            <a:prstTxWarp prst="textNoShape">
              <a:avLst/>
            </a:prstTxWarp>
            <a:spAutoFit/>
          </a:bodyPr>
          <a:lstStyle/>
          <a:p>
            <a:r>
              <a:rPr lang="en-US">
                <a:solidFill>
                  <a:srgbClr val="4A599E"/>
                </a:solidFill>
              </a:rPr>
              <a:t>Canary Islands</a:t>
            </a:r>
          </a:p>
        </p:txBody>
      </p:sp>
      <p:sp>
        <p:nvSpPr>
          <p:cNvPr id="21508" name="TextBox 3"/>
          <p:cNvSpPr txBox="1">
            <a:spLocks noChangeArrowheads="1"/>
          </p:cNvSpPr>
          <p:nvPr/>
        </p:nvSpPr>
        <p:spPr bwMode="auto">
          <a:xfrm>
            <a:off x="7543800" y="3155950"/>
            <a:ext cx="877888" cy="369888"/>
          </a:xfrm>
          <a:prstGeom prst="rect">
            <a:avLst/>
          </a:prstGeom>
          <a:noFill/>
          <a:ln w="9525">
            <a:noFill/>
            <a:miter lim="800000"/>
            <a:headEnd/>
            <a:tailEnd/>
          </a:ln>
        </p:spPr>
        <p:txBody>
          <a:bodyPr wrap="none">
            <a:prstTxWarp prst="textNoShape">
              <a:avLst/>
            </a:prstTxWarp>
            <a:spAutoFit/>
          </a:bodyPr>
          <a:lstStyle/>
          <a:p>
            <a:r>
              <a:rPr lang="en-US">
                <a:solidFill>
                  <a:srgbClr val="008000"/>
                </a:solidFill>
              </a:rPr>
              <a:t>Hawaii</a:t>
            </a:r>
          </a:p>
        </p:txBody>
      </p:sp>
      <p:sp>
        <p:nvSpPr>
          <p:cNvPr id="21509" name="TextBox 4"/>
          <p:cNvSpPr txBox="1">
            <a:spLocks noChangeArrowheads="1"/>
          </p:cNvSpPr>
          <p:nvPr/>
        </p:nvSpPr>
        <p:spPr bwMode="auto">
          <a:xfrm>
            <a:off x="7566025" y="4953000"/>
            <a:ext cx="1120775" cy="369888"/>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Bermuda</a:t>
            </a:r>
          </a:p>
        </p:txBody>
      </p:sp>
    </p:spTree>
    <p:extLst>
      <p:ext uri="{BB962C8B-B14F-4D97-AF65-F5344CB8AC3E}">
        <p14:creationId xmlns:p14="http://schemas.microsoft.com/office/powerpoint/2010/main" val="6691136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2 buildup fig_v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270000"/>
            <a:ext cx="8610600" cy="5359400"/>
          </a:xfrm>
        </p:spPr>
      </p:pic>
      <p:sp>
        <p:nvSpPr>
          <p:cNvPr id="26627" name="Rectangle 5"/>
          <p:cNvSpPr>
            <a:spLocks noChangeArrowheads="1"/>
          </p:cNvSpPr>
          <p:nvPr/>
        </p:nvSpPr>
        <p:spPr bwMode="auto">
          <a:xfrm>
            <a:off x="455613" y="1231900"/>
            <a:ext cx="83978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sz="1800">
                <a:solidFill>
                  <a:schemeClr val="bg2"/>
                </a:solidFill>
                <a:latin typeface="Tahoma" charset="0"/>
                <a:cs typeface="Arial" charset="0"/>
              </a:rPr>
              <a:t>Pre-Industrial [CO</a:t>
            </a:r>
            <a:r>
              <a:rPr lang="en-US" sz="1800" baseline="-25000">
                <a:solidFill>
                  <a:schemeClr val="bg2"/>
                </a:solidFill>
                <a:latin typeface="Tahoma" charset="0"/>
                <a:cs typeface="Arial" charset="0"/>
              </a:rPr>
              <a:t>2</a:t>
            </a:r>
            <a:r>
              <a:rPr lang="en-US" sz="1800">
                <a:solidFill>
                  <a:schemeClr val="bg2"/>
                </a:solidFill>
                <a:latin typeface="Tahoma" charset="0"/>
                <a:cs typeface="Arial" charset="0"/>
              </a:rPr>
              <a:t>] = 280 ppm			Present [CO</a:t>
            </a:r>
            <a:r>
              <a:rPr lang="en-US" sz="1800" baseline="-25000">
                <a:solidFill>
                  <a:schemeClr val="bg2"/>
                </a:solidFill>
                <a:latin typeface="Tahoma" charset="0"/>
                <a:cs typeface="Arial" charset="0"/>
              </a:rPr>
              <a:t>2</a:t>
            </a:r>
            <a:r>
              <a:rPr lang="en-US" sz="1800">
                <a:solidFill>
                  <a:schemeClr val="bg2"/>
                </a:solidFill>
                <a:latin typeface="Tahoma" charset="0"/>
                <a:cs typeface="Arial" charset="0"/>
              </a:rPr>
              <a:t>] = 384 ppm</a:t>
            </a:r>
          </a:p>
        </p:txBody>
      </p:sp>
      <p:sp>
        <p:nvSpPr>
          <p:cNvPr id="26628" name="Rectangle 2"/>
          <p:cNvSpPr txBox="1">
            <a:spLocks noChangeArrowheads="1"/>
          </p:cNvSpPr>
          <p:nvPr/>
        </p:nvSpPr>
        <p:spPr bwMode="auto">
          <a:xfrm>
            <a:off x="0" y="0"/>
            <a:ext cx="9144000" cy="1028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a:solidFill>
                  <a:srgbClr val="FFFFFF"/>
                </a:solidFill>
                <a:cs typeface="Arial" charset="0"/>
              </a:rPr>
              <a:t>The Chemistry: How it works</a:t>
            </a:r>
          </a:p>
        </p:txBody>
      </p:sp>
      <p:sp>
        <p:nvSpPr>
          <p:cNvPr id="26629" name="Oval 5"/>
          <p:cNvSpPr>
            <a:spLocks noChangeArrowheads="1"/>
          </p:cNvSpPr>
          <p:nvPr/>
        </p:nvSpPr>
        <p:spPr bwMode="auto">
          <a:xfrm>
            <a:off x="6400800" y="4038600"/>
            <a:ext cx="2209800" cy="533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244333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untitled"/>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
        <p:nvSpPr>
          <p:cNvPr id="10" name="Rectangle 9"/>
          <p:cNvSpPr/>
          <p:nvPr/>
        </p:nvSpPr>
        <p:spPr>
          <a:xfrm>
            <a:off x="1447800" y="1447800"/>
            <a:ext cx="62484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a:xfrm>
            <a:off x="1447800" y="1828800"/>
            <a:ext cx="3124200" cy="838200"/>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4572000" y="1828800"/>
            <a:ext cx="3124200" cy="838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55" name="TextBox 12"/>
          <p:cNvSpPr txBox="1">
            <a:spLocks noChangeArrowheads="1"/>
          </p:cNvSpPr>
          <p:nvPr/>
        </p:nvSpPr>
        <p:spPr bwMode="auto">
          <a:xfrm>
            <a:off x="296863" y="1844675"/>
            <a:ext cx="1143000" cy="461963"/>
          </a:xfrm>
          <a:prstGeom prst="rect">
            <a:avLst/>
          </a:prstGeom>
          <a:noFill/>
          <a:ln w="9525">
            <a:noFill/>
            <a:miter lim="800000"/>
            <a:headEnd/>
            <a:tailEnd/>
          </a:ln>
        </p:spPr>
        <p:txBody>
          <a:bodyPr>
            <a:spAutoFit/>
          </a:bodyPr>
          <a:lstStyle/>
          <a:p>
            <a:pPr algn="ctr">
              <a:defRPr/>
            </a:pPr>
            <a:r>
              <a:rPr lang="en-GB" sz="2400" b="1" dirty="0">
                <a:solidFill>
                  <a:srgbClr val="C00000"/>
                </a:solidFill>
                <a:latin typeface="+mn-lt"/>
              </a:rPr>
              <a:t>Acidic</a:t>
            </a:r>
          </a:p>
        </p:txBody>
      </p:sp>
      <p:sp>
        <p:nvSpPr>
          <p:cNvPr id="14" name="TextBox 13"/>
          <p:cNvSpPr txBox="1"/>
          <p:nvPr/>
        </p:nvSpPr>
        <p:spPr>
          <a:xfrm>
            <a:off x="7702550" y="1844675"/>
            <a:ext cx="1263650" cy="461963"/>
          </a:xfrm>
          <a:prstGeom prst="rect">
            <a:avLst/>
          </a:prstGeom>
          <a:noFill/>
        </p:spPr>
        <p:txBody>
          <a:bodyPr>
            <a:spAutoFit/>
          </a:bodyPr>
          <a:lstStyle/>
          <a:p>
            <a:pPr algn="ctr" fontAlgn="auto">
              <a:spcBef>
                <a:spcPts val="0"/>
              </a:spcBef>
              <a:spcAft>
                <a:spcPts val="0"/>
              </a:spcAft>
              <a:defRPr/>
            </a:pPr>
            <a:r>
              <a:rPr lang="en-GB" sz="2400" dirty="0">
                <a:solidFill>
                  <a:schemeClr val="accent1">
                    <a:lumMod val="20000"/>
                    <a:lumOff val="80000"/>
                  </a:schemeClr>
                </a:solidFill>
                <a:latin typeface="+mn-lt"/>
              </a:rPr>
              <a:t>Alkaline</a:t>
            </a:r>
            <a:endParaRPr lang="en-GB" sz="2400" baseline="30000" dirty="0">
              <a:solidFill>
                <a:schemeClr val="accent1">
                  <a:lumMod val="20000"/>
                  <a:lumOff val="80000"/>
                </a:schemeClr>
              </a:solidFill>
              <a:latin typeface="+mn-lt"/>
            </a:endParaRPr>
          </a:p>
        </p:txBody>
      </p:sp>
      <p:cxnSp>
        <p:nvCxnSpPr>
          <p:cNvPr id="17" name="Straight Connector 16"/>
          <p:cNvCxnSpPr/>
          <p:nvPr/>
        </p:nvCxnSpPr>
        <p:spPr>
          <a:xfrm rot="5400000">
            <a:off x="4139407" y="2248694"/>
            <a:ext cx="838200" cy="158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04544" y="2247106"/>
            <a:ext cx="838200" cy="1588"/>
          </a:xfrm>
          <a:prstGeom prst="line">
            <a:avLst/>
          </a:prstGeom>
          <a:ln w="152400">
            <a:solidFill>
              <a:srgbClr val="57D3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324894" y="2247106"/>
            <a:ext cx="838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639094" y="2247106"/>
            <a:ext cx="838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391694" y="2247106"/>
            <a:ext cx="838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439694" y="2247106"/>
            <a:ext cx="838200" cy="15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63" name="TextBox 23"/>
          <p:cNvSpPr txBox="1">
            <a:spLocks noChangeArrowheads="1"/>
          </p:cNvSpPr>
          <p:nvPr/>
        </p:nvSpPr>
        <p:spPr bwMode="auto">
          <a:xfrm>
            <a:off x="838200" y="3048000"/>
            <a:ext cx="1295400" cy="584200"/>
          </a:xfrm>
          <a:prstGeom prst="rect">
            <a:avLst/>
          </a:prstGeom>
          <a:noFill/>
          <a:ln w="9525">
            <a:noFill/>
            <a:miter lim="800000"/>
            <a:headEnd/>
            <a:tailEnd/>
          </a:ln>
        </p:spPr>
        <p:txBody>
          <a:bodyPr>
            <a:spAutoFit/>
          </a:bodyPr>
          <a:lstStyle/>
          <a:p>
            <a:pPr algn="ctr">
              <a:defRPr/>
            </a:pPr>
            <a:r>
              <a:rPr lang="en-GB" sz="1600" b="1" dirty="0">
                <a:solidFill>
                  <a:schemeClr val="bg1"/>
                </a:solidFill>
                <a:latin typeface="+mn-lt"/>
              </a:rPr>
              <a:t>Stomach acid</a:t>
            </a:r>
          </a:p>
        </p:txBody>
      </p:sp>
      <p:sp>
        <p:nvSpPr>
          <p:cNvPr id="2064" name="TextBox 24"/>
          <p:cNvSpPr txBox="1">
            <a:spLocks noChangeArrowheads="1"/>
          </p:cNvSpPr>
          <p:nvPr/>
        </p:nvSpPr>
        <p:spPr bwMode="auto">
          <a:xfrm>
            <a:off x="2057400" y="3048000"/>
            <a:ext cx="1143000" cy="338138"/>
          </a:xfrm>
          <a:prstGeom prst="rect">
            <a:avLst/>
          </a:prstGeom>
          <a:noFill/>
          <a:ln w="9525">
            <a:noFill/>
            <a:miter lim="800000"/>
            <a:headEnd/>
            <a:tailEnd/>
          </a:ln>
        </p:spPr>
        <p:txBody>
          <a:bodyPr>
            <a:spAutoFit/>
          </a:bodyPr>
          <a:lstStyle/>
          <a:p>
            <a:pPr algn="ctr">
              <a:defRPr/>
            </a:pPr>
            <a:r>
              <a:rPr lang="en-GB" sz="1600" b="1" dirty="0">
                <a:solidFill>
                  <a:schemeClr val="bg1"/>
                </a:solidFill>
                <a:latin typeface="+mn-lt"/>
              </a:rPr>
              <a:t>Coca cola</a:t>
            </a:r>
          </a:p>
        </p:txBody>
      </p:sp>
      <p:sp>
        <p:nvSpPr>
          <p:cNvPr id="2065" name="TextBox 25"/>
          <p:cNvSpPr txBox="1">
            <a:spLocks noChangeArrowheads="1"/>
          </p:cNvSpPr>
          <p:nvPr/>
        </p:nvSpPr>
        <p:spPr bwMode="auto">
          <a:xfrm>
            <a:off x="3200400" y="3048000"/>
            <a:ext cx="1295400" cy="338138"/>
          </a:xfrm>
          <a:prstGeom prst="rect">
            <a:avLst/>
          </a:prstGeom>
          <a:noFill/>
          <a:ln w="9525">
            <a:noFill/>
            <a:miter lim="800000"/>
            <a:headEnd/>
            <a:tailEnd/>
          </a:ln>
        </p:spPr>
        <p:txBody>
          <a:bodyPr>
            <a:spAutoFit/>
          </a:bodyPr>
          <a:lstStyle/>
          <a:p>
            <a:pPr algn="ctr">
              <a:defRPr/>
            </a:pPr>
            <a:r>
              <a:rPr lang="en-GB" sz="1600" b="1" dirty="0">
                <a:solidFill>
                  <a:schemeClr val="bg1"/>
                </a:solidFill>
                <a:latin typeface="+mn-lt"/>
              </a:rPr>
              <a:t>Coffee</a:t>
            </a:r>
          </a:p>
        </p:txBody>
      </p:sp>
      <p:sp>
        <p:nvSpPr>
          <p:cNvPr id="2066" name="TextBox 26"/>
          <p:cNvSpPr txBox="1">
            <a:spLocks noChangeArrowheads="1"/>
          </p:cNvSpPr>
          <p:nvPr/>
        </p:nvSpPr>
        <p:spPr bwMode="auto">
          <a:xfrm>
            <a:off x="3962400" y="3581400"/>
            <a:ext cx="1295400" cy="584200"/>
          </a:xfrm>
          <a:prstGeom prst="rect">
            <a:avLst/>
          </a:prstGeom>
          <a:noFill/>
          <a:ln w="9525">
            <a:noFill/>
            <a:miter lim="800000"/>
            <a:headEnd/>
            <a:tailEnd/>
          </a:ln>
        </p:spPr>
        <p:txBody>
          <a:bodyPr>
            <a:spAutoFit/>
          </a:bodyPr>
          <a:lstStyle/>
          <a:p>
            <a:pPr algn="ctr">
              <a:defRPr/>
            </a:pPr>
            <a:r>
              <a:rPr lang="en-GB" sz="1600" b="1" dirty="0">
                <a:solidFill>
                  <a:schemeClr val="bg1"/>
                </a:solidFill>
                <a:latin typeface="+mn-lt"/>
              </a:rPr>
              <a:t>Distilled water</a:t>
            </a:r>
          </a:p>
        </p:txBody>
      </p:sp>
      <p:sp>
        <p:nvSpPr>
          <p:cNvPr id="2067" name="TextBox 27"/>
          <p:cNvSpPr txBox="1">
            <a:spLocks noChangeArrowheads="1"/>
          </p:cNvSpPr>
          <p:nvPr/>
        </p:nvSpPr>
        <p:spPr bwMode="auto">
          <a:xfrm>
            <a:off x="4927600" y="3041650"/>
            <a:ext cx="1295400" cy="584200"/>
          </a:xfrm>
          <a:prstGeom prst="rect">
            <a:avLst/>
          </a:prstGeom>
          <a:noFill/>
          <a:ln w="28575">
            <a:solidFill>
              <a:schemeClr val="bg1"/>
            </a:solidFill>
            <a:miter lim="800000"/>
            <a:headEnd/>
            <a:tailEnd/>
          </a:ln>
        </p:spPr>
        <p:txBody>
          <a:bodyPr>
            <a:spAutoFit/>
          </a:bodyPr>
          <a:lstStyle/>
          <a:p>
            <a:pPr algn="ctr">
              <a:defRPr/>
            </a:pPr>
            <a:r>
              <a:rPr lang="en-GB" sz="1600" b="1" dirty="0">
                <a:solidFill>
                  <a:schemeClr val="bg1"/>
                </a:solidFill>
                <a:latin typeface="+mn-lt"/>
              </a:rPr>
              <a:t>Surface seawater</a:t>
            </a:r>
          </a:p>
        </p:txBody>
      </p:sp>
      <p:sp>
        <p:nvSpPr>
          <p:cNvPr id="2068" name="TextBox 28"/>
          <p:cNvSpPr txBox="1">
            <a:spLocks noChangeArrowheads="1"/>
          </p:cNvSpPr>
          <p:nvPr/>
        </p:nvSpPr>
        <p:spPr bwMode="auto">
          <a:xfrm>
            <a:off x="6553200" y="3048000"/>
            <a:ext cx="1447800" cy="584200"/>
          </a:xfrm>
          <a:prstGeom prst="rect">
            <a:avLst/>
          </a:prstGeom>
          <a:noFill/>
          <a:ln w="9525">
            <a:noFill/>
            <a:miter lim="800000"/>
            <a:headEnd/>
            <a:tailEnd/>
          </a:ln>
        </p:spPr>
        <p:txBody>
          <a:bodyPr>
            <a:spAutoFit/>
          </a:bodyPr>
          <a:lstStyle/>
          <a:p>
            <a:pPr algn="ctr">
              <a:defRPr/>
            </a:pPr>
            <a:r>
              <a:rPr lang="en-GB" sz="1600" b="1" dirty="0">
                <a:solidFill>
                  <a:schemeClr val="bg1"/>
                </a:solidFill>
                <a:latin typeface="+mn-lt"/>
              </a:rPr>
              <a:t>Household bleach</a:t>
            </a:r>
          </a:p>
        </p:txBody>
      </p:sp>
      <p:cxnSp>
        <p:nvCxnSpPr>
          <p:cNvPr id="31" name="Straight Connector 30"/>
          <p:cNvCxnSpPr/>
          <p:nvPr/>
        </p:nvCxnSpPr>
        <p:spPr>
          <a:xfrm rot="5400000">
            <a:off x="1790700" y="2781300"/>
            <a:ext cx="38100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476500" y="2781300"/>
            <a:ext cx="38100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543300" y="2781300"/>
            <a:ext cx="38100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4152901" y="3086100"/>
            <a:ext cx="838200" cy="31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029200" y="2743200"/>
            <a:ext cx="38100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6781800" y="2743200"/>
            <a:ext cx="38100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314" name="TextBox 28"/>
          <p:cNvSpPr txBox="1">
            <a:spLocks noChangeArrowheads="1"/>
          </p:cNvSpPr>
          <p:nvPr/>
        </p:nvSpPr>
        <p:spPr bwMode="auto">
          <a:xfrm>
            <a:off x="2124075" y="966788"/>
            <a:ext cx="5256213" cy="461962"/>
          </a:xfrm>
          <a:prstGeom prst="rect">
            <a:avLst/>
          </a:prstGeom>
          <a:noFill/>
          <a:ln w="9525">
            <a:noFill/>
            <a:miter lim="800000"/>
            <a:headEnd/>
            <a:tailEnd/>
          </a:ln>
        </p:spPr>
        <p:txBody>
          <a:bodyPr>
            <a:spAutoFit/>
          </a:bodyPr>
          <a:lstStyle/>
          <a:p>
            <a:pPr algn="ctr"/>
            <a:r>
              <a:rPr lang="en-GB" sz="2400" b="1">
                <a:latin typeface="Calibri" pitchFamily="34" charset="0"/>
              </a:rPr>
              <a:t>pH scale</a:t>
            </a:r>
            <a:endParaRPr lang="en-GB" sz="1600" b="1">
              <a:latin typeface="Calibri" pitchFamily="34" charset="0"/>
            </a:endParaRPr>
          </a:p>
        </p:txBody>
      </p:sp>
      <p:sp>
        <p:nvSpPr>
          <p:cNvPr id="12315" name="TextBox 39"/>
          <p:cNvSpPr txBox="1">
            <a:spLocks noChangeArrowheads="1"/>
          </p:cNvSpPr>
          <p:nvPr/>
        </p:nvSpPr>
        <p:spPr bwMode="auto">
          <a:xfrm>
            <a:off x="1801813" y="1498600"/>
            <a:ext cx="360362" cy="368300"/>
          </a:xfrm>
          <a:prstGeom prst="rect">
            <a:avLst/>
          </a:prstGeom>
          <a:noFill/>
          <a:ln w="9525">
            <a:noFill/>
            <a:miter lim="800000"/>
            <a:headEnd/>
            <a:tailEnd/>
          </a:ln>
        </p:spPr>
        <p:txBody>
          <a:bodyPr>
            <a:spAutoFit/>
          </a:bodyPr>
          <a:lstStyle/>
          <a:p>
            <a:r>
              <a:rPr lang="en-GB"/>
              <a:t>1</a:t>
            </a:r>
          </a:p>
        </p:txBody>
      </p:sp>
      <p:sp>
        <p:nvSpPr>
          <p:cNvPr id="12316" name="TextBox 40"/>
          <p:cNvSpPr txBox="1">
            <a:spLocks noChangeArrowheads="1"/>
          </p:cNvSpPr>
          <p:nvPr/>
        </p:nvSpPr>
        <p:spPr bwMode="auto">
          <a:xfrm>
            <a:off x="1403350" y="1492250"/>
            <a:ext cx="360363" cy="369888"/>
          </a:xfrm>
          <a:prstGeom prst="rect">
            <a:avLst/>
          </a:prstGeom>
          <a:noFill/>
          <a:ln w="9525">
            <a:noFill/>
            <a:miter lim="800000"/>
            <a:headEnd/>
            <a:tailEnd/>
          </a:ln>
        </p:spPr>
        <p:txBody>
          <a:bodyPr>
            <a:spAutoFit/>
          </a:bodyPr>
          <a:lstStyle/>
          <a:p>
            <a:r>
              <a:rPr lang="en-GB"/>
              <a:t>0</a:t>
            </a:r>
          </a:p>
        </p:txBody>
      </p:sp>
      <p:sp>
        <p:nvSpPr>
          <p:cNvPr id="12317" name="TextBox 41"/>
          <p:cNvSpPr txBox="1">
            <a:spLocks noChangeArrowheads="1"/>
          </p:cNvSpPr>
          <p:nvPr/>
        </p:nvSpPr>
        <p:spPr bwMode="auto">
          <a:xfrm>
            <a:off x="2643188" y="1492250"/>
            <a:ext cx="360362" cy="369888"/>
          </a:xfrm>
          <a:prstGeom prst="rect">
            <a:avLst/>
          </a:prstGeom>
          <a:noFill/>
          <a:ln w="9525">
            <a:noFill/>
            <a:miter lim="800000"/>
            <a:headEnd/>
            <a:tailEnd/>
          </a:ln>
        </p:spPr>
        <p:txBody>
          <a:bodyPr>
            <a:spAutoFit/>
          </a:bodyPr>
          <a:lstStyle/>
          <a:p>
            <a:r>
              <a:rPr lang="en-GB"/>
              <a:t>3</a:t>
            </a:r>
          </a:p>
        </p:txBody>
      </p:sp>
      <p:sp>
        <p:nvSpPr>
          <p:cNvPr id="12318" name="TextBox 42"/>
          <p:cNvSpPr txBox="1">
            <a:spLocks noChangeArrowheads="1"/>
          </p:cNvSpPr>
          <p:nvPr/>
        </p:nvSpPr>
        <p:spPr bwMode="auto">
          <a:xfrm>
            <a:off x="2227263" y="1492250"/>
            <a:ext cx="358775" cy="369888"/>
          </a:xfrm>
          <a:prstGeom prst="rect">
            <a:avLst/>
          </a:prstGeom>
          <a:noFill/>
          <a:ln w="9525">
            <a:noFill/>
            <a:miter lim="800000"/>
            <a:headEnd/>
            <a:tailEnd/>
          </a:ln>
        </p:spPr>
        <p:txBody>
          <a:bodyPr>
            <a:spAutoFit/>
          </a:bodyPr>
          <a:lstStyle/>
          <a:p>
            <a:r>
              <a:rPr lang="en-GB"/>
              <a:t>2</a:t>
            </a:r>
          </a:p>
        </p:txBody>
      </p:sp>
      <p:sp>
        <p:nvSpPr>
          <p:cNvPr id="12319" name="TextBox 43"/>
          <p:cNvSpPr txBox="1">
            <a:spLocks noChangeArrowheads="1"/>
          </p:cNvSpPr>
          <p:nvPr/>
        </p:nvSpPr>
        <p:spPr bwMode="auto">
          <a:xfrm>
            <a:off x="3506788" y="1490663"/>
            <a:ext cx="360362" cy="369887"/>
          </a:xfrm>
          <a:prstGeom prst="rect">
            <a:avLst/>
          </a:prstGeom>
          <a:noFill/>
          <a:ln w="9525">
            <a:noFill/>
            <a:miter lim="800000"/>
            <a:headEnd/>
            <a:tailEnd/>
          </a:ln>
        </p:spPr>
        <p:txBody>
          <a:bodyPr>
            <a:spAutoFit/>
          </a:bodyPr>
          <a:lstStyle/>
          <a:p>
            <a:r>
              <a:rPr lang="en-GB"/>
              <a:t>5</a:t>
            </a:r>
          </a:p>
        </p:txBody>
      </p:sp>
      <p:sp>
        <p:nvSpPr>
          <p:cNvPr id="12320" name="TextBox 44"/>
          <p:cNvSpPr txBox="1">
            <a:spLocks noChangeArrowheads="1"/>
          </p:cNvSpPr>
          <p:nvPr/>
        </p:nvSpPr>
        <p:spPr bwMode="auto">
          <a:xfrm>
            <a:off x="3073400" y="1492250"/>
            <a:ext cx="360363" cy="369888"/>
          </a:xfrm>
          <a:prstGeom prst="rect">
            <a:avLst/>
          </a:prstGeom>
          <a:noFill/>
          <a:ln w="9525">
            <a:noFill/>
            <a:miter lim="800000"/>
            <a:headEnd/>
            <a:tailEnd/>
          </a:ln>
        </p:spPr>
        <p:txBody>
          <a:bodyPr>
            <a:spAutoFit/>
          </a:bodyPr>
          <a:lstStyle/>
          <a:p>
            <a:r>
              <a:rPr lang="en-GB"/>
              <a:t>4</a:t>
            </a:r>
          </a:p>
        </p:txBody>
      </p:sp>
      <p:sp>
        <p:nvSpPr>
          <p:cNvPr id="12321" name="TextBox 45"/>
          <p:cNvSpPr txBox="1">
            <a:spLocks noChangeArrowheads="1"/>
          </p:cNvSpPr>
          <p:nvPr/>
        </p:nvSpPr>
        <p:spPr bwMode="auto">
          <a:xfrm>
            <a:off x="4376738" y="1484313"/>
            <a:ext cx="360362" cy="369887"/>
          </a:xfrm>
          <a:prstGeom prst="rect">
            <a:avLst/>
          </a:prstGeom>
          <a:noFill/>
          <a:ln w="9525">
            <a:noFill/>
            <a:miter lim="800000"/>
            <a:headEnd/>
            <a:tailEnd/>
          </a:ln>
        </p:spPr>
        <p:txBody>
          <a:bodyPr>
            <a:spAutoFit/>
          </a:bodyPr>
          <a:lstStyle/>
          <a:p>
            <a:r>
              <a:rPr lang="en-GB"/>
              <a:t>7</a:t>
            </a:r>
          </a:p>
        </p:txBody>
      </p:sp>
      <p:sp>
        <p:nvSpPr>
          <p:cNvPr id="12322" name="TextBox 46"/>
          <p:cNvSpPr txBox="1">
            <a:spLocks noChangeArrowheads="1"/>
          </p:cNvSpPr>
          <p:nvPr/>
        </p:nvSpPr>
        <p:spPr bwMode="auto">
          <a:xfrm>
            <a:off x="3924300" y="1484313"/>
            <a:ext cx="360363" cy="369887"/>
          </a:xfrm>
          <a:prstGeom prst="rect">
            <a:avLst/>
          </a:prstGeom>
          <a:noFill/>
          <a:ln w="9525">
            <a:noFill/>
            <a:miter lim="800000"/>
            <a:headEnd/>
            <a:tailEnd/>
          </a:ln>
        </p:spPr>
        <p:txBody>
          <a:bodyPr>
            <a:spAutoFit/>
          </a:bodyPr>
          <a:lstStyle/>
          <a:p>
            <a:r>
              <a:rPr lang="en-GB"/>
              <a:t>6</a:t>
            </a:r>
          </a:p>
        </p:txBody>
      </p:sp>
      <p:sp>
        <p:nvSpPr>
          <p:cNvPr id="12323" name="TextBox 47"/>
          <p:cNvSpPr txBox="1">
            <a:spLocks noChangeArrowheads="1"/>
          </p:cNvSpPr>
          <p:nvPr/>
        </p:nvSpPr>
        <p:spPr bwMode="auto">
          <a:xfrm>
            <a:off x="5219700" y="1484313"/>
            <a:ext cx="360363" cy="369887"/>
          </a:xfrm>
          <a:prstGeom prst="rect">
            <a:avLst/>
          </a:prstGeom>
          <a:noFill/>
          <a:ln w="9525">
            <a:noFill/>
            <a:miter lim="800000"/>
            <a:headEnd/>
            <a:tailEnd/>
          </a:ln>
        </p:spPr>
        <p:txBody>
          <a:bodyPr>
            <a:spAutoFit/>
          </a:bodyPr>
          <a:lstStyle/>
          <a:p>
            <a:r>
              <a:rPr lang="en-GB"/>
              <a:t>9</a:t>
            </a:r>
          </a:p>
        </p:txBody>
      </p:sp>
      <p:sp>
        <p:nvSpPr>
          <p:cNvPr id="12324" name="TextBox 48"/>
          <p:cNvSpPr txBox="1">
            <a:spLocks noChangeArrowheads="1"/>
          </p:cNvSpPr>
          <p:nvPr/>
        </p:nvSpPr>
        <p:spPr bwMode="auto">
          <a:xfrm>
            <a:off x="4787900" y="1487488"/>
            <a:ext cx="360363" cy="368300"/>
          </a:xfrm>
          <a:prstGeom prst="rect">
            <a:avLst/>
          </a:prstGeom>
          <a:noFill/>
          <a:ln w="9525">
            <a:noFill/>
            <a:miter lim="800000"/>
            <a:headEnd/>
            <a:tailEnd/>
          </a:ln>
        </p:spPr>
        <p:txBody>
          <a:bodyPr>
            <a:spAutoFit/>
          </a:bodyPr>
          <a:lstStyle/>
          <a:p>
            <a:r>
              <a:rPr lang="en-GB"/>
              <a:t>8</a:t>
            </a:r>
          </a:p>
        </p:txBody>
      </p:sp>
      <p:sp>
        <p:nvSpPr>
          <p:cNvPr id="12325" name="TextBox 49"/>
          <p:cNvSpPr txBox="1">
            <a:spLocks noChangeArrowheads="1"/>
          </p:cNvSpPr>
          <p:nvPr/>
        </p:nvSpPr>
        <p:spPr bwMode="auto">
          <a:xfrm>
            <a:off x="5564188" y="1484313"/>
            <a:ext cx="420687" cy="369887"/>
          </a:xfrm>
          <a:prstGeom prst="rect">
            <a:avLst/>
          </a:prstGeom>
          <a:noFill/>
          <a:ln w="9525">
            <a:noFill/>
            <a:miter lim="800000"/>
            <a:headEnd/>
            <a:tailEnd/>
          </a:ln>
        </p:spPr>
        <p:txBody>
          <a:bodyPr>
            <a:spAutoFit/>
          </a:bodyPr>
          <a:lstStyle/>
          <a:p>
            <a:r>
              <a:rPr lang="en-GB"/>
              <a:t>10</a:t>
            </a:r>
          </a:p>
        </p:txBody>
      </p:sp>
      <p:sp>
        <p:nvSpPr>
          <p:cNvPr id="12326" name="TextBox 50"/>
          <p:cNvSpPr txBox="1">
            <a:spLocks noChangeArrowheads="1"/>
          </p:cNvSpPr>
          <p:nvPr/>
        </p:nvSpPr>
        <p:spPr bwMode="auto">
          <a:xfrm>
            <a:off x="6483350" y="1484313"/>
            <a:ext cx="555625" cy="369887"/>
          </a:xfrm>
          <a:prstGeom prst="rect">
            <a:avLst/>
          </a:prstGeom>
          <a:noFill/>
          <a:ln w="9525">
            <a:noFill/>
            <a:miter lim="800000"/>
            <a:headEnd/>
            <a:tailEnd/>
          </a:ln>
        </p:spPr>
        <p:txBody>
          <a:bodyPr>
            <a:spAutoFit/>
          </a:bodyPr>
          <a:lstStyle/>
          <a:p>
            <a:r>
              <a:rPr lang="en-GB"/>
              <a:t>12</a:t>
            </a:r>
          </a:p>
        </p:txBody>
      </p:sp>
      <p:sp>
        <p:nvSpPr>
          <p:cNvPr id="12327" name="TextBox 51"/>
          <p:cNvSpPr txBox="1">
            <a:spLocks noChangeArrowheads="1"/>
          </p:cNvSpPr>
          <p:nvPr/>
        </p:nvSpPr>
        <p:spPr bwMode="auto">
          <a:xfrm>
            <a:off x="6015038" y="1484313"/>
            <a:ext cx="476250" cy="369887"/>
          </a:xfrm>
          <a:prstGeom prst="rect">
            <a:avLst/>
          </a:prstGeom>
          <a:noFill/>
          <a:ln w="9525">
            <a:noFill/>
            <a:miter lim="800000"/>
            <a:headEnd/>
            <a:tailEnd/>
          </a:ln>
        </p:spPr>
        <p:txBody>
          <a:bodyPr>
            <a:spAutoFit/>
          </a:bodyPr>
          <a:lstStyle/>
          <a:p>
            <a:r>
              <a:rPr lang="en-GB"/>
              <a:t>11</a:t>
            </a:r>
          </a:p>
        </p:txBody>
      </p:sp>
      <p:sp>
        <p:nvSpPr>
          <p:cNvPr id="12328" name="TextBox 52"/>
          <p:cNvSpPr txBox="1">
            <a:spLocks noChangeArrowheads="1"/>
          </p:cNvSpPr>
          <p:nvPr/>
        </p:nvSpPr>
        <p:spPr bwMode="auto">
          <a:xfrm>
            <a:off x="7337425" y="1484313"/>
            <a:ext cx="539750" cy="369887"/>
          </a:xfrm>
          <a:prstGeom prst="rect">
            <a:avLst/>
          </a:prstGeom>
          <a:noFill/>
          <a:ln w="9525">
            <a:noFill/>
            <a:miter lim="800000"/>
            <a:headEnd/>
            <a:tailEnd/>
          </a:ln>
        </p:spPr>
        <p:txBody>
          <a:bodyPr>
            <a:spAutoFit/>
          </a:bodyPr>
          <a:lstStyle/>
          <a:p>
            <a:r>
              <a:rPr lang="en-GB"/>
              <a:t>14</a:t>
            </a:r>
          </a:p>
        </p:txBody>
      </p:sp>
      <p:sp>
        <p:nvSpPr>
          <p:cNvPr id="12329" name="TextBox 53"/>
          <p:cNvSpPr txBox="1">
            <a:spLocks noChangeArrowheads="1"/>
          </p:cNvSpPr>
          <p:nvPr/>
        </p:nvSpPr>
        <p:spPr bwMode="auto">
          <a:xfrm>
            <a:off x="6931025" y="1484313"/>
            <a:ext cx="530225" cy="369887"/>
          </a:xfrm>
          <a:prstGeom prst="rect">
            <a:avLst/>
          </a:prstGeom>
          <a:noFill/>
          <a:ln w="9525">
            <a:noFill/>
            <a:miter lim="800000"/>
            <a:headEnd/>
            <a:tailEnd/>
          </a:ln>
        </p:spPr>
        <p:txBody>
          <a:bodyPr>
            <a:spAutoFit/>
          </a:bodyPr>
          <a:lstStyle/>
          <a:p>
            <a:r>
              <a:rPr lang="en-GB"/>
              <a:t>13</a:t>
            </a:r>
          </a:p>
        </p:txBody>
      </p:sp>
      <p:sp>
        <p:nvSpPr>
          <p:cNvPr id="12330" name="TextBox 41"/>
          <p:cNvSpPr txBox="1">
            <a:spLocks noChangeArrowheads="1"/>
          </p:cNvSpPr>
          <p:nvPr/>
        </p:nvSpPr>
        <p:spPr bwMode="auto">
          <a:xfrm>
            <a:off x="827088" y="5110163"/>
            <a:ext cx="7345362" cy="460375"/>
          </a:xfrm>
          <a:prstGeom prst="rect">
            <a:avLst/>
          </a:prstGeom>
          <a:noFill/>
          <a:ln w="9525">
            <a:noFill/>
            <a:miter lim="800000"/>
            <a:headEnd/>
            <a:tailEnd/>
          </a:ln>
        </p:spPr>
        <p:txBody>
          <a:bodyPr>
            <a:spAutoFit/>
          </a:bodyPr>
          <a:lstStyle/>
          <a:p>
            <a:r>
              <a:rPr lang="en-GB" sz="2400">
                <a:solidFill>
                  <a:schemeClr val="accent1"/>
                </a:solidFill>
                <a:latin typeface="Comic Sans MS" pitchFamily="66" charset="0"/>
              </a:rPr>
              <a:t>0.3 decrease in pH = doubling of H+ concentration</a:t>
            </a:r>
          </a:p>
        </p:txBody>
      </p:sp>
    </p:spTree>
    <p:extLst>
      <p:ext uri="{BB962C8B-B14F-4D97-AF65-F5344CB8AC3E}">
        <p14:creationId xmlns:p14="http://schemas.microsoft.com/office/powerpoint/2010/main" val="550522425"/>
      </p:ext>
    </p:extLst>
  </p:cSld>
  <p:clrMapOvr>
    <a:masterClrMapping/>
  </p:clrMapOvr>
  <p:transition xmlns:p14="http://schemas.microsoft.com/office/powerpoint/2010/main" advClick="0" advTm="6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descr="untitled"/>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cxnSp>
        <p:nvCxnSpPr>
          <p:cNvPr id="41" name="Straight Connector 40"/>
          <p:cNvCxnSpPr/>
          <p:nvPr/>
        </p:nvCxnSpPr>
        <p:spPr>
          <a:xfrm rot="5400000">
            <a:off x="3203575" y="4292600"/>
            <a:ext cx="3457575" cy="2889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323850" y="2636838"/>
            <a:ext cx="4464050" cy="35290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47800" y="1447800"/>
            <a:ext cx="62484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a:xfrm>
            <a:off x="1447800" y="1828800"/>
            <a:ext cx="3124200" cy="838200"/>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4572000" y="1828800"/>
            <a:ext cx="3124200" cy="838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55" name="TextBox 12"/>
          <p:cNvSpPr txBox="1">
            <a:spLocks noChangeArrowheads="1"/>
          </p:cNvSpPr>
          <p:nvPr/>
        </p:nvSpPr>
        <p:spPr bwMode="auto">
          <a:xfrm>
            <a:off x="296863" y="1844675"/>
            <a:ext cx="1143000" cy="461963"/>
          </a:xfrm>
          <a:prstGeom prst="rect">
            <a:avLst/>
          </a:prstGeom>
          <a:noFill/>
          <a:ln w="9525">
            <a:noFill/>
            <a:miter lim="800000"/>
            <a:headEnd/>
            <a:tailEnd/>
          </a:ln>
        </p:spPr>
        <p:txBody>
          <a:bodyPr>
            <a:spAutoFit/>
          </a:bodyPr>
          <a:lstStyle/>
          <a:p>
            <a:pPr algn="ctr">
              <a:defRPr/>
            </a:pPr>
            <a:r>
              <a:rPr lang="en-GB" sz="2400" b="1" dirty="0">
                <a:solidFill>
                  <a:srgbClr val="C00000"/>
                </a:solidFill>
                <a:latin typeface="+mn-lt"/>
              </a:rPr>
              <a:t>Acidic</a:t>
            </a:r>
          </a:p>
        </p:txBody>
      </p:sp>
      <p:sp>
        <p:nvSpPr>
          <p:cNvPr id="14" name="TextBox 13"/>
          <p:cNvSpPr txBox="1"/>
          <p:nvPr/>
        </p:nvSpPr>
        <p:spPr>
          <a:xfrm>
            <a:off x="7702550" y="1844675"/>
            <a:ext cx="1263650" cy="461963"/>
          </a:xfrm>
          <a:prstGeom prst="rect">
            <a:avLst/>
          </a:prstGeom>
          <a:noFill/>
        </p:spPr>
        <p:txBody>
          <a:bodyPr>
            <a:spAutoFit/>
          </a:bodyPr>
          <a:lstStyle/>
          <a:p>
            <a:pPr algn="ctr" fontAlgn="auto">
              <a:spcBef>
                <a:spcPts val="0"/>
              </a:spcBef>
              <a:spcAft>
                <a:spcPts val="0"/>
              </a:spcAft>
              <a:defRPr/>
            </a:pPr>
            <a:r>
              <a:rPr lang="en-GB" sz="2400" dirty="0">
                <a:solidFill>
                  <a:schemeClr val="accent1">
                    <a:lumMod val="20000"/>
                    <a:lumOff val="80000"/>
                  </a:schemeClr>
                </a:solidFill>
                <a:latin typeface="+mn-lt"/>
              </a:rPr>
              <a:t>Alkaline</a:t>
            </a:r>
            <a:endParaRPr lang="en-GB" sz="2400" baseline="30000" dirty="0">
              <a:solidFill>
                <a:schemeClr val="accent1">
                  <a:lumMod val="20000"/>
                  <a:lumOff val="80000"/>
                </a:schemeClr>
              </a:solidFill>
              <a:latin typeface="+mn-lt"/>
            </a:endParaRPr>
          </a:p>
        </p:txBody>
      </p:sp>
      <p:cxnSp>
        <p:nvCxnSpPr>
          <p:cNvPr id="17" name="Straight Connector 16"/>
          <p:cNvCxnSpPr/>
          <p:nvPr/>
        </p:nvCxnSpPr>
        <p:spPr>
          <a:xfrm rot="5400000">
            <a:off x="4139407" y="2248694"/>
            <a:ext cx="838200" cy="158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04544" y="2247106"/>
            <a:ext cx="838200" cy="1588"/>
          </a:xfrm>
          <a:prstGeom prst="line">
            <a:avLst/>
          </a:prstGeom>
          <a:ln w="152400">
            <a:solidFill>
              <a:srgbClr val="57D3FF"/>
            </a:solidFill>
          </a:ln>
        </p:spPr>
        <p:style>
          <a:lnRef idx="1">
            <a:schemeClr val="accent1"/>
          </a:lnRef>
          <a:fillRef idx="0">
            <a:schemeClr val="accent1"/>
          </a:fillRef>
          <a:effectRef idx="0">
            <a:schemeClr val="accent1"/>
          </a:effectRef>
          <a:fontRef idx="minor">
            <a:schemeClr val="tx1"/>
          </a:fontRef>
        </p:style>
      </p:cxnSp>
      <p:sp>
        <p:nvSpPr>
          <p:cNvPr id="2067" name="TextBox 27"/>
          <p:cNvSpPr txBox="1">
            <a:spLocks noChangeArrowheads="1"/>
          </p:cNvSpPr>
          <p:nvPr/>
        </p:nvSpPr>
        <p:spPr bwMode="auto">
          <a:xfrm>
            <a:off x="4927600" y="3041650"/>
            <a:ext cx="1295400" cy="584200"/>
          </a:xfrm>
          <a:prstGeom prst="rect">
            <a:avLst/>
          </a:prstGeom>
          <a:noFill/>
          <a:ln w="28575">
            <a:solidFill>
              <a:schemeClr val="bg1"/>
            </a:solidFill>
            <a:miter lim="800000"/>
            <a:headEnd/>
            <a:tailEnd/>
          </a:ln>
        </p:spPr>
        <p:txBody>
          <a:bodyPr>
            <a:spAutoFit/>
          </a:bodyPr>
          <a:lstStyle/>
          <a:p>
            <a:pPr algn="ctr">
              <a:defRPr/>
            </a:pPr>
            <a:r>
              <a:rPr lang="en-GB" sz="1600" b="1" dirty="0">
                <a:solidFill>
                  <a:schemeClr val="bg1"/>
                </a:solidFill>
                <a:latin typeface="+mn-lt"/>
              </a:rPr>
              <a:t>Surface seawater</a:t>
            </a:r>
          </a:p>
        </p:txBody>
      </p:sp>
      <p:cxnSp>
        <p:nvCxnSpPr>
          <p:cNvPr id="36" name="Straight Connector 35"/>
          <p:cNvCxnSpPr/>
          <p:nvPr/>
        </p:nvCxnSpPr>
        <p:spPr>
          <a:xfrm rot="16200000" flipH="1">
            <a:off x="5029200" y="2743200"/>
            <a:ext cx="38100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326" name="TextBox 28"/>
          <p:cNvSpPr txBox="1">
            <a:spLocks noChangeArrowheads="1"/>
          </p:cNvSpPr>
          <p:nvPr/>
        </p:nvSpPr>
        <p:spPr bwMode="auto">
          <a:xfrm>
            <a:off x="2124075" y="966788"/>
            <a:ext cx="5256213" cy="461962"/>
          </a:xfrm>
          <a:prstGeom prst="rect">
            <a:avLst/>
          </a:prstGeom>
          <a:noFill/>
          <a:ln w="9525">
            <a:noFill/>
            <a:miter lim="800000"/>
            <a:headEnd/>
            <a:tailEnd/>
          </a:ln>
        </p:spPr>
        <p:txBody>
          <a:bodyPr>
            <a:spAutoFit/>
          </a:bodyPr>
          <a:lstStyle/>
          <a:p>
            <a:pPr algn="ctr"/>
            <a:r>
              <a:rPr lang="en-GB" sz="2400" b="1">
                <a:latin typeface="Calibri" pitchFamily="34" charset="0"/>
              </a:rPr>
              <a:t>pH scale</a:t>
            </a:r>
            <a:endParaRPr lang="en-GB" sz="1600" b="1">
              <a:latin typeface="Calibri" pitchFamily="34" charset="0"/>
            </a:endParaRPr>
          </a:p>
        </p:txBody>
      </p:sp>
      <p:sp>
        <p:nvSpPr>
          <p:cNvPr id="13327" name="TextBox 39"/>
          <p:cNvSpPr txBox="1">
            <a:spLocks noChangeArrowheads="1"/>
          </p:cNvSpPr>
          <p:nvPr/>
        </p:nvSpPr>
        <p:spPr bwMode="auto">
          <a:xfrm>
            <a:off x="1801813" y="1498600"/>
            <a:ext cx="360362" cy="368300"/>
          </a:xfrm>
          <a:prstGeom prst="rect">
            <a:avLst/>
          </a:prstGeom>
          <a:noFill/>
          <a:ln w="9525">
            <a:noFill/>
            <a:miter lim="800000"/>
            <a:headEnd/>
            <a:tailEnd/>
          </a:ln>
        </p:spPr>
        <p:txBody>
          <a:bodyPr>
            <a:spAutoFit/>
          </a:bodyPr>
          <a:lstStyle/>
          <a:p>
            <a:r>
              <a:rPr lang="en-GB"/>
              <a:t>1</a:t>
            </a:r>
          </a:p>
        </p:txBody>
      </p:sp>
      <p:sp>
        <p:nvSpPr>
          <p:cNvPr id="13328" name="TextBox 40"/>
          <p:cNvSpPr txBox="1">
            <a:spLocks noChangeArrowheads="1"/>
          </p:cNvSpPr>
          <p:nvPr/>
        </p:nvSpPr>
        <p:spPr bwMode="auto">
          <a:xfrm>
            <a:off x="1403350" y="1492250"/>
            <a:ext cx="360363" cy="369888"/>
          </a:xfrm>
          <a:prstGeom prst="rect">
            <a:avLst/>
          </a:prstGeom>
          <a:noFill/>
          <a:ln w="9525">
            <a:noFill/>
            <a:miter lim="800000"/>
            <a:headEnd/>
            <a:tailEnd/>
          </a:ln>
        </p:spPr>
        <p:txBody>
          <a:bodyPr>
            <a:spAutoFit/>
          </a:bodyPr>
          <a:lstStyle/>
          <a:p>
            <a:r>
              <a:rPr lang="en-GB"/>
              <a:t>0</a:t>
            </a:r>
          </a:p>
        </p:txBody>
      </p:sp>
      <p:sp>
        <p:nvSpPr>
          <p:cNvPr id="13329" name="TextBox 41"/>
          <p:cNvSpPr txBox="1">
            <a:spLocks noChangeArrowheads="1"/>
          </p:cNvSpPr>
          <p:nvPr/>
        </p:nvSpPr>
        <p:spPr bwMode="auto">
          <a:xfrm>
            <a:off x="2643188" y="1492250"/>
            <a:ext cx="360362" cy="369888"/>
          </a:xfrm>
          <a:prstGeom prst="rect">
            <a:avLst/>
          </a:prstGeom>
          <a:noFill/>
          <a:ln w="9525">
            <a:noFill/>
            <a:miter lim="800000"/>
            <a:headEnd/>
            <a:tailEnd/>
          </a:ln>
        </p:spPr>
        <p:txBody>
          <a:bodyPr>
            <a:spAutoFit/>
          </a:bodyPr>
          <a:lstStyle/>
          <a:p>
            <a:r>
              <a:rPr lang="en-GB"/>
              <a:t>3</a:t>
            </a:r>
          </a:p>
        </p:txBody>
      </p:sp>
      <p:sp>
        <p:nvSpPr>
          <p:cNvPr id="13330" name="TextBox 42"/>
          <p:cNvSpPr txBox="1">
            <a:spLocks noChangeArrowheads="1"/>
          </p:cNvSpPr>
          <p:nvPr/>
        </p:nvSpPr>
        <p:spPr bwMode="auto">
          <a:xfrm>
            <a:off x="2227263" y="1492250"/>
            <a:ext cx="358775" cy="369888"/>
          </a:xfrm>
          <a:prstGeom prst="rect">
            <a:avLst/>
          </a:prstGeom>
          <a:noFill/>
          <a:ln w="9525">
            <a:noFill/>
            <a:miter lim="800000"/>
            <a:headEnd/>
            <a:tailEnd/>
          </a:ln>
        </p:spPr>
        <p:txBody>
          <a:bodyPr>
            <a:spAutoFit/>
          </a:bodyPr>
          <a:lstStyle/>
          <a:p>
            <a:r>
              <a:rPr lang="en-GB"/>
              <a:t>2</a:t>
            </a:r>
          </a:p>
        </p:txBody>
      </p:sp>
      <p:sp>
        <p:nvSpPr>
          <p:cNvPr id="13331" name="TextBox 43"/>
          <p:cNvSpPr txBox="1">
            <a:spLocks noChangeArrowheads="1"/>
          </p:cNvSpPr>
          <p:nvPr/>
        </p:nvSpPr>
        <p:spPr bwMode="auto">
          <a:xfrm>
            <a:off x="3506788" y="1490663"/>
            <a:ext cx="360362" cy="369887"/>
          </a:xfrm>
          <a:prstGeom prst="rect">
            <a:avLst/>
          </a:prstGeom>
          <a:noFill/>
          <a:ln w="9525">
            <a:noFill/>
            <a:miter lim="800000"/>
            <a:headEnd/>
            <a:tailEnd/>
          </a:ln>
        </p:spPr>
        <p:txBody>
          <a:bodyPr>
            <a:spAutoFit/>
          </a:bodyPr>
          <a:lstStyle/>
          <a:p>
            <a:r>
              <a:rPr lang="en-GB"/>
              <a:t>5</a:t>
            </a:r>
          </a:p>
        </p:txBody>
      </p:sp>
      <p:sp>
        <p:nvSpPr>
          <p:cNvPr id="13332" name="TextBox 44"/>
          <p:cNvSpPr txBox="1">
            <a:spLocks noChangeArrowheads="1"/>
          </p:cNvSpPr>
          <p:nvPr/>
        </p:nvSpPr>
        <p:spPr bwMode="auto">
          <a:xfrm>
            <a:off x="3073400" y="1492250"/>
            <a:ext cx="360363" cy="369888"/>
          </a:xfrm>
          <a:prstGeom prst="rect">
            <a:avLst/>
          </a:prstGeom>
          <a:noFill/>
          <a:ln w="9525">
            <a:noFill/>
            <a:miter lim="800000"/>
            <a:headEnd/>
            <a:tailEnd/>
          </a:ln>
        </p:spPr>
        <p:txBody>
          <a:bodyPr>
            <a:spAutoFit/>
          </a:bodyPr>
          <a:lstStyle/>
          <a:p>
            <a:r>
              <a:rPr lang="en-GB"/>
              <a:t>4</a:t>
            </a:r>
          </a:p>
        </p:txBody>
      </p:sp>
      <p:sp>
        <p:nvSpPr>
          <p:cNvPr id="13333" name="TextBox 45"/>
          <p:cNvSpPr txBox="1">
            <a:spLocks noChangeArrowheads="1"/>
          </p:cNvSpPr>
          <p:nvPr/>
        </p:nvSpPr>
        <p:spPr bwMode="auto">
          <a:xfrm>
            <a:off x="4376738" y="1484313"/>
            <a:ext cx="360362" cy="369887"/>
          </a:xfrm>
          <a:prstGeom prst="rect">
            <a:avLst/>
          </a:prstGeom>
          <a:noFill/>
          <a:ln w="9525">
            <a:noFill/>
            <a:miter lim="800000"/>
            <a:headEnd/>
            <a:tailEnd/>
          </a:ln>
        </p:spPr>
        <p:txBody>
          <a:bodyPr>
            <a:spAutoFit/>
          </a:bodyPr>
          <a:lstStyle/>
          <a:p>
            <a:r>
              <a:rPr lang="en-GB"/>
              <a:t>7</a:t>
            </a:r>
          </a:p>
        </p:txBody>
      </p:sp>
      <p:sp>
        <p:nvSpPr>
          <p:cNvPr id="13334" name="TextBox 46"/>
          <p:cNvSpPr txBox="1">
            <a:spLocks noChangeArrowheads="1"/>
          </p:cNvSpPr>
          <p:nvPr/>
        </p:nvSpPr>
        <p:spPr bwMode="auto">
          <a:xfrm>
            <a:off x="3924300" y="1484313"/>
            <a:ext cx="360363" cy="369887"/>
          </a:xfrm>
          <a:prstGeom prst="rect">
            <a:avLst/>
          </a:prstGeom>
          <a:noFill/>
          <a:ln w="9525">
            <a:noFill/>
            <a:miter lim="800000"/>
            <a:headEnd/>
            <a:tailEnd/>
          </a:ln>
        </p:spPr>
        <p:txBody>
          <a:bodyPr>
            <a:spAutoFit/>
          </a:bodyPr>
          <a:lstStyle/>
          <a:p>
            <a:r>
              <a:rPr lang="en-GB"/>
              <a:t>6</a:t>
            </a:r>
          </a:p>
        </p:txBody>
      </p:sp>
      <p:sp>
        <p:nvSpPr>
          <p:cNvPr id="13335" name="TextBox 47"/>
          <p:cNvSpPr txBox="1">
            <a:spLocks noChangeArrowheads="1"/>
          </p:cNvSpPr>
          <p:nvPr/>
        </p:nvSpPr>
        <p:spPr bwMode="auto">
          <a:xfrm>
            <a:off x="5219700" y="1484313"/>
            <a:ext cx="360363" cy="369887"/>
          </a:xfrm>
          <a:prstGeom prst="rect">
            <a:avLst/>
          </a:prstGeom>
          <a:noFill/>
          <a:ln w="9525">
            <a:noFill/>
            <a:miter lim="800000"/>
            <a:headEnd/>
            <a:tailEnd/>
          </a:ln>
        </p:spPr>
        <p:txBody>
          <a:bodyPr>
            <a:spAutoFit/>
          </a:bodyPr>
          <a:lstStyle/>
          <a:p>
            <a:r>
              <a:rPr lang="en-GB"/>
              <a:t>9</a:t>
            </a:r>
          </a:p>
        </p:txBody>
      </p:sp>
      <p:sp>
        <p:nvSpPr>
          <p:cNvPr id="13336" name="TextBox 48"/>
          <p:cNvSpPr txBox="1">
            <a:spLocks noChangeArrowheads="1"/>
          </p:cNvSpPr>
          <p:nvPr/>
        </p:nvSpPr>
        <p:spPr bwMode="auto">
          <a:xfrm>
            <a:off x="4787900" y="1487488"/>
            <a:ext cx="360363" cy="368300"/>
          </a:xfrm>
          <a:prstGeom prst="rect">
            <a:avLst/>
          </a:prstGeom>
          <a:noFill/>
          <a:ln w="9525">
            <a:noFill/>
            <a:miter lim="800000"/>
            <a:headEnd/>
            <a:tailEnd/>
          </a:ln>
        </p:spPr>
        <p:txBody>
          <a:bodyPr>
            <a:spAutoFit/>
          </a:bodyPr>
          <a:lstStyle/>
          <a:p>
            <a:r>
              <a:rPr lang="en-GB"/>
              <a:t>8</a:t>
            </a:r>
          </a:p>
        </p:txBody>
      </p:sp>
      <p:sp>
        <p:nvSpPr>
          <p:cNvPr id="13337" name="TextBox 49"/>
          <p:cNvSpPr txBox="1">
            <a:spLocks noChangeArrowheads="1"/>
          </p:cNvSpPr>
          <p:nvPr/>
        </p:nvSpPr>
        <p:spPr bwMode="auto">
          <a:xfrm>
            <a:off x="5564188" y="1484313"/>
            <a:ext cx="420687" cy="369887"/>
          </a:xfrm>
          <a:prstGeom prst="rect">
            <a:avLst/>
          </a:prstGeom>
          <a:noFill/>
          <a:ln w="9525">
            <a:noFill/>
            <a:miter lim="800000"/>
            <a:headEnd/>
            <a:tailEnd/>
          </a:ln>
        </p:spPr>
        <p:txBody>
          <a:bodyPr>
            <a:spAutoFit/>
          </a:bodyPr>
          <a:lstStyle/>
          <a:p>
            <a:r>
              <a:rPr lang="en-GB"/>
              <a:t>10</a:t>
            </a:r>
          </a:p>
        </p:txBody>
      </p:sp>
      <p:sp>
        <p:nvSpPr>
          <p:cNvPr id="13338" name="TextBox 50"/>
          <p:cNvSpPr txBox="1">
            <a:spLocks noChangeArrowheads="1"/>
          </p:cNvSpPr>
          <p:nvPr/>
        </p:nvSpPr>
        <p:spPr bwMode="auto">
          <a:xfrm>
            <a:off x="6483350" y="1484313"/>
            <a:ext cx="555625" cy="369887"/>
          </a:xfrm>
          <a:prstGeom prst="rect">
            <a:avLst/>
          </a:prstGeom>
          <a:noFill/>
          <a:ln w="9525">
            <a:noFill/>
            <a:miter lim="800000"/>
            <a:headEnd/>
            <a:tailEnd/>
          </a:ln>
        </p:spPr>
        <p:txBody>
          <a:bodyPr>
            <a:spAutoFit/>
          </a:bodyPr>
          <a:lstStyle/>
          <a:p>
            <a:r>
              <a:rPr lang="en-GB"/>
              <a:t>12</a:t>
            </a:r>
          </a:p>
        </p:txBody>
      </p:sp>
      <p:sp>
        <p:nvSpPr>
          <p:cNvPr id="13339" name="TextBox 51"/>
          <p:cNvSpPr txBox="1">
            <a:spLocks noChangeArrowheads="1"/>
          </p:cNvSpPr>
          <p:nvPr/>
        </p:nvSpPr>
        <p:spPr bwMode="auto">
          <a:xfrm>
            <a:off x="6015038" y="1484313"/>
            <a:ext cx="476250" cy="369887"/>
          </a:xfrm>
          <a:prstGeom prst="rect">
            <a:avLst/>
          </a:prstGeom>
          <a:noFill/>
          <a:ln w="9525">
            <a:noFill/>
            <a:miter lim="800000"/>
            <a:headEnd/>
            <a:tailEnd/>
          </a:ln>
        </p:spPr>
        <p:txBody>
          <a:bodyPr>
            <a:spAutoFit/>
          </a:bodyPr>
          <a:lstStyle/>
          <a:p>
            <a:r>
              <a:rPr lang="en-GB"/>
              <a:t>11</a:t>
            </a:r>
          </a:p>
        </p:txBody>
      </p:sp>
      <p:sp>
        <p:nvSpPr>
          <p:cNvPr id="13340" name="TextBox 52"/>
          <p:cNvSpPr txBox="1">
            <a:spLocks noChangeArrowheads="1"/>
          </p:cNvSpPr>
          <p:nvPr/>
        </p:nvSpPr>
        <p:spPr bwMode="auto">
          <a:xfrm>
            <a:off x="7337425" y="1484313"/>
            <a:ext cx="539750" cy="369887"/>
          </a:xfrm>
          <a:prstGeom prst="rect">
            <a:avLst/>
          </a:prstGeom>
          <a:noFill/>
          <a:ln w="9525">
            <a:noFill/>
            <a:miter lim="800000"/>
            <a:headEnd/>
            <a:tailEnd/>
          </a:ln>
        </p:spPr>
        <p:txBody>
          <a:bodyPr>
            <a:spAutoFit/>
          </a:bodyPr>
          <a:lstStyle/>
          <a:p>
            <a:r>
              <a:rPr lang="en-GB"/>
              <a:t>14</a:t>
            </a:r>
          </a:p>
        </p:txBody>
      </p:sp>
      <p:sp>
        <p:nvSpPr>
          <p:cNvPr id="13341" name="TextBox 53"/>
          <p:cNvSpPr txBox="1">
            <a:spLocks noChangeArrowheads="1"/>
          </p:cNvSpPr>
          <p:nvPr/>
        </p:nvSpPr>
        <p:spPr bwMode="auto">
          <a:xfrm>
            <a:off x="6931025" y="1484313"/>
            <a:ext cx="530225" cy="369887"/>
          </a:xfrm>
          <a:prstGeom prst="rect">
            <a:avLst/>
          </a:prstGeom>
          <a:noFill/>
          <a:ln w="9525">
            <a:noFill/>
            <a:miter lim="800000"/>
            <a:headEnd/>
            <a:tailEnd/>
          </a:ln>
        </p:spPr>
        <p:txBody>
          <a:bodyPr>
            <a:spAutoFit/>
          </a:bodyPr>
          <a:lstStyle/>
          <a:p>
            <a:r>
              <a:rPr lang="en-GB"/>
              <a:t>13</a:t>
            </a:r>
          </a:p>
        </p:txBody>
      </p:sp>
      <p:pic>
        <p:nvPicPr>
          <p:cNvPr id="89090" name="Picture 2"/>
          <p:cNvPicPr>
            <a:picLocks noChangeAspect="1" noChangeArrowheads="1"/>
          </p:cNvPicPr>
          <p:nvPr/>
        </p:nvPicPr>
        <p:blipFill>
          <a:blip r:embed="rId4" cstate="print"/>
          <a:srcRect/>
          <a:stretch>
            <a:fillRect/>
          </a:stretch>
        </p:blipFill>
        <p:spPr bwMode="auto">
          <a:xfrm>
            <a:off x="-10136" y="2852936"/>
            <a:ext cx="3888432" cy="1957092"/>
          </a:xfrm>
          <a:prstGeom prst="ellipse">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a:off x="2532248" y="3693504"/>
            <a:ext cx="4006819" cy="2016224"/>
          </a:xfrm>
          <a:prstGeom prst="ellipse">
            <a:avLst/>
          </a:prstGeom>
          <a:noFill/>
          <a:ln w="9525">
            <a:noFill/>
            <a:miter lim="800000"/>
            <a:headEnd/>
            <a:tailEnd/>
          </a:ln>
        </p:spPr>
      </p:pic>
      <p:pic>
        <p:nvPicPr>
          <p:cNvPr id="13344" name="Picture 6"/>
          <p:cNvPicPr>
            <a:picLocks noChangeAspect="1" noChangeArrowheads="1"/>
          </p:cNvPicPr>
          <p:nvPr/>
        </p:nvPicPr>
        <p:blipFill>
          <a:blip r:embed="rId6" cstate="print"/>
          <a:srcRect/>
          <a:stretch>
            <a:fillRect/>
          </a:stretch>
        </p:blipFill>
        <p:spPr bwMode="auto">
          <a:xfrm>
            <a:off x="250825" y="6183313"/>
            <a:ext cx="4686300" cy="409575"/>
          </a:xfrm>
          <a:prstGeom prst="rect">
            <a:avLst/>
          </a:prstGeom>
          <a:noFill/>
          <a:ln w="9525">
            <a:noFill/>
            <a:miter lim="800000"/>
            <a:headEnd/>
            <a:tailEnd/>
          </a:ln>
        </p:spPr>
      </p:pic>
      <p:sp>
        <p:nvSpPr>
          <p:cNvPr id="13345" name="TextBox 50"/>
          <p:cNvSpPr txBox="1">
            <a:spLocks noChangeArrowheads="1"/>
          </p:cNvSpPr>
          <p:nvPr/>
        </p:nvSpPr>
        <p:spPr bwMode="auto">
          <a:xfrm>
            <a:off x="204788" y="4778375"/>
            <a:ext cx="1584325" cy="369888"/>
          </a:xfrm>
          <a:prstGeom prst="rect">
            <a:avLst/>
          </a:prstGeom>
          <a:noFill/>
          <a:ln w="9525">
            <a:noFill/>
            <a:miter lim="800000"/>
            <a:headEnd/>
            <a:tailEnd/>
          </a:ln>
        </p:spPr>
        <p:txBody>
          <a:bodyPr>
            <a:spAutoFit/>
          </a:bodyPr>
          <a:lstStyle/>
          <a:p>
            <a:r>
              <a:rPr lang="en-GB" sz="1800">
                <a:solidFill>
                  <a:schemeClr val="bg1"/>
                </a:solidFill>
              </a:rPr>
              <a:t>Pre-industrial</a:t>
            </a:r>
          </a:p>
        </p:txBody>
      </p:sp>
      <p:sp>
        <p:nvSpPr>
          <p:cNvPr id="13346" name="TextBox 51"/>
          <p:cNvSpPr txBox="1">
            <a:spLocks noChangeArrowheads="1"/>
          </p:cNvSpPr>
          <p:nvPr/>
        </p:nvSpPr>
        <p:spPr bwMode="auto">
          <a:xfrm>
            <a:off x="2843213" y="5661025"/>
            <a:ext cx="1441450" cy="369888"/>
          </a:xfrm>
          <a:prstGeom prst="rect">
            <a:avLst/>
          </a:prstGeom>
          <a:noFill/>
          <a:ln w="9525">
            <a:noFill/>
            <a:miter lim="800000"/>
            <a:headEnd/>
            <a:tailEnd/>
          </a:ln>
        </p:spPr>
        <p:txBody>
          <a:bodyPr>
            <a:spAutoFit/>
          </a:bodyPr>
          <a:lstStyle/>
          <a:p>
            <a:pPr algn="ctr"/>
            <a:r>
              <a:rPr lang="en-GB" sz="1800">
                <a:solidFill>
                  <a:schemeClr val="bg1"/>
                </a:solidFill>
              </a:rPr>
              <a:t>Present day</a:t>
            </a:r>
          </a:p>
        </p:txBody>
      </p:sp>
      <p:sp>
        <p:nvSpPr>
          <p:cNvPr id="13347" name="TextBox 28"/>
          <p:cNvSpPr txBox="1">
            <a:spLocks noChangeArrowheads="1"/>
          </p:cNvSpPr>
          <p:nvPr/>
        </p:nvSpPr>
        <p:spPr bwMode="auto">
          <a:xfrm>
            <a:off x="250825" y="5805488"/>
            <a:ext cx="2449513" cy="338137"/>
          </a:xfrm>
          <a:prstGeom prst="rect">
            <a:avLst/>
          </a:prstGeom>
          <a:noFill/>
          <a:ln w="9525">
            <a:noFill/>
            <a:miter lim="800000"/>
            <a:headEnd/>
            <a:tailEnd/>
          </a:ln>
        </p:spPr>
        <p:txBody>
          <a:bodyPr>
            <a:spAutoFit/>
          </a:bodyPr>
          <a:lstStyle/>
          <a:p>
            <a:pPr algn="ctr"/>
            <a:r>
              <a:rPr lang="en-GB" sz="1600">
                <a:solidFill>
                  <a:srgbClr val="BBE0E3"/>
                </a:solidFill>
                <a:latin typeface="Arial Narrow" pitchFamily="34" charset="0"/>
              </a:rPr>
              <a:t>pH scale for maps </a:t>
            </a:r>
          </a:p>
        </p:txBody>
      </p:sp>
    </p:spTree>
    <p:extLst>
      <p:ext uri="{BB962C8B-B14F-4D97-AF65-F5344CB8AC3E}">
        <p14:creationId xmlns:p14="http://schemas.microsoft.com/office/powerpoint/2010/main" val="1992971897"/>
      </p:ext>
    </p:extLst>
  </p:cSld>
  <p:clrMapOvr>
    <a:masterClrMapping/>
  </p:clrMapOvr>
  <p:transition xmlns:p14="http://schemas.microsoft.com/office/powerpoint/2010/main" advClick="0" advTm="6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descr="untitled"/>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cxnSp>
        <p:nvCxnSpPr>
          <p:cNvPr id="41" name="Straight Connector 40"/>
          <p:cNvCxnSpPr/>
          <p:nvPr/>
        </p:nvCxnSpPr>
        <p:spPr>
          <a:xfrm rot="5400000">
            <a:off x="3203575" y="4292600"/>
            <a:ext cx="3457575" cy="2889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323850" y="2636838"/>
            <a:ext cx="4464050" cy="35290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47800" y="1447800"/>
            <a:ext cx="62484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a:xfrm>
            <a:off x="1447800" y="1828800"/>
            <a:ext cx="3124200" cy="838200"/>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4572000" y="1828800"/>
            <a:ext cx="3124200" cy="838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55" name="TextBox 12"/>
          <p:cNvSpPr txBox="1">
            <a:spLocks noChangeArrowheads="1"/>
          </p:cNvSpPr>
          <p:nvPr/>
        </p:nvSpPr>
        <p:spPr bwMode="auto">
          <a:xfrm>
            <a:off x="296863" y="1844675"/>
            <a:ext cx="1143000" cy="461963"/>
          </a:xfrm>
          <a:prstGeom prst="rect">
            <a:avLst/>
          </a:prstGeom>
          <a:noFill/>
          <a:ln w="9525">
            <a:noFill/>
            <a:miter lim="800000"/>
            <a:headEnd/>
            <a:tailEnd/>
          </a:ln>
        </p:spPr>
        <p:txBody>
          <a:bodyPr>
            <a:spAutoFit/>
          </a:bodyPr>
          <a:lstStyle/>
          <a:p>
            <a:pPr algn="ctr">
              <a:defRPr/>
            </a:pPr>
            <a:r>
              <a:rPr lang="en-GB" sz="2400" b="1" dirty="0">
                <a:solidFill>
                  <a:srgbClr val="C00000"/>
                </a:solidFill>
                <a:latin typeface="+mn-lt"/>
              </a:rPr>
              <a:t>Acidic</a:t>
            </a:r>
          </a:p>
        </p:txBody>
      </p:sp>
      <p:sp>
        <p:nvSpPr>
          <p:cNvPr id="14" name="TextBox 13"/>
          <p:cNvSpPr txBox="1"/>
          <p:nvPr/>
        </p:nvSpPr>
        <p:spPr>
          <a:xfrm>
            <a:off x="7702550" y="1844675"/>
            <a:ext cx="1263650" cy="461963"/>
          </a:xfrm>
          <a:prstGeom prst="rect">
            <a:avLst/>
          </a:prstGeom>
          <a:noFill/>
        </p:spPr>
        <p:txBody>
          <a:bodyPr>
            <a:spAutoFit/>
          </a:bodyPr>
          <a:lstStyle/>
          <a:p>
            <a:pPr algn="ctr" fontAlgn="auto">
              <a:spcBef>
                <a:spcPts val="0"/>
              </a:spcBef>
              <a:spcAft>
                <a:spcPts val="0"/>
              </a:spcAft>
              <a:defRPr/>
            </a:pPr>
            <a:r>
              <a:rPr lang="en-GB" sz="2400" dirty="0">
                <a:solidFill>
                  <a:schemeClr val="accent1">
                    <a:lumMod val="20000"/>
                    <a:lumOff val="80000"/>
                  </a:schemeClr>
                </a:solidFill>
                <a:latin typeface="+mn-lt"/>
              </a:rPr>
              <a:t>Alkaline</a:t>
            </a:r>
            <a:endParaRPr lang="en-GB" sz="2400" baseline="30000" dirty="0">
              <a:solidFill>
                <a:schemeClr val="accent1">
                  <a:lumMod val="20000"/>
                  <a:lumOff val="80000"/>
                </a:schemeClr>
              </a:solidFill>
              <a:latin typeface="+mn-lt"/>
            </a:endParaRPr>
          </a:p>
        </p:txBody>
      </p:sp>
      <p:cxnSp>
        <p:nvCxnSpPr>
          <p:cNvPr id="17" name="Straight Connector 16"/>
          <p:cNvCxnSpPr/>
          <p:nvPr/>
        </p:nvCxnSpPr>
        <p:spPr>
          <a:xfrm rot="5400000">
            <a:off x="4139407" y="2248694"/>
            <a:ext cx="838200" cy="158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04544" y="2247106"/>
            <a:ext cx="838200" cy="1588"/>
          </a:xfrm>
          <a:prstGeom prst="line">
            <a:avLst/>
          </a:prstGeom>
          <a:ln w="152400">
            <a:solidFill>
              <a:srgbClr val="57D3FF"/>
            </a:solidFill>
          </a:ln>
        </p:spPr>
        <p:style>
          <a:lnRef idx="1">
            <a:schemeClr val="accent1"/>
          </a:lnRef>
          <a:fillRef idx="0">
            <a:schemeClr val="accent1"/>
          </a:fillRef>
          <a:effectRef idx="0">
            <a:schemeClr val="accent1"/>
          </a:effectRef>
          <a:fontRef idx="minor">
            <a:schemeClr val="tx1"/>
          </a:fontRef>
        </p:style>
      </p:cxnSp>
      <p:sp>
        <p:nvSpPr>
          <p:cNvPr id="2067" name="TextBox 27"/>
          <p:cNvSpPr txBox="1">
            <a:spLocks noChangeArrowheads="1"/>
          </p:cNvSpPr>
          <p:nvPr/>
        </p:nvSpPr>
        <p:spPr bwMode="auto">
          <a:xfrm>
            <a:off x="4927600" y="3041650"/>
            <a:ext cx="1295400" cy="584200"/>
          </a:xfrm>
          <a:prstGeom prst="rect">
            <a:avLst/>
          </a:prstGeom>
          <a:noFill/>
          <a:ln w="28575">
            <a:solidFill>
              <a:schemeClr val="bg1"/>
            </a:solidFill>
            <a:miter lim="800000"/>
            <a:headEnd/>
            <a:tailEnd/>
          </a:ln>
        </p:spPr>
        <p:txBody>
          <a:bodyPr>
            <a:spAutoFit/>
          </a:bodyPr>
          <a:lstStyle/>
          <a:p>
            <a:pPr algn="ctr">
              <a:defRPr/>
            </a:pPr>
            <a:r>
              <a:rPr lang="en-GB" sz="1600" b="1" dirty="0">
                <a:solidFill>
                  <a:schemeClr val="bg1"/>
                </a:solidFill>
                <a:latin typeface="+mn-lt"/>
              </a:rPr>
              <a:t>Surface seawater</a:t>
            </a:r>
          </a:p>
        </p:txBody>
      </p:sp>
      <p:cxnSp>
        <p:nvCxnSpPr>
          <p:cNvPr id="36" name="Straight Connector 35"/>
          <p:cNvCxnSpPr/>
          <p:nvPr/>
        </p:nvCxnSpPr>
        <p:spPr>
          <a:xfrm rot="16200000" flipH="1">
            <a:off x="5029200" y="2743200"/>
            <a:ext cx="38100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350" name="TextBox 28"/>
          <p:cNvSpPr txBox="1">
            <a:spLocks noChangeArrowheads="1"/>
          </p:cNvSpPr>
          <p:nvPr/>
        </p:nvSpPr>
        <p:spPr bwMode="auto">
          <a:xfrm>
            <a:off x="2124075" y="966788"/>
            <a:ext cx="5256213" cy="461962"/>
          </a:xfrm>
          <a:prstGeom prst="rect">
            <a:avLst/>
          </a:prstGeom>
          <a:noFill/>
          <a:ln w="9525">
            <a:noFill/>
            <a:miter lim="800000"/>
            <a:headEnd/>
            <a:tailEnd/>
          </a:ln>
        </p:spPr>
        <p:txBody>
          <a:bodyPr>
            <a:spAutoFit/>
          </a:bodyPr>
          <a:lstStyle/>
          <a:p>
            <a:pPr algn="ctr"/>
            <a:r>
              <a:rPr lang="en-GB" sz="2400" b="1">
                <a:latin typeface="Calibri" pitchFamily="34" charset="0"/>
              </a:rPr>
              <a:t>pH scale</a:t>
            </a:r>
            <a:endParaRPr lang="en-GB" sz="1600" b="1">
              <a:latin typeface="Calibri" pitchFamily="34" charset="0"/>
            </a:endParaRPr>
          </a:p>
        </p:txBody>
      </p:sp>
      <p:sp>
        <p:nvSpPr>
          <p:cNvPr id="14351" name="TextBox 39"/>
          <p:cNvSpPr txBox="1">
            <a:spLocks noChangeArrowheads="1"/>
          </p:cNvSpPr>
          <p:nvPr/>
        </p:nvSpPr>
        <p:spPr bwMode="auto">
          <a:xfrm>
            <a:off x="1801813" y="1498600"/>
            <a:ext cx="360362" cy="368300"/>
          </a:xfrm>
          <a:prstGeom prst="rect">
            <a:avLst/>
          </a:prstGeom>
          <a:noFill/>
          <a:ln w="9525">
            <a:noFill/>
            <a:miter lim="800000"/>
            <a:headEnd/>
            <a:tailEnd/>
          </a:ln>
        </p:spPr>
        <p:txBody>
          <a:bodyPr>
            <a:spAutoFit/>
          </a:bodyPr>
          <a:lstStyle/>
          <a:p>
            <a:r>
              <a:rPr lang="en-GB"/>
              <a:t>1</a:t>
            </a:r>
          </a:p>
        </p:txBody>
      </p:sp>
      <p:sp>
        <p:nvSpPr>
          <p:cNvPr id="14352" name="TextBox 40"/>
          <p:cNvSpPr txBox="1">
            <a:spLocks noChangeArrowheads="1"/>
          </p:cNvSpPr>
          <p:nvPr/>
        </p:nvSpPr>
        <p:spPr bwMode="auto">
          <a:xfrm>
            <a:off x="1403350" y="1492250"/>
            <a:ext cx="360363" cy="369888"/>
          </a:xfrm>
          <a:prstGeom prst="rect">
            <a:avLst/>
          </a:prstGeom>
          <a:noFill/>
          <a:ln w="9525">
            <a:noFill/>
            <a:miter lim="800000"/>
            <a:headEnd/>
            <a:tailEnd/>
          </a:ln>
        </p:spPr>
        <p:txBody>
          <a:bodyPr>
            <a:spAutoFit/>
          </a:bodyPr>
          <a:lstStyle/>
          <a:p>
            <a:r>
              <a:rPr lang="en-GB"/>
              <a:t>0</a:t>
            </a:r>
          </a:p>
        </p:txBody>
      </p:sp>
      <p:sp>
        <p:nvSpPr>
          <p:cNvPr id="14353" name="TextBox 41"/>
          <p:cNvSpPr txBox="1">
            <a:spLocks noChangeArrowheads="1"/>
          </p:cNvSpPr>
          <p:nvPr/>
        </p:nvSpPr>
        <p:spPr bwMode="auto">
          <a:xfrm>
            <a:off x="2643188" y="1492250"/>
            <a:ext cx="360362" cy="369888"/>
          </a:xfrm>
          <a:prstGeom prst="rect">
            <a:avLst/>
          </a:prstGeom>
          <a:noFill/>
          <a:ln w="9525">
            <a:noFill/>
            <a:miter lim="800000"/>
            <a:headEnd/>
            <a:tailEnd/>
          </a:ln>
        </p:spPr>
        <p:txBody>
          <a:bodyPr>
            <a:spAutoFit/>
          </a:bodyPr>
          <a:lstStyle/>
          <a:p>
            <a:r>
              <a:rPr lang="en-GB"/>
              <a:t>3</a:t>
            </a:r>
          </a:p>
        </p:txBody>
      </p:sp>
      <p:sp>
        <p:nvSpPr>
          <p:cNvPr id="14354" name="TextBox 42"/>
          <p:cNvSpPr txBox="1">
            <a:spLocks noChangeArrowheads="1"/>
          </p:cNvSpPr>
          <p:nvPr/>
        </p:nvSpPr>
        <p:spPr bwMode="auto">
          <a:xfrm>
            <a:off x="2227263" y="1492250"/>
            <a:ext cx="358775" cy="369888"/>
          </a:xfrm>
          <a:prstGeom prst="rect">
            <a:avLst/>
          </a:prstGeom>
          <a:noFill/>
          <a:ln w="9525">
            <a:noFill/>
            <a:miter lim="800000"/>
            <a:headEnd/>
            <a:tailEnd/>
          </a:ln>
        </p:spPr>
        <p:txBody>
          <a:bodyPr>
            <a:spAutoFit/>
          </a:bodyPr>
          <a:lstStyle/>
          <a:p>
            <a:r>
              <a:rPr lang="en-GB"/>
              <a:t>2</a:t>
            </a:r>
          </a:p>
        </p:txBody>
      </p:sp>
      <p:sp>
        <p:nvSpPr>
          <p:cNvPr id="14355" name="TextBox 43"/>
          <p:cNvSpPr txBox="1">
            <a:spLocks noChangeArrowheads="1"/>
          </p:cNvSpPr>
          <p:nvPr/>
        </p:nvSpPr>
        <p:spPr bwMode="auto">
          <a:xfrm>
            <a:off x="3506788" y="1490663"/>
            <a:ext cx="360362" cy="369887"/>
          </a:xfrm>
          <a:prstGeom prst="rect">
            <a:avLst/>
          </a:prstGeom>
          <a:noFill/>
          <a:ln w="9525">
            <a:noFill/>
            <a:miter lim="800000"/>
            <a:headEnd/>
            <a:tailEnd/>
          </a:ln>
        </p:spPr>
        <p:txBody>
          <a:bodyPr>
            <a:spAutoFit/>
          </a:bodyPr>
          <a:lstStyle/>
          <a:p>
            <a:r>
              <a:rPr lang="en-GB"/>
              <a:t>5</a:t>
            </a:r>
          </a:p>
        </p:txBody>
      </p:sp>
      <p:sp>
        <p:nvSpPr>
          <p:cNvPr id="14356" name="TextBox 44"/>
          <p:cNvSpPr txBox="1">
            <a:spLocks noChangeArrowheads="1"/>
          </p:cNvSpPr>
          <p:nvPr/>
        </p:nvSpPr>
        <p:spPr bwMode="auto">
          <a:xfrm>
            <a:off x="3073400" y="1492250"/>
            <a:ext cx="360363" cy="369888"/>
          </a:xfrm>
          <a:prstGeom prst="rect">
            <a:avLst/>
          </a:prstGeom>
          <a:noFill/>
          <a:ln w="9525">
            <a:noFill/>
            <a:miter lim="800000"/>
            <a:headEnd/>
            <a:tailEnd/>
          </a:ln>
        </p:spPr>
        <p:txBody>
          <a:bodyPr>
            <a:spAutoFit/>
          </a:bodyPr>
          <a:lstStyle/>
          <a:p>
            <a:r>
              <a:rPr lang="en-GB"/>
              <a:t>4</a:t>
            </a:r>
          </a:p>
        </p:txBody>
      </p:sp>
      <p:sp>
        <p:nvSpPr>
          <p:cNvPr id="14357" name="TextBox 45"/>
          <p:cNvSpPr txBox="1">
            <a:spLocks noChangeArrowheads="1"/>
          </p:cNvSpPr>
          <p:nvPr/>
        </p:nvSpPr>
        <p:spPr bwMode="auto">
          <a:xfrm>
            <a:off x="4376738" y="1484313"/>
            <a:ext cx="360362" cy="369887"/>
          </a:xfrm>
          <a:prstGeom prst="rect">
            <a:avLst/>
          </a:prstGeom>
          <a:noFill/>
          <a:ln w="9525">
            <a:noFill/>
            <a:miter lim="800000"/>
            <a:headEnd/>
            <a:tailEnd/>
          </a:ln>
        </p:spPr>
        <p:txBody>
          <a:bodyPr>
            <a:spAutoFit/>
          </a:bodyPr>
          <a:lstStyle/>
          <a:p>
            <a:r>
              <a:rPr lang="en-GB"/>
              <a:t>7</a:t>
            </a:r>
          </a:p>
        </p:txBody>
      </p:sp>
      <p:sp>
        <p:nvSpPr>
          <p:cNvPr id="14358" name="TextBox 46"/>
          <p:cNvSpPr txBox="1">
            <a:spLocks noChangeArrowheads="1"/>
          </p:cNvSpPr>
          <p:nvPr/>
        </p:nvSpPr>
        <p:spPr bwMode="auto">
          <a:xfrm>
            <a:off x="3924300" y="1484313"/>
            <a:ext cx="360363" cy="369887"/>
          </a:xfrm>
          <a:prstGeom prst="rect">
            <a:avLst/>
          </a:prstGeom>
          <a:noFill/>
          <a:ln w="9525">
            <a:noFill/>
            <a:miter lim="800000"/>
            <a:headEnd/>
            <a:tailEnd/>
          </a:ln>
        </p:spPr>
        <p:txBody>
          <a:bodyPr>
            <a:spAutoFit/>
          </a:bodyPr>
          <a:lstStyle/>
          <a:p>
            <a:r>
              <a:rPr lang="en-GB"/>
              <a:t>6</a:t>
            </a:r>
          </a:p>
        </p:txBody>
      </p:sp>
      <p:sp>
        <p:nvSpPr>
          <p:cNvPr id="14359" name="TextBox 47"/>
          <p:cNvSpPr txBox="1">
            <a:spLocks noChangeArrowheads="1"/>
          </p:cNvSpPr>
          <p:nvPr/>
        </p:nvSpPr>
        <p:spPr bwMode="auto">
          <a:xfrm>
            <a:off x="5219700" y="1484313"/>
            <a:ext cx="360363" cy="369887"/>
          </a:xfrm>
          <a:prstGeom prst="rect">
            <a:avLst/>
          </a:prstGeom>
          <a:noFill/>
          <a:ln w="9525">
            <a:noFill/>
            <a:miter lim="800000"/>
            <a:headEnd/>
            <a:tailEnd/>
          </a:ln>
        </p:spPr>
        <p:txBody>
          <a:bodyPr>
            <a:spAutoFit/>
          </a:bodyPr>
          <a:lstStyle/>
          <a:p>
            <a:r>
              <a:rPr lang="en-GB"/>
              <a:t>9</a:t>
            </a:r>
          </a:p>
        </p:txBody>
      </p:sp>
      <p:sp>
        <p:nvSpPr>
          <p:cNvPr id="14360" name="TextBox 48"/>
          <p:cNvSpPr txBox="1">
            <a:spLocks noChangeArrowheads="1"/>
          </p:cNvSpPr>
          <p:nvPr/>
        </p:nvSpPr>
        <p:spPr bwMode="auto">
          <a:xfrm>
            <a:off x="4787900" y="1487488"/>
            <a:ext cx="360363" cy="368300"/>
          </a:xfrm>
          <a:prstGeom prst="rect">
            <a:avLst/>
          </a:prstGeom>
          <a:noFill/>
          <a:ln w="9525">
            <a:noFill/>
            <a:miter lim="800000"/>
            <a:headEnd/>
            <a:tailEnd/>
          </a:ln>
        </p:spPr>
        <p:txBody>
          <a:bodyPr>
            <a:spAutoFit/>
          </a:bodyPr>
          <a:lstStyle/>
          <a:p>
            <a:r>
              <a:rPr lang="en-GB"/>
              <a:t>8</a:t>
            </a:r>
          </a:p>
        </p:txBody>
      </p:sp>
      <p:sp>
        <p:nvSpPr>
          <p:cNvPr id="14361" name="TextBox 49"/>
          <p:cNvSpPr txBox="1">
            <a:spLocks noChangeArrowheads="1"/>
          </p:cNvSpPr>
          <p:nvPr/>
        </p:nvSpPr>
        <p:spPr bwMode="auto">
          <a:xfrm>
            <a:off x="5564188" y="1484313"/>
            <a:ext cx="420687" cy="369887"/>
          </a:xfrm>
          <a:prstGeom prst="rect">
            <a:avLst/>
          </a:prstGeom>
          <a:noFill/>
          <a:ln w="9525">
            <a:noFill/>
            <a:miter lim="800000"/>
            <a:headEnd/>
            <a:tailEnd/>
          </a:ln>
        </p:spPr>
        <p:txBody>
          <a:bodyPr>
            <a:spAutoFit/>
          </a:bodyPr>
          <a:lstStyle/>
          <a:p>
            <a:r>
              <a:rPr lang="en-GB"/>
              <a:t>10</a:t>
            </a:r>
          </a:p>
        </p:txBody>
      </p:sp>
      <p:sp>
        <p:nvSpPr>
          <p:cNvPr id="14362" name="TextBox 50"/>
          <p:cNvSpPr txBox="1">
            <a:spLocks noChangeArrowheads="1"/>
          </p:cNvSpPr>
          <p:nvPr/>
        </p:nvSpPr>
        <p:spPr bwMode="auto">
          <a:xfrm>
            <a:off x="6483350" y="1484313"/>
            <a:ext cx="555625" cy="369887"/>
          </a:xfrm>
          <a:prstGeom prst="rect">
            <a:avLst/>
          </a:prstGeom>
          <a:noFill/>
          <a:ln w="9525">
            <a:noFill/>
            <a:miter lim="800000"/>
            <a:headEnd/>
            <a:tailEnd/>
          </a:ln>
        </p:spPr>
        <p:txBody>
          <a:bodyPr>
            <a:spAutoFit/>
          </a:bodyPr>
          <a:lstStyle/>
          <a:p>
            <a:r>
              <a:rPr lang="en-GB"/>
              <a:t>12</a:t>
            </a:r>
          </a:p>
        </p:txBody>
      </p:sp>
      <p:sp>
        <p:nvSpPr>
          <p:cNvPr id="14363" name="TextBox 51"/>
          <p:cNvSpPr txBox="1">
            <a:spLocks noChangeArrowheads="1"/>
          </p:cNvSpPr>
          <p:nvPr/>
        </p:nvSpPr>
        <p:spPr bwMode="auto">
          <a:xfrm>
            <a:off x="6015038" y="1484313"/>
            <a:ext cx="476250" cy="369887"/>
          </a:xfrm>
          <a:prstGeom prst="rect">
            <a:avLst/>
          </a:prstGeom>
          <a:noFill/>
          <a:ln w="9525">
            <a:noFill/>
            <a:miter lim="800000"/>
            <a:headEnd/>
            <a:tailEnd/>
          </a:ln>
        </p:spPr>
        <p:txBody>
          <a:bodyPr>
            <a:spAutoFit/>
          </a:bodyPr>
          <a:lstStyle/>
          <a:p>
            <a:r>
              <a:rPr lang="en-GB"/>
              <a:t>11</a:t>
            </a:r>
          </a:p>
        </p:txBody>
      </p:sp>
      <p:sp>
        <p:nvSpPr>
          <p:cNvPr id="14364" name="TextBox 52"/>
          <p:cNvSpPr txBox="1">
            <a:spLocks noChangeArrowheads="1"/>
          </p:cNvSpPr>
          <p:nvPr/>
        </p:nvSpPr>
        <p:spPr bwMode="auto">
          <a:xfrm>
            <a:off x="7337425" y="1484313"/>
            <a:ext cx="539750" cy="369887"/>
          </a:xfrm>
          <a:prstGeom prst="rect">
            <a:avLst/>
          </a:prstGeom>
          <a:noFill/>
          <a:ln w="9525">
            <a:noFill/>
            <a:miter lim="800000"/>
            <a:headEnd/>
            <a:tailEnd/>
          </a:ln>
        </p:spPr>
        <p:txBody>
          <a:bodyPr>
            <a:spAutoFit/>
          </a:bodyPr>
          <a:lstStyle/>
          <a:p>
            <a:r>
              <a:rPr lang="en-GB"/>
              <a:t>14</a:t>
            </a:r>
          </a:p>
        </p:txBody>
      </p:sp>
      <p:sp>
        <p:nvSpPr>
          <p:cNvPr id="14365" name="TextBox 53"/>
          <p:cNvSpPr txBox="1">
            <a:spLocks noChangeArrowheads="1"/>
          </p:cNvSpPr>
          <p:nvPr/>
        </p:nvSpPr>
        <p:spPr bwMode="auto">
          <a:xfrm>
            <a:off x="6931025" y="1484313"/>
            <a:ext cx="530225" cy="369887"/>
          </a:xfrm>
          <a:prstGeom prst="rect">
            <a:avLst/>
          </a:prstGeom>
          <a:noFill/>
          <a:ln w="9525">
            <a:noFill/>
            <a:miter lim="800000"/>
            <a:headEnd/>
            <a:tailEnd/>
          </a:ln>
        </p:spPr>
        <p:txBody>
          <a:bodyPr>
            <a:spAutoFit/>
          </a:bodyPr>
          <a:lstStyle/>
          <a:p>
            <a:r>
              <a:rPr lang="en-GB"/>
              <a:t>13</a:t>
            </a:r>
          </a:p>
        </p:txBody>
      </p:sp>
      <p:pic>
        <p:nvPicPr>
          <p:cNvPr id="89090" name="Picture 2"/>
          <p:cNvPicPr>
            <a:picLocks noChangeAspect="1" noChangeArrowheads="1"/>
          </p:cNvPicPr>
          <p:nvPr/>
        </p:nvPicPr>
        <p:blipFill>
          <a:blip r:embed="rId4" cstate="print"/>
          <a:srcRect/>
          <a:stretch>
            <a:fillRect/>
          </a:stretch>
        </p:blipFill>
        <p:spPr bwMode="auto">
          <a:xfrm>
            <a:off x="-10136" y="2852936"/>
            <a:ext cx="3888432" cy="1957092"/>
          </a:xfrm>
          <a:prstGeom prst="ellipse">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a:off x="2532248" y="3693504"/>
            <a:ext cx="4006819" cy="2016224"/>
          </a:xfrm>
          <a:prstGeom prst="ellipse">
            <a:avLst/>
          </a:prstGeom>
          <a:noFill/>
          <a:ln w="9525">
            <a:noFill/>
            <a:miter lim="800000"/>
            <a:headEnd/>
            <a:tailEnd/>
          </a:ln>
        </p:spPr>
      </p:pic>
      <p:pic>
        <p:nvPicPr>
          <p:cNvPr id="89093" name="Picture 5"/>
          <p:cNvPicPr>
            <a:picLocks noChangeAspect="1" noChangeArrowheads="1"/>
          </p:cNvPicPr>
          <p:nvPr/>
        </p:nvPicPr>
        <p:blipFill>
          <a:blip r:embed="rId6" cstate="print"/>
          <a:srcRect/>
          <a:stretch>
            <a:fillRect/>
          </a:stretch>
        </p:blipFill>
        <p:spPr bwMode="auto">
          <a:xfrm>
            <a:off x="5100234" y="4797152"/>
            <a:ext cx="4043765" cy="2060848"/>
          </a:xfrm>
          <a:prstGeom prst="ellipse">
            <a:avLst/>
          </a:prstGeom>
          <a:noFill/>
          <a:ln w="9525">
            <a:noFill/>
            <a:miter lim="800000"/>
            <a:headEnd/>
            <a:tailEnd/>
          </a:ln>
        </p:spPr>
      </p:pic>
      <p:pic>
        <p:nvPicPr>
          <p:cNvPr id="14369" name="Picture 6"/>
          <p:cNvPicPr>
            <a:picLocks noChangeAspect="1" noChangeArrowheads="1"/>
          </p:cNvPicPr>
          <p:nvPr/>
        </p:nvPicPr>
        <p:blipFill>
          <a:blip r:embed="rId7" cstate="print"/>
          <a:srcRect/>
          <a:stretch>
            <a:fillRect/>
          </a:stretch>
        </p:blipFill>
        <p:spPr bwMode="auto">
          <a:xfrm>
            <a:off x="250825" y="6183313"/>
            <a:ext cx="4686300" cy="409575"/>
          </a:xfrm>
          <a:prstGeom prst="rect">
            <a:avLst/>
          </a:prstGeom>
          <a:noFill/>
          <a:ln w="9525">
            <a:noFill/>
            <a:miter lim="800000"/>
            <a:headEnd/>
            <a:tailEnd/>
          </a:ln>
        </p:spPr>
      </p:pic>
      <p:sp>
        <p:nvSpPr>
          <p:cNvPr id="14370" name="TextBox 51"/>
          <p:cNvSpPr txBox="1">
            <a:spLocks noChangeArrowheads="1"/>
          </p:cNvSpPr>
          <p:nvPr/>
        </p:nvSpPr>
        <p:spPr bwMode="auto">
          <a:xfrm>
            <a:off x="2843213" y="5661025"/>
            <a:ext cx="1441450" cy="369888"/>
          </a:xfrm>
          <a:prstGeom prst="rect">
            <a:avLst/>
          </a:prstGeom>
          <a:noFill/>
          <a:ln w="9525">
            <a:noFill/>
            <a:miter lim="800000"/>
            <a:headEnd/>
            <a:tailEnd/>
          </a:ln>
        </p:spPr>
        <p:txBody>
          <a:bodyPr>
            <a:spAutoFit/>
          </a:bodyPr>
          <a:lstStyle/>
          <a:p>
            <a:pPr algn="ctr"/>
            <a:r>
              <a:rPr lang="en-GB" sz="1800">
                <a:solidFill>
                  <a:schemeClr val="bg1"/>
                </a:solidFill>
              </a:rPr>
              <a:t>Present day</a:t>
            </a:r>
          </a:p>
        </p:txBody>
      </p:sp>
      <p:sp>
        <p:nvSpPr>
          <p:cNvPr id="14371" name="TextBox 52"/>
          <p:cNvSpPr txBox="1">
            <a:spLocks noChangeArrowheads="1"/>
          </p:cNvSpPr>
          <p:nvPr/>
        </p:nvSpPr>
        <p:spPr bwMode="auto">
          <a:xfrm>
            <a:off x="6948488" y="4222750"/>
            <a:ext cx="2195512" cy="584200"/>
          </a:xfrm>
          <a:prstGeom prst="rect">
            <a:avLst/>
          </a:prstGeom>
          <a:noFill/>
          <a:ln w="9525">
            <a:noFill/>
            <a:miter lim="800000"/>
            <a:headEnd/>
            <a:tailEnd/>
          </a:ln>
        </p:spPr>
        <p:txBody>
          <a:bodyPr>
            <a:spAutoFit/>
          </a:bodyPr>
          <a:lstStyle/>
          <a:p>
            <a:r>
              <a:rPr lang="en-GB" sz="1800">
                <a:solidFill>
                  <a:schemeClr val="bg1"/>
                </a:solidFill>
              </a:rPr>
              <a:t>Predicted for 2100 </a:t>
            </a:r>
            <a:r>
              <a:rPr lang="en-GB" sz="1400">
                <a:solidFill>
                  <a:schemeClr val="bg1"/>
                </a:solidFill>
              </a:rPr>
              <a:t>under ‘business as usual’</a:t>
            </a:r>
          </a:p>
        </p:txBody>
      </p:sp>
      <p:sp>
        <p:nvSpPr>
          <p:cNvPr id="14372" name="TextBox 28"/>
          <p:cNvSpPr txBox="1">
            <a:spLocks noChangeArrowheads="1"/>
          </p:cNvSpPr>
          <p:nvPr/>
        </p:nvSpPr>
        <p:spPr bwMode="auto">
          <a:xfrm>
            <a:off x="250825" y="5805488"/>
            <a:ext cx="2449513" cy="338137"/>
          </a:xfrm>
          <a:prstGeom prst="rect">
            <a:avLst/>
          </a:prstGeom>
          <a:noFill/>
          <a:ln w="9525">
            <a:noFill/>
            <a:miter lim="800000"/>
            <a:headEnd/>
            <a:tailEnd/>
          </a:ln>
        </p:spPr>
        <p:txBody>
          <a:bodyPr>
            <a:spAutoFit/>
          </a:bodyPr>
          <a:lstStyle/>
          <a:p>
            <a:pPr algn="ctr"/>
            <a:r>
              <a:rPr lang="en-GB" sz="1600">
                <a:solidFill>
                  <a:srgbClr val="BBE0E3"/>
                </a:solidFill>
                <a:latin typeface="Arial Narrow" pitchFamily="34" charset="0"/>
              </a:rPr>
              <a:t>pH scale for maps </a:t>
            </a:r>
          </a:p>
        </p:txBody>
      </p:sp>
      <p:sp>
        <p:nvSpPr>
          <p:cNvPr id="14373" name="TextBox 56"/>
          <p:cNvSpPr txBox="1">
            <a:spLocks noChangeArrowheads="1"/>
          </p:cNvSpPr>
          <p:nvPr/>
        </p:nvSpPr>
        <p:spPr bwMode="auto">
          <a:xfrm rot="-5400000">
            <a:off x="-1337468" y="5242718"/>
            <a:ext cx="2952750" cy="277813"/>
          </a:xfrm>
          <a:prstGeom prst="rect">
            <a:avLst/>
          </a:prstGeom>
          <a:noFill/>
          <a:ln w="9525">
            <a:noFill/>
            <a:miter lim="800000"/>
            <a:headEnd/>
            <a:tailEnd/>
          </a:ln>
        </p:spPr>
        <p:txBody>
          <a:bodyPr>
            <a:spAutoFit/>
          </a:bodyPr>
          <a:lstStyle/>
          <a:p>
            <a:r>
              <a:rPr lang="en-GB">
                <a:solidFill>
                  <a:srgbClr val="BBE0E3"/>
                </a:solidFill>
              </a:rPr>
              <a:t>From Turley &amp; Findlay (2009)</a:t>
            </a:r>
          </a:p>
        </p:txBody>
      </p:sp>
      <p:cxnSp>
        <p:nvCxnSpPr>
          <p:cNvPr id="37" name="Straight Connector 36"/>
          <p:cNvCxnSpPr/>
          <p:nvPr/>
        </p:nvCxnSpPr>
        <p:spPr>
          <a:xfrm rot="5400000">
            <a:off x="4463256" y="2240757"/>
            <a:ext cx="792163"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4375" name="TextBox 50"/>
          <p:cNvSpPr txBox="1">
            <a:spLocks noChangeArrowheads="1"/>
          </p:cNvSpPr>
          <p:nvPr/>
        </p:nvSpPr>
        <p:spPr bwMode="auto">
          <a:xfrm>
            <a:off x="204788" y="4778375"/>
            <a:ext cx="1584325" cy="369888"/>
          </a:xfrm>
          <a:prstGeom prst="rect">
            <a:avLst/>
          </a:prstGeom>
          <a:noFill/>
          <a:ln w="9525">
            <a:noFill/>
            <a:miter lim="800000"/>
            <a:headEnd/>
            <a:tailEnd/>
          </a:ln>
        </p:spPr>
        <p:txBody>
          <a:bodyPr>
            <a:spAutoFit/>
          </a:bodyPr>
          <a:lstStyle/>
          <a:p>
            <a:r>
              <a:rPr lang="en-GB" sz="1800">
                <a:solidFill>
                  <a:schemeClr val="bg1"/>
                </a:solidFill>
              </a:rPr>
              <a:t>Pre-industrial</a:t>
            </a:r>
          </a:p>
        </p:txBody>
      </p:sp>
    </p:spTree>
    <p:extLst>
      <p:ext uri="{BB962C8B-B14F-4D97-AF65-F5344CB8AC3E}">
        <p14:creationId xmlns:p14="http://schemas.microsoft.com/office/powerpoint/2010/main" val="2264626100"/>
      </p:ext>
    </p:extLst>
  </p:cSld>
  <p:clrMapOvr>
    <a:masterClrMapping/>
  </p:clrMapOvr>
  <p:transition xmlns:p14="http://schemas.microsoft.com/office/powerpoint/2010/main" advClick="0" advTm="600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6765306" cy="646331"/>
          </a:xfrm>
          <a:prstGeom prst="rect">
            <a:avLst/>
          </a:prstGeom>
          <a:noFill/>
        </p:spPr>
        <p:txBody>
          <a:bodyPr wrap="none" rtlCol="0">
            <a:spAutoFit/>
          </a:bodyPr>
          <a:lstStyle/>
          <a:p>
            <a:r>
              <a:rPr lang="en-US" b="1" dirty="0" smtClean="0"/>
              <a:t>Saturation state of minerals</a:t>
            </a:r>
          </a:p>
          <a:p>
            <a:r>
              <a:rPr lang="en-US" b="1" dirty="0" smtClean="0"/>
              <a:t>Organisms operating at increasingly lower saturation states</a:t>
            </a:r>
            <a:endParaRPr lang="en-US" b="1" dirty="0"/>
          </a:p>
        </p:txBody>
      </p:sp>
      <p:pic>
        <p:nvPicPr>
          <p:cNvPr id="4" name="Picture 3"/>
          <p:cNvPicPr>
            <a:picLocks noChangeAspect="1"/>
          </p:cNvPicPr>
          <p:nvPr/>
        </p:nvPicPr>
        <p:blipFill>
          <a:blip r:embed="rId2"/>
          <a:stretch>
            <a:fillRect/>
          </a:stretch>
        </p:blipFill>
        <p:spPr>
          <a:xfrm>
            <a:off x="1524000" y="1219200"/>
            <a:ext cx="5963872" cy="5029200"/>
          </a:xfrm>
          <a:prstGeom prst="rect">
            <a:avLst/>
          </a:prstGeom>
        </p:spPr>
      </p:pic>
      <p:sp>
        <p:nvSpPr>
          <p:cNvPr id="5" name="TextBox 4"/>
          <p:cNvSpPr txBox="1"/>
          <p:nvPr/>
        </p:nvSpPr>
        <p:spPr>
          <a:xfrm>
            <a:off x="4876800" y="6581001"/>
            <a:ext cx="4071097" cy="276999"/>
          </a:xfrm>
          <a:prstGeom prst="rect">
            <a:avLst/>
          </a:prstGeom>
          <a:noFill/>
        </p:spPr>
        <p:txBody>
          <a:bodyPr wrap="none" rtlCol="0">
            <a:spAutoFit/>
          </a:bodyPr>
          <a:lstStyle/>
          <a:p>
            <a:r>
              <a:rPr lang="en-US" sz="1200" dirty="0" smtClean="0"/>
              <a:t>Turley et al. (2010) </a:t>
            </a:r>
            <a:r>
              <a:rPr lang="en-US" sz="1200" i="1" dirty="0" smtClean="0"/>
              <a:t>Marine Pollution Bulletin </a:t>
            </a:r>
            <a:r>
              <a:rPr lang="en-US" sz="1200" dirty="0" smtClean="0"/>
              <a:t>60: 787-792</a:t>
            </a:r>
            <a:endParaRPr lang="en-US" sz="1200" dirty="0"/>
          </a:p>
        </p:txBody>
      </p:sp>
    </p:spTree>
    <p:extLst>
      <p:ext uri="{BB962C8B-B14F-4D97-AF65-F5344CB8AC3E}">
        <p14:creationId xmlns:p14="http://schemas.microsoft.com/office/powerpoint/2010/main" val="8552933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O2 buildup noText.jpg"/>
          <p:cNvPicPr>
            <a:picLocks noChangeAspect="1"/>
          </p:cNvPicPr>
          <p:nvPr/>
        </p:nvPicPr>
        <p:blipFill>
          <a:blip r:embed="rId2"/>
          <a:srcRect/>
          <a:stretch>
            <a:fillRect/>
          </a:stretch>
        </p:blipFill>
        <p:spPr bwMode="auto">
          <a:xfrm>
            <a:off x="0" y="1231900"/>
            <a:ext cx="9144000" cy="5702300"/>
          </a:xfrm>
          <a:prstGeom prst="rect">
            <a:avLst/>
          </a:prstGeom>
          <a:noFill/>
          <a:ln w="9525">
            <a:noFill/>
            <a:miter lim="800000"/>
            <a:headEnd/>
            <a:tailEnd/>
          </a:ln>
        </p:spPr>
      </p:pic>
      <p:sp>
        <p:nvSpPr>
          <p:cNvPr id="21507" name="TextBox 2"/>
          <p:cNvSpPr txBox="1">
            <a:spLocks noChangeArrowheads="1"/>
          </p:cNvSpPr>
          <p:nvPr/>
        </p:nvSpPr>
        <p:spPr bwMode="auto">
          <a:xfrm>
            <a:off x="0" y="376238"/>
            <a:ext cx="7818438" cy="523875"/>
          </a:xfrm>
          <a:prstGeom prst="rect">
            <a:avLst/>
          </a:prstGeom>
          <a:noFill/>
          <a:ln w="9525">
            <a:noFill/>
            <a:miter lim="800000"/>
            <a:headEnd/>
            <a:tailEnd/>
          </a:ln>
        </p:spPr>
        <p:txBody>
          <a:bodyPr wrap="none">
            <a:prstTxWarp prst="textNoShape">
              <a:avLst/>
            </a:prstTxWarp>
            <a:spAutoFit/>
          </a:bodyPr>
          <a:lstStyle/>
          <a:p>
            <a:r>
              <a:rPr lang="en-US" sz="2800" b="1">
                <a:latin typeface="Calibri" pitchFamily="-107" charset="0"/>
              </a:rPr>
              <a:t>The Biological Consequences of Ocean Acidification</a:t>
            </a:r>
          </a:p>
        </p:txBody>
      </p:sp>
      <p:sp>
        <p:nvSpPr>
          <p:cNvPr id="21508" name="TextBox 3"/>
          <p:cNvSpPr txBox="1">
            <a:spLocks noChangeArrowheads="1"/>
          </p:cNvSpPr>
          <p:nvPr/>
        </p:nvSpPr>
        <p:spPr bwMode="auto">
          <a:xfrm>
            <a:off x="4267200" y="1828800"/>
            <a:ext cx="2544763" cy="400050"/>
          </a:xfrm>
          <a:prstGeom prst="rect">
            <a:avLst/>
          </a:prstGeom>
          <a:noFill/>
          <a:ln w="9525">
            <a:noFill/>
            <a:miter lim="800000"/>
            <a:headEnd/>
            <a:tailEnd/>
          </a:ln>
        </p:spPr>
        <p:txBody>
          <a:bodyPr wrap="none">
            <a:prstTxWarp prst="textNoShape">
              <a:avLst/>
            </a:prstTxWarp>
            <a:spAutoFit/>
          </a:bodyPr>
          <a:lstStyle/>
          <a:p>
            <a:r>
              <a:rPr lang="en-US" sz="2000" b="1">
                <a:latin typeface="Calibri" pitchFamily="-107" charset="0"/>
              </a:rPr>
              <a:t>Carbon Dioxide   (CO</a:t>
            </a:r>
            <a:r>
              <a:rPr lang="en-US" sz="2000" b="1" baseline="-25000">
                <a:latin typeface="Calibri" pitchFamily="-107" charset="0"/>
              </a:rPr>
              <a:t>2</a:t>
            </a:r>
            <a:r>
              <a:rPr lang="en-US" sz="2000" b="1">
                <a:latin typeface="Calibri" pitchFamily="-107" charset="0"/>
              </a:rPr>
              <a:t>)</a:t>
            </a:r>
            <a:endParaRPr lang="en-US" sz="2000" b="1" baseline="-25000">
              <a:latin typeface="Calibri" pitchFamily="-107" charset="0"/>
            </a:endParaRPr>
          </a:p>
        </p:txBody>
      </p:sp>
      <p:sp>
        <p:nvSpPr>
          <p:cNvPr id="21509" name="TextBox 6"/>
          <p:cNvSpPr txBox="1">
            <a:spLocks noChangeArrowheads="1"/>
          </p:cNvSpPr>
          <p:nvPr/>
        </p:nvSpPr>
        <p:spPr bwMode="auto">
          <a:xfrm>
            <a:off x="3711575" y="3810000"/>
            <a:ext cx="1165225" cy="369888"/>
          </a:xfrm>
          <a:prstGeom prst="rect">
            <a:avLst/>
          </a:prstGeom>
          <a:noFill/>
          <a:ln w="9525">
            <a:noFill/>
            <a:miter lim="800000"/>
            <a:headEnd/>
            <a:tailEnd/>
          </a:ln>
        </p:spPr>
        <p:txBody>
          <a:bodyPr wrap="none">
            <a:prstTxWarp prst="textNoShape">
              <a:avLst/>
            </a:prstTxWarp>
            <a:spAutoFit/>
          </a:bodyPr>
          <a:lstStyle/>
          <a:p>
            <a:r>
              <a:rPr lang="en-US">
                <a:latin typeface="Calibri" pitchFamily="-107" charset="0"/>
              </a:rPr>
              <a:t>Lowers pH</a:t>
            </a:r>
          </a:p>
        </p:txBody>
      </p:sp>
      <p:sp>
        <p:nvSpPr>
          <p:cNvPr id="21510" name="TextBox 7"/>
          <p:cNvSpPr txBox="1">
            <a:spLocks noChangeArrowheads="1"/>
          </p:cNvSpPr>
          <p:nvPr/>
        </p:nvSpPr>
        <p:spPr bwMode="auto">
          <a:xfrm>
            <a:off x="6019800" y="3810000"/>
            <a:ext cx="219551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07" charset="0"/>
              </a:rPr>
              <a:t>Lowers carbonate ion</a:t>
            </a:r>
          </a:p>
        </p:txBody>
      </p:sp>
      <p:cxnSp>
        <p:nvCxnSpPr>
          <p:cNvPr id="11" name="Straight Arrow Connector 10"/>
          <p:cNvCxnSpPr/>
          <p:nvPr/>
        </p:nvCxnSpPr>
        <p:spPr>
          <a:xfrm rot="5400000">
            <a:off x="5290344" y="2623344"/>
            <a:ext cx="544513"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512" name="TextBox 11"/>
          <p:cNvSpPr txBox="1">
            <a:spLocks noChangeArrowheads="1"/>
          </p:cNvSpPr>
          <p:nvPr/>
        </p:nvSpPr>
        <p:spPr bwMode="auto">
          <a:xfrm>
            <a:off x="3962400" y="3092450"/>
            <a:ext cx="3648075" cy="368300"/>
          </a:xfrm>
          <a:prstGeom prst="rect">
            <a:avLst/>
          </a:prstGeom>
          <a:noFill/>
          <a:ln w="9525">
            <a:noFill/>
            <a:miter lim="800000"/>
            <a:headEnd/>
            <a:tailEnd/>
          </a:ln>
        </p:spPr>
        <p:txBody>
          <a:bodyPr wrap="none">
            <a:prstTxWarp prst="textNoShape">
              <a:avLst/>
            </a:prstTxWarp>
            <a:spAutoFit/>
          </a:bodyPr>
          <a:lstStyle/>
          <a:p>
            <a:r>
              <a:rPr lang="en-US"/>
              <a:t>Results in carbonic acid formation</a:t>
            </a:r>
          </a:p>
        </p:txBody>
      </p:sp>
      <p:cxnSp>
        <p:nvCxnSpPr>
          <p:cNvPr id="14" name="Straight Arrow Connector 13"/>
          <p:cNvCxnSpPr/>
          <p:nvPr/>
        </p:nvCxnSpPr>
        <p:spPr>
          <a:xfrm rot="10800000" flipV="1">
            <a:off x="4572000" y="3460750"/>
            <a:ext cx="992188" cy="3492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715000" y="3460750"/>
            <a:ext cx="1122363" cy="3492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738144" y="4452144"/>
            <a:ext cx="544513"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516" name="TextBox 18"/>
          <p:cNvSpPr txBox="1">
            <a:spLocks noChangeArrowheads="1"/>
          </p:cNvSpPr>
          <p:nvPr/>
        </p:nvSpPr>
        <p:spPr bwMode="auto">
          <a:xfrm>
            <a:off x="5029200" y="4845050"/>
            <a:ext cx="3565525" cy="923925"/>
          </a:xfrm>
          <a:prstGeom prst="rect">
            <a:avLst/>
          </a:prstGeom>
          <a:noFill/>
          <a:ln w="9525">
            <a:noFill/>
            <a:miter lim="800000"/>
            <a:headEnd/>
            <a:tailEnd/>
          </a:ln>
        </p:spPr>
        <p:txBody>
          <a:bodyPr wrap="none">
            <a:prstTxWarp prst="textNoShape">
              <a:avLst/>
            </a:prstTxWarp>
            <a:spAutoFit/>
          </a:bodyPr>
          <a:lstStyle/>
          <a:p>
            <a:r>
              <a:rPr lang="en-US" b="1"/>
              <a:t>Less material to build </a:t>
            </a:r>
          </a:p>
          <a:p>
            <a:r>
              <a:rPr lang="en-US" b="1"/>
              <a:t>calcium carbonate shells &amp; </a:t>
            </a:r>
          </a:p>
          <a:p>
            <a:r>
              <a:rPr lang="en-US" b="1"/>
              <a:t>other ‘hard parts’ &amp; dissolution too</a:t>
            </a:r>
          </a:p>
        </p:txBody>
      </p:sp>
    </p:spTree>
    <p:extLst>
      <p:ext uri="{BB962C8B-B14F-4D97-AF65-F5344CB8AC3E}">
        <p14:creationId xmlns:p14="http://schemas.microsoft.com/office/powerpoint/2010/main" val="12339975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
            <a:ext cx="1600200" cy="6553200"/>
            <a:chOff x="0" y="0"/>
            <a:chExt cx="1008" cy="4128"/>
          </a:xfrm>
        </p:grpSpPr>
        <p:pic>
          <p:nvPicPr>
            <p:cNvPr id="84995" name="Picture 3" descr="coral image"/>
            <p:cNvPicPr>
              <a:picLocks noChangeAspect="1" noChangeArrowheads="1"/>
            </p:cNvPicPr>
            <p:nvPr/>
          </p:nvPicPr>
          <p:blipFill>
            <a:blip r:embed="rId3"/>
            <a:srcRect/>
            <a:stretch>
              <a:fillRect/>
            </a:stretch>
          </p:blipFill>
          <p:spPr bwMode="auto">
            <a:xfrm>
              <a:off x="0" y="864"/>
              <a:ext cx="1008" cy="934"/>
            </a:xfrm>
            <a:prstGeom prst="rect">
              <a:avLst/>
            </a:prstGeom>
            <a:noFill/>
            <a:ln w="9525">
              <a:noFill/>
              <a:miter lim="800000"/>
              <a:headEnd/>
              <a:tailEnd/>
            </a:ln>
          </p:spPr>
        </p:pic>
        <p:pic>
          <p:nvPicPr>
            <p:cNvPr id="84996" name="Picture 4" descr="coccolith"/>
            <p:cNvPicPr>
              <a:picLocks noChangeAspect="1" noChangeArrowheads="1"/>
            </p:cNvPicPr>
            <p:nvPr/>
          </p:nvPicPr>
          <p:blipFill>
            <a:blip r:embed="rId4"/>
            <a:srcRect/>
            <a:stretch>
              <a:fillRect/>
            </a:stretch>
          </p:blipFill>
          <p:spPr bwMode="auto">
            <a:xfrm>
              <a:off x="0" y="0"/>
              <a:ext cx="960" cy="888"/>
            </a:xfrm>
            <a:prstGeom prst="rect">
              <a:avLst/>
            </a:prstGeom>
            <a:noFill/>
            <a:ln w="9525">
              <a:noFill/>
              <a:miter lim="800000"/>
              <a:headEnd/>
              <a:tailEnd/>
            </a:ln>
          </p:spPr>
        </p:pic>
        <p:pic>
          <p:nvPicPr>
            <p:cNvPr id="84997" name="Picture 5" descr="Limacina"/>
            <p:cNvPicPr>
              <a:picLocks noChangeAspect="1" noChangeArrowheads="1"/>
            </p:cNvPicPr>
            <p:nvPr/>
          </p:nvPicPr>
          <p:blipFill>
            <a:blip r:embed="rId5"/>
            <a:srcRect/>
            <a:stretch>
              <a:fillRect/>
            </a:stretch>
          </p:blipFill>
          <p:spPr bwMode="auto">
            <a:xfrm>
              <a:off x="0" y="2438"/>
              <a:ext cx="960" cy="836"/>
            </a:xfrm>
            <a:prstGeom prst="rect">
              <a:avLst/>
            </a:prstGeom>
            <a:noFill/>
          </p:spPr>
        </p:pic>
        <p:pic>
          <p:nvPicPr>
            <p:cNvPr id="84998" name="Picture 6" descr="DSCN0422"/>
            <p:cNvPicPr>
              <a:picLocks noChangeAspect="1" noChangeArrowheads="1"/>
            </p:cNvPicPr>
            <p:nvPr/>
          </p:nvPicPr>
          <p:blipFill>
            <a:blip r:embed="rId6"/>
            <a:srcRect l="53719" t="62531" r="22324" b="9938"/>
            <a:stretch>
              <a:fillRect/>
            </a:stretch>
          </p:blipFill>
          <p:spPr bwMode="auto">
            <a:xfrm>
              <a:off x="0" y="1607"/>
              <a:ext cx="960" cy="828"/>
            </a:xfrm>
            <a:prstGeom prst="rect">
              <a:avLst/>
            </a:prstGeom>
            <a:noFill/>
            <a:ln w="9525">
              <a:noFill/>
              <a:miter lim="800000"/>
              <a:headEnd/>
              <a:tailEnd/>
            </a:ln>
          </p:spPr>
        </p:pic>
        <p:pic>
          <p:nvPicPr>
            <p:cNvPr id="84999" name="Picture 7" descr="calg"/>
            <p:cNvPicPr>
              <a:picLocks noChangeAspect="1" noChangeArrowheads="1"/>
            </p:cNvPicPr>
            <p:nvPr/>
          </p:nvPicPr>
          <p:blipFill>
            <a:blip r:embed="rId7"/>
            <a:srcRect/>
            <a:stretch>
              <a:fillRect/>
            </a:stretch>
          </p:blipFill>
          <p:spPr bwMode="auto">
            <a:xfrm>
              <a:off x="0" y="3264"/>
              <a:ext cx="960" cy="864"/>
            </a:xfrm>
            <a:prstGeom prst="rect">
              <a:avLst/>
            </a:prstGeom>
            <a:noFill/>
          </p:spPr>
        </p:pic>
      </p:grpSp>
      <p:grpSp>
        <p:nvGrpSpPr>
          <p:cNvPr id="3" name="Group 8"/>
          <p:cNvGrpSpPr>
            <a:grpSpLocks/>
          </p:cNvGrpSpPr>
          <p:nvPr/>
        </p:nvGrpSpPr>
        <p:grpSpPr bwMode="auto">
          <a:xfrm>
            <a:off x="1965325" y="646113"/>
            <a:ext cx="1951038" cy="5548312"/>
            <a:chOff x="1238" y="407"/>
            <a:chExt cx="1229" cy="3495"/>
          </a:xfrm>
        </p:grpSpPr>
        <p:sp>
          <p:nvSpPr>
            <p:cNvPr id="85001" name="Text Box 9"/>
            <p:cNvSpPr txBox="1">
              <a:spLocks noChangeArrowheads="1"/>
            </p:cNvSpPr>
            <p:nvPr/>
          </p:nvSpPr>
          <p:spPr bwMode="auto">
            <a:xfrm>
              <a:off x="1238" y="407"/>
              <a:ext cx="1229"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Coccolithophores</a:t>
              </a:r>
            </a:p>
          </p:txBody>
        </p:sp>
        <p:sp>
          <p:nvSpPr>
            <p:cNvPr id="85002" name="Text Box 10"/>
            <p:cNvSpPr txBox="1">
              <a:spLocks noChangeArrowheads="1"/>
            </p:cNvSpPr>
            <p:nvPr/>
          </p:nvSpPr>
          <p:spPr bwMode="auto">
            <a:xfrm>
              <a:off x="1334" y="1223"/>
              <a:ext cx="836"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Stony coral</a:t>
              </a:r>
            </a:p>
          </p:txBody>
        </p:sp>
        <p:sp>
          <p:nvSpPr>
            <p:cNvPr id="85003" name="Text Box 11"/>
            <p:cNvSpPr txBox="1">
              <a:spLocks noChangeArrowheads="1"/>
            </p:cNvSpPr>
            <p:nvPr/>
          </p:nvSpPr>
          <p:spPr bwMode="auto">
            <a:xfrm>
              <a:off x="1286" y="1991"/>
              <a:ext cx="876"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Sea urchins</a:t>
              </a:r>
            </a:p>
          </p:txBody>
        </p:sp>
        <p:sp>
          <p:nvSpPr>
            <p:cNvPr id="85004" name="Text Box 12"/>
            <p:cNvSpPr txBox="1">
              <a:spLocks noChangeArrowheads="1"/>
            </p:cNvSpPr>
            <p:nvPr/>
          </p:nvSpPr>
          <p:spPr bwMode="auto">
            <a:xfrm>
              <a:off x="1382" y="2855"/>
              <a:ext cx="772"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Pteropods</a:t>
              </a:r>
            </a:p>
          </p:txBody>
        </p:sp>
        <p:sp>
          <p:nvSpPr>
            <p:cNvPr id="85005" name="Text Box 13"/>
            <p:cNvSpPr txBox="1">
              <a:spLocks noChangeArrowheads="1"/>
            </p:cNvSpPr>
            <p:nvPr/>
          </p:nvSpPr>
          <p:spPr bwMode="auto">
            <a:xfrm>
              <a:off x="1286" y="3671"/>
              <a:ext cx="1077"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Coralline algae</a:t>
              </a:r>
            </a:p>
          </p:txBody>
        </p:sp>
      </p:grpSp>
      <p:sp>
        <p:nvSpPr>
          <p:cNvPr id="85006" name="Text Box 14"/>
          <p:cNvSpPr txBox="1">
            <a:spLocks noChangeArrowheads="1"/>
          </p:cNvSpPr>
          <p:nvPr/>
        </p:nvSpPr>
        <p:spPr bwMode="auto">
          <a:xfrm>
            <a:off x="6232525" y="112713"/>
            <a:ext cx="2547938" cy="366712"/>
          </a:xfrm>
          <a:prstGeom prst="rect">
            <a:avLst/>
          </a:prstGeom>
          <a:solidFill>
            <a:schemeClr val="folHlink"/>
          </a:solidFill>
          <a:ln w="9525">
            <a:noFill/>
            <a:miter lim="800000"/>
            <a:headEnd/>
            <a:tailEnd/>
          </a:ln>
          <a:effectLst/>
        </p:spPr>
        <p:txBody>
          <a:bodyPr wrap="none">
            <a:prstTxWarp prst="textNoShape">
              <a:avLst/>
            </a:prstTxWarp>
            <a:spAutoFit/>
          </a:bodyPr>
          <a:lstStyle/>
          <a:p>
            <a:pPr eaLnBrk="1" hangingPunct="1"/>
            <a:r>
              <a:rPr lang="en-US" sz="1800"/>
              <a:t>Calcium carbonate part</a:t>
            </a:r>
          </a:p>
        </p:txBody>
      </p:sp>
      <p:grpSp>
        <p:nvGrpSpPr>
          <p:cNvPr id="4" name="Group 15"/>
          <p:cNvGrpSpPr>
            <a:grpSpLocks/>
          </p:cNvGrpSpPr>
          <p:nvPr/>
        </p:nvGrpSpPr>
        <p:grpSpPr bwMode="auto">
          <a:xfrm>
            <a:off x="4191000" y="685800"/>
            <a:ext cx="4324350" cy="5624513"/>
            <a:chOff x="2640" y="432"/>
            <a:chExt cx="2724" cy="3543"/>
          </a:xfrm>
        </p:grpSpPr>
        <p:grpSp>
          <p:nvGrpSpPr>
            <p:cNvPr id="5" name="Group 16"/>
            <p:cNvGrpSpPr>
              <a:grpSpLocks/>
            </p:cNvGrpSpPr>
            <p:nvPr/>
          </p:nvGrpSpPr>
          <p:grpSpPr bwMode="auto">
            <a:xfrm>
              <a:off x="2640" y="528"/>
              <a:ext cx="912" cy="3312"/>
              <a:chOff x="2640" y="528"/>
              <a:chExt cx="912" cy="3312"/>
            </a:xfrm>
          </p:grpSpPr>
          <p:sp>
            <p:nvSpPr>
              <p:cNvPr id="85009" name="Line 17"/>
              <p:cNvSpPr>
                <a:spLocks noChangeShapeType="1"/>
              </p:cNvSpPr>
              <p:nvPr/>
            </p:nvSpPr>
            <p:spPr bwMode="auto">
              <a:xfrm>
                <a:off x="2688" y="528"/>
                <a:ext cx="86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85010" name="Line 18"/>
              <p:cNvSpPr>
                <a:spLocks noChangeShapeType="1"/>
              </p:cNvSpPr>
              <p:nvPr/>
            </p:nvSpPr>
            <p:spPr bwMode="auto">
              <a:xfrm>
                <a:off x="2688" y="3840"/>
                <a:ext cx="86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85011" name="Line 19"/>
              <p:cNvSpPr>
                <a:spLocks noChangeShapeType="1"/>
              </p:cNvSpPr>
              <p:nvPr/>
            </p:nvSpPr>
            <p:spPr bwMode="auto">
              <a:xfrm>
                <a:off x="2640" y="1344"/>
                <a:ext cx="86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85012" name="Line 20"/>
              <p:cNvSpPr>
                <a:spLocks noChangeShapeType="1"/>
              </p:cNvSpPr>
              <p:nvPr/>
            </p:nvSpPr>
            <p:spPr bwMode="auto">
              <a:xfrm>
                <a:off x="2640" y="2160"/>
                <a:ext cx="86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85013" name="Line 21"/>
              <p:cNvSpPr>
                <a:spLocks noChangeShapeType="1"/>
              </p:cNvSpPr>
              <p:nvPr/>
            </p:nvSpPr>
            <p:spPr bwMode="auto">
              <a:xfrm>
                <a:off x="2688" y="3024"/>
                <a:ext cx="86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6" name="Group 22"/>
            <p:cNvGrpSpPr>
              <a:grpSpLocks/>
            </p:cNvGrpSpPr>
            <p:nvPr/>
          </p:nvGrpSpPr>
          <p:grpSpPr bwMode="auto">
            <a:xfrm>
              <a:off x="3888" y="432"/>
              <a:ext cx="1476" cy="3543"/>
              <a:chOff x="3888" y="432"/>
              <a:chExt cx="1476" cy="3543"/>
            </a:xfrm>
          </p:grpSpPr>
          <p:sp>
            <p:nvSpPr>
              <p:cNvPr id="85015" name="Text Box 23"/>
              <p:cNvSpPr txBox="1">
                <a:spLocks noChangeArrowheads="1"/>
              </p:cNvSpPr>
              <p:nvPr/>
            </p:nvSpPr>
            <p:spPr bwMode="auto">
              <a:xfrm>
                <a:off x="4080" y="432"/>
                <a:ext cx="1284"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Plates (coccoliths)</a:t>
                </a:r>
              </a:p>
            </p:txBody>
          </p:sp>
          <p:sp>
            <p:nvSpPr>
              <p:cNvPr id="85016" name="Text Box 24"/>
              <p:cNvSpPr txBox="1">
                <a:spLocks noChangeArrowheads="1"/>
              </p:cNvSpPr>
              <p:nvPr/>
            </p:nvSpPr>
            <p:spPr bwMode="auto">
              <a:xfrm>
                <a:off x="4176" y="1200"/>
                <a:ext cx="1036"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Coral skeleton</a:t>
                </a:r>
              </a:p>
            </p:txBody>
          </p:sp>
          <p:sp>
            <p:nvSpPr>
              <p:cNvPr id="85017" name="Text Box 25"/>
              <p:cNvSpPr txBox="1">
                <a:spLocks noChangeArrowheads="1"/>
              </p:cNvSpPr>
              <p:nvPr/>
            </p:nvSpPr>
            <p:spPr bwMode="auto">
              <a:xfrm>
                <a:off x="4080" y="1968"/>
                <a:ext cx="1085"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Skeleton &amp; test</a:t>
                </a:r>
              </a:p>
            </p:txBody>
          </p:sp>
          <p:sp>
            <p:nvSpPr>
              <p:cNvPr id="85018" name="Text Box 26"/>
              <p:cNvSpPr txBox="1">
                <a:spLocks noChangeArrowheads="1"/>
              </p:cNvSpPr>
              <p:nvPr/>
            </p:nvSpPr>
            <p:spPr bwMode="auto">
              <a:xfrm>
                <a:off x="4320" y="2880"/>
                <a:ext cx="436"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Shell</a:t>
                </a:r>
              </a:p>
            </p:txBody>
          </p:sp>
          <p:sp>
            <p:nvSpPr>
              <p:cNvPr id="85019" name="Text Box 27"/>
              <p:cNvSpPr txBox="1">
                <a:spLocks noChangeArrowheads="1"/>
              </p:cNvSpPr>
              <p:nvPr/>
            </p:nvSpPr>
            <p:spPr bwMode="auto">
              <a:xfrm>
                <a:off x="3888" y="3744"/>
                <a:ext cx="1461"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t>Component of fronds</a:t>
                </a:r>
              </a:p>
            </p:txBody>
          </p:sp>
        </p:grpSp>
      </p:grpSp>
    </p:spTree>
    <p:extLst>
      <p:ext uri="{BB962C8B-B14F-4D97-AF65-F5344CB8AC3E}">
        <p14:creationId xmlns:p14="http://schemas.microsoft.com/office/powerpoint/2010/main" val="3708967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14400" y="381000"/>
            <a:ext cx="7772400" cy="1143000"/>
          </a:xfrm>
        </p:spPr>
        <p:txBody>
          <a:bodyPr/>
          <a:lstStyle/>
          <a:p>
            <a:r>
              <a:rPr lang="en-US"/>
              <a:t>What are the problems?</a:t>
            </a:r>
          </a:p>
        </p:txBody>
      </p:sp>
      <p:sp>
        <p:nvSpPr>
          <p:cNvPr id="87043" name="Rectangle 3"/>
          <p:cNvSpPr>
            <a:spLocks noChangeArrowheads="1"/>
          </p:cNvSpPr>
          <p:nvPr/>
        </p:nvSpPr>
        <p:spPr bwMode="auto">
          <a:xfrm>
            <a:off x="1600200" y="2057400"/>
            <a:ext cx="7543800" cy="4114800"/>
          </a:xfrm>
          <a:prstGeom prst="rect">
            <a:avLst/>
          </a:prstGeom>
          <a:noFill/>
          <a:ln w="9525">
            <a:noFill/>
            <a:miter lim="800000"/>
            <a:headEnd/>
            <a:tailEnd/>
          </a:ln>
        </p:spPr>
        <p:txBody>
          <a:bodyPr>
            <a:prstTxWarp prst="textNoShape">
              <a:avLst/>
            </a:prstTxWarp>
          </a:bodyPr>
          <a:lstStyle/>
          <a:p>
            <a:pPr eaLnBrk="1" hangingPunct="1">
              <a:lnSpc>
                <a:spcPct val="110000"/>
              </a:lnSpc>
              <a:spcBef>
                <a:spcPct val="20000"/>
              </a:spcBef>
            </a:pPr>
            <a:r>
              <a:rPr lang="en-US" sz="1800" b="1">
                <a:latin typeface="Tahoma" pitchFamily="-107" charset="0"/>
              </a:rPr>
              <a:t>Calcium carbonate (CaCO</a:t>
            </a:r>
            <a:r>
              <a:rPr lang="en-US" sz="1800" b="1" baseline="-25000">
                <a:latin typeface="Tahoma" pitchFamily="-107" charset="0"/>
              </a:rPr>
              <a:t>3</a:t>
            </a:r>
            <a:r>
              <a:rPr lang="en-US" sz="1800" b="1">
                <a:latin typeface="Tahoma" pitchFamily="-107" charset="0"/>
              </a:rPr>
              <a:t>) shells and skeletons are vulnerable.</a:t>
            </a:r>
          </a:p>
          <a:p>
            <a:pPr eaLnBrk="1" hangingPunct="1">
              <a:lnSpc>
                <a:spcPct val="110000"/>
              </a:lnSpc>
              <a:spcBef>
                <a:spcPct val="20000"/>
              </a:spcBef>
            </a:pPr>
            <a:endParaRPr lang="en-US" sz="1800">
              <a:latin typeface="Tahoma" pitchFamily="-107" charset="0"/>
            </a:endParaRPr>
          </a:p>
          <a:p>
            <a:pPr eaLnBrk="1" hangingPunct="1">
              <a:spcBef>
                <a:spcPct val="20000"/>
              </a:spcBef>
              <a:buFont typeface="Symbol" pitchFamily="-107" charset="2"/>
              <a:buNone/>
            </a:pPr>
            <a:r>
              <a:rPr lang="en-US" sz="1800">
                <a:latin typeface="Tahoma" pitchFamily="-107" charset="0"/>
              </a:rPr>
              <a:t>In experimental studies, reduced carbonate ion [CO</a:t>
            </a:r>
            <a:r>
              <a:rPr lang="en-US" sz="1800" baseline="-25000">
                <a:latin typeface="Tahoma" pitchFamily="-107" charset="0"/>
              </a:rPr>
              <a:t>3</a:t>
            </a:r>
            <a:r>
              <a:rPr lang="en-US" sz="1800" baseline="30000">
                <a:latin typeface="Tahoma" pitchFamily="-107" charset="0"/>
              </a:rPr>
              <a:t>2-</a:t>
            </a:r>
            <a:r>
              <a:rPr lang="en-US" sz="1800">
                <a:latin typeface="Tahoma" pitchFamily="-107" charset="0"/>
              </a:rPr>
              <a:t>] has been shown to:</a:t>
            </a:r>
          </a:p>
          <a:p>
            <a:pPr marL="334963" lvl="1" indent="-220663" eaLnBrk="1" hangingPunct="1">
              <a:spcBef>
                <a:spcPct val="20000"/>
              </a:spcBef>
              <a:buFont typeface="Times" pitchFamily="-107" charset="0"/>
              <a:buChar char="•"/>
            </a:pPr>
            <a:r>
              <a:rPr lang="en-US" sz="1800">
                <a:latin typeface="Tahoma" pitchFamily="-107" charset="0"/>
                <a:sym typeface="Symbol" pitchFamily="-107" charset="2"/>
              </a:rPr>
              <a:t>Decrease </a:t>
            </a:r>
            <a:r>
              <a:rPr lang="en-US" sz="1800">
                <a:latin typeface="Tahoma" pitchFamily="-107" charset="0"/>
              </a:rPr>
              <a:t>calcification rates</a:t>
            </a:r>
          </a:p>
          <a:p>
            <a:pPr marL="334963" lvl="1" indent="-220663" eaLnBrk="1" hangingPunct="1">
              <a:spcBef>
                <a:spcPct val="20000"/>
              </a:spcBef>
              <a:buFont typeface="Times" pitchFamily="-107" charset="0"/>
              <a:buChar char="•"/>
            </a:pPr>
            <a:r>
              <a:rPr lang="en-US" sz="1800">
                <a:latin typeface="Tahoma" pitchFamily="-107" charset="0"/>
                <a:sym typeface="Symbol" pitchFamily="-107" charset="2"/>
              </a:rPr>
              <a:t>Cause d</a:t>
            </a:r>
            <a:r>
              <a:rPr lang="en-US" sz="1800">
                <a:latin typeface="Tahoma" pitchFamily="-107" charset="0"/>
              </a:rPr>
              <a:t>issolution of existing shells &amp; skeletons</a:t>
            </a:r>
          </a:p>
          <a:p>
            <a:pPr marL="334963" lvl="1" indent="-220663" eaLnBrk="1" hangingPunct="1">
              <a:spcBef>
                <a:spcPct val="20000"/>
              </a:spcBef>
              <a:buFont typeface="Times" pitchFamily="-107" charset="0"/>
              <a:buChar char="•"/>
            </a:pPr>
            <a:r>
              <a:rPr lang="en-US" sz="1800">
                <a:latin typeface="Tahoma" pitchFamily="-107" charset="0"/>
              </a:rPr>
              <a:t>Alter the crystal form of biominerals</a:t>
            </a:r>
          </a:p>
          <a:p>
            <a:pPr marL="334963" lvl="1" indent="-220663" eaLnBrk="1" hangingPunct="1">
              <a:spcBef>
                <a:spcPct val="20000"/>
              </a:spcBef>
              <a:buFont typeface="Times" pitchFamily="-107" charset="0"/>
              <a:buChar char="•"/>
            </a:pPr>
            <a:r>
              <a:rPr lang="en-US" sz="1800">
                <a:latin typeface="Tahoma" pitchFamily="-107" charset="0"/>
              </a:rPr>
              <a:t>Impact growth and development</a:t>
            </a:r>
          </a:p>
        </p:txBody>
      </p:sp>
      <p:grpSp>
        <p:nvGrpSpPr>
          <p:cNvPr id="2" name="Group 4"/>
          <p:cNvGrpSpPr>
            <a:grpSpLocks/>
          </p:cNvGrpSpPr>
          <p:nvPr/>
        </p:nvGrpSpPr>
        <p:grpSpPr bwMode="auto">
          <a:xfrm>
            <a:off x="0" y="0"/>
            <a:ext cx="1600200" cy="6553200"/>
            <a:chOff x="0" y="0"/>
            <a:chExt cx="1008" cy="4128"/>
          </a:xfrm>
        </p:grpSpPr>
        <p:pic>
          <p:nvPicPr>
            <p:cNvPr id="87045" name="Picture 5" descr="coral image"/>
            <p:cNvPicPr>
              <a:picLocks noChangeAspect="1" noChangeArrowheads="1"/>
            </p:cNvPicPr>
            <p:nvPr/>
          </p:nvPicPr>
          <p:blipFill>
            <a:blip r:embed="rId3"/>
            <a:srcRect/>
            <a:stretch>
              <a:fillRect/>
            </a:stretch>
          </p:blipFill>
          <p:spPr bwMode="auto">
            <a:xfrm>
              <a:off x="0" y="864"/>
              <a:ext cx="1008" cy="934"/>
            </a:xfrm>
            <a:prstGeom prst="rect">
              <a:avLst/>
            </a:prstGeom>
            <a:noFill/>
            <a:ln w="9525">
              <a:noFill/>
              <a:miter lim="800000"/>
              <a:headEnd/>
              <a:tailEnd/>
            </a:ln>
          </p:spPr>
        </p:pic>
        <p:pic>
          <p:nvPicPr>
            <p:cNvPr id="87046" name="Picture 6" descr="coccolith"/>
            <p:cNvPicPr>
              <a:picLocks noChangeAspect="1" noChangeArrowheads="1"/>
            </p:cNvPicPr>
            <p:nvPr/>
          </p:nvPicPr>
          <p:blipFill>
            <a:blip r:embed="rId4"/>
            <a:srcRect/>
            <a:stretch>
              <a:fillRect/>
            </a:stretch>
          </p:blipFill>
          <p:spPr bwMode="auto">
            <a:xfrm>
              <a:off x="0" y="0"/>
              <a:ext cx="960" cy="888"/>
            </a:xfrm>
            <a:prstGeom prst="rect">
              <a:avLst/>
            </a:prstGeom>
            <a:noFill/>
            <a:ln w="9525">
              <a:noFill/>
              <a:miter lim="800000"/>
              <a:headEnd/>
              <a:tailEnd/>
            </a:ln>
          </p:spPr>
        </p:pic>
        <p:pic>
          <p:nvPicPr>
            <p:cNvPr id="87047" name="Picture 7" descr="Limacina"/>
            <p:cNvPicPr>
              <a:picLocks noChangeAspect="1" noChangeArrowheads="1"/>
            </p:cNvPicPr>
            <p:nvPr/>
          </p:nvPicPr>
          <p:blipFill>
            <a:blip r:embed="rId5"/>
            <a:srcRect/>
            <a:stretch>
              <a:fillRect/>
            </a:stretch>
          </p:blipFill>
          <p:spPr bwMode="auto">
            <a:xfrm>
              <a:off x="0" y="2438"/>
              <a:ext cx="960" cy="836"/>
            </a:xfrm>
            <a:prstGeom prst="rect">
              <a:avLst/>
            </a:prstGeom>
            <a:noFill/>
          </p:spPr>
        </p:pic>
        <p:pic>
          <p:nvPicPr>
            <p:cNvPr id="87048" name="Picture 8" descr="DSCN0422"/>
            <p:cNvPicPr>
              <a:picLocks noChangeAspect="1" noChangeArrowheads="1"/>
            </p:cNvPicPr>
            <p:nvPr/>
          </p:nvPicPr>
          <p:blipFill>
            <a:blip r:embed="rId6"/>
            <a:srcRect l="53719" t="62531" r="22324" b="9938"/>
            <a:stretch>
              <a:fillRect/>
            </a:stretch>
          </p:blipFill>
          <p:spPr bwMode="auto">
            <a:xfrm>
              <a:off x="0" y="1607"/>
              <a:ext cx="960" cy="828"/>
            </a:xfrm>
            <a:prstGeom prst="rect">
              <a:avLst/>
            </a:prstGeom>
            <a:noFill/>
            <a:ln w="9525">
              <a:noFill/>
              <a:miter lim="800000"/>
              <a:headEnd/>
              <a:tailEnd/>
            </a:ln>
          </p:spPr>
        </p:pic>
        <p:pic>
          <p:nvPicPr>
            <p:cNvPr id="87049" name="Picture 9" descr="calg"/>
            <p:cNvPicPr>
              <a:picLocks noChangeAspect="1" noChangeArrowheads="1"/>
            </p:cNvPicPr>
            <p:nvPr/>
          </p:nvPicPr>
          <p:blipFill>
            <a:blip r:embed="rId7"/>
            <a:srcRect/>
            <a:stretch>
              <a:fillRect/>
            </a:stretch>
          </p:blipFill>
          <p:spPr bwMode="auto">
            <a:xfrm>
              <a:off x="0" y="3264"/>
              <a:ext cx="960" cy="864"/>
            </a:xfrm>
            <a:prstGeom prst="rect">
              <a:avLst/>
            </a:prstGeom>
            <a:noFill/>
          </p:spPr>
        </p:pic>
      </p:grpSp>
    </p:spTree>
    <p:extLst>
      <p:ext uri="{BB962C8B-B14F-4D97-AF65-F5344CB8AC3E}">
        <p14:creationId xmlns:p14="http://schemas.microsoft.com/office/powerpoint/2010/main" val="34741369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l="15446" t="12952" r="38393" b="23460"/>
          <a:stretch>
            <a:fillRect/>
          </a:stretch>
        </p:blipFill>
        <p:spPr bwMode="auto">
          <a:xfrm>
            <a:off x="0" y="714375"/>
            <a:ext cx="6840538" cy="5889625"/>
          </a:xfrm>
          <a:prstGeom prst="rect">
            <a:avLst/>
          </a:prstGeom>
          <a:noFill/>
          <a:ln w="9525">
            <a:noFill/>
            <a:miter lim="800000"/>
            <a:headEnd/>
            <a:tailEnd/>
          </a:ln>
        </p:spPr>
      </p:pic>
      <p:sp>
        <p:nvSpPr>
          <p:cNvPr id="29699" name="Text Box 5"/>
          <p:cNvSpPr txBox="1">
            <a:spLocks noChangeArrowheads="1"/>
          </p:cNvSpPr>
          <p:nvPr/>
        </p:nvSpPr>
        <p:spPr bwMode="auto">
          <a:xfrm>
            <a:off x="6262688" y="6413500"/>
            <a:ext cx="2476500" cy="336550"/>
          </a:xfrm>
          <a:prstGeom prst="rect">
            <a:avLst/>
          </a:prstGeom>
          <a:noFill/>
          <a:ln w="9525">
            <a:noFill/>
            <a:miter lim="800000"/>
            <a:headEnd/>
            <a:tailEnd/>
          </a:ln>
        </p:spPr>
        <p:txBody>
          <a:bodyPr wrap="none">
            <a:prstTxWarp prst="textNoShape">
              <a:avLst/>
            </a:prstTxWarp>
            <a:spAutoFit/>
          </a:bodyPr>
          <a:lstStyle/>
          <a:p>
            <a:pPr defTabSz="457200" eaLnBrk="1" hangingPunct="1"/>
            <a:r>
              <a:rPr lang="en-US" sz="1600">
                <a:latin typeface="Calibri" pitchFamily="-107" charset="0"/>
              </a:rPr>
              <a:t>Doney et al., </a:t>
            </a:r>
            <a:r>
              <a:rPr lang="en-US" sz="1600" i="1">
                <a:latin typeface="Calibri" pitchFamily="-107" charset="0"/>
              </a:rPr>
              <a:t>ARMS </a:t>
            </a:r>
            <a:r>
              <a:rPr lang="en-US" sz="1600">
                <a:latin typeface="Calibri" pitchFamily="-107" charset="0"/>
              </a:rPr>
              <a:t>2009</a:t>
            </a:r>
          </a:p>
        </p:txBody>
      </p:sp>
      <p:sp>
        <p:nvSpPr>
          <p:cNvPr id="8" name="Rectangle 18"/>
          <p:cNvSpPr txBox="1">
            <a:spLocks noChangeArrowheads="1"/>
          </p:cNvSpPr>
          <p:nvPr/>
        </p:nvSpPr>
        <p:spPr bwMode="auto">
          <a:xfrm>
            <a:off x="0" y="0"/>
            <a:ext cx="9144000" cy="1054100"/>
          </a:xfrm>
          <a:prstGeom prst="rect">
            <a:avLst/>
          </a:prstGeom>
          <a:solidFill>
            <a:schemeClr val="tx1"/>
          </a:solidFill>
          <a:ln w="9525">
            <a:noFill/>
            <a:miter lim="800000"/>
            <a:headEnd/>
            <a:tailEnd/>
          </a:ln>
        </p:spPr>
        <p:txBody>
          <a:bodyPr anchor="ctr">
            <a:prstTxWarp prst="textNoShape">
              <a:avLst/>
            </a:prstTxWarp>
          </a:bodyPr>
          <a:lstStyle/>
          <a:p>
            <a:pPr defTabSz="457200" eaLnBrk="1" hangingPunct="1"/>
            <a:r>
              <a:rPr lang="en-US" sz="4000">
                <a:solidFill>
                  <a:srgbClr val="FFFFFF"/>
                </a:solidFill>
              </a:rPr>
              <a:t>The OA Scorecard</a:t>
            </a:r>
            <a:endParaRPr lang="en-US" sz="2800">
              <a:solidFill>
                <a:srgbClr val="FFFFFF"/>
              </a:solidFill>
            </a:endParaRPr>
          </a:p>
        </p:txBody>
      </p:sp>
    </p:spTree>
    <p:extLst>
      <p:ext uri="{BB962C8B-B14F-4D97-AF65-F5344CB8AC3E}">
        <p14:creationId xmlns:p14="http://schemas.microsoft.com/office/powerpoint/2010/main" val="16777566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ea typeface="ＭＳ Ｐゴシック" pitchFamily="-106" charset="-128"/>
                <a:cs typeface="ＭＳ Ｐゴシック" pitchFamily="-106" charset="-128"/>
              </a:rPr>
              <a:t>Keeling Curve</a:t>
            </a:r>
          </a:p>
        </p:txBody>
      </p:sp>
      <p:pic>
        <p:nvPicPr>
          <p:cNvPr id="18435" name="Content Placeholder 3" descr="co2_data_mlo-Keeling Curve.pdf"/>
          <p:cNvPicPr>
            <a:picLocks noGrp="1" noChangeAspect="1"/>
          </p:cNvPicPr>
          <p:nvPr>
            <p:ph idx="1"/>
          </p:nvPr>
        </p:nvPicPr>
        <p:blipFill>
          <a:blip r:embed="rId2"/>
          <a:srcRect l="-67654" r="-67654"/>
          <a:stretch>
            <a:fillRect/>
          </a:stretch>
        </p:blipFill>
        <p:spPr>
          <a:xfrm rot="16200000">
            <a:off x="456407" y="1600993"/>
            <a:ext cx="8229600" cy="4525963"/>
          </a:xfrm>
        </p:spPr>
      </p:pic>
      <p:sp>
        <p:nvSpPr>
          <p:cNvPr id="18436" name="TextBox 4"/>
          <p:cNvSpPr txBox="1">
            <a:spLocks noChangeArrowheads="1"/>
          </p:cNvSpPr>
          <p:nvPr/>
        </p:nvSpPr>
        <p:spPr bwMode="auto">
          <a:xfrm>
            <a:off x="6553200" y="2667000"/>
            <a:ext cx="2468563" cy="369888"/>
          </a:xfrm>
          <a:prstGeom prst="rect">
            <a:avLst/>
          </a:prstGeom>
          <a:noFill/>
          <a:ln w="9525">
            <a:noFill/>
            <a:miter lim="800000"/>
            <a:headEnd/>
            <a:tailEnd/>
          </a:ln>
        </p:spPr>
        <p:txBody>
          <a:bodyPr wrap="none">
            <a:prstTxWarp prst="textNoShape">
              <a:avLst/>
            </a:prstTxWarp>
            <a:spAutoFit/>
          </a:bodyPr>
          <a:lstStyle/>
          <a:p>
            <a:r>
              <a:rPr lang="en-US"/>
              <a:t>390 reported for 12/10</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52400" y="381000"/>
            <a:ext cx="8229600" cy="1143000"/>
          </a:xfrm>
        </p:spPr>
        <p:txBody>
          <a:bodyPr>
            <a:normAutofit fontScale="90000"/>
          </a:bodyPr>
          <a:lstStyle/>
          <a:p>
            <a:pPr eaLnBrk="1" hangingPunct="1">
              <a:defRPr/>
            </a:pPr>
            <a:r>
              <a:rPr lang="en-US" sz="2600" b="1" smtClean="0">
                <a:solidFill>
                  <a:srgbClr val="000080"/>
                </a:solidFill>
                <a:ea typeface="ＭＳ Ｐゴシック" pitchFamily="-107" charset="-128"/>
                <a:cs typeface="ＭＳ Ｐゴシック" pitchFamily="-107" charset="-128"/>
              </a:rPr>
              <a:t/>
            </a:r>
            <a:br>
              <a:rPr lang="en-US" sz="2600" b="1" smtClean="0">
                <a:solidFill>
                  <a:srgbClr val="000080"/>
                </a:solidFill>
                <a:ea typeface="ＭＳ Ｐゴシック" pitchFamily="-107" charset="-128"/>
                <a:cs typeface="ＭＳ Ｐゴシック" pitchFamily="-107" charset="-128"/>
              </a:rPr>
            </a:br>
            <a:r>
              <a:rPr lang="en-US" sz="2600" b="1" smtClean="0">
                <a:solidFill>
                  <a:srgbClr val="000080"/>
                </a:solidFill>
                <a:ea typeface="ＭＳ Ｐゴシック" pitchFamily="-107" charset="-128"/>
                <a:cs typeface="ＭＳ Ｐゴシック" pitchFamily="-107" charset="-128"/>
              </a:rPr>
              <a:t>How my brand of science fits in:</a:t>
            </a:r>
            <a:br>
              <a:rPr lang="en-US" sz="2600" b="1" smtClean="0">
                <a:solidFill>
                  <a:srgbClr val="000080"/>
                </a:solidFill>
                <a:ea typeface="ＭＳ Ｐゴシック" pitchFamily="-107" charset="-128"/>
                <a:cs typeface="ＭＳ Ｐゴシック" pitchFamily="-107" charset="-128"/>
              </a:rPr>
            </a:br>
            <a:r>
              <a:rPr lang="en-US" sz="2600" b="1" smtClean="0">
                <a:solidFill>
                  <a:srgbClr val="000080"/>
                </a:solidFill>
                <a:ea typeface="ＭＳ Ｐゴシック" pitchFamily="-107" charset="-128"/>
                <a:cs typeface="ＭＳ Ｐゴシック" pitchFamily="-107" charset="-128"/>
              </a:rPr>
              <a:t/>
            </a:r>
            <a:br>
              <a:rPr lang="en-US" sz="2600" b="1" smtClean="0">
                <a:solidFill>
                  <a:srgbClr val="000080"/>
                </a:solidFill>
                <a:ea typeface="ＭＳ Ｐゴシック" pitchFamily="-107" charset="-128"/>
                <a:cs typeface="ＭＳ Ｐゴシック" pitchFamily="-107" charset="-128"/>
              </a:rPr>
            </a:br>
            <a:r>
              <a:rPr lang="en-US" sz="2600" b="1" smtClean="0">
                <a:solidFill>
                  <a:srgbClr val="000080"/>
                </a:solidFill>
                <a:ea typeface="ＭＳ Ｐゴシック" pitchFamily="-107" charset="-128"/>
                <a:cs typeface="ＭＳ Ｐゴシック" pitchFamily="-107" charset="-128"/>
              </a:rPr>
              <a:t>Tipping points &amp; organismal tolerances</a:t>
            </a:r>
            <a:r>
              <a:rPr lang="en-US" sz="2600" smtClean="0">
                <a:solidFill>
                  <a:srgbClr val="000080"/>
                </a:solidFill>
                <a:ea typeface="ＭＳ Ｐゴシック" pitchFamily="-107" charset="-128"/>
                <a:cs typeface="ＭＳ Ｐゴシック" pitchFamily="-107" charset="-128"/>
              </a:rPr>
              <a:t/>
            </a:r>
            <a:br>
              <a:rPr lang="en-US" sz="2600" smtClean="0">
                <a:solidFill>
                  <a:srgbClr val="000080"/>
                </a:solidFill>
                <a:ea typeface="ＭＳ Ｐゴシック" pitchFamily="-107" charset="-128"/>
                <a:cs typeface="ＭＳ Ｐゴシック" pitchFamily="-107" charset="-128"/>
              </a:rPr>
            </a:br>
            <a:endParaRPr lang="en-US" sz="2600" smtClean="0">
              <a:solidFill>
                <a:srgbClr val="000080"/>
              </a:solidFill>
              <a:ea typeface="ＭＳ Ｐゴシック" pitchFamily="-107" charset="-128"/>
              <a:cs typeface="ＭＳ Ｐゴシック" pitchFamily="-107" charset="-128"/>
            </a:endParaRPr>
          </a:p>
        </p:txBody>
      </p:sp>
      <p:grpSp>
        <p:nvGrpSpPr>
          <p:cNvPr id="20483" name="Group 18"/>
          <p:cNvGrpSpPr>
            <a:grpSpLocks/>
          </p:cNvGrpSpPr>
          <p:nvPr/>
        </p:nvGrpSpPr>
        <p:grpSpPr bwMode="auto">
          <a:xfrm>
            <a:off x="685800" y="3263900"/>
            <a:ext cx="7467600" cy="3213100"/>
            <a:chOff x="432" y="1912"/>
            <a:chExt cx="4704" cy="2024"/>
          </a:xfrm>
        </p:grpSpPr>
        <p:grpSp>
          <p:nvGrpSpPr>
            <p:cNvPr id="20486" name="Group 6"/>
            <p:cNvGrpSpPr>
              <a:grpSpLocks/>
            </p:cNvGrpSpPr>
            <p:nvPr/>
          </p:nvGrpSpPr>
          <p:grpSpPr bwMode="auto">
            <a:xfrm>
              <a:off x="2064" y="1968"/>
              <a:ext cx="3072" cy="1488"/>
              <a:chOff x="1248" y="2016"/>
              <a:chExt cx="3072" cy="1488"/>
            </a:xfrm>
          </p:grpSpPr>
          <p:sp>
            <p:nvSpPr>
              <p:cNvPr id="20492" name="Line 4"/>
              <p:cNvSpPr>
                <a:spLocks noChangeShapeType="1"/>
              </p:cNvSpPr>
              <p:nvPr/>
            </p:nvSpPr>
            <p:spPr bwMode="auto">
              <a:xfrm>
                <a:off x="1248" y="2016"/>
                <a:ext cx="0" cy="1488"/>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0493" name="Line 5"/>
              <p:cNvSpPr>
                <a:spLocks noChangeShapeType="1"/>
              </p:cNvSpPr>
              <p:nvPr/>
            </p:nvSpPr>
            <p:spPr bwMode="auto">
              <a:xfrm>
                <a:off x="1248" y="3504"/>
                <a:ext cx="3072"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sp>
          <p:nvSpPr>
            <p:cNvPr id="20487" name="Text Box 7"/>
            <p:cNvSpPr txBox="1">
              <a:spLocks noChangeArrowheads="1"/>
            </p:cNvSpPr>
            <p:nvPr/>
          </p:nvSpPr>
          <p:spPr bwMode="auto">
            <a:xfrm>
              <a:off x="2880" y="3648"/>
              <a:ext cx="592" cy="288"/>
            </a:xfrm>
            <a:prstGeom prst="rect">
              <a:avLst/>
            </a:prstGeom>
            <a:noFill/>
            <a:ln w="9525">
              <a:noFill/>
              <a:miter lim="800000"/>
              <a:headEnd/>
              <a:tailEnd/>
            </a:ln>
          </p:spPr>
          <p:txBody>
            <a:bodyPr wrap="none">
              <a:prstTxWarp prst="textNoShape">
                <a:avLst/>
              </a:prstTxWarp>
              <a:spAutoFit/>
            </a:bodyPr>
            <a:lstStyle/>
            <a:p>
              <a:r>
                <a:rPr lang="en-US" b="1"/>
                <a:t>pCO</a:t>
              </a:r>
              <a:r>
                <a:rPr lang="en-US" b="1" baseline="-25000"/>
                <a:t>2</a:t>
              </a:r>
            </a:p>
          </p:txBody>
        </p:sp>
        <p:sp>
          <p:nvSpPr>
            <p:cNvPr id="20488" name="Line 8"/>
            <p:cNvSpPr>
              <a:spLocks noChangeShapeType="1"/>
            </p:cNvSpPr>
            <p:nvPr/>
          </p:nvSpPr>
          <p:spPr bwMode="auto">
            <a:xfrm flipV="1">
              <a:off x="1872" y="2208"/>
              <a:ext cx="0" cy="864"/>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0489" name="Text Box 9"/>
            <p:cNvSpPr txBox="1">
              <a:spLocks noChangeArrowheads="1"/>
            </p:cNvSpPr>
            <p:nvPr/>
          </p:nvSpPr>
          <p:spPr bwMode="auto">
            <a:xfrm rot="-9236">
              <a:off x="432" y="2256"/>
              <a:ext cx="2144" cy="1018"/>
            </a:xfrm>
            <a:prstGeom prst="rect">
              <a:avLst/>
            </a:prstGeom>
            <a:noFill/>
            <a:ln w="9525">
              <a:noFill/>
              <a:miter lim="800000"/>
              <a:headEnd/>
              <a:tailEnd/>
            </a:ln>
          </p:spPr>
          <p:txBody>
            <a:bodyPr>
              <a:prstTxWarp prst="textNoShape">
                <a:avLst/>
              </a:prstTxWarp>
              <a:spAutoFit/>
            </a:bodyPr>
            <a:lstStyle/>
            <a:p>
              <a:r>
                <a:rPr lang="en-US" sz="2000" b="1"/>
                <a:t>Biological</a:t>
              </a:r>
            </a:p>
            <a:p>
              <a:r>
                <a:rPr lang="en-US" sz="2000" b="1"/>
                <a:t>ability to: </a:t>
              </a:r>
            </a:p>
            <a:p>
              <a:r>
                <a:rPr lang="en-US" sz="2000" b="1"/>
                <a:t>Resist</a:t>
              </a:r>
            </a:p>
            <a:p>
              <a:r>
                <a:rPr lang="en-US" sz="2000" b="1"/>
                <a:t>Tolerate</a:t>
              </a:r>
            </a:p>
            <a:p>
              <a:r>
                <a:rPr lang="en-US" sz="2000" b="1"/>
                <a:t>Compensate</a:t>
              </a:r>
            </a:p>
          </p:txBody>
        </p:sp>
        <p:sp>
          <p:nvSpPr>
            <p:cNvPr id="20490" name="Line 14"/>
            <p:cNvSpPr>
              <a:spLocks noChangeShapeType="1"/>
            </p:cNvSpPr>
            <p:nvPr/>
          </p:nvSpPr>
          <p:spPr bwMode="auto">
            <a:xfrm>
              <a:off x="2496" y="3600"/>
              <a:ext cx="1776"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0491" name="Freeform 16"/>
            <p:cNvSpPr>
              <a:spLocks/>
            </p:cNvSpPr>
            <p:nvPr/>
          </p:nvSpPr>
          <p:spPr bwMode="auto">
            <a:xfrm>
              <a:off x="2160" y="1912"/>
              <a:ext cx="1584" cy="1448"/>
            </a:xfrm>
            <a:custGeom>
              <a:avLst/>
              <a:gdLst>
                <a:gd name="T0" fmla="*/ 0 w 1584"/>
                <a:gd name="T1" fmla="*/ 1352 h 1448"/>
                <a:gd name="T2" fmla="*/ 288 w 1584"/>
                <a:gd name="T3" fmla="*/ 824 h 1448"/>
                <a:gd name="T4" fmla="*/ 720 w 1584"/>
                <a:gd name="T5" fmla="*/ 392 h 1448"/>
                <a:gd name="T6" fmla="*/ 960 w 1584"/>
                <a:gd name="T7" fmla="*/ 248 h 1448"/>
                <a:gd name="T8" fmla="*/ 1344 w 1584"/>
                <a:gd name="T9" fmla="*/ 200 h 1448"/>
                <a:gd name="T10" fmla="*/ 1584 w 1584"/>
                <a:gd name="T11" fmla="*/ 1448 h 1448"/>
                <a:gd name="T12" fmla="*/ 0 60000 65536"/>
                <a:gd name="T13" fmla="*/ 0 60000 65536"/>
                <a:gd name="T14" fmla="*/ 0 60000 65536"/>
                <a:gd name="T15" fmla="*/ 0 60000 65536"/>
                <a:gd name="T16" fmla="*/ 0 60000 65536"/>
                <a:gd name="T17" fmla="*/ 0 60000 65536"/>
                <a:gd name="T18" fmla="*/ 0 w 1584"/>
                <a:gd name="T19" fmla="*/ 0 h 1448"/>
                <a:gd name="T20" fmla="*/ 1584 w 1584"/>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584" h="1448">
                  <a:moveTo>
                    <a:pt x="0" y="1352"/>
                  </a:moveTo>
                  <a:cubicBezTo>
                    <a:pt x="84" y="1168"/>
                    <a:pt x="168" y="984"/>
                    <a:pt x="288" y="824"/>
                  </a:cubicBezTo>
                  <a:cubicBezTo>
                    <a:pt x="408" y="664"/>
                    <a:pt x="608" y="488"/>
                    <a:pt x="720" y="392"/>
                  </a:cubicBezTo>
                  <a:cubicBezTo>
                    <a:pt x="832" y="296"/>
                    <a:pt x="856" y="280"/>
                    <a:pt x="960" y="248"/>
                  </a:cubicBezTo>
                  <a:cubicBezTo>
                    <a:pt x="1064" y="216"/>
                    <a:pt x="1240" y="0"/>
                    <a:pt x="1344" y="200"/>
                  </a:cubicBezTo>
                  <a:cubicBezTo>
                    <a:pt x="1448" y="400"/>
                    <a:pt x="1544" y="1240"/>
                    <a:pt x="1584" y="1448"/>
                  </a:cubicBezTo>
                </a:path>
              </a:pathLst>
            </a:custGeom>
            <a:noFill/>
            <a:ln w="38100">
              <a:solidFill>
                <a:srgbClr val="00FF00"/>
              </a:solidFill>
              <a:round/>
              <a:headEnd/>
              <a:tailEnd/>
            </a:ln>
          </p:spPr>
          <p:txBody>
            <a:bodyPr wrap="none" anchor="ctr">
              <a:prstTxWarp prst="textNoShape">
                <a:avLst/>
              </a:prstTxWarp>
            </a:bodyPr>
            <a:lstStyle/>
            <a:p>
              <a:endParaRPr lang="en-US"/>
            </a:p>
          </p:txBody>
        </p:sp>
      </p:grpSp>
      <p:sp>
        <p:nvSpPr>
          <p:cNvPr id="20484" name="Left Arrow 11"/>
          <p:cNvSpPr>
            <a:spLocks noChangeArrowheads="1"/>
          </p:cNvSpPr>
          <p:nvPr/>
        </p:nvSpPr>
        <p:spPr bwMode="auto">
          <a:xfrm>
            <a:off x="5638800" y="3276600"/>
            <a:ext cx="1447800" cy="304800"/>
          </a:xfrm>
          <a:prstGeom prst="leftArrow">
            <a:avLst>
              <a:gd name="adj1" fmla="val 50000"/>
              <a:gd name="adj2" fmla="val 50007"/>
            </a:avLst>
          </a:prstGeom>
          <a:solidFill>
            <a:schemeClr val="tx1"/>
          </a:solidFill>
          <a:ln w="9525">
            <a:solidFill>
              <a:schemeClr val="tx1"/>
            </a:solidFill>
            <a:round/>
            <a:headEnd/>
            <a:tailEnd/>
          </a:ln>
        </p:spPr>
        <p:txBody>
          <a:bodyPr>
            <a:prstTxWarp prst="textNoShape">
              <a:avLst/>
            </a:prstTxWarp>
          </a:bodyPr>
          <a:lstStyle/>
          <a:p>
            <a:endParaRPr lang="en-US"/>
          </a:p>
        </p:txBody>
      </p:sp>
      <p:sp>
        <p:nvSpPr>
          <p:cNvPr id="20485" name="TextBox 12"/>
          <p:cNvSpPr txBox="1">
            <a:spLocks noChangeArrowheads="1"/>
          </p:cNvSpPr>
          <p:nvPr/>
        </p:nvSpPr>
        <p:spPr bwMode="auto">
          <a:xfrm>
            <a:off x="7162800" y="3211513"/>
            <a:ext cx="1116013" cy="369887"/>
          </a:xfrm>
          <a:prstGeom prst="rect">
            <a:avLst/>
          </a:prstGeom>
          <a:noFill/>
          <a:ln w="9525">
            <a:noFill/>
            <a:miter lim="800000"/>
            <a:headEnd/>
            <a:tailEnd/>
          </a:ln>
        </p:spPr>
        <p:txBody>
          <a:bodyPr wrap="none">
            <a:prstTxWarp prst="textNoShape">
              <a:avLst/>
            </a:prstTxWarp>
            <a:spAutoFit/>
          </a:bodyPr>
          <a:lstStyle/>
          <a:p>
            <a:r>
              <a:rPr lang="en-US" b="1"/>
              <a:t>X pCO</a:t>
            </a:r>
            <a:r>
              <a:rPr lang="en-US" b="1" baseline="-25000"/>
              <a:t>2</a:t>
            </a:r>
            <a:r>
              <a:rPr lang="en-US" b="1"/>
              <a:t>?</a:t>
            </a:r>
          </a:p>
          <a:p>
            <a:endParaRPr lang="en-US"/>
          </a:p>
        </p:txBody>
      </p:sp>
    </p:spTree>
    <p:extLst>
      <p:ext uri="{BB962C8B-B14F-4D97-AF65-F5344CB8AC3E}">
        <p14:creationId xmlns:p14="http://schemas.microsoft.com/office/powerpoint/2010/main" val="6282734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4564344"/>
            <a:ext cx="7772400" cy="1362075"/>
          </a:xfrm>
        </p:spPr>
        <p:txBody>
          <a:bodyPr>
            <a:normAutofit fontScale="90000"/>
          </a:bodyPr>
          <a:lstStyle/>
          <a:p>
            <a:r>
              <a:rPr lang="en-US" dirty="0"/>
              <a:t>Biological </a:t>
            </a:r>
            <a:r>
              <a:rPr lang="en-US" dirty="0" smtClean="0"/>
              <a:t>Responses </a:t>
            </a:r>
            <a:r>
              <a:rPr lang="en-US" dirty="0"/>
              <a:t>&amp; </a:t>
            </a:r>
            <a:r>
              <a:rPr lang="en-US" dirty="0" smtClean="0"/>
              <a:t/>
            </a:r>
            <a:br>
              <a:rPr lang="en-US" dirty="0" smtClean="0"/>
            </a:br>
            <a:r>
              <a:rPr lang="en-US" dirty="0" smtClean="0"/>
              <a:t>Natural </a:t>
            </a:r>
            <a:r>
              <a:rPr lang="en-US" dirty="0"/>
              <a:t>Variability </a:t>
            </a:r>
            <a:r>
              <a:rPr lang="en-US" dirty="0" smtClean="0"/>
              <a:t>of </a:t>
            </a:r>
            <a:r>
              <a:rPr lang="en-US" cap="none" dirty="0" smtClean="0"/>
              <a:t>p</a:t>
            </a:r>
            <a:r>
              <a:rPr lang="en-US" dirty="0" smtClean="0"/>
              <a:t>H </a:t>
            </a:r>
            <a:r>
              <a:rPr lang="en-US" dirty="0"/>
              <a:t>in the Environment</a:t>
            </a:r>
            <a:br>
              <a:rPr lang="en-US" dirty="0"/>
            </a:br>
            <a:endParaRPr lang="en-US" dirty="0"/>
          </a:p>
        </p:txBody>
      </p:sp>
      <p:sp>
        <p:nvSpPr>
          <p:cNvPr id="4" name="Content Placeholder 3"/>
          <p:cNvSpPr>
            <a:spLocks noGrp="1"/>
          </p:cNvSpPr>
          <p:nvPr>
            <p:ph type="body" idx="1"/>
          </p:nvPr>
        </p:nvSpPr>
        <p:spPr/>
        <p:txBody>
          <a:bodyPr/>
          <a:lstStyle/>
          <a:p>
            <a:r>
              <a:rPr lang="en-US" dirty="0">
                <a:solidFill>
                  <a:schemeClr val="bg1">
                    <a:lumMod val="50000"/>
                  </a:schemeClr>
                </a:solidFill>
              </a:rPr>
              <a:t>Two elements of Global Change Biology &amp; Ocean Acidification</a:t>
            </a:r>
            <a:br>
              <a:rPr lang="en-US" dirty="0">
                <a:solidFill>
                  <a:schemeClr val="bg1">
                    <a:lumMod val="50000"/>
                  </a:schemeClr>
                </a:solidFill>
              </a:rPr>
            </a:br>
            <a:endParaRPr lang="en-US" dirty="0">
              <a:solidFill>
                <a:schemeClr val="bg1">
                  <a:lumMod val="50000"/>
                </a:schemeClr>
              </a:solidFill>
            </a:endParaRPr>
          </a:p>
        </p:txBody>
      </p:sp>
      <p:pic>
        <p:nvPicPr>
          <p:cNvPr id="9" name="Picture 5"/>
          <p:cNvPicPr>
            <a:picLocks noChangeAspect="1" noChangeArrowheads="1"/>
          </p:cNvPicPr>
          <p:nvPr/>
        </p:nvPicPr>
        <p:blipFill>
          <a:blip r:embed="rId2" cstate="print"/>
          <a:srcRect/>
          <a:stretch>
            <a:fillRect/>
          </a:stretch>
        </p:blipFill>
        <p:spPr bwMode="auto">
          <a:xfrm>
            <a:off x="4658038" y="483186"/>
            <a:ext cx="4043765" cy="2060848"/>
          </a:xfrm>
          <a:prstGeom prst="ellipse">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273236" y="586942"/>
            <a:ext cx="3888432" cy="1957092"/>
          </a:xfrm>
          <a:prstGeom prst="ellipse">
            <a:avLst/>
          </a:prstGeom>
          <a:noFill/>
          <a:ln w="9525">
            <a:noFill/>
            <a:miter lim="800000"/>
            <a:headEnd/>
            <a:tailEnd/>
          </a:ln>
        </p:spPr>
      </p:pic>
    </p:spTree>
    <p:extLst>
      <p:ext uri="{BB962C8B-B14F-4D97-AF65-F5344CB8AC3E}">
        <p14:creationId xmlns:p14="http://schemas.microsoft.com/office/powerpoint/2010/main" val="2532903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8851900" cy="1143000"/>
          </a:xfrm>
        </p:spPr>
        <p:txBody>
          <a:bodyPr>
            <a:normAutofit fontScale="90000"/>
          </a:bodyPr>
          <a:lstStyle/>
          <a:p>
            <a:r>
              <a:rPr lang="en-US" dirty="0" smtClean="0"/>
              <a:t>“Skin in, Skin out” </a:t>
            </a:r>
            <a:r>
              <a:rPr lang="en-US" dirty="0"/>
              <a:t/>
            </a:r>
            <a:br>
              <a:rPr lang="en-US" dirty="0"/>
            </a:br>
            <a:r>
              <a:rPr lang="en-US" dirty="0" smtClean="0"/>
              <a:t>Predicting Ecological Consequences of OA</a:t>
            </a:r>
            <a:endParaRPr lang="en-US" dirty="0"/>
          </a:p>
        </p:txBody>
      </p:sp>
      <p:sp>
        <p:nvSpPr>
          <p:cNvPr id="6" name="Rectangle 5"/>
          <p:cNvSpPr/>
          <p:nvPr/>
        </p:nvSpPr>
        <p:spPr>
          <a:xfrm>
            <a:off x="931333" y="2286000"/>
            <a:ext cx="792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08133" y="2888734"/>
            <a:ext cx="900494" cy="369332"/>
          </a:xfrm>
          <a:prstGeom prst="rect">
            <a:avLst/>
          </a:prstGeom>
          <a:gradFill flip="none" rotWithShape="1">
            <a:gsLst>
              <a:gs pos="22000">
                <a:srgbClr val="E5B9B8"/>
              </a:gs>
              <a:gs pos="100000">
                <a:srgbClr val="FFFFFF"/>
              </a:gs>
              <a:gs pos="99000">
                <a:schemeClr val="accent1">
                  <a:lumMod val="40000"/>
                  <a:lumOff val="60000"/>
                </a:schemeClr>
              </a:gs>
            </a:gsLst>
            <a:lin ang="0" scaled="1"/>
            <a:tileRect/>
          </a:gradFill>
        </p:spPr>
        <p:txBody>
          <a:bodyPr wrap="none" rtlCol="0">
            <a:spAutoFit/>
          </a:bodyPr>
          <a:lstStyle/>
          <a:p>
            <a:r>
              <a:rPr lang="en-US" dirty="0" smtClean="0"/>
              <a:t>Disease</a:t>
            </a:r>
            <a:endParaRPr lang="en-US" dirty="0"/>
          </a:p>
        </p:txBody>
      </p:sp>
      <p:sp>
        <p:nvSpPr>
          <p:cNvPr id="5" name="TextBox 4"/>
          <p:cNvSpPr txBox="1"/>
          <p:nvPr/>
        </p:nvSpPr>
        <p:spPr>
          <a:xfrm>
            <a:off x="4079357" y="2917335"/>
            <a:ext cx="1664000" cy="2585323"/>
          </a:xfrm>
          <a:prstGeom prst="rect">
            <a:avLst/>
          </a:prstGeom>
          <a:solidFill>
            <a:schemeClr val="accent2">
              <a:lumMod val="40000"/>
              <a:lumOff val="60000"/>
            </a:schemeClr>
          </a:solidFill>
        </p:spPr>
        <p:txBody>
          <a:bodyPr wrap="none" rtlCol="0">
            <a:spAutoFit/>
          </a:bodyPr>
          <a:lstStyle/>
          <a:p>
            <a:r>
              <a:rPr lang="en-US" dirty="0" smtClean="0"/>
              <a:t>Metabolic rate</a:t>
            </a:r>
          </a:p>
          <a:p>
            <a:r>
              <a:rPr lang="en-US" dirty="0" err="1" smtClean="0"/>
              <a:t>Energetics</a:t>
            </a:r>
            <a:endParaRPr lang="en-US" dirty="0" smtClean="0"/>
          </a:p>
          <a:p>
            <a:r>
              <a:rPr lang="en-US" dirty="0" smtClean="0"/>
              <a:t>Acid/base phys.</a:t>
            </a:r>
          </a:p>
          <a:p>
            <a:r>
              <a:rPr lang="en-US" dirty="0" smtClean="0"/>
              <a:t>Growth</a:t>
            </a:r>
          </a:p>
          <a:p>
            <a:r>
              <a:rPr lang="en-US" dirty="0" smtClean="0"/>
              <a:t>Reproduction</a:t>
            </a:r>
          </a:p>
          <a:p>
            <a:r>
              <a:rPr lang="en-US" dirty="0" smtClean="0"/>
              <a:t>Development</a:t>
            </a:r>
          </a:p>
          <a:p>
            <a:r>
              <a:rPr lang="en-US" dirty="0" smtClean="0"/>
              <a:t>Respiration</a:t>
            </a:r>
          </a:p>
          <a:p>
            <a:r>
              <a:rPr lang="en-US" dirty="0" smtClean="0"/>
              <a:t>Biomaterials</a:t>
            </a:r>
          </a:p>
          <a:p>
            <a:r>
              <a:rPr lang="en-US" dirty="0" smtClean="0"/>
              <a:t>‘Hard parts’</a:t>
            </a:r>
            <a:endParaRPr lang="en-US" dirty="0"/>
          </a:p>
        </p:txBody>
      </p:sp>
      <p:sp>
        <p:nvSpPr>
          <p:cNvPr id="7" name="TextBox 6"/>
          <p:cNvSpPr txBox="1"/>
          <p:nvPr/>
        </p:nvSpPr>
        <p:spPr>
          <a:xfrm>
            <a:off x="4174072" y="1879596"/>
            <a:ext cx="1099993" cy="369332"/>
          </a:xfrm>
          <a:prstGeom prst="rect">
            <a:avLst/>
          </a:prstGeom>
          <a:noFill/>
        </p:spPr>
        <p:txBody>
          <a:bodyPr wrap="none" rtlCol="0">
            <a:spAutoFit/>
          </a:bodyPr>
          <a:lstStyle/>
          <a:p>
            <a:r>
              <a:rPr lang="en-US" b="1" dirty="0" smtClean="0"/>
              <a:t>Organism</a:t>
            </a:r>
            <a:endParaRPr lang="en-US" b="1" dirty="0"/>
          </a:p>
        </p:txBody>
      </p:sp>
      <p:cxnSp>
        <p:nvCxnSpPr>
          <p:cNvPr id="9" name="Straight Arrow Connector 8"/>
          <p:cNvCxnSpPr/>
          <p:nvPr/>
        </p:nvCxnSpPr>
        <p:spPr>
          <a:xfrm rot="10800000" flipV="1">
            <a:off x="3699934" y="2091267"/>
            <a:ext cx="474139"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56203" y="2082801"/>
            <a:ext cx="55193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87608" y="1879592"/>
            <a:ext cx="913005" cy="369332"/>
          </a:xfrm>
          <a:prstGeom prst="rect">
            <a:avLst/>
          </a:prstGeom>
          <a:noFill/>
        </p:spPr>
        <p:txBody>
          <a:bodyPr wrap="none" rtlCol="0">
            <a:spAutoFit/>
          </a:bodyPr>
          <a:lstStyle/>
          <a:p>
            <a:r>
              <a:rPr lang="en-US" b="1" dirty="0"/>
              <a:t>C</a:t>
            </a:r>
            <a:r>
              <a:rPr lang="en-US" b="1" dirty="0" smtClean="0"/>
              <a:t>ellular</a:t>
            </a:r>
            <a:endParaRPr lang="en-US" b="1" dirty="0"/>
          </a:p>
        </p:txBody>
      </p:sp>
      <p:sp>
        <p:nvSpPr>
          <p:cNvPr id="16" name="TextBox 15"/>
          <p:cNvSpPr txBox="1"/>
          <p:nvPr/>
        </p:nvSpPr>
        <p:spPr>
          <a:xfrm>
            <a:off x="982130" y="1896525"/>
            <a:ext cx="1156574" cy="369332"/>
          </a:xfrm>
          <a:prstGeom prst="rect">
            <a:avLst/>
          </a:prstGeom>
          <a:noFill/>
        </p:spPr>
        <p:txBody>
          <a:bodyPr wrap="none" rtlCol="0">
            <a:spAutoFit/>
          </a:bodyPr>
          <a:lstStyle/>
          <a:p>
            <a:r>
              <a:rPr lang="en-US" b="1" dirty="0" smtClean="0"/>
              <a:t>Molecular</a:t>
            </a:r>
            <a:endParaRPr lang="en-US" b="1" dirty="0"/>
          </a:p>
        </p:txBody>
      </p:sp>
      <p:sp>
        <p:nvSpPr>
          <p:cNvPr id="17" name="TextBox 16"/>
          <p:cNvSpPr txBox="1"/>
          <p:nvPr/>
        </p:nvSpPr>
        <p:spPr>
          <a:xfrm>
            <a:off x="6002867" y="1862658"/>
            <a:ext cx="1229386" cy="369332"/>
          </a:xfrm>
          <a:prstGeom prst="rect">
            <a:avLst/>
          </a:prstGeom>
          <a:noFill/>
        </p:spPr>
        <p:txBody>
          <a:bodyPr wrap="none" rtlCol="0">
            <a:spAutoFit/>
          </a:bodyPr>
          <a:lstStyle/>
          <a:p>
            <a:r>
              <a:rPr lang="en-US" b="1" dirty="0" smtClean="0"/>
              <a:t>Population</a:t>
            </a:r>
            <a:endParaRPr lang="en-US" b="1" dirty="0"/>
          </a:p>
        </p:txBody>
      </p:sp>
      <p:sp>
        <p:nvSpPr>
          <p:cNvPr id="18" name="TextBox 17"/>
          <p:cNvSpPr txBox="1"/>
          <p:nvPr/>
        </p:nvSpPr>
        <p:spPr>
          <a:xfrm>
            <a:off x="2311405" y="2899602"/>
            <a:ext cx="1665690" cy="1477328"/>
          </a:xfrm>
          <a:prstGeom prst="rect">
            <a:avLst/>
          </a:prstGeom>
          <a:solidFill>
            <a:schemeClr val="accent4">
              <a:lumMod val="40000"/>
              <a:lumOff val="60000"/>
            </a:schemeClr>
          </a:solidFill>
        </p:spPr>
        <p:txBody>
          <a:bodyPr wrap="none" rtlCol="0">
            <a:spAutoFit/>
          </a:bodyPr>
          <a:lstStyle/>
          <a:p>
            <a:r>
              <a:rPr lang="en-US" dirty="0" err="1" smtClean="0"/>
              <a:t>pH</a:t>
            </a:r>
            <a:r>
              <a:rPr lang="en-US" baseline="-25000" dirty="0" err="1" smtClean="0"/>
              <a:t>e</a:t>
            </a:r>
            <a:r>
              <a:rPr lang="en-US" dirty="0" smtClean="0"/>
              <a:t>/ph</a:t>
            </a:r>
            <a:r>
              <a:rPr lang="en-US" baseline="-25000" dirty="0" smtClean="0"/>
              <a:t>i</a:t>
            </a:r>
          </a:p>
          <a:p>
            <a:r>
              <a:rPr lang="en-US" dirty="0" smtClean="0"/>
              <a:t>Calcification</a:t>
            </a:r>
          </a:p>
          <a:p>
            <a:r>
              <a:rPr lang="en-US" dirty="0" smtClean="0"/>
              <a:t>Biochemical</a:t>
            </a:r>
          </a:p>
          <a:p>
            <a:r>
              <a:rPr lang="en-US" dirty="0" smtClean="0"/>
              <a:t>Enzymes</a:t>
            </a:r>
          </a:p>
          <a:p>
            <a:r>
              <a:rPr lang="en-US" dirty="0" smtClean="0"/>
              <a:t>Oxidative stress</a:t>
            </a:r>
          </a:p>
        </p:txBody>
      </p:sp>
      <p:sp>
        <p:nvSpPr>
          <p:cNvPr id="19" name="TextBox 18"/>
          <p:cNvSpPr txBox="1"/>
          <p:nvPr/>
        </p:nvSpPr>
        <p:spPr>
          <a:xfrm>
            <a:off x="7492992" y="1879591"/>
            <a:ext cx="1300356" cy="369332"/>
          </a:xfrm>
          <a:prstGeom prst="rect">
            <a:avLst/>
          </a:prstGeom>
          <a:noFill/>
        </p:spPr>
        <p:txBody>
          <a:bodyPr wrap="none" rtlCol="0">
            <a:spAutoFit/>
          </a:bodyPr>
          <a:lstStyle/>
          <a:p>
            <a:r>
              <a:rPr lang="en-US" b="1" dirty="0" smtClean="0"/>
              <a:t>Community</a:t>
            </a:r>
            <a:endParaRPr lang="en-US" b="1" dirty="0"/>
          </a:p>
        </p:txBody>
      </p:sp>
      <p:sp>
        <p:nvSpPr>
          <p:cNvPr id="21" name="TextBox 20"/>
          <p:cNvSpPr txBox="1"/>
          <p:nvPr/>
        </p:nvSpPr>
        <p:spPr>
          <a:xfrm>
            <a:off x="7563855" y="2888734"/>
            <a:ext cx="1294533" cy="646331"/>
          </a:xfrm>
          <a:prstGeom prst="rect">
            <a:avLst/>
          </a:prstGeom>
          <a:solidFill>
            <a:srgbClr val="9BBB59"/>
          </a:solidFill>
        </p:spPr>
        <p:txBody>
          <a:bodyPr wrap="none" rtlCol="0">
            <a:spAutoFit/>
          </a:bodyPr>
          <a:lstStyle/>
          <a:p>
            <a:r>
              <a:rPr lang="en-US" dirty="0" smtClean="0"/>
              <a:t>Reef-wide </a:t>
            </a:r>
          </a:p>
          <a:p>
            <a:r>
              <a:rPr lang="en-US" dirty="0" smtClean="0"/>
              <a:t>calcification</a:t>
            </a:r>
            <a:endParaRPr lang="en-US" dirty="0"/>
          </a:p>
        </p:txBody>
      </p:sp>
      <p:sp>
        <p:nvSpPr>
          <p:cNvPr id="22" name="TextBox 21"/>
          <p:cNvSpPr txBox="1"/>
          <p:nvPr/>
        </p:nvSpPr>
        <p:spPr>
          <a:xfrm>
            <a:off x="6635536" y="3668123"/>
            <a:ext cx="1351652" cy="369332"/>
          </a:xfrm>
          <a:prstGeom prst="rect">
            <a:avLst/>
          </a:prstGeom>
          <a:gradFill flip="none" rotWithShape="1">
            <a:gsLst>
              <a:gs pos="45000">
                <a:srgbClr val="B9CDE5"/>
              </a:gs>
              <a:gs pos="100000">
                <a:srgbClr val="FFFFFF"/>
              </a:gs>
              <a:gs pos="99000">
                <a:schemeClr val="accent3"/>
              </a:gs>
            </a:gsLst>
            <a:lin ang="0" scaled="1"/>
            <a:tileRect/>
          </a:gradFill>
        </p:spPr>
        <p:txBody>
          <a:bodyPr wrap="none" rtlCol="0">
            <a:spAutoFit/>
          </a:bodyPr>
          <a:lstStyle/>
          <a:p>
            <a:r>
              <a:rPr lang="en-US" dirty="0" smtClean="0"/>
              <a:t>Recruitment</a:t>
            </a:r>
            <a:endParaRPr lang="en-US" dirty="0"/>
          </a:p>
        </p:txBody>
      </p:sp>
      <p:sp>
        <p:nvSpPr>
          <p:cNvPr id="23" name="TextBox 22"/>
          <p:cNvSpPr txBox="1"/>
          <p:nvPr/>
        </p:nvSpPr>
        <p:spPr>
          <a:xfrm>
            <a:off x="7563855" y="4071497"/>
            <a:ext cx="1292278" cy="923330"/>
          </a:xfrm>
          <a:prstGeom prst="rect">
            <a:avLst/>
          </a:prstGeom>
          <a:solidFill>
            <a:srgbClr val="9BBB59"/>
          </a:solidFill>
        </p:spPr>
        <p:txBody>
          <a:bodyPr wrap="none" rtlCol="0">
            <a:spAutoFit/>
          </a:bodyPr>
          <a:lstStyle/>
          <a:p>
            <a:r>
              <a:rPr lang="en-US" dirty="0" smtClean="0"/>
              <a:t>Species </a:t>
            </a:r>
          </a:p>
          <a:p>
            <a:r>
              <a:rPr lang="en-US" dirty="0" smtClean="0"/>
              <a:t>Interactions</a:t>
            </a:r>
          </a:p>
          <a:p>
            <a:r>
              <a:rPr lang="en-US" dirty="0" smtClean="0"/>
              <a:t>(</a:t>
            </a:r>
            <a:r>
              <a:rPr lang="en-US" dirty="0" err="1" smtClean="0"/>
              <a:t>trophic</a:t>
            </a:r>
            <a:r>
              <a:rPr lang="en-US" dirty="0" smtClean="0"/>
              <a:t>)</a:t>
            </a:r>
            <a:endParaRPr lang="en-US" dirty="0"/>
          </a:p>
        </p:txBody>
      </p:sp>
      <p:sp>
        <p:nvSpPr>
          <p:cNvPr id="24" name="TextBox 23"/>
          <p:cNvSpPr txBox="1"/>
          <p:nvPr/>
        </p:nvSpPr>
        <p:spPr>
          <a:xfrm>
            <a:off x="6206067" y="4394663"/>
            <a:ext cx="1227019" cy="646331"/>
          </a:xfrm>
          <a:prstGeom prst="rect">
            <a:avLst/>
          </a:prstGeom>
          <a:solidFill>
            <a:srgbClr val="B9CDE5"/>
          </a:solidFill>
        </p:spPr>
        <p:txBody>
          <a:bodyPr wrap="none" rtlCol="0">
            <a:spAutoFit/>
          </a:bodyPr>
          <a:lstStyle/>
          <a:p>
            <a:r>
              <a:rPr lang="en-US" dirty="0" smtClean="0"/>
              <a:t>Local </a:t>
            </a:r>
          </a:p>
          <a:p>
            <a:r>
              <a:rPr lang="en-US" dirty="0" smtClean="0"/>
              <a:t>Adaptation</a:t>
            </a:r>
            <a:endParaRPr lang="en-US" dirty="0"/>
          </a:p>
        </p:txBody>
      </p:sp>
      <p:sp>
        <p:nvSpPr>
          <p:cNvPr id="25" name="TextBox 24"/>
          <p:cNvSpPr txBox="1"/>
          <p:nvPr/>
        </p:nvSpPr>
        <p:spPr>
          <a:xfrm>
            <a:off x="1075267" y="6214556"/>
            <a:ext cx="7780866" cy="369332"/>
          </a:xfrm>
          <a:prstGeom prst="rect">
            <a:avLst/>
          </a:prstGeom>
          <a:solidFill>
            <a:schemeClr val="bg1">
              <a:lumMod val="75000"/>
            </a:schemeClr>
          </a:solidFill>
        </p:spPr>
        <p:txBody>
          <a:bodyPr wrap="square" rtlCol="0">
            <a:spAutoFit/>
          </a:bodyPr>
          <a:lstStyle/>
          <a:p>
            <a:pPr algn="ctr"/>
            <a:r>
              <a:rPr lang="en-US" dirty="0" smtClean="0"/>
              <a:t>Symbiosis</a:t>
            </a:r>
            <a:endParaRPr lang="en-US" dirty="0"/>
          </a:p>
        </p:txBody>
      </p:sp>
      <p:sp>
        <p:nvSpPr>
          <p:cNvPr id="26" name="TextBox 25"/>
          <p:cNvSpPr txBox="1"/>
          <p:nvPr/>
        </p:nvSpPr>
        <p:spPr>
          <a:xfrm>
            <a:off x="931333" y="2929459"/>
            <a:ext cx="1249060" cy="923330"/>
          </a:xfrm>
          <a:prstGeom prst="rect">
            <a:avLst/>
          </a:prstGeom>
          <a:solidFill>
            <a:schemeClr val="accent6">
              <a:lumMod val="40000"/>
              <a:lumOff val="60000"/>
            </a:schemeClr>
          </a:solidFill>
        </p:spPr>
        <p:txBody>
          <a:bodyPr wrap="none" rtlCol="0">
            <a:spAutoFit/>
          </a:bodyPr>
          <a:lstStyle/>
          <a:p>
            <a:r>
              <a:rPr lang="en-US" dirty="0" smtClean="0"/>
              <a:t>Proteomics</a:t>
            </a:r>
          </a:p>
          <a:p>
            <a:r>
              <a:rPr lang="en-US" dirty="0" smtClean="0"/>
              <a:t>Gene </a:t>
            </a:r>
          </a:p>
          <a:p>
            <a:r>
              <a:rPr lang="en-US" dirty="0" smtClean="0"/>
              <a:t>Expression</a:t>
            </a:r>
          </a:p>
        </p:txBody>
      </p:sp>
      <p:sp>
        <p:nvSpPr>
          <p:cNvPr id="27" name="TextBox 26"/>
          <p:cNvSpPr txBox="1"/>
          <p:nvPr/>
        </p:nvSpPr>
        <p:spPr>
          <a:xfrm>
            <a:off x="6206067" y="5164660"/>
            <a:ext cx="1531188" cy="369332"/>
          </a:xfrm>
          <a:prstGeom prst="rect">
            <a:avLst/>
          </a:prstGeom>
          <a:solidFill>
            <a:srgbClr val="BACDE4"/>
          </a:solidFill>
        </p:spPr>
        <p:txBody>
          <a:bodyPr wrap="none" rtlCol="0">
            <a:spAutoFit/>
          </a:bodyPr>
          <a:lstStyle/>
          <a:p>
            <a:r>
              <a:rPr lang="en-US" dirty="0" smtClean="0"/>
              <a:t>Demographics</a:t>
            </a:r>
            <a:endParaRPr lang="en-US" dirty="0"/>
          </a:p>
        </p:txBody>
      </p:sp>
      <p:grpSp>
        <p:nvGrpSpPr>
          <p:cNvPr id="12" name="Group 11"/>
          <p:cNvGrpSpPr/>
          <p:nvPr/>
        </p:nvGrpSpPr>
        <p:grpSpPr>
          <a:xfrm>
            <a:off x="3699933" y="1562100"/>
            <a:ext cx="1548732" cy="838200"/>
            <a:chOff x="3699933" y="1562100"/>
            <a:chExt cx="1548732" cy="838200"/>
          </a:xfrm>
        </p:grpSpPr>
        <p:sp>
          <p:nvSpPr>
            <p:cNvPr id="3" name="Oval 2"/>
            <p:cNvSpPr/>
            <p:nvPr/>
          </p:nvSpPr>
          <p:spPr>
            <a:xfrm>
              <a:off x="4148672" y="1773758"/>
              <a:ext cx="1099993" cy="626542"/>
            </a:xfrm>
            <a:prstGeom prst="ellipse">
              <a:avLst/>
            </a:prstGeom>
            <a:noFill/>
            <a:ln w="38100" cmpd="sng">
              <a:solidFill>
                <a:srgbClr val="EF181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Elbow Connector 10"/>
            <p:cNvCxnSpPr>
              <a:stCxn id="3" idx="0"/>
            </p:cNvCxnSpPr>
            <p:nvPr/>
          </p:nvCxnSpPr>
          <p:spPr>
            <a:xfrm rot="16200000" flipV="1">
              <a:off x="4093472" y="1168561"/>
              <a:ext cx="211658" cy="998736"/>
            </a:xfrm>
            <a:prstGeom prst="bentConnector2">
              <a:avLst/>
            </a:prstGeom>
            <a:ln w="38100" cmpd="sng">
              <a:solidFill>
                <a:srgbClr val="EF1815"/>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89684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Natural variability:</a:t>
            </a:r>
            <a:br>
              <a:rPr lang="en-US" dirty="0" smtClean="0"/>
            </a:br>
            <a:r>
              <a:rPr lang="en-US" dirty="0" smtClean="0"/>
              <a:t>How does it interface with plasticity?</a:t>
            </a:r>
            <a:endParaRPr lang="en-US" dirty="0"/>
          </a:p>
        </p:txBody>
      </p:sp>
      <p:pic>
        <p:nvPicPr>
          <p:cNvPr id="35842" name="Picture 3" descr="Mohawk-SeaFET.TIF"/>
          <p:cNvPicPr>
            <a:picLocks noChangeAspect="1"/>
          </p:cNvPicPr>
          <p:nvPr/>
        </p:nvPicPr>
        <p:blipFill>
          <a:blip r:embed="rId3"/>
          <a:srcRect/>
          <a:stretch>
            <a:fillRect/>
          </a:stretch>
        </p:blipFill>
        <p:spPr bwMode="auto">
          <a:xfrm>
            <a:off x="79375" y="2717800"/>
            <a:ext cx="3141663" cy="2387600"/>
          </a:xfrm>
          <a:prstGeom prst="rect">
            <a:avLst/>
          </a:prstGeom>
          <a:noFill/>
          <a:ln w="9525">
            <a:noFill/>
            <a:miter lim="800000"/>
            <a:headEnd/>
            <a:tailEnd/>
          </a:ln>
        </p:spPr>
      </p:pic>
      <p:pic>
        <p:nvPicPr>
          <p:cNvPr id="35843" name="Picture 4" descr="CapeEvans-SeaFET copy.TIF"/>
          <p:cNvPicPr>
            <a:picLocks noChangeAspect="1"/>
          </p:cNvPicPr>
          <p:nvPr/>
        </p:nvPicPr>
        <p:blipFill>
          <a:blip r:embed="rId4"/>
          <a:srcRect/>
          <a:stretch>
            <a:fillRect/>
          </a:stretch>
        </p:blipFill>
        <p:spPr bwMode="auto">
          <a:xfrm>
            <a:off x="3146425" y="2728913"/>
            <a:ext cx="3079750" cy="2560637"/>
          </a:xfrm>
          <a:prstGeom prst="rect">
            <a:avLst/>
          </a:prstGeom>
          <a:noFill/>
          <a:ln w="9525">
            <a:noFill/>
            <a:miter lim="800000"/>
            <a:headEnd/>
            <a:tailEnd/>
          </a:ln>
        </p:spPr>
      </p:pic>
      <p:sp>
        <p:nvSpPr>
          <p:cNvPr id="35846" name="TextBox 7"/>
          <p:cNvSpPr txBox="1">
            <a:spLocks noChangeArrowheads="1"/>
          </p:cNvSpPr>
          <p:nvPr/>
        </p:nvSpPr>
        <p:spPr bwMode="auto">
          <a:xfrm>
            <a:off x="560388" y="2066925"/>
            <a:ext cx="2309812"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Santa Barbara Channel</a:t>
            </a:r>
          </a:p>
        </p:txBody>
      </p:sp>
      <p:sp>
        <p:nvSpPr>
          <p:cNvPr id="35847" name="TextBox 8"/>
          <p:cNvSpPr txBox="1">
            <a:spLocks noChangeArrowheads="1"/>
          </p:cNvSpPr>
          <p:nvPr/>
        </p:nvSpPr>
        <p:spPr bwMode="auto">
          <a:xfrm>
            <a:off x="3243263" y="2066925"/>
            <a:ext cx="2819400"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McMurdo Sound, Antarctica</a:t>
            </a:r>
          </a:p>
        </p:txBody>
      </p:sp>
      <p:sp>
        <p:nvSpPr>
          <p:cNvPr id="35849" name="TextBox 10"/>
          <p:cNvSpPr txBox="1">
            <a:spLocks noChangeArrowheads="1"/>
          </p:cNvSpPr>
          <p:nvPr/>
        </p:nvSpPr>
        <p:spPr bwMode="auto">
          <a:xfrm>
            <a:off x="6396038" y="2066925"/>
            <a:ext cx="2613025"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Moorea, French Polynesia</a:t>
            </a:r>
          </a:p>
        </p:txBody>
      </p:sp>
      <p:pic>
        <p:nvPicPr>
          <p:cNvPr id="35850" name="Picture 15" descr="SeaFET graphs - pH for 3-ecosystem slide_2.pdf"/>
          <p:cNvPicPr>
            <a:picLocks/>
          </p:cNvPicPr>
          <p:nvPr/>
        </p:nvPicPr>
        <p:blipFill>
          <a:blip r:embed="rId5"/>
          <a:srcRect l="6223" t="11748" r="11044" b="12756"/>
          <a:stretch>
            <a:fillRect/>
          </a:stretch>
        </p:blipFill>
        <p:spPr bwMode="auto">
          <a:xfrm>
            <a:off x="5994400" y="2903538"/>
            <a:ext cx="3144838" cy="2386012"/>
          </a:xfrm>
          <a:prstGeom prst="rect">
            <a:avLst/>
          </a:prstGeom>
          <a:noFill/>
          <a:ln w="9525">
            <a:noFill/>
            <a:miter lim="800000"/>
            <a:headEnd/>
            <a:tailEnd/>
          </a:ln>
        </p:spPr>
      </p:pic>
      <p:sp>
        <p:nvSpPr>
          <p:cNvPr id="12" name="TextBox 11"/>
          <p:cNvSpPr txBox="1"/>
          <p:nvPr/>
        </p:nvSpPr>
        <p:spPr>
          <a:xfrm>
            <a:off x="512581" y="5790598"/>
            <a:ext cx="2445626"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t>Yu, Matson, Martz, Hofmann (2011) </a:t>
            </a:r>
          </a:p>
          <a:p>
            <a:r>
              <a:rPr lang="en-US" sz="1200" i="1" dirty="0" smtClean="0"/>
              <a:t>JEMBE</a:t>
            </a:r>
            <a:r>
              <a:rPr lang="en-US" sz="1200" dirty="0" smtClean="0"/>
              <a:t> 400: 288-295</a:t>
            </a:r>
            <a:endParaRPr lang="en-US" sz="1200" dirty="0"/>
          </a:p>
        </p:txBody>
      </p:sp>
      <p:sp>
        <p:nvSpPr>
          <p:cNvPr id="13" name="TextBox 12"/>
          <p:cNvSpPr txBox="1"/>
          <p:nvPr/>
        </p:nvSpPr>
        <p:spPr>
          <a:xfrm>
            <a:off x="3676985" y="5802867"/>
            <a:ext cx="2215170"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t>Matson, Martz, Hofmann (2011) </a:t>
            </a:r>
          </a:p>
          <a:p>
            <a:r>
              <a:rPr lang="en-US" sz="1200" i="1" dirty="0" smtClean="0"/>
              <a:t>Antarctic Science </a:t>
            </a:r>
            <a:r>
              <a:rPr lang="en-US" sz="1200" dirty="0" smtClean="0"/>
              <a:t>23: 607-613</a:t>
            </a:r>
            <a:endParaRPr lang="en-US" sz="1200" dirty="0"/>
          </a:p>
        </p:txBody>
      </p:sp>
      <p:sp>
        <p:nvSpPr>
          <p:cNvPr id="14" name="TextBox 13"/>
          <p:cNvSpPr txBox="1"/>
          <p:nvPr/>
        </p:nvSpPr>
        <p:spPr>
          <a:xfrm>
            <a:off x="6806180" y="5802867"/>
            <a:ext cx="1996685"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t>Hofmann, </a:t>
            </a:r>
            <a:r>
              <a:rPr lang="en-US" sz="1200" dirty="0"/>
              <a:t>et al, </a:t>
            </a:r>
            <a:r>
              <a:rPr lang="en-US" sz="1200" dirty="0" smtClean="0"/>
              <a:t>Martz (2011)</a:t>
            </a:r>
          </a:p>
          <a:p>
            <a:r>
              <a:rPr lang="en-US" sz="1200" dirty="0" smtClean="0"/>
              <a:t> </a:t>
            </a:r>
            <a:r>
              <a:rPr lang="en-US" sz="1200" i="1" dirty="0" err="1" smtClean="0"/>
              <a:t>PLoS</a:t>
            </a:r>
            <a:r>
              <a:rPr lang="en-US" sz="1200" i="1" dirty="0" smtClean="0"/>
              <a:t> ONE </a:t>
            </a:r>
            <a:r>
              <a:rPr lang="fr-FR" sz="1200" dirty="0"/>
              <a:t>6(12)</a:t>
            </a:r>
            <a:r>
              <a:rPr lang="fr-FR" sz="1200" dirty="0" smtClean="0"/>
              <a:t>: E28983</a:t>
            </a:r>
            <a:endParaRPr lang="en-US" sz="1200" i="1" dirty="0"/>
          </a:p>
        </p:txBody>
      </p:sp>
    </p:spTree>
    <p:extLst>
      <p:ext uri="{BB962C8B-B14F-4D97-AF65-F5344CB8AC3E}">
        <p14:creationId xmlns:p14="http://schemas.microsoft.com/office/powerpoint/2010/main" val="7494520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lp_Forest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100" y="2420414"/>
            <a:ext cx="4406899" cy="4437586"/>
          </a:xfrm>
          <a:prstGeom prst="rect">
            <a:avLst/>
          </a:prstGeom>
        </p:spPr>
      </p:pic>
      <p:sp>
        <p:nvSpPr>
          <p:cNvPr id="3" name="Content Placeholder 2"/>
          <p:cNvSpPr>
            <a:spLocks noGrp="1"/>
          </p:cNvSpPr>
          <p:nvPr>
            <p:ph idx="1"/>
          </p:nvPr>
        </p:nvSpPr>
        <p:spPr>
          <a:xfrm>
            <a:off x="59351" y="919140"/>
            <a:ext cx="8229600" cy="1501274"/>
          </a:xfrm>
        </p:spPr>
        <p:txBody>
          <a:bodyPr/>
          <a:lstStyle/>
          <a:p>
            <a:r>
              <a:rPr lang="en-US" dirty="0"/>
              <a:t>Recording present-day </a:t>
            </a:r>
            <a:r>
              <a:rPr lang="en-US" dirty="0" smtClean="0"/>
              <a:t>pH at the coastal sites</a:t>
            </a:r>
            <a:endParaRPr lang="en-US" dirty="0"/>
          </a:p>
          <a:p>
            <a:r>
              <a:rPr lang="en-US" dirty="0" smtClean="0"/>
              <a:t>Exposing animals to varying pCO</a:t>
            </a:r>
            <a:r>
              <a:rPr lang="en-US" baseline="-25000" dirty="0" smtClean="0"/>
              <a:t>2</a:t>
            </a:r>
            <a:r>
              <a:rPr lang="en-US" dirty="0" smtClean="0"/>
              <a:t> </a:t>
            </a:r>
            <a:r>
              <a:rPr lang="en-US" dirty="0"/>
              <a:t>in the lab</a:t>
            </a:r>
          </a:p>
        </p:txBody>
      </p:sp>
      <p:sp>
        <p:nvSpPr>
          <p:cNvPr id="2" name="Title 1"/>
          <p:cNvSpPr>
            <a:spLocks noGrp="1"/>
          </p:cNvSpPr>
          <p:nvPr>
            <p:ph type="title"/>
          </p:nvPr>
        </p:nvSpPr>
        <p:spPr>
          <a:xfrm>
            <a:off x="138661" y="35848"/>
            <a:ext cx="8229600" cy="1143000"/>
          </a:xfrm>
        </p:spPr>
        <p:txBody>
          <a:bodyPr/>
          <a:lstStyle/>
          <a:p>
            <a:pPr algn="l"/>
            <a:r>
              <a:rPr lang="en-US" b="1" dirty="0" smtClean="0">
                <a:solidFill>
                  <a:srgbClr val="000000"/>
                </a:solidFill>
              </a:rPr>
              <a:t>Road Map</a:t>
            </a:r>
            <a:endParaRPr lang="en-US" b="1" dirty="0">
              <a:solidFill>
                <a:srgbClr val="000000"/>
              </a:solidFill>
            </a:endParaRPr>
          </a:p>
        </p:txBody>
      </p:sp>
      <p:pic>
        <p:nvPicPr>
          <p:cNvPr id="9" name="Picture 8" descr="ANT benth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20414"/>
            <a:ext cx="4737100" cy="4437586"/>
          </a:xfrm>
          <a:prstGeom prst="rect">
            <a:avLst/>
          </a:prstGeom>
        </p:spPr>
      </p:pic>
      <p:sp>
        <p:nvSpPr>
          <p:cNvPr id="10" name="TextBox 9"/>
          <p:cNvSpPr txBox="1"/>
          <p:nvPr/>
        </p:nvSpPr>
        <p:spPr>
          <a:xfrm>
            <a:off x="88900" y="6489700"/>
            <a:ext cx="1415772" cy="307777"/>
          </a:xfrm>
          <a:prstGeom prst="rect">
            <a:avLst/>
          </a:prstGeom>
          <a:noFill/>
        </p:spPr>
        <p:txBody>
          <a:bodyPr wrap="none" rtlCol="0">
            <a:spAutoFit/>
          </a:bodyPr>
          <a:lstStyle/>
          <a:p>
            <a:r>
              <a:rPr lang="en-US" sz="1400" dirty="0" smtClean="0">
                <a:solidFill>
                  <a:schemeClr val="bg1"/>
                </a:solidFill>
              </a:rPr>
              <a:t>© Shawn Harper</a:t>
            </a:r>
            <a:endParaRPr lang="en-US" sz="1400" dirty="0">
              <a:solidFill>
                <a:schemeClr val="bg1"/>
              </a:solidFill>
            </a:endParaRPr>
          </a:p>
        </p:txBody>
      </p:sp>
      <p:sp>
        <p:nvSpPr>
          <p:cNvPr id="11" name="TextBox 10"/>
          <p:cNvSpPr txBox="1"/>
          <p:nvPr/>
        </p:nvSpPr>
        <p:spPr>
          <a:xfrm>
            <a:off x="7581065" y="6488211"/>
            <a:ext cx="1471314" cy="307777"/>
          </a:xfrm>
          <a:prstGeom prst="rect">
            <a:avLst/>
          </a:prstGeom>
          <a:noFill/>
        </p:spPr>
        <p:txBody>
          <a:bodyPr wrap="none" rtlCol="0">
            <a:spAutoFit/>
          </a:bodyPr>
          <a:lstStyle/>
          <a:p>
            <a:r>
              <a:rPr lang="en-US" sz="1400" dirty="0" smtClean="0">
                <a:solidFill>
                  <a:schemeClr val="bg1"/>
                </a:solidFill>
              </a:rPr>
              <a:t>© UCSB SBC LTER</a:t>
            </a:r>
            <a:endParaRPr lang="en-US" sz="1400" dirty="0">
              <a:solidFill>
                <a:schemeClr val="bg1"/>
              </a:solidFill>
            </a:endParaRPr>
          </a:p>
        </p:txBody>
      </p:sp>
    </p:spTree>
    <p:extLst>
      <p:ext uri="{BB962C8B-B14F-4D97-AF65-F5344CB8AC3E}">
        <p14:creationId xmlns:p14="http://schemas.microsoft.com/office/powerpoint/2010/main" val="26588281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892969" y="17859"/>
            <a:ext cx="7358063" cy="866180"/>
          </a:xfrm>
        </p:spPr>
        <p:txBody>
          <a:bodyPr/>
          <a:lstStyle/>
          <a:p>
            <a:pPr eaLnBrk="1" hangingPunct="1">
              <a:defRPr/>
            </a:pPr>
            <a:r>
              <a:rPr lang="en-US" sz="4500" dirty="0">
                <a:solidFill>
                  <a:schemeClr val="bg1"/>
                </a:solidFill>
              </a:rPr>
              <a:t>A tale of two urchins </a:t>
            </a:r>
          </a:p>
        </p:txBody>
      </p:sp>
      <p:sp>
        <p:nvSpPr>
          <p:cNvPr id="2050" name="Rectangle 2"/>
          <p:cNvSpPr>
            <a:spLocks noGrp="1" noChangeArrowheads="1"/>
          </p:cNvSpPr>
          <p:nvPr>
            <p:ph type="body" idx="1"/>
          </p:nvPr>
        </p:nvSpPr>
        <p:spPr>
          <a:xfrm>
            <a:off x="150689" y="3449092"/>
            <a:ext cx="4277196" cy="2225494"/>
          </a:xfrm>
        </p:spPr>
        <p:txBody>
          <a:bodyPr/>
          <a:lstStyle/>
          <a:p>
            <a:pPr marL="0" indent="0">
              <a:buNone/>
              <a:defRPr/>
            </a:pPr>
            <a:r>
              <a:rPr lang="en-US" sz="2500" i="1" dirty="0" err="1">
                <a:solidFill>
                  <a:schemeClr val="bg1"/>
                </a:solidFill>
              </a:rPr>
              <a:t>Strongylocentrotus</a:t>
            </a:r>
            <a:r>
              <a:rPr lang="en-US" sz="2500" i="1" dirty="0">
                <a:solidFill>
                  <a:schemeClr val="bg1"/>
                </a:solidFill>
              </a:rPr>
              <a:t> </a:t>
            </a:r>
            <a:r>
              <a:rPr lang="en-US" sz="2500" i="1" dirty="0" err="1" smtClean="0">
                <a:solidFill>
                  <a:schemeClr val="bg1"/>
                </a:solidFill>
              </a:rPr>
              <a:t>purpuratus</a:t>
            </a:r>
            <a:endParaRPr lang="en-US" sz="2500" i="1" dirty="0">
              <a:solidFill>
                <a:schemeClr val="bg1"/>
              </a:solidFill>
            </a:endParaRPr>
          </a:p>
        </p:txBody>
      </p:sp>
      <p:pic>
        <p:nvPicPr>
          <p:cNvPr id="20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74" y="4972335"/>
            <a:ext cx="1340676" cy="174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941" y="2243584"/>
            <a:ext cx="928688"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348" y="1794867"/>
            <a:ext cx="705445"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97" y="1000125"/>
            <a:ext cx="2832943" cy="212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2259" y="822648"/>
            <a:ext cx="1955602" cy="197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9167">
            <a:off x="4493316" y="2350394"/>
            <a:ext cx="1134070" cy="211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7" name="Rectangle 9"/>
          <p:cNvSpPr>
            <a:spLocks/>
          </p:cNvSpPr>
          <p:nvPr/>
        </p:nvSpPr>
        <p:spPr bwMode="auto">
          <a:xfrm>
            <a:off x="5897188" y="2982871"/>
            <a:ext cx="3098602" cy="105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lstStyle/>
          <a:p>
            <a:pPr>
              <a:spcBef>
                <a:spcPts val="1687"/>
              </a:spcBef>
              <a:defRPr/>
            </a:pPr>
            <a:r>
              <a:rPr lang="en-US" sz="2500" i="1" dirty="0" err="1">
                <a:solidFill>
                  <a:schemeClr val="bg1"/>
                </a:solidFill>
                <a:ea typeface="ＭＳ Ｐゴシック" charset="0"/>
                <a:cs typeface="Gill Sans" charset="0"/>
              </a:rPr>
              <a:t>Sterechinus</a:t>
            </a:r>
            <a:r>
              <a:rPr lang="en-US" sz="2500" i="1" dirty="0">
                <a:solidFill>
                  <a:schemeClr val="bg1"/>
                </a:solidFill>
                <a:ea typeface="ＭＳ Ｐゴシック" charset="0"/>
                <a:cs typeface="Gill Sans" charset="0"/>
              </a:rPr>
              <a:t> </a:t>
            </a:r>
            <a:r>
              <a:rPr lang="en-US" sz="2500" i="1" dirty="0" err="1" smtClean="0">
                <a:solidFill>
                  <a:schemeClr val="bg1"/>
                </a:solidFill>
                <a:ea typeface="ＭＳ Ｐゴシック" charset="0"/>
                <a:cs typeface="Gill Sans" charset="0"/>
              </a:rPr>
              <a:t>neumayeri</a:t>
            </a:r>
            <a:endParaRPr lang="en-US" sz="2500" i="1" dirty="0">
              <a:solidFill>
                <a:schemeClr val="bg1"/>
              </a:solidFill>
              <a:ea typeface="ＭＳ Ｐゴシック" charset="0"/>
              <a:cs typeface="Gill Sans" charset="0"/>
            </a:endParaRPr>
          </a:p>
        </p:txBody>
      </p:sp>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l="23399" t="19919" r="11258"/>
          <a:stretch>
            <a:fillRect/>
          </a:stretch>
        </p:blipFill>
        <p:spPr bwMode="auto">
          <a:xfrm>
            <a:off x="6215062" y="972220"/>
            <a:ext cx="2643188" cy="21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9" name="Rectangle 11"/>
          <p:cNvSpPr>
            <a:spLocks/>
          </p:cNvSpPr>
          <p:nvPr/>
        </p:nvSpPr>
        <p:spPr bwMode="auto">
          <a:xfrm>
            <a:off x="8113738" y="2955563"/>
            <a:ext cx="5901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800">
                <a:solidFill>
                  <a:schemeClr val="bg1"/>
                </a:solidFill>
                <a:ea typeface="ＭＳ Ｐゴシック" charset="0"/>
              </a:rPr>
              <a:t>Shawn Harper</a:t>
            </a:r>
          </a:p>
        </p:txBody>
      </p:sp>
      <p:sp>
        <p:nvSpPr>
          <p:cNvPr id="2060" name="Rectangle 12"/>
          <p:cNvSpPr>
            <a:spLocks/>
          </p:cNvSpPr>
          <p:nvPr/>
        </p:nvSpPr>
        <p:spPr bwMode="auto">
          <a:xfrm>
            <a:off x="5149081" y="4635499"/>
            <a:ext cx="3741539" cy="2099717"/>
          </a:xfrm>
          <a:prstGeom prst="rect">
            <a:avLst/>
          </a:prstGeom>
          <a:noFill/>
          <a:ln w="9525">
            <a:solidFill>
              <a:srgbClr val="FFFA8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3100" dirty="0">
                <a:solidFill>
                  <a:schemeClr val="bg1"/>
                </a:solidFill>
                <a:ea typeface="ＭＳ Ｐゴシック" charset="0"/>
              </a:rPr>
              <a:t>Both species have similar developmental morphology and ecological roles </a:t>
            </a:r>
          </a:p>
        </p:txBody>
      </p:sp>
      <p:sp>
        <p:nvSpPr>
          <p:cNvPr id="2061" name="Rectangle 13"/>
          <p:cNvSpPr>
            <a:spLocks/>
          </p:cNvSpPr>
          <p:nvPr/>
        </p:nvSpPr>
        <p:spPr bwMode="auto">
          <a:xfrm>
            <a:off x="60275" y="6634594"/>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800">
                <a:solidFill>
                  <a:schemeClr val="bg1"/>
                </a:solidFill>
                <a:ea typeface="ＭＳ Ｐゴシック" charset="0"/>
              </a:rPr>
              <a:t>images not to scale</a:t>
            </a:r>
          </a:p>
        </p:txBody>
      </p:sp>
    </p:spTree>
    <p:extLst>
      <p:ext uri="{BB962C8B-B14F-4D97-AF65-F5344CB8AC3E}">
        <p14:creationId xmlns:p14="http://schemas.microsoft.com/office/powerpoint/2010/main" val="162446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tarctica-s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66292"/>
            <a:ext cx="1536700" cy="1333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nta-barbara-chan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559"/>
            <a:ext cx="1905000" cy="8974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35936740"/>
              </p:ext>
            </p:extLst>
          </p:nvPr>
        </p:nvGraphicFramePr>
        <p:xfrm>
          <a:off x="1465731" y="3023717"/>
          <a:ext cx="6096000" cy="3112348"/>
        </p:xfrm>
        <a:graphic>
          <a:graphicData uri="http://schemas.openxmlformats.org/drawingml/2006/table">
            <a:tbl>
              <a:tblPr firstRow="1" bandRow="1">
                <a:tableStyleId>{5C22544A-7EE6-4342-B048-85BDC9FD1C3A}</a:tableStyleId>
              </a:tblPr>
              <a:tblGrid>
                <a:gridCol w="2032000"/>
                <a:gridCol w="2032000"/>
                <a:gridCol w="2032000"/>
              </a:tblGrid>
              <a:tr h="458047">
                <a:tc>
                  <a:txBody>
                    <a:bodyPr/>
                    <a:lstStyle/>
                    <a:p>
                      <a:endParaRPr lang="en-US" dirty="0"/>
                    </a:p>
                  </a:txBody>
                  <a:tcPr/>
                </a:tc>
                <a:tc>
                  <a:txBody>
                    <a:bodyPr/>
                    <a:lstStyle/>
                    <a:p>
                      <a:pPr algn="ctr"/>
                      <a:r>
                        <a:rPr lang="en-US" dirty="0" smtClean="0"/>
                        <a:t>Temperate urchin</a:t>
                      </a:r>
                      <a:endParaRPr lang="en-US" dirty="0"/>
                    </a:p>
                  </a:txBody>
                  <a:tcPr/>
                </a:tc>
                <a:tc>
                  <a:txBody>
                    <a:bodyPr/>
                    <a:lstStyle/>
                    <a:p>
                      <a:pPr algn="ctr"/>
                      <a:r>
                        <a:rPr lang="en-US" dirty="0" smtClean="0"/>
                        <a:t>Antarctic urchin</a:t>
                      </a:r>
                      <a:endParaRPr lang="en-US" dirty="0"/>
                    </a:p>
                  </a:txBody>
                  <a:tcPr/>
                </a:tc>
              </a:tr>
              <a:tr h="458047">
                <a:tc>
                  <a:txBody>
                    <a:bodyPr/>
                    <a:lstStyle/>
                    <a:p>
                      <a:r>
                        <a:rPr lang="en-US" b="1" dirty="0" smtClean="0"/>
                        <a:t>Calcification</a:t>
                      </a:r>
                      <a:endParaRPr lang="en-US" b="1" dirty="0"/>
                    </a:p>
                  </a:txBody>
                  <a:tcPr/>
                </a:tc>
                <a:tc>
                  <a:txBody>
                    <a:bodyPr/>
                    <a:lstStyle/>
                    <a:p>
                      <a:pPr algn="ctr"/>
                      <a:r>
                        <a:rPr lang="en-US" b="1" i="0" dirty="0" smtClean="0"/>
                        <a:t>TBD</a:t>
                      </a:r>
                      <a:endParaRPr lang="en-US" b="1" i="0" dirty="0"/>
                    </a:p>
                  </a:txBody>
                  <a:tcPr/>
                </a:tc>
                <a:tc>
                  <a:txBody>
                    <a:bodyPr/>
                    <a:lstStyle/>
                    <a:p>
                      <a:pPr algn="ctr"/>
                      <a:endParaRPr lang="en-US" dirty="0"/>
                    </a:p>
                  </a:txBody>
                  <a:tcPr/>
                </a:tc>
              </a:tr>
              <a:tr h="458047">
                <a:tc>
                  <a:txBody>
                    <a:bodyPr/>
                    <a:lstStyle/>
                    <a:p>
                      <a:r>
                        <a:rPr lang="en-US" b="1" dirty="0" smtClean="0"/>
                        <a:t>Morphology</a:t>
                      </a:r>
                      <a:endParaRPr lang="en-US" b="1" dirty="0"/>
                    </a:p>
                  </a:txBody>
                  <a:tcPr/>
                </a:tc>
                <a:tc>
                  <a:txBody>
                    <a:bodyPr/>
                    <a:lstStyle/>
                    <a:p>
                      <a:pPr algn="ctr"/>
                      <a:endParaRPr lang="en-US" dirty="0"/>
                    </a:p>
                  </a:txBody>
                  <a:tcPr/>
                </a:tc>
                <a:tc>
                  <a:txBody>
                    <a:bodyPr/>
                    <a:lstStyle/>
                    <a:p>
                      <a:pPr algn="ctr"/>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Oxygen consumption</a:t>
                      </a:r>
                    </a:p>
                  </a:txBody>
                  <a:tcPr/>
                </a:tc>
                <a:tc>
                  <a:txBody>
                    <a:bodyPr/>
                    <a:lstStyle/>
                    <a:p>
                      <a:pPr algn="ctr"/>
                      <a:r>
                        <a:rPr lang="en-US" b="1" dirty="0" smtClean="0"/>
                        <a:t>TBD</a:t>
                      </a:r>
                      <a:endParaRPr lang="en-US" b="1" dirty="0"/>
                    </a:p>
                  </a:txBody>
                  <a:tcPr/>
                </a:tc>
                <a:tc>
                  <a:txBody>
                    <a:bodyPr/>
                    <a:lstStyle/>
                    <a:p>
                      <a:pPr algn="ctr"/>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Lipid</a:t>
                      </a:r>
                      <a:r>
                        <a:rPr lang="en-US" dirty="0" smtClean="0"/>
                        <a:t> </a:t>
                      </a:r>
                      <a:r>
                        <a:rPr lang="en-US" b="1" dirty="0" smtClean="0"/>
                        <a:t>use</a:t>
                      </a:r>
                    </a:p>
                  </a:txBody>
                  <a:tcPr/>
                </a:tc>
                <a:tc>
                  <a:txBody>
                    <a:bodyPr/>
                    <a:lstStyle/>
                    <a:p>
                      <a:endParaRPr lang="en-US" dirty="0"/>
                    </a:p>
                  </a:txBody>
                  <a:tcPr/>
                </a:tc>
                <a:tc>
                  <a:txBody>
                    <a:bodyPr/>
                    <a:lstStyle/>
                    <a:p>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 expression</a:t>
                      </a:r>
                    </a:p>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8" name="Picture 3" descr="Mohawk-SeaFET.TIF"/>
          <p:cNvPicPr>
            <a:picLocks noChangeAspect="1"/>
          </p:cNvPicPr>
          <p:nvPr/>
        </p:nvPicPr>
        <p:blipFill>
          <a:blip r:embed="rId5"/>
          <a:srcRect/>
          <a:stretch>
            <a:fillRect/>
          </a:stretch>
        </p:blipFill>
        <p:spPr bwMode="auto">
          <a:xfrm>
            <a:off x="2025945" y="53591"/>
            <a:ext cx="2058959" cy="1564767"/>
          </a:xfrm>
          <a:prstGeom prst="rect">
            <a:avLst/>
          </a:prstGeom>
          <a:noFill/>
          <a:ln w="9525">
            <a:noFill/>
            <a:miter lim="800000"/>
            <a:headEnd/>
            <a:tailEnd/>
          </a:ln>
        </p:spPr>
      </p:pic>
      <p:pic>
        <p:nvPicPr>
          <p:cNvPr id="9" name="Picture 4" descr="CapeEvans-SeaFET copy.TIF"/>
          <p:cNvPicPr>
            <a:picLocks noChangeAspect="1"/>
          </p:cNvPicPr>
          <p:nvPr/>
        </p:nvPicPr>
        <p:blipFill>
          <a:blip r:embed="rId6"/>
          <a:srcRect/>
          <a:stretch>
            <a:fillRect/>
          </a:stretch>
        </p:blipFill>
        <p:spPr bwMode="auto">
          <a:xfrm>
            <a:off x="5143500" y="1580"/>
            <a:ext cx="2133600" cy="1773967"/>
          </a:xfrm>
          <a:prstGeom prst="rect">
            <a:avLst/>
          </a:prstGeom>
          <a:noFill/>
          <a:ln w="9525">
            <a:noFill/>
            <a:miter lim="800000"/>
            <a:headEnd/>
            <a:tailEnd/>
          </a:ln>
        </p:spPr>
      </p:pic>
      <p:sp>
        <p:nvSpPr>
          <p:cNvPr id="10" name="TextBox 9"/>
          <p:cNvSpPr txBox="1"/>
          <p:nvPr/>
        </p:nvSpPr>
        <p:spPr>
          <a:xfrm>
            <a:off x="216186" y="1699407"/>
            <a:ext cx="8729648" cy="523220"/>
          </a:xfrm>
          <a:prstGeom prst="rect">
            <a:avLst/>
          </a:prstGeom>
          <a:noFill/>
        </p:spPr>
        <p:txBody>
          <a:bodyPr wrap="none" rtlCol="0">
            <a:spAutoFit/>
          </a:bodyPr>
          <a:lstStyle/>
          <a:p>
            <a:r>
              <a:rPr lang="en-US" sz="2800" dirty="0" smtClean="0"/>
              <a:t>Physiological </a:t>
            </a:r>
            <a:r>
              <a:rPr lang="en-US" sz="2800" dirty="0"/>
              <a:t>r</a:t>
            </a:r>
            <a:r>
              <a:rPr lang="en-US" sz="2800" dirty="0" smtClean="0"/>
              <a:t>esponse during development at higher pCO</a:t>
            </a:r>
            <a:r>
              <a:rPr lang="en-US" sz="2800" baseline="-25000" dirty="0" smtClean="0"/>
              <a:t>2</a:t>
            </a:r>
            <a:r>
              <a:rPr lang="en-US" sz="2800" dirty="0" smtClean="0"/>
              <a:t>  </a:t>
            </a:r>
            <a:endParaRPr lang="en-US" sz="2800" dirty="0"/>
          </a:p>
        </p:txBody>
      </p:sp>
    </p:spTree>
    <p:extLst>
      <p:ext uri="{BB962C8B-B14F-4D97-AF65-F5344CB8AC3E}">
        <p14:creationId xmlns:p14="http://schemas.microsoft.com/office/powerpoint/2010/main" val="2784375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lp_Forest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100" y="2420414"/>
            <a:ext cx="4406899" cy="4437586"/>
          </a:xfrm>
          <a:prstGeom prst="rect">
            <a:avLst/>
          </a:prstGeom>
        </p:spPr>
      </p:pic>
      <p:sp>
        <p:nvSpPr>
          <p:cNvPr id="3" name="Content Placeholder 2"/>
          <p:cNvSpPr>
            <a:spLocks noGrp="1"/>
          </p:cNvSpPr>
          <p:nvPr>
            <p:ph idx="1"/>
          </p:nvPr>
        </p:nvSpPr>
        <p:spPr>
          <a:xfrm>
            <a:off x="59351" y="919140"/>
            <a:ext cx="8229600" cy="1501274"/>
          </a:xfrm>
        </p:spPr>
        <p:txBody>
          <a:bodyPr/>
          <a:lstStyle/>
          <a:p>
            <a:r>
              <a:rPr lang="en-US" dirty="0"/>
              <a:t>Recording present-day </a:t>
            </a:r>
            <a:r>
              <a:rPr lang="en-US" dirty="0" smtClean="0"/>
              <a:t>pH in the field</a:t>
            </a:r>
            <a:endParaRPr lang="en-US" dirty="0"/>
          </a:p>
          <a:p>
            <a:r>
              <a:rPr lang="en-US" dirty="0" smtClean="0">
                <a:solidFill>
                  <a:srgbClr val="7F7F7F"/>
                </a:solidFill>
              </a:rPr>
              <a:t>Exposing animals to varying pCO</a:t>
            </a:r>
            <a:r>
              <a:rPr lang="en-US" baseline="-25000" dirty="0" smtClean="0">
                <a:solidFill>
                  <a:srgbClr val="7F7F7F"/>
                </a:solidFill>
              </a:rPr>
              <a:t>2</a:t>
            </a:r>
            <a:r>
              <a:rPr lang="en-US" dirty="0" smtClean="0">
                <a:solidFill>
                  <a:srgbClr val="7F7F7F"/>
                </a:solidFill>
              </a:rPr>
              <a:t> </a:t>
            </a:r>
            <a:r>
              <a:rPr lang="en-US" dirty="0">
                <a:solidFill>
                  <a:srgbClr val="7F7F7F"/>
                </a:solidFill>
              </a:rPr>
              <a:t>in the lab</a:t>
            </a:r>
          </a:p>
        </p:txBody>
      </p:sp>
      <p:sp>
        <p:nvSpPr>
          <p:cNvPr id="2" name="Title 1"/>
          <p:cNvSpPr>
            <a:spLocks noGrp="1"/>
          </p:cNvSpPr>
          <p:nvPr>
            <p:ph type="title"/>
          </p:nvPr>
        </p:nvSpPr>
        <p:spPr>
          <a:xfrm>
            <a:off x="138661" y="35848"/>
            <a:ext cx="8229600" cy="1143000"/>
          </a:xfrm>
        </p:spPr>
        <p:txBody>
          <a:bodyPr/>
          <a:lstStyle/>
          <a:p>
            <a:pPr algn="l"/>
            <a:r>
              <a:rPr lang="en-US" b="1" dirty="0" smtClean="0">
                <a:solidFill>
                  <a:srgbClr val="000000"/>
                </a:solidFill>
              </a:rPr>
              <a:t>Road </a:t>
            </a:r>
            <a:r>
              <a:rPr lang="en-US" b="1" dirty="0" smtClean="0">
                <a:solidFill>
                  <a:srgbClr val="000000"/>
                </a:solidFill>
              </a:rPr>
              <a:t>Map</a:t>
            </a:r>
            <a:endParaRPr lang="en-US" b="1" dirty="0">
              <a:solidFill>
                <a:srgbClr val="000000"/>
              </a:solidFill>
            </a:endParaRPr>
          </a:p>
        </p:txBody>
      </p:sp>
      <p:pic>
        <p:nvPicPr>
          <p:cNvPr id="9" name="Picture 8" descr="ANT benth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20414"/>
            <a:ext cx="4737100" cy="4437586"/>
          </a:xfrm>
          <a:prstGeom prst="rect">
            <a:avLst/>
          </a:prstGeom>
        </p:spPr>
      </p:pic>
      <p:sp>
        <p:nvSpPr>
          <p:cNvPr id="10" name="TextBox 9"/>
          <p:cNvSpPr txBox="1"/>
          <p:nvPr/>
        </p:nvSpPr>
        <p:spPr>
          <a:xfrm>
            <a:off x="88900" y="6489700"/>
            <a:ext cx="1415772" cy="307777"/>
          </a:xfrm>
          <a:prstGeom prst="rect">
            <a:avLst/>
          </a:prstGeom>
          <a:noFill/>
        </p:spPr>
        <p:txBody>
          <a:bodyPr wrap="none" rtlCol="0">
            <a:spAutoFit/>
          </a:bodyPr>
          <a:lstStyle/>
          <a:p>
            <a:r>
              <a:rPr lang="en-US" sz="1400" dirty="0" smtClean="0">
                <a:solidFill>
                  <a:schemeClr val="bg1"/>
                </a:solidFill>
              </a:rPr>
              <a:t>© Shawn Harper</a:t>
            </a:r>
            <a:endParaRPr lang="en-US" sz="1400" dirty="0">
              <a:solidFill>
                <a:schemeClr val="bg1"/>
              </a:solidFill>
            </a:endParaRPr>
          </a:p>
        </p:txBody>
      </p:sp>
      <p:sp>
        <p:nvSpPr>
          <p:cNvPr id="11" name="TextBox 10"/>
          <p:cNvSpPr txBox="1"/>
          <p:nvPr/>
        </p:nvSpPr>
        <p:spPr>
          <a:xfrm>
            <a:off x="7581065" y="6488211"/>
            <a:ext cx="1471314" cy="307777"/>
          </a:xfrm>
          <a:prstGeom prst="rect">
            <a:avLst/>
          </a:prstGeom>
          <a:noFill/>
        </p:spPr>
        <p:txBody>
          <a:bodyPr wrap="none" rtlCol="0">
            <a:spAutoFit/>
          </a:bodyPr>
          <a:lstStyle/>
          <a:p>
            <a:r>
              <a:rPr lang="en-US" sz="1400" dirty="0" smtClean="0">
                <a:solidFill>
                  <a:schemeClr val="bg1"/>
                </a:solidFill>
              </a:rPr>
              <a:t>© UCSB SBC LTER</a:t>
            </a:r>
            <a:endParaRPr lang="en-US" sz="1400" dirty="0">
              <a:solidFill>
                <a:schemeClr val="bg1"/>
              </a:solidFill>
            </a:endParaRPr>
          </a:p>
        </p:txBody>
      </p:sp>
    </p:spTree>
    <p:extLst>
      <p:ext uri="{BB962C8B-B14F-4D97-AF65-F5344CB8AC3E}">
        <p14:creationId xmlns:p14="http://schemas.microsoft.com/office/powerpoint/2010/main" val="40430128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ea typeface="ＭＳ Ｐゴシック" pitchFamily="26" charset="-128"/>
                <a:cs typeface="ＭＳ Ｐゴシック" pitchFamily="26" charset="-128"/>
              </a:rPr>
              <a:t>Continuous pH data collected using</a:t>
            </a:r>
            <a:br>
              <a:rPr lang="en-US" dirty="0" smtClean="0">
                <a:ea typeface="ＭＳ Ｐゴシック" pitchFamily="26" charset="-128"/>
                <a:cs typeface="ＭＳ Ｐゴシック" pitchFamily="26" charset="-128"/>
              </a:rPr>
            </a:br>
            <a:r>
              <a:rPr lang="en-US" dirty="0" smtClean="0">
                <a:ea typeface="ＭＳ Ｐゴシック" pitchFamily="26" charset="-128"/>
                <a:cs typeface="ＭＳ Ｐゴシック" pitchFamily="26" charset="-128"/>
              </a:rPr>
              <a:t>SeaFET sensors</a:t>
            </a:r>
          </a:p>
        </p:txBody>
      </p:sp>
      <p:pic>
        <p:nvPicPr>
          <p:cNvPr id="29699" name="Content Placeholder 7" descr="IMG_3159.jpg"/>
          <p:cNvPicPr>
            <a:picLocks noGrp="1" noChangeAspect="1"/>
          </p:cNvPicPr>
          <p:nvPr>
            <p:ph idx="1"/>
          </p:nvPr>
        </p:nvPicPr>
        <p:blipFill>
          <a:blip r:embed="rId2"/>
          <a:srcRect l="-71220" r="-71220"/>
          <a:stretch>
            <a:fillRect/>
          </a:stretch>
        </p:blipFill>
        <p:spPr>
          <a:xfrm>
            <a:off x="3028950" y="1677740"/>
            <a:ext cx="8229600" cy="4525962"/>
          </a:xfrm>
        </p:spPr>
      </p:pic>
      <p:pic>
        <p:nvPicPr>
          <p:cNvPr id="29700" name="Picture 8"/>
          <p:cNvPicPr>
            <a:picLocks noChangeAspect="1"/>
          </p:cNvPicPr>
          <p:nvPr/>
        </p:nvPicPr>
        <p:blipFill>
          <a:blip r:embed="rId3"/>
          <a:srcRect/>
          <a:stretch>
            <a:fillRect/>
          </a:stretch>
        </p:blipFill>
        <p:spPr bwMode="auto">
          <a:xfrm>
            <a:off x="360363" y="1455738"/>
            <a:ext cx="2359025" cy="2097087"/>
          </a:xfrm>
          <a:prstGeom prst="rect">
            <a:avLst/>
          </a:prstGeom>
          <a:noFill/>
          <a:ln w="9525">
            <a:noFill/>
            <a:miter lim="800000"/>
            <a:headEnd/>
            <a:tailEnd/>
          </a:ln>
        </p:spPr>
      </p:pic>
      <p:pic>
        <p:nvPicPr>
          <p:cNvPr id="29701" name="Picture 4" descr="C:\Users\Todd\Documents\PICS\Nicholes sensors\DSCN0179.JPG"/>
          <p:cNvPicPr>
            <a:picLocks noChangeAspect="1" noChangeArrowheads="1"/>
          </p:cNvPicPr>
          <p:nvPr/>
        </p:nvPicPr>
        <p:blipFill>
          <a:blip r:embed="rId4"/>
          <a:srcRect t="19600" b="31570"/>
          <a:stretch>
            <a:fillRect/>
          </a:stretch>
        </p:blipFill>
        <p:spPr bwMode="auto">
          <a:xfrm>
            <a:off x="65088" y="4238625"/>
            <a:ext cx="5287962" cy="1936750"/>
          </a:xfrm>
          <a:prstGeom prst="rect">
            <a:avLst/>
          </a:prstGeom>
          <a:noFill/>
          <a:ln w="9525">
            <a:solidFill>
              <a:schemeClr val="tx1"/>
            </a:solidFill>
            <a:miter lim="800000"/>
            <a:headEnd/>
            <a:tailEnd/>
          </a:ln>
        </p:spPr>
      </p:pic>
      <p:sp>
        <p:nvSpPr>
          <p:cNvPr id="29702" name="TextBox 10"/>
          <p:cNvSpPr txBox="1">
            <a:spLocks noChangeArrowheads="1"/>
          </p:cNvSpPr>
          <p:nvPr/>
        </p:nvSpPr>
        <p:spPr bwMode="auto">
          <a:xfrm>
            <a:off x="360363" y="3503613"/>
            <a:ext cx="4983343" cy="646331"/>
          </a:xfrm>
          <a:prstGeom prst="rect">
            <a:avLst/>
          </a:prstGeom>
          <a:noFill/>
          <a:ln w="9525">
            <a:noFill/>
            <a:miter lim="800000"/>
            <a:headEnd/>
            <a:tailEnd/>
          </a:ln>
        </p:spPr>
        <p:txBody>
          <a:bodyPr wrap="none">
            <a:prstTxWarp prst="textNoShape">
              <a:avLst/>
            </a:prstTxWarp>
            <a:spAutoFit/>
          </a:bodyPr>
          <a:lstStyle/>
          <a:p>
            <a:r>
              <a:rPr lang="en-US" dirty="0" smtClean="0"/>
              <a:t>Professor Todd Martz</a:t>
            </a:r>
            <a:endParaRPr lang="en-US" dirty="0"/>
          </a:p>
          <a:p>
            <a:r>
              <a:rPr lang="en-US" dirty="0"/>
              <a:t>Scripps Institution of </a:t>
            </a:r>
            <a:r>
              <a:rPr lang="en-US" dirty="0" smtClean="0"/>
              <a:t>Oceanography (UC San Diego)</a:t>
            </a:r>
            <a:endParaRPr lang="en-US" dirty="0"/>
          </a:p>
        </p:txBody>
      </p:sp>
      <p:sp>
        <p:nvSpPr>
          <p:cNvPr id="29703" name="TextBox 16"/>
          <p:cNvSpPr txBox="1">
            <a:spLocks noChangeArrowheads="1"/>
          </p:cNvSpPr>
          <p:nvPr/>
        </p:nvSpPr>
        <p:spPr bwMode="auto">
          <a:xfrm>
            <a:off x="4953000" y="6488113"/>
            <a:ext cx="4114800" cy="369887"/>
          </a:xfrm>
          <a:prstGeom prst="rect">
            <a:avLst/>
          </a:prstGeom>
          <a:noFill/>
          <a:ln w="9525">
            <a:noFill/>
            <a:miter lim="800000"/>
            <a:headEnd/>
            <a:tailEnd/>
          </a:ln>
        </p:spPr>
        <p:txBody>
          <a:bodyPr>
            <a:prstTxWarp prst="textNoShape">
              <a:avLst/>
            </a:prstTxWarp>
            <a:spAutoFit/>
          </a:bodyPr>
          <a:lstStyle/>
          <a:p>
            <a:pPr algn="ctr"/>
            <a:r>
              <a:rPr lang="en-US" dirty="0" smtClean="0">
                <a:solidFill>
                  <a:srgbClr val="000000"/>
                </a:solidFill>
                <a:latin typeface="Calibri" pitchFamily="26" charset="0"/>
              </a:rPr>
              <a:t>Martz </a:t>
            </a:r>
            <a:r>
              <a:rPr lang="en-US" dirty="0">
                <a:solidFill>
                  <a:srgbClr val="000000"/>
                </a:solidFill>
                <a:latin typeface="Calibri" pitchFamily="26" charset="0"/>
              </a:rPr>
              <a:t>et al</a:t>
            </a:r>
            <a:r>
              <a:rPr lang="en-US" dirty="0" smtClean="0">
                <a:solidFill>
                  <a:srgbClr val="000000"/>
                </a:solidFill>
                <a:latin typeface="Calibri" pitchFamily="26" charset="0"/>
              </a:rPr>
              <a:t>. </a:t>
            </a:r>
            <a:r>
              <a:rPr lang="en-US" dirty="0">
                <a:solidFill>
                  <a:srgbClr val="000000"/>
                </a:solidFill>
                <a:latin typeface="Calibri" pitchFamily="26" charset="0"/>
              </a:rPr>
              <a:t>2010.  </a:t>
            </a:r>
            <a:r>
              <a:rPr lang="en-US" i="1" dirty="0">
                <a:solidFill>
                  <a:srgbClr val="000000"/>
                </a:solidFill>
                <a:latin typeface="Calibri" pitchFamily="26" charset="0"/>
              </a:rPr>
              <a:t>L &amp; O: Methods</a:t>
            </a:r>
            <a:r>
              <a:rPr lang="en-US" dirty="0">
                <a:solidFill>
                  <a:srgbClr val="000000"/>
                </a:solidFill>
                <a:latin typeface="Calibri" pitchFamily="26" charset="0"/>
              </a:rPr>
              <a:t>.</a:t>
            </a:r>
          </a:p>
        </p:txBody>
      </p:sp>
    </p:spTree>
    <p:extLst>
      <p:ext uri="{BB962C8B-B14F-4D97-AF65-F5344CB8AC3E}">
        <p14:creationId xmlns:p14="http://schemas.microsoft.com/office/powerpoint/2010/main" val="25212219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5181600" y="152400"/>
            <a:ext cx="3733800" cy="2743200"/>
          </a:xfrm>
        </p:spPr>
        <p:txBody>
          <a:bodyPr/>
          <a:lstStyle/>
          <a:p>
            <a:pPr>
              <a:lnSpc>
                <a:spcPct val="90000"/>
              </a:lnSpc>
            </a:pPr>
            <a:r>
              <a:rPr lang="en-US" sz="1700" dirty="0" smtClean="0">
                <a:ea typeface="ＭＳ Ｐゴシック" pitchFamily="-107" charset="-128"/>
                <a:cs typeface="ＭＳ Ｐゴシック" pitchFamily="-107" charset="-128"/>
              </a:rPr>
              <a:t>Deployed at an SBC LTER site</a:t>
            </a:r>
          </a:p>
          <a:p>
            <a:pPr>
              <a:lnSpc>
                <a:spcPct val="90000"/>
              </a:lnSpc>
            </a:pPr>
            <a:r>
              <a:rPr lang="en-US" sz="1700" dirty="0" smtClean="0">
                <a:ea typeface="ＭＳ Ｐゴシック" pitchFamily="-107" charset="-128"/>
                <a:cs typeface="ＭＳ Ｐゴシック" pitchFamily="-107" charset="-128"/>
              </a:rPr>
              <a:t>Measures </a:t>
            </a:r>
            <a:r>
              <a:rPr lang="en-US" sz="1700" i="1" dirty="0" smtClean="0">
                <a:ea typeface="ＭＳ Ｐゴシック" pitchFamily="-107" charset="-128"/>
                <a:cs typeface="ＭＳ Ｐゴシック" pitchFamily="-107" charset="-128"/>
              </a:rPr>
              <a:t>in situ</a:t>
            </a:r>
            <a:r>
              <a:rPr lang="en-US" sz="1700" dirty="0" smtClean="0">
                <a:ea typeface="ＭＳ Ｐゴシック" pitchFamily="-107" charset="-128"/>
                <a:cs typeface="ＭＳ Ｐゴシック" pitchFamily="-107" charset="-128"/>
              </a:rPr>
              <a:t> pH using two reference electrodes</a:t>
            </a:r>
          </a:p>
          <a:p>
            <a:pPr>
              <a:lnSpc>
                <a:spcPct val="90000"/>
              </a:lnSpc>
            </a:pPr>
            <a:r>
              <a:rPr lang="en-US" sz="1700" dirty="0" smtClean="0">
                <a:ea typeface="ＭＳ Ｐゴシック" pitchFamily="-107" charset="-128"/>
                <a:cs typeface="ＭＳ Ｐゴシック" pitchFamily="-107" charset="-128"/>
              </a:rPr>
              <a:t>Can store ~ 11,000 data points</a:t>
            </a:r>
          </a:p>
          <a:p>
            <a:pPr>
              <a:lnSpc>
                <a:spcPct val="90000"/>
              </a:lnSpc>
            </a:pPr>
            <a:r>
              <a:rPr lang="en-US" sz="1700" dirty="0" smtClean="0">
                <a:ea typeface="ＭＳ Ｐゴシック" pitchFamily="-107" charset="-128"/>
                <a:cs typeface="ＭＳ Ｐゴシック" pitchFamily="-107" charset="-128"/>
              </a:rPr>
              <a:t>Deployed 7/23/10 – 8/17/10</a:t>
            </a:r>
          </a:p>
          <a:p>
            <a:pPr>
              <a:lnSpc>
                <a:spcPct val="90000"/>
              </a:lnSpc>
            </a:pPr>
            <a:r>
              <a:rPr lang="en-US" sz="1700" dirty="0" smtClean="0">
                <a:ea typeface="ＭＳ Ｐゴシック" pitchFamily="-107" charset="-128"/>
                <a:cs typeface="ＭＳ Ｐゴシック" pitchFamily="-107" charset="-128"/>
              </a:rPr>
              <a:t>Recorded temperature and pH every 10 min</a:t>
            </a:r>
          </a:p>
          <a:p>
            <a:pPr>
              <a:lnSpc>
                <a:spcPct val="90000"/>
              </a:lnSpc>
            </a:pPr>
            <a:endParaRPr lang="en-US" sz="1700" dirty="0" smtClean="0">
              <a:ea typeface="ＭＳ Ｐゴシック" pitchFamily="-107" charset="-128"/>
              <a:cs typeface="ＭＳ Ｐゴシック" pitchFamily="-107" charset="-128"/>
            </a:endParaRPr>
          </a:p>
          <a:p>
            <a:pPr>
              <a:lnSpc>
                <a:spcPct val="90000"/>
              </a:lnSpc>
            </a:pPr>
            <a:endParaRPr lang="en-US" sz="1500" dirty="0" smtClean="0">
              <a:ea typeface="ＭＳ Ｐゴシック" pitchFamily="-107" charset="-128"/>
              <a:cs typeface="ＭＳ Ｐゴシック" pitchFamily="-107" charset="-128"/>
            </a:endParaRPr>
          </a:p>
        </p:txBody>
      </p:sp>
      <p:pic>
        <p:nvPicPr>
          <p:cNvPr id="37891" name="Picture 4"/>
          <p:cNvPicPr>
            <a:picLocks noChangeAspect="1" noChangeArrowheads="1"/>
          </p:cNvPicPr>
          <p:nvPr/>
        </p:nvPicPr>
        <p:blipFill>
          <a:blip r:embed="rId2">
            <a:lum bright="10000"/>
          </a:blip>
          <a:srcRect/>
          <a:stretch>
            <a:fillRect/>
          </a:stretch>
        </p:blipFill>
        <p:spPr bwMode="auto">
          <a:xfrm>
            <a:off x="3886200" y="3363913"/>
            <a:ext cx="5257800" cy="3494087"/>
          </a:xfrm>
          <a:prstGeom prst="rect">
            <a:avLst/>
          </a:prstGeom>
          <a:noFill/>
          <a:ln w="9525">
            <a:noFill/>
            <a:miter lim="800000"/>
            <a:headEnd/>
            <a:tailEnd/>
          </a:ln>
        </p:spPr>
      </p:pic>
      <p:sp>
        <p:nvSpPr>
          <p:cNvPr id="37892" name="Text Box 5"/>
          <p:cNvSpPr txBox="1">
            <a:spLocks noChangeArrowheads="1"/>
          </p:cNvSpPr>
          <p:nvPr/>
        </p:nvSpPr>
        <p:spPr bwMode="auto">
          <a:xfrm>
            <a:off x="5562600" y="5562600"/>
            <a:ext cx="1962150" cy="915988"/>
          </a:xfrm>
          <a:prstGeom prst="rect">
            <a:avLst/>
          </a:prstGeom>
          <a:noFill/>
          <a:ln w="9525">
            <a:noFill/>
            <a:miter lim="800000"/>
            <a:headEnd/>
            <a:tailEnd/>
          </a:ln>
        </p:spPr>
        <p:txBody>
          <a:bodyPr wrap="none">
            <a:prstTxWarp prst="textNoShape">
              <a:avLst/>
            </a:prstTxWarp>
            <a:spAutoFit/>
          </a:bodyPr>
          <a:lstStyle/>
          <a:p>
            <a:pPr algn="ctr"/>
            <a:r>
              <a:rPr lang="en-US" b="1">
                <a:solidFill>
                  <a:srgbClr val="FFFF00"/>
                </a:solidFill>
              </a:rPr>
              <a:t>Mohawk Reef</a:t>
            </a:r>
          </a:p>
          <a:p>
            <a:pPr algn="ctr"/>
            <a:r>
              <a:rPr lang="en-US" b="1">
                <a:solidFill>
                  <a:srgbClr val="FFFF00"/>
                </a:solidFill>
              </a:rPr>
              <a:t>(SBC LTER Site)</a:t>
            </a:r>
          </a:p>
          <a:p>
            <a:pPr algn="ctr"/>
            <a:r>
              <a:rPr lang="en-US" b="1">
                <a:solidFill>
                  <a:srgbClr val="FFFF00"/>
                </a:solidFill>
              </a:rPr>
              <a:t>~ 8 m depth</a:t>
            </a:r>
          </a:p>
        </p:txBody>
      </p:sp>
      <p:sp>
        <p:nvSpPr>
          <p:cNvPr id="37893" name="Line 6"/>
          <p:cNvSpPr>
            <a:spLocks noChangeShapeType="1"/>
          </p:cNvSpPr>
          <p:nvPr/>
        </p:nvSpPr>
        <p:spPr bwMode="auto">
          <a:xfrm flipV="1">
            <a:off x="6553200" y="5257800"/>
            <a:ext cx="1588" cy="238125"/>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37894" name="Line 7"/>
          <p:cNvSpPr>
            <a:spLocks noChangeShapeType="1"/>
          </p:cNvSpPr>
          <p:nvPr/>
        </p:nvSpPr>
        <p:spPr bwMode="auto">
          <a:xfrm flipH="1" flipV="1">
            <a:off x="7696200" y="4572000"/>
            <a:ext cx="152400" cy="238125"/>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37895" name="Text Box 8"/>
          <p:cNvSpPr txBox="1">
            <a:spLocks noChangeArrowheads="1"/>
          </p:cNvSpPr>
          <p:nvPr/>
        </p:nvSpPr>
        <p:spPr bwMode="auto">
          <a:xfrm>
            <a:off x="7315200" y="4800600"/>
            <a:ext cx="1733550" cy="366713"/>
          </a:xfrm>
          <a:prstGeom prst="rect">
            <a:avLst/>
          </a:prstGeom>
          <a:noFill/>
          <a:ln w="9525">
            <a:noFill/>
            <a:miter lim="800000"/>
            <a:headEnd/>
            <a:tailEnd/>
          </a:ln>
        </p:spPr>
        <p:txBody>
          <a:bodyPr wrap="none">
            <a:prstTxWarp prst="textNoShape">
              <a:avLst/>
            </a:prstTxWarp>
            <a:spAutoFit/>
          </a:bodyPr>
          <a:lstStyle/>
          <a:p>
            <a:pPr algn="ctr"/>
            <a:r>
              <a:rPr lang="en-US" b="1">
                <a:solidFill>
                  <a:srgbClr val="FFFF00"/>
                </a:solidFill>
              </a:rPr>
              <a:t>Stearns Wharf</a:t>
            </a:r>
          </a:p>
        </p:txBody>
      </p:sp>
      <p:pic>
        <p:nvPicPr>
          <p:cNvPr id="37896" name="Picture 10" descr="P8040074_adj"/>
          <p:cNvPicPr>
            <a:picLocks noChangeAspect="1" noChangeArrowheads="1"/>
          </p:cNvPicPr>
          <p:nvPr/>
        </p:nvPicPr>
        <p:blipFill>
          <a:blip r:embed="rId3">
            <a:lum bright="10000"/>
          </a:blip>
          <a:srcRect/>
          <a:stretch>
            <a:fillRect/>
          </a:stretch>
        </p:blipFill>
        <p:spPr bwMode="auto">
          <a:xfrm>
            <a:off x="0" y="0"/>
            <a:ext cx="5143500" cy="6858000"/>
          </a:xfrm>
          <a:prstGeom prst="rect">
            <a:avLst/>
          </a:prstGeom>
          <a:noFill/>
          <a:ln w="9525">
            <a:noFill/>
            <a:miter lim="800000"/>
            <a:headEnd/>
            <a:tailEnd/>
          </a:ln>
        </p:spPr>
      </p:pic>
      <p:sp>
        <p:nvSpPr>
          <p:cNvPr id="37897" name="Text Box 9"/>
          <p:cNvSpPr txBox="1">
            <a:spLocks noChangeArrowheads="1"/>
          </p:cNvSpPr>
          <p:nvPr/>
        </p:nvSpPr>
        <p:spPr bwMode="auto">
          <a:xfrm>
            <a:off x="609600" y="228600"/>
            <a:ext cx="3703638" cy="579438"/>
          </a:xfrm>
          <a:prstGeom prst="rect">
            <a:avLst/>
          </a:prstGeom>
          <a:solidFill>
            <a:schemeClr val="tx1">
              <a:alpha val="45882"/>
            </a:schemeClr>
          </a:solidFill>
          <a:ln w="9525">
            <a:noFill/>
            <a:miter lim="800000"/>
            <a:headEnd/>
            <a:tailEnd/>
          </a:ln>
        </p:spPr>
        <p:txBody>
          <a:bodyPr wrap="none">
            <a:prstTxWarp prst="textNoShape">
              <a:avLst/>
            </a:prstTxWarp>
            <a:spAutoFit/>
          </a:bodyPr>
          <a:lstStyle/>
          <a:p>
            <a:r>
              <a:rPr lang="en-US" sz="3200">
                <a:solidFill>
                  <a:srgbClr val="FFFF00"/>
                </a:solidFill>
              </a:rPr>
              <a:t>SeaFET pH Sensor</a:t>
            </a:r>
          </a:p>
        </p:txBody>
      </p:sp>
      <p:sp>
        <p:nvSpPr>
          <p:cNvPr id="37898" name="Text Box 11"/>
          <p:cNvSpPr txBox="1">
            <a:spLocks noChangeArrowheads="1"/>
          </p:cNvSpPr>
          <p:nvPr/>
        </p:nvSpPr>
        <p:spPr bwMode="auto">
          <a:xfrm>
            <a:off x="152400" y="6400800"/>
            <a:ext cx="1187450" cy="366713"/>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C. Nelson</a:t>
            </a:r>
          </a:p>
        </p:txBody>
      </p:sp>
    </p:spTree>
    <p:extLst>
      <p:ext uri="{BB962C8B-B14F-4D97-AF65-F5344CB8AC3E}">
        <p14:creationId xmlns:p14="http://schemas.microsoft.com/office/powerpoint/2010/main" val="13518694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9850" y="1409700"/>
          <a:ext cx="9283700"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1" name="Rectangle 2"/>
          <p:cNvSpPr txBox="1">
            <a:spLocks noChangeArrowheads="1"/>
          </p:cNvSpPr>
          <p:nvPr/>
        </p:nvSpPr>
        <p:spPr bwMode="auto">
          <a:xfrm>
            <a:off x="0" y="0"/>
            <a:ext cx="9161463" cy="1181100"/>
          </a:xfrm>
          <a:prstGeom prst="rect">
            <a:avLst/>
          </a:prstGeom>
          <a:solidFill>
            <a:srgbClr val="FFFFFF"/>
          </a:solidFill>
          <a:ln w="9525">
            <a:noFill/>
            <a:miter lim="800000"/>
            <a:headEnd/>
            <a:tailEnd/>
          </a:ln>
        </p:spPr>
        <p:txBody>
          <a:bodyPr anchor="ctr">
            <a:prstTxWarp prst="textNoShape">
              <a:avLst/>
            </a:prstTxWarp>
          </a:bodyPr>
          <a:lstStyle/>
          <a:p>
            <a:pPr algn="ctr"/>
            <a:r>
              <a:rPr lang="en-US" sz="4400" dirty="0" smtClean="0">
                <a:solidFill>
                  <a:srgbClr val="000000"/>
                </a:solidFill>
                <a:ea typeface="Arial" pitchFamily="-110" charset="0"/>
                <a:cs typeface="Arial" pitchFamily="-110" charset="0"/>
              </a:rPr>
              <a:t>Global </a:t>
            </a:r>
            <a:r>
              <a:rPr lang="en-US" sz="4400" dirty="0">
                <a:solidFill>
                  <a:srgbClr val="000000"/>
                </a:solidFill>
                <a:ea typeface="Arial" pitchFamily="-110" charset="0"/>
                <a:cs typeface="Arial" pitchFamily="-110" charset="0"/>
              </a:rPr>
              <a:t>Change Biology</a:t>
            </a:r>
          </a:p>
        </p:txBody>
      </p:sp>
      <p:sp>
        <p:nvSpPr>
          <p:cNvPr id="22532" name="TextBox 4"/>
          <p:cNvSpPr txBox="1">
            <a:spLocks noChangeArrowheads="1"/>
          </p:cNvSpPr>
          <p:nvPr/>
        </p:nvSpPr>
        <p:spPr bwMode="auto">
          <a:xfrm>
            <a:off x="4343400" y="3949525"/>
            <a:ext cx="656660" cy="338554"/>
          </a:xfrm>
          <a:prstGeom prst="rect">
            <a:avLst/>
          </a:prstGeom>
          <a:noFill/>
          <a:ln w="9525">
            <a:noFill/>
            <a:miter lim="800000"/>
            <a:headEnd/>
            <a:tailEnd/>
          </a:ln>
        </p:spPr>
        <p:txBody>
          <a:bodyPr wrap="square">
            <a:prstTxWarp prst="textNoShape">
              <a:avLst/>
            </a:prstTxWarp>
            <a:spAutoFit/>
          </a:bodyPr>
          <a:lstStyle/>
          <a:p>
            <a:r>
              <a:rPr lang="en-US" sz="1600" dirty="0">
                <a:ea typeface="Arial" pitchFamily="-110" charset="0"/>
                <a:cs typeface="Arial" pitchFamily="-110" charset="0"/>
              </a:rPr>
              <a:t>GCB</a:t>
            </a:r>
          </a:p>
        </p:txBody>
      </p:sp>
      <p:sp>
        <p:nvSpPr>
          <p:cNvPr id="22533" name="TextBox 4"/>
          <p:cNvSpPr txBox="1">
            <a:spLocks noChangeArrowheads="1"/>
          </p:cNvSpPr>
          <p:nvPr/>
        </p:nvSpPr>
        <p:spPr bwMode="auto">
          <a:xfrm>
            <a:off x="6908646" y="3200400"/>
            <a:ext cx="2005677" cy="64633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prstTxWarp prst="textNoShape">
              <a:avLst/>
            </a:prstTxWarp>
            <a:spAutoFit/>
          </a:bodyPr>
          <a:lstStyle/>
          <a:p>
            <a:pPr algn="ctr"/>
            <a:r>
              <a:rPr lang="en-US" b="1" dirty="0" smtClean="0"/>
              <a:t>I do: Physiology &amp; </a:t>
            </a:r>
          </a:p>
          <a:p>
            <a:pPr algn="ctr"/>
            <a:r>
              <a:rPr lang="en-US" b="1" dirty="0" smtClean="0"/>
              <a:t>organismal biology</a:t>
            </a:r>
            <a:endParaRPr lang="en-US" b="1" dirty="0"/>
          </a:p>
        </p:txBody>
      </p:sp>
      <p:cxnSp>
        <p:nvCxnSpPr>
          <p:cNvPr id="22534" name="Straight Arrow Connector 6"/>
          <p:cNvCxnSpPr>
            <a:cxnSpLocks noChangeShapeType="1"/>
          </p:cNvCxnSpPr>
          <p:nvPr/>
        </p:nvCxnSpPr>
        <p:spPr bwMode="auto">
          <a:xfrm rot="10800000" flipV="1">
            <a:off x="6096000" y="3581400"/>
            <a:ext cx="914400" cy="457200"/>
          </a:xfrm>
          <a:prstGeom prst="straightConnector1">
            <a:avLst/>
          </a:prstGeom>
          <a:noFill/>
          <a:ln w="9525">
            <a:solidFill>
              <a:schemeClr val="tx1"/>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134_Erebus_Bay_Sites_updat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85994" y="1108238"/>
            <a:ext cx="2159365" cy="1200328"/>
          </a:xfrm>
          <a:prstGeom prst="rect">
            <a:avLst/>
          </a:prstGeom>
          <a:noFill/>
        </p:spPr>
        <p:txBody>
          <a:bodyPr wrap="none" rtlCol="0">
            <a:spAutoFit/>
          </a:bodyPr>
          <a:lstStyle/>
          <a:p>
            <a:r>
              <a:rPr lang="en-US" sz="2400" b="1" dirty="0" smtClean="0"/>
              <a:t>Two study sites</a:t>
            </a:r>
          </a:p>
          <a:p>
            <a:r>
              <a:rPr lang="en-US" sz="2400" b="1" dirty="0"/>
              <a:t>i</a:t>
            </a:r>
            <a:r>
              <a:rPr lang="en-US" sz="2400" b="1" dirty="0" smtClean="0"/>
              <a:t>n McMurdo</a:t>
            </a:r>
          </a:p>
          <a:p>
            <a:r>
              <a:rPr lang="en-US" sz="2400" b="1" dirty="0" smtClean="0"/>
              <a:t>Sound </a:t>
            </a:r>
            <a:endParaRPr lang="en-US" sz="2400" b="1" dirty="0"/>
          </a:p>
        </p:txBody>
      </p:sp>
      <p:cxnSp>
        <p:nvCxnSpPr>
          <p:cNvPr id="5" name="Straight Arrow Connector 4"/>
          <p:cNvCxnSpPr/>
          <p:nvPr/>
        </p:nvCxnSpPr>
        <p:spPr>
          <a:xfrm flipV="1">
            <a:off x="2545359" y="971265"/>
            <a:ext cx="1102902" cy="3984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545359" y="1569903"/>
            <a:ext cx="1700570" cy="402109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3041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 sli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pic>
        <p:nvPicPr>
          <p:cNvPr id="2" name="Picture 1"/>
          <p:cNvPicPr>
            <a:picLocks noChangeAspect="1"/>
          </p:cNvPicPr>
          <p:nvPr/>
        </p:nvPicPr>
        <p:blipFill>
          <a:blip r:embed="rId3"/>
          <a:stretch>
            <a:fillRect/>
          </a:stretch>
        </p:blipFill>
        <p:spPr>
          <a:xfrm>
            <a:off x="0" y="5482692"/>
            <a:ext cx="1777479" cy="1362473"/>
          </a:xfrm>
          <a:prstGeom prst="rect">
            <a:avLst/>
          </a:prstGeom>
        </p:spPr>
      </p:pic>
      <p:sp>
        <p:nvSpPr>
          <p:cNvPr id="5" name="TextBox 4"/>
          <p:cNvSpPr txBox="1"/>
          <p:nvPr/>
        </p:nvSpPr>
        <p:spPr>
          <a:xfrm>
            <a:off x="1777479" y="6220588"/>
            <a:ext cx="240322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Paul Matson</a:t>
            </a:r>
          </a:p>
          <a:p>
            <a:r>
              <a:rPr lang="en-US" dirty="0" smtClean="0"/>
              <a:t>UCSB Graduate student</a:t>
            </a:r>
            <a:endParaRPr lang="en-US" dirty="0"/>
          </a:p>
        </p:txBody>
      </p:sp>
      <p:sp>
        <p:nvSpPr>
          <p:cNvPr id="4" name="TextBox 3"/>
          <p:cNvSpPr txBox="1"/>
          <p:nvPr/>
        </p:nvSpPr>
        <p:spPr>
          <a:xfrm>
            <a:off x="1045918" y="213801"/>
            <a:ext cx="7028286" cy="1077218"/>
          </a:xfrm>
          <a:prstGeom prst="rect">
            <a:avLst/>
          </a:prstGeom>
          <a:noFill/>
        </p:spPr>
        <p:txBody>
          <a:bodyPr wrap="none" rtlCol="0">
            <a:spAutoFit/>
          </a:bodyPr>
          <a:lstStyle/>
          <a:p>
            <a:pPr algn="ctr"/>
            <a:r>
              <a:rPr lang="en-US" sz="3200" dirty="0" err="1" smtClean="0"/>
              <a:t>SeaFET</a:t>
            </a:r>
            <a:r>
              <a:rPr lang="en-US" sz="3200" dirty="0" smtClean="0"/>
              <a:t> pH data from the two study sites: </a:t>
            </a:r>
          </a:p>
          <a:p>
            <a:pPr algn="ctr"/>
            <a:r>
              <a:rPr lang="en-US" sz="3200" dirty="0" smtClean="0">
                <a:solidFill>
                  <a:srgbClr val="EF1815"/>
                </a:solidFill>
              </a:rPr>
              <a:t>Cape Evans </a:t>
            </a:r>
            <a:r>
              <a:rPr lang="en-US" sz="3200" dirty="0" smtClean="0"/>
              <a:t>&amp; </a:t>
            </a:r>
            <a:r>
              <a:rPr lang="en-US" sz="3200" dirty="0" smtClean="0">
                <a:solidFill>
                  <a:srgbClr val="0000FF"/>
                </a:solidFill>
              </a:rPr>
              <a:t>Erebus Basin</a:t>
            </a:r>
            <a:endParaRPr lang="en-US" sz="3200" dirty="0">
              <a:solidFill>
                <a:srgbClr val="0000FF"/>
              </a:solidFill>
            </a:endParaRPr>
          </a:p>
        </p:txBody>
      </p:sp>
      <p:pic>
        <p:nvPicPr>
          <p:cNvPr id="6" name="Picture 4" descr="antarctica-s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39700"/>
            <a:ext cx="953694" cy="82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072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1143000"/>
          </a:xfrm>
        </p:spPr>
        <p:txBody>
          <a:bodyPr>
            <a:normAutofit fontScale="90000"/>
          </a:bodyPr>
          <a:lstStyle/>
          <a:p>
            <a:r>
              <a:rPr lang="en-US" dirty="0" smtClean="0"/>
              <a:t>Data from Antarctica and </a:t>
            </a:r>
            <a:r>
              <a:rPr lang="en-US" dirty="0"/>
              <a:t>Santa Barbara</a:t>
            </a:r>
            <a:r>
              <a:rPr lang="en-US" dirty="0" smtClean="0"/>
              <a:t> together</a:t>
            </a:r>
            <a:endParaRPr lang="en-US" dirty="0"/>
          </a:p>
        </p:txBody>
      </p:sp>
      <p:pic>
        <p:nvPicPr>
          <p:cNvPr id="3" name="Picture 2" descr="pH data from Pau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500"/>
            <a:ext cx="9144000" cy="5184226"/>
          </a:xfrm>
          <a:prstGeom prst="rect">
            <a:avLst/>
          </a:prstGeom>
        </p:spPr>
      </p:pic>
      <p:pic>
        <p:nvPicPr>
          <p:cNvPr id="4" name="Picture 3"/>
          <p:cNvPicPr>
            <a:picLocks noChangeAspect="1"/>
          </p:cNvPicPr>
          <p:nvPr/>
        </p:nvPicPr>
        <p:blipFill>
          <a:blip r:embed="rId3"/>
          <a:stretch>
            <a:fillRect/>
          </a:stretch>
        </p:blipFill>
        <p:spPr>
          <a:xfrm>
            <a:off x="1" y="5676989"/>
            <a:ext cx="1524000" cy="1168176"/>
          </a:xfrm>
          <a:prstGeom prst="rect">
            <a:avLst/>
          </a:prstGeom>
        </p:spPr>
      </p:pic>
      <p:sp>
        <p:nvSpPr>
          <p:cNvPr id="5" name="TextBox 4"/>
          <p:cNvSpPr txBox="1"/>
          <p:nvPr/>
        </p:nvSpPr>
        <p:spPr>
          <a:xfrm>
            <a:off x="1524001" y="6220588"/>
            <a:ext cx="240322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Paul Matson</a:t>
            </a:r>
          </a:p>
          <a:p>
            <a:r>
              <a:rPr lang="en-US" dirty="0" smtClean="0"/>
              <a:t>UCSB Graduate student</a:t>
            </a:r>
            <a:endParaRPr lang="en-US" dirty="0"/>
          </a:p>
        </p:txBody>
      </p:sp>
    </p:spTree>
    <p:extLst>
      <p:ext uri="{BB962C8B-B14F-4D97-AF65-F5344CB8AC3E}">
        <p14:creationId xmlns:p14="http://schemas.microsoft.com/office/powerpoint/2010/main" val="1884308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lp_Forest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100" y="2420414"/>
            <a:ext cx="4406899" cy="4437586"/>
          </a:xfrm>
          <a:prstGeom prst="rect">
            <a:avLst/>
          </a:prstGeom>
        </p:spPr>
      </p:pic>
      <p:sp>
        <p:nvSpPr>
          <p:cNvPr id="3" name="Content Placeholder 2"/>
          <p:cNvSpPr>
            <a:spLocks noGrp="1"/>
          </p:cNvSpPr>
          <p:nvPr>
            <p:ph idx="1"/>
          </p:nvPr>
        </p:nvSpPr>
        <p:spPr>
          <a:xfrm>
            <a:off x="59351" y="919140"/>
            <a:ext cx="8229600" cy="1501274"/>
          </a:xfrm>
        </p:spPr>
        <p:txBody>
          <a:bodyPr/>
          <a:lstStyle/>
          <a:p>
            <a:r>
              <a:rPr lang="en-US" dirty="0">
                <a:solidFill>
                  <a:schemeClr val="bg1">
                    <a:lumMod val="65000"/>
                  </a:schemeClr>
                </a:solidFill>
              </a:rPr>
              <a:t>Recording present-day </a:t>
            </a:r>
            <a:r>
              <a:rPr lang="en-US" dirty="0" smtClean="0">
                <a:solidFill>
                  <a:schemeClr val="bg1">
                    <a:lumMod val="65000"/>
                  </a:schemeClr>
                </a:solidFill>
              </a:rPr>
              <a:t>pH </a:t>
            </a:r>
            <a:r>
              <a:rPr lang="en-US" dirty="0" smtClean="0">
                <a:solidFill>
                  <a:schemeClr val="bg1">
                    <a:lumMod val="65000"/>
                  </a:schemeClr>
                </a:solidFill>
              </a:rPr>
              <a:t>in the field</a:t>
            </a:r>
            <a:endParaRPr lang="en-US" dirty="0">
              <a:solidFill>
                <a:schemeClr val="bg1">
                  <a:lumMod val="65000"/>
                </a:schemeClr>
              </a:solidFill>
            </a:endParaRPr>
          </a:p>
          <a:p>
            <a:r>
              <a:rPr lang="en-US" b="1" dirty="0" smtClean="0"/>
              <a:t>Exposing animals to varying pCO</a:t>
            </a:r>
            <a:r>
              <a:rPr lang="en-US" b="1" baseline="-25000" dirty="0" smtClean="0"/>
              <a:t>2</a:t>
            </a:r>
            <a:r>
              <a:rPr lang="en-US" b="1" dirty="0" smtClean="0"/>
              <a:t> </a:t>
            </a:r>
            <a:r>
              <a:rPr lang="en-US" b="1" dirty="0"/>
              <a:t>in the lab</a:t>
            </a:r>
          </a:p>
        </p:txBody>
      </p:sp>
      <p:sp>
        <p:nvSpPr>
          <p:cNvPr id="2" name="Title 1"/>
          <p:cNvSpPr>
            <a:spLocks noGrp="1"/>
          </p:cNvSpPr>
          <p:nvPr>
            <p:ph type="title"/>
          </p:nvPr>
        </p:nvSpPr>
        <p:spPr>
          <a:xfrm>
            <a:off x="138661" y="35848"/>
            <a:ext cx="8229600" cy="1143000"/>
          </a:xfrm>
        </p:spPr>
        <p:txBody>
          <a:bodyPr/>
          <a:lstStyle/>
          <a:p>
            <a:pPr algn="l"/>
            <a:r>
              <a:rPr lang="en-US" b="1" dirty="0" smtClean="0">
                <a:solidFill>
                  <a:srgbClr val="000000"/>
                </a:solidFill>
              </a:rPr>
              <a:t>Road Map</a:t>
            </a:r>
            <a:endParaRPr lang="en-US" b="1" dirty="0">
              <a:solidFill>
                <a:srgbClr val="000000"/>
              </a:solidFill>
            </a:endParaRPr>
          </a:p>
        </p:txBody>
      </p:sp>
      <p:pic>
        <p:nvPicPr>
          <p:cNvPr id="9" name="Picture 8" descr="ANT benth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20414"/>
            <a:ext cx="4737100" cy="4437586"/>
          </a:xfrm>
          <a:prstGeom prst="rect">
            <a:avLst/>
          </a:prstGeom>
        </p:spPr>
      </p:pic>
      <p:sp>
        <p:nvSpPr>
          <p:cNvPr id="10" name="TextBox 9"/>
          <p:cNvSpPr txBox="1"/>
          <p:nvPr/>
        </p:nvSpPr>
        <p:spPr>
          <a:xfrm>
            <a:off x="88900" y="6489700"/>
            <a:ext cx="1415772" cy="307777"/>
          </a:xfrm>
          <a:prstGeom prst="rect">
            <a:avLst/>
          </a:prstGeom>
          <a:noFill/>
        </p:spPr>
        <p:txBody>
          <a:bodyPr wrap="none" rtlCol="0">
            <a:spAutoFit/>
          </a:bodyPr>
          <a:lstStyle/>
          <a:p>
            <a:r>
              <a:rPr lang="en-US" sz="1400" dirty="0" smtClean="0">
                <a:solidFill>
                  <a:schemeClr val="bg1"/>
                </a:solidFill>
              </a:rPr>
              <a:t>© Shawn Harper</a:t>
            </a:r>
            <a:endParaRPr lang="en-US" sz="1400" dirty="0">
              <a:solidFill>
                <a:schemeClr val="bg1"/>
              </a:solidFill>
            </a:endParaRPr>
          </a:p>
        </p:txBody>
      </p:sp>
      <p:sp>
        <p:nvSpPr>
          <p:cNvPr id="11" name="TextBox 10"/>
          <p:cNvSpPr txBox="1"/>
          <p:nvPr/>
        </p:nvSpPr>
        <p:spPr>
          <a:xfrm>
            <a:off x="7581065" y="6488211"/>
            <a:ext cx="1471314" cy="307777"/>
          </a:xfrm>
          <a:prstGeom prst="rect">
            <a:avLst/>
          </a:prstGeom>
          <a:noFill/>
        </p:spPr>
        <p:txBody>
          <a:bodyPr wrap="none" rtlCol="0">
            <a:spAutoFit/>
          </a:bodyPr>
          <a:lstStyle/>
          <a:p>
            <a:r>
              <a:rPr lang="en-US" sz="1400" dirty="0" smtClean="0">
                <a:solidFill>
                  <a:schemeClr val="bg1"/>
                </a:solidFill>
              </a:rPr>
              <a:t>© UCSB SBC LTER</a:t>
            </a:r>
            <a:endParaRPr lang="en-US" sz="1400" dirty="0">
              <a:solidFill>
                <a:schemeClr val="bg1"/>
              </a:solidFill>
            </a:endParaRPr>
          </a:p>
        </p:txBody>
      </p:sp>
    </p:spTree>
    <p:extLst>
      <p:ext uri="{BB962C8B-B14F-4D97-AF65-F5344CB8AC3E}">
        <p14:creationId xmlns:p14="http://schemas.microsoft.com/office/powerpoint/2010/main" val="11334637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892969" y="17859"/>
            <a:ext cx="7358063" cy="866180"/>
          </a:xfrm>
        </p:spPr>
        <p:txBody>
          <a:bodyPr/>
          <a:lstStyle/>
          <a:p>
            <a:pPr eaLnBrk="1" hangingPunct="1">
              <a:defRPr/>
            </a:pPr>
            <a:r>
              <a:rPr lang="en-US" sz="4500" dirty="0">
                <a:solidFill>
                  <a:schemeClr val="bg1"/>
                </a:solidFill>
              </a:rPr>
              <a:t>A tale of two urchins </a:t>
            </a:r>
          </a:p>
        </p:txBody>
      </p:sp>
      <p:sp>
        <p:nvSpPr>
          <p:cNvPr id="2050" name="Rectangle 2"/>
          <p:cNvSpPr>
            <a:spLocks noGrp="1" noChangeArrowheads="1"/>
          </p:cNvSpPr>
          <p:nvPr>
            <p:ph type="body" idx="1"/>
          </p:nvPr>
        </p:nvSpPr>
        <p:spPr>
          <a:xfrm>
            <a:off x="150689" y="3449092"/>
            <a:ext cx="4277196" cy="2225494"/>
          </a:xfrm>
        </p:spPr>
        <p:txBody>
          <a:bodyPr/>
          <a:lstStyle/>
          <a:p>
            <a:pPr marL="0" indent="0">
              <a:buNone/>
              <a:defRPr/>
            </a:pPr>
            <a:r>
              <a:rPr lang="en-US" sz="2500" i="1" dirty="0" err="1">
                <a:solidFill>
                  <a:schemeClr val="bg1"/>
                </a:solidFill>
              </a:rPr>
              <a:t>Strongylocentrotus</a:t>
            </a:r>
            <a:r>
              <a:rPr lang="en-US" sz="2500" i="1" dirty="0">
                <a:solidFill>
                  <a:schemeClr val="bg1"/>
                </a:solidFill>
              </a:rPr>
              <a:t> </a:t>
            </a:r>
            <a:r>
              <a:rPr lang="en-US" sz="2500" i="1" dirty="0" err="1">
                <a:solidFill>
                  <a:schemeClr val="bg1"/>
                </a:solidFill>
              </a:rPr>
              <a:t>purpuratus</a:t>
            </a:r>
            <a:endParaRPr lang="en-US" sz="2500" i="1" dirty="0">
              <a:solidFill>
                <a:schemeClr val="bg1"/>
              </a:solidFill>
            </a:endParaRPr>
          </a:p>
          <a:p>
            <a:pPr marL="401822">
              <a:defRPr/>
            </a:pPr>
            <a:r>
              <a:rPr lang="en-US" sz="2500" dirty="0">
                <a:solidFill>
                  <a:schemeClr val="bg1"/>
                </a:solidFill>
              </a:rPr>
              <a:t>Sequenced genome</a:t>
            </a:r>
          </a:p>
          <a:p>
            <a:pPr marL="776855" lvl="1" indent="-241093">
              <a:buFont typeface="Gill Sans" charset="0"/>
              <a:buChar char="-"/>
              <a:defRPr/>
            </a:pPr>
            <a:r>
              <a:rPr lang="en-US" sz="2200" dirty="0">
                <a:solidFill>
                  <a:schemeClr val="bg1"/>
                </a:solidFill>
              </a:rPr>
              <a:t>Model organism routinely used in studies of early development</a:t>
            </a:r>
          </a:p>
        </p:txBody>
      </p:sp>
      <p:pic>
        <p:nvPicPr>
          <p:cNvPr id="20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74" y="4972335"/>
            <a:ext cx="1340676" cy="174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941" y="2243584"/>
            <a:ext cx="928688"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348" y="1794867"/>
            <a:ext cx="705445"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97" y="1000125"/>
            <a:ext cx="2832943" cy="212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2259" y="822648"/>
            <a:ext cx="1955602" cy="197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9167">
            <a:off x="4493316" y="2350394"/>
            <a:ext cx="1134070" cy="211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7" name="Rectangle 9"/>
          <p:cNvSpPr>
            <a:spLocks/>
          </p:cNvSpPr>
          <p:nvPr/>
        </p:nvSpPr>
        <p:spPr bwMode="auto">
          <a:xfrm>
            <a:off x="5813226" y="3449092"/>
            <a:ext cx="3098602" cy="105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lstStyle/>
          <a:p>
            <a:pPr>
              <a:spcBef>
                <a:spcPts val="1687"/>
              </a:spcBef>
              <a:defRPr/>
            </a:pPr>
            <a:r>
              <a:rPr lang="en-US" sz="2500" i="1" dirty="0" err="1">
                <a:solidFill>
                  <a:schemeClr val="bg1"/>
                </a:solidFill>
                <a:ea typeface="ＭＳ Ｐゴシック" charset="0"/>
                <a:cs typeface="Gill Sans" charset="0"/>
              </a:rPr>
              <a:t>Sterechinus</a:t>
            </a:r>
            <a:r>
              <a:rPr lang="en-US" sz="2500" i="1" dirty="0">
                <a:solidFill>
                  <a:schemeClr val="bg1"/>
                </a:solidFill>
                <a:ea typeface="ＭＳ Ｐゴシック" charset="0"/>
                <a:cs typeface="Gill Sans" charset="0"/>
              </a:rPr>
              <a:t> </a:t>
            </a:r>
            <a:r>
              <a:rPr lang="en-US" sz="2500" i="1" dirty="0" err="1">
                <a:solidFill>
                  <a:schemeClr val="bg1"/>
                </a:solidFill>
                <a:ea typeface="ＭＳ Ｐゴシック" charset="0"/>
                <a:cs typeface="Gill Sans" charset="0"/>
              </a:rPr>
              <a:t>neumayeri</a:t>
            </a:r>
            <a:endParaRPr lang="en-US" sz="2500" i="1" dirty="0">
              <a:solidFill>
                <a:schemeClr val="bg1"/>
              </a:solidFill>
              <a:ea typeface="ＭＳ Ｐゴシック" charset="0"/>
              <a:cs typeface="Gill Sans" charset="0"/>
            </a:endParaRPr>
          </a:p>
          <a:p>
            <a:pPr marL="401822" indent="-401822">
              <a:spcBef>
                <a:spcPts val="1687"/>
              </a:spcBef>
              <a:buSzPct val="125000"/>
              <a:buFont typeface="Arial"/>
              <a:buChar char="•"/>
              <a:defRPr/>
            </a:pPr>
            <a:r>
              <a:rPr lang="en-US" sz="2500" dirty="0">
                <a:solidFill>
                  <a:schemeClr val="bg1"/>
                </a:solidFill>
                <a:ea typeface="ＭＳ Ｐゴシック" charset="0"/>
                <a:cs typeface="Gill Sans" charset="0"/>
              </a:rPr>
              <a:t>Slow development</a:t>
            </a:r>
            <a:r>
              <a:rPr lang="en-US" sz="2500" i="1" dirty="0">
                <a:solidFill>
                  <a:schemeClr val="bg1"/>
                </a:solidFill>
                <a:ea typeface="ＭＳ Ｐゴシック" charset="0"/>
                <a:cs typeface="Gill Sans" charset="0"/>
              </a:rPr>
              <a:t> </a:t>
            </a:r>
          </a:p>
        </p:txBody>
      </p:sp>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l="23399" t="19919" r="11258"/>
          <a:stretch>
            <a:fillRect/>
          </a:stretch>
        </p:blipFill>
        <p:spPr bwMode="auto">
          <a:xfrm>
            <a:off x="6215062" y="972220"/>
            <a:ext cx="2643188" cy="21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9" name="Rectangle 11"/>
          <p:cNvSpPr>
            <a:spLocks/>
          </p:cNvSpPr>
          <p:nvPr/>
        </p:nvSpPr>
        <p:spPr bwMode="auto">
          <a:xfrm>
            <a:off x="8113738" y="2955563"/>
            <a:ext cx="5901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800">
                <a:solidFill>
                  <a:schemeClr val="bg1"/>
                </a:solidFill>
                <a:ea typeface="ＭＳ Ｐゴシック" charset="0"/>
              </a:rPr>
              <a:t>Shawn Harper</a:t>
            </a:r>
          </a:p>
        </p:txBody>
      </p:sp>
      <p:sp>
        <p:nvSpPr>
          <p:cNvPr id="2061" name="Rectangle 13"/>
          <p:cNvSpPr>
            <a:spLocks/>
          </p:cNvSpPr>
          <p:nvPr/>
        </p:nvSpPr>
        <p:spPr bwMode="auto">
          <a:xfrm>
            <a:off x="60275" y="6634594"/>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800">
                <a:solidFill>
                  <a:schemeClr val="bg1"/>
                </a:solidFill>
                <a:ea typeface="ＭＳ Ｐゴシック" charset="0"/>
              </a:rPr>
              <a:t>images not to scale</a:t>
            </a:r>
          </a:p>
        </p:txBody>
      </p:sp>
    </p:spTree>
    <p:extLst>
      <p:ext uri="{BB962C8B-B14F-4D97-AF65-F5344CB8AC3E}">
        <p14:creationId xmlns:p14="http://schemas.microsoft.com/office/powerpoint/2010/main" val="94948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522"/>
            <a:ext cx="822960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Larval culturing system in Crary Labs</a:t>
            </a:r>
            <a:endParaRPr lang="en-US" dirty="0"/>
          </a:p>
        </p:txBody>
      </p:sp>
      <p:pic>
        <p:nvPicPr>
          <p:cNvPr id="7" name="Content Placeholder 6" descr="IMG_0851.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758849" y="2042145"/>
            <a:ext cx="6289022" cy="3458720"/>
          </a:xfrm>
        </p:spPr>
      </p:pic>
      <p:sp>
        <p:nvSpPr>
          <p:cNvPr id="3" name="TextBox 2"/>
          <p:cNvSpPr txBox="1"/>
          <p:nvPr/>
        </p:nvSpPr>
        <p:spPr>
          <a:xfrm>
            <a:off x="4460833" y="6211669"/>
            <a:ext cx="4048642" cy="646331"/>
          </a:xfrm>
          <a:prstGeom prst="rect">
            <a:avLst/>
          </a:prstGeom>
          <a:noFill/>
        </p:spPr>
        <p:txBody>
          <a:bodyPr wrap="none" rtlCol="0">
            <a:spAutoFit/>
          </a:bodyPr>
          <a:lstStyle/>
          <a:p>
            <a:r>
              <a:rPr lang="en-US" i="1" dirty="0" smtClean="0"/>
              <a:t>Dr. Mary Sewell and </a:t>
            </a:r>
            <a:r>
              <a:rPr lang="en-US" i="1" dirty="0"/>
              <a:t>Lydia </a:t>
            </a:r>
            <a:r>
              <a:rPr lang="en-US" i="1" dirty="0" err="1"/>
              <a:t>Kapsenberg</a:t>
            </a:r>
            <a:endParaRPr lang="en-US" i="1" dirty="0" smtClean="0"/>
          </a:p>
          <a:p>
            <a:r>
              <a:rPr lang="en-US" i="1" dirty="0" err="1" smtClean="0"/>
              <a:t>Crary</a:t>
            </a:r>
            <a:r>
              <a:rPr lang="en-US" i="1" dirty="0" smtClean="0"/>
              <a:t> Labs, McMurdo Station, Antarctica</a:t>
            </a:r>
            <a:endParaRPr lang="en-US" i="1" dirty="0"/>
          </a:p>
        </p:txBody>
      </p:sp>
      <p:graphicFrame>
        <p:nvGraphicFramePr>
          <p:cNvPr id="6" name="Table 5"/>
          <p:cNvGraphicFramePr>
            <a:graphicFrameLocks noGrp="1"/>
          </p:cNvGraphicFramePr>
          <p:nvPr>
            <p:extLst>
              <p:ext uri="{D42A27DB-BD31-4B8C-83A1-F6EECF244321}">
                <p14:modId xmlns:p14="http://schemas.microsoft.com/office/powerpoint/2010/main" val="3633217973"/>
              </p:ext>
            </p:extLst>
          </p:nvPr>
        </p:nvGraphicFramePr>
        <p:xfrm>
          <a:off x="230912" y="2625059"/>
          <a:ext cx="2156688" cy="1483360"/>
        </p:xfrm>
        <a:graphic>
          <a:graphicData uri="http://schemas.openxmlformats.org/drawingml/2006/table">
            <a:tbl>
              <a:tblPr firstRow="1">
                <a:tableStyleId>{5C22544A-7EE6-4342-B048-85BDC9FD1C3A}</a:tableStyleId>
              </a:tblPr>
              <a:tblGrid>
                <a:gridCol w="1381988"/>
                <a:gridCol w="774700"/>
              </a:tblGrid>
              <a:tr h="370840">
                <a:tc>
                  <a:txBody>
                    <a:bodyPr/>
                    <a:lstStyle/>
                    <a:p>
                      <a:r>
                        <a:rPr lang="en-US" dirty="0" smtClean="0">
                          <a:solidFill>
                            <a:schemeClr val="tx1"/>
                          </a:solidFill>
                        </a:rPr>
                        <a:t>pCO</a:t>
                      </a:r>
                      <a:r>
                        <a:rPr lang="en-US" baseline="30000" dirty="0" smtClean="0">
                          <a:solidFill>
                            <a:schemeClr val="tx1"/>
                          </a:solidFill>
                        </a:rPr>
                        <a:t>2</a:t>
                      </a:r>
                      <a:r>
                        <a:rPr lang="en-US" dirty="0" smtClean="0">
                          <a:solidFill>
                            <a:schemeClr val="tx1"/>
                          </a:solidFill>
                        </a:rPr>
                        <a:t> (</a:t>
                      </a:r>
                      <a:r>
                        <a:rPr lang="en-US" dirty="0" err="1" smtClean="0">
                          <a:solidFill>
                            <a:schemeClr val="tx1"/>
                          </a:solidFill>
                        </a:rPr>
                        <a:t>μatm</a:t>
                      </a:r>
                      <a:r>
                        <a:rPr lang="en-US" dirty="0" smtClean="0">
                          <a:solidFill>
                            <a:schemeClr val="tx1"/>
                          </a:solidFill>
                        </a:rPr>
                        <a:t>)</a:t>
                      </a:r>
                      <a:endParaRPr lang="en-US" dirty="0">
                        <a:solidFill>
                          <a:schemeClr val="tx1"/>
                        </a:solidFill>
                      </a:endParaRPr>
                    </a:p>
                  </a:txBody>
                  <a:tcPr>
                    <a:solidFill>
                      <a:schemeClr val="bg1">
                        <a:lumMod val="65000"/>
                      </a:schemeClr>
                    </a:solidFill>
                  </a:tcPr>
                </a:tc>
                <a:tc>
                  <a:txBody>
                    <a:bodyPr/>
                    <a:lstStyle/>
                    <a:p>
                      <a:r>
                        <a:rPr lang="en-US" dirty="0" smtClean="0">
                          <a:solidFill>
                            <a:schemeClr val="tx1"/>
                          </a:solidFill>
                        </a:rPr>
                        <a:t>pH</a:t>
                      </a:r>
                      <a:endParaRPr lang="en-US" dirty="0">
                        <a:solidFill>
                          <a:schemeClr val="tx1"/>
                        </a:solidFill>
                      </a:endParaRPr>
                    </a:p>
                  </a:txBody>
                  <a:tcPr>
                    <a:solidFill>
                      <a:schemeClr val="bg1">
                        <a:lumMod val="65000"/>
                      </a:schemeClr>
                    </a:solidFill>
                  </a:tcPr>
                </a:tc>
              </a:tr>
              <a:tr h="370840">
                <a:tc>
                  <a:txBody>
                    <a:bodyPr/>
                    <a:lstStyle/>
                    <a:p>
                      <a:r>
                        <a:rPr lang="en-US" dirty="0" smtClean="0">
                          <a:solidFill>
                            <a:srgbClr val="3366FF"/>
                          </a:solidFill>
                        </a:rPr>
                        <a:t>410</a:t>
                      </a:r>
                      <a:endParaRPr lang="en-US" dirty="0">
                        <a:solidFill>
                          <a:srgbClr val="3366FF"/>
                        </a:solidFill>
                      </a:endParaRPr>
                    </a:p>
                  </a:txBody>
                  <a:tcPr>
                    <a:solidFill>
                      <a:schemeClr val="bg1">
                        <a:lumMod val="65000"/>
                      </a:schemeClr>
                    </a:solidFill>
                  </a:tcPr>
                </a:tc>
                <a:tc>
                  <a:txBody>
                    <a:bodyPr/>
                    <a:lstStyle/>
                    <a:p>
                      <a:r>
                        <a:rPr lang="en-US" dirty="0" smtClean="0">
                          <a:solidFill>
                            <a:srgbClr val="3366FF"/>
                          </a:solidFill>
                        </a:rPr>
                        <a:t>8.03</a:t>
                      </a:r>
                      <a:endParaRPr lang="en-US" dirty="0">
                        <a:solidFill>
                          <a:srgbClr val="3366FF"/>
                        </a:solidFill>
                      </a:endParaRPr>
                    </a:p>
                  </a:txBody>
                  <a:tcPr>
                    <a:solidFill>
                      <a:schemeClr val="bg1">
                        <a:lumMod val="65000"/>
                      </a:schemeClr>
                    </a:solidFill>
                  </a:tcPr>
                </a:tc>
              </a:tr>
              <a:tr h="370840">
                <a:tc>
                  <a:txBody>
                    <a:bodyPr/>
                    <a:lstStyle/>
                    <a:p>
                      <a:r>
                        <a:rPr lang="en-US" dirty="0" smtClean="0">
                          <a:solidFill>
                            <a:srgbClr val="FFFF00"/>
                          </a:solidFill>
                        </a:rPr>
                        <a:t>510</a:t>
                      </a:r>
                      <a:endParaRPr lang="en-US" dirty="0">
                        <a:solidFill>
                          <a:srgbClr val="FFFF00"/>
                        </a:solidFill>
                      </a:endParaRPr>
                    </a:p>
                  </a:txBody>
                  <a:tcPr>
                    <a:solidFill>
                      <a:schemeClr val="bg1">
                        <a:lumMod val="65000"/>
                      </a:schemeClr>
                    </a:solidFill>
                  </a:tcPr>
                </a:tc>
                <a:tc>
                  <a:txBody>
                    <a:bodyPr/>
                    <a:lstStyle/>
                    <a:p>
                      <a:r>
                        <a:rPr lang="en-US" dirty="0" smtClean="0">
                          <a:solidFill>
                            <a:srgbClr val="FFFF00"/>
                          </a:solidFill>
                        </a:rPr>
                        <a:t>7.94</a:t>
                      </a:r>
                      <a:endParaRPr lang="en-US" dirty="0">
                        <a:solidFill>
                          <a:srgbClr val="FFFF00"/>
                        </a:solidFill>
                      </a:endParaRPr>
                    </a:p>
                  </a:txBody>
                  <a:tcPr>
                    <a:solidFill>
                      <a:schemeClr val="bg1">
                        <a:lumMod val="65000"/>
                      </a:schemeClr>
                    </a:solidFill>
                  </a:tcPr>
                </a:tc>
              </a:tr>
              <a:tr h="370840">
                <a:tc>
                  <a:txBody>
                    <a:bodyPr/>
                    <a:lstStyle/>
                    <a:p>
                      <a:r>
                        <a:rPr lang="en-US" dirty="0" smtClean="0">
                          <a:solidFill>
                            <a:srgbClr val="FF0000"/>
                          </a:solidFill>
                        </a:rPr>
                        <a:t>730</a:t>
                      </a:r>
                      <a:endParaRPr lang="en-US" dirty="0">
                        <a:solidFill>
                          <a:srgbClr val="FF0000"/>
                        </a:solidFill>
                      </a:endParaRPr>
                    </a:p>
                  </a:txBody>
                  <a:tcPr>
                    <a:solidFill>
                      <a:schemeClr val="bg1">
                        <a:lumMod val="65000"/>
                      </a:schemeClr>
                    </a:solidFill>
                  </a:tcPr>
                </a:tc>
                <a:tc>
                  <a:txBody>
                    <a:bodyPr/>
                    <a:lstStyle/>
                    <a:p>
                      <a:r>
                        <a:rPr lang="en-US" dirty="0" smtClean="0">
                          <a:solidFill>
                            <a:srgbClr val="FF0000"/>
                          </a:solidFill>
                        </a:rPr>
                        <a:t>7.79</a:t>
                      </a:r>
                      <a:endParaRPr lang="en-US" dirty="0">
                        <a:solidFill>
                          <a:srgbClr val="FF0000"/>
                        </a:solidFill>
                      </a:endParaRPr>
                    </a:p>
                  </a:txBody>
                  <a:tcPr>
                    <a:solidFill>
                      <a:schemeClr val="bg1">
                        <a:lumMod val="65000"/>
                      </a:schemeClr>
                    </a:solidFill>
                  </a:tcPr>
                </a:tc>
              </a:tr>
            </a:tbl>
          </a:graphicData>
        </a:graphic>
      </p:graphicFrame>
    </p:spTree>
    <p:extLst>
      <p:ext uri="{BB962C8B-B14F-4D97-AF65-F5344CB8AC3E}">
        <p14:creationId xmlns:p14="http://schemas.microsoft.com/office/powerpoint/2010/main" val="145184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urchin development:</a:t>
            </a:r>
            <a:br>
              <a:rPr lang="en-US" dirty="0" smtClean="0"/>
            </a:br>
            <a:r>
              <a:rPr lang="en-US" dirty="0" smtClean="0"/>
              <a:t>When do the ‘hard parts’ form?</a:t>
            </a:r>
            <a:endParaRPr lang="en-US" dirty="0"/>
          </a:p>
        </p:txBody>
      </p:sp>
      <p:pic>
        <p:nvPicPr>
          <p:cNvPr id="5" name="Content Placeholder 4" descr="dev-banner.jpg"/>
          <p:cNvPicPr>
            <a:picLocks noGrp="1" noChangeAspect="1"/>
          </p:cNvPicPr>
          <p:nvPr>
            <p:ph idx="1"/>
          </p:nvPr>
        </p:nvPicPr>
        <p:blipFill>
          <a:blip r:embed="rId2">
            <a:extLst>
              <a:ext uri="{28A0092B-C50C-407E-A947-70E740481C1C}">
                <a14:useLocalDpi xmlns:a14="http://schemas.microsoft.com/office/drawing/2010/main" val="0"/>
              </a:ext>
            </a:extLst>
          </a:blip>
          <a:srcRect t="-122107" b="-122107"/>
          <a:stretch>
            <a:fillRect/>
          </a:stretch>
        </p:blipFill>
        <p:spPr>
          <a:xfrm>
            <a:off x="456541" y="1417638"/>
            <a:ext cx="8229600" cy="4525963"/>
          </a:xfrm>
        </p:spPr>
      </p:pic>
      <p:cxnSp>
        <p:nvCxnSpPr>
          <p:cNvPr id="10" name="Straight Arrow Connector 9"/>
          <p:cNvCxnSpPr/>
          <p:nvPr/>
        </p:nvCxnSpPr>
        <p:spPr>
          <a:xfrm>
            <a:off x="457200" y="4619733"/>
            <a:ext cx="822894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58768" y="4754591"/>
            <a:ext cx="780457" cy="369332"/>
          </a:xfrm>
          <a:prstGeom prst="rect">
            <a:avLst/>
          </a:prstGeom>
          <a:noFill/>
        </p:spPr>
        <p:txBody>
          <a:bodyPr wrap="none" rtlCol="0">
            <a:spAutoFit/>
          </a:bodyPr>
          <a:lstStyle/>
          <a:p>
            <a:r>
              <a:rPr lang="en-US" dirty="0"/>
              <a:t>6</a:t>
            </a:r>
            <a:r>
              <a:rPr lang="en-US" dirty="0" smtClean="0"/>
              <a:t> days</a:t>
            </a:r>
            <a:endParaRPr lang="en-US" dirty="0"/>
          </a:p>
        </p:txBody>
      </p:sp>
      <p:sp>
        <p:nvSpPr>
          <p:cNvPr id="30" name="TextBox 29"/>
          <p:cNvSpPr txBox="1"/>
          <p:nvPr/>
        </p:nvSpPr>
        <p:spPr>
          <a:xfrm>
            <a:off x="1721975" y="5481936"/>
            <a:ext cx="5423630" cy="461665"/>
          </a:xfrm>
          <a:prstGeom prst="rect">
            <a:avLst/>
          </a:prstGeom>
          <a:solidFill>
            <a:schemeClr val="accent6">
              <a:lumMod val="75000"/>
            </a:schemeClr>
          </a:solidFill>
          <a:ln>
            <a:solidFill>
              <a:srgbClr val="EF1815"/>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400" b="1" dirty="0" smtClean="0"/>
              <a:t>Development at 15 °C takes about </a:t>
            </a:r>
            <a:r>
              <a:rPr lang="en-US" sz="2400" b="1" dirty="0"/>
              <a:t>6</a:t>
            </a:r>
            <a:r>
              <a:rPr lang="en-US" sz="2400" b="1" dirty="0" smtClean="0"/>
              <a:t> days</a:t>
            </a:r>
            <a:endParaRPr lang="en-US" sz="2400" b="1" dirty="0"/>
          </a:p>
        </p:txBody>
      </p:sp>
      <p:sp>
        <p:nvSpPr>
          <p:cNvPr id="31" name="TextBox 30"/>
          <p:cNvSpPr txBox="1"/>
          <p:nvPr/>
        </p:nvSpPr>
        <p:spPr>
          <a:xfrm>
            <a:off x="456541" y="4939257"/>
            <a:ext cx="1432266" cy="369332"/>
          </a:xfrm>
          <a:prstGeom prst="rect">
            <a:avLst/>
          </a:prstGeom>
          <a:noFill/>
        </p:spPr>
        <p:txBody>
          <a:bodyPr wrap="none" rtlCol="0">
            <a:spAutoFit/>
          </a:bodyPr>
          <a:lstStyle/>
          <a:p>
            <a:r>
              <a:rPr lang="en-US" dirty="0" smtClean="0"/>
              <a:t>Fertilized egg</a:t>
            </a:r>
            <a:endParaRPr lang="en-US" dirty="0"/>
          </a:p>
        </p:txBody>
      </p:sp>
      <p:sp>
        <p:nvSpPr>
          <p:cNvPr id="32" name="TextBox 31"/>
          <p:cNvSpPr txBox="1"/>
          <p:nvPr/>
        </p:nvSpPr>
        <p:spPr>
          <a:xfrm>
            <a:off x="7421297" y="4800757"/>
            <a:ext cx="1511502" cy="646331"/>
          </a:xfrm>
          <a:prstGeom prst="rect">
            <a:avLst/>
          </a:prstGeom>
          <a:noFill/>
        </p:spPr>
        <p:txBody>
          <a:bodyPr wrap="none" rtlCol="0">
            <a:spAutoFit/>
          </a:bodyPr>
          <a:lstStyle/>
          <a:p>
            <a:pPr algn="ctr"/>
            <a:r>
              <a:rPr lang="en-US" dirty="0" err="1" smtClean="0"/>
              <a:t>Echinopluteus</a:t>
            </a:r>
            <a:endParaRPr lang="en-US" dirty="0" smtClean="0"/>
          </a:p>
          <a:p>
            <a:pPr algn="ctr"/>
            <a:r>
              <a:rPr lang="en-US" dirty="0" smtClean="0"/>
              <a:t>Larvae</a:t>
            </a:r>
            <a:endParaRPr lang="en-US" dirty="0"/>
          </a:p>
        </p:txBody>
      </p:sp>
    </p:spTree>
    <p:extLst>
      <p:ext uri="{BB962C8B-B14F-4D97-AF65-F5344CB8AC3E}">
        <p14:creationId xmlns:p14="http://schemas.microsoft.com/office/powerpoint/2010/main" val="7123338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urchin development:</a:t>
            </a:r>
            <a:br>
              <a:rPr lang="en-US" dirty="0" smtClean="0"/>
            </a:br>
            <a:r>
              <a:rPr lang="en-US" dirty="0" smtClean="0"/>
              <a:t>When do the ‘hard parts’ form?</a:t>
            </a:r>
            <a:endParaRPr lang="en-US" dirty="0"/>
          </a:p>
        </p:txBody>
      </p:sp>
      <p:pic>
        <p:nvPicPr>
          <p:cNvPr id="5" name="Content Placeholder 4" descr="dev-banner.jpg"/>
          <p:cNvPicPr>
            <a:picLocks noGrp="1" noChangeAspect="1"/>
          </p:cNvPicPr>
          <p:nvPr>
            <p:ph idx="1"/>
          </p:nvPr>
        </p:nvPicPr>
        <p:blipFill>
          <a:blip r:embed="rId2">
            <a:extLst>
              <a:ext uri="{28A0092B-C50C-407E-A947-70E740481C1C}">
                <a14:useLocalDpi xmlns:a14="http://schemas.microsoft.com/office/drawing/2010/main" val="0"/>
              </a:ext>
            </a:extLst>
          </a:blip>
          <a:srcRect t="-122107" b="-122107"/>
          <a:stretch>
            <a:fillRect/>
          </a:stretch>
        </p:blipFill>
        <p:spPr>
          <a:xfrm>
            <a:off x="456541" y="1417638"/>
            <a:ext cx="8229600" cy="4525963"/>
          </a:xfrm>
        </p:spPr>
      </p:pic>
      <p:cxnSp>
        <p:nvCxnSpPr>
          <p:cNvPr id="10" name="Straight Arrow Connector 9"/>
          <p:cNvCxnSpPr/>
          <p:nvPr/>
        </p:nvCxnSpPr>
        <p:spPr>
          <a:xfrm>
            <a:off x="457200" y="4619733"/>
            <a:ext cx="822894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58768" y="4754591"/>
            <a:ext cx="902811" cy="369332"/>
          </a:xfrm>
          <a:prstGeom prst="rect">
            <a:avLst/>
          </a:prstGeom>
          <a:noFill/>
        </p:spPr>
        <p:txBody>
          <a:bodyPr wrap="none" rtlCol="0">
            <a:spAutoFit/>
          </a:bodyPr>
          <a:lstStyle/>
          <a:p>
            <a:r>
              <a:rPr lang="en-US" dirty="0" smtClean="0"/>
              <a:t>30 days</a:t>
            </a:r>
            <a:endParaRPr lang="en-US" dirty="0"/>
          </a:p>
        </p:txBody>
      </p:sp>
      <p:sp>
        <p:nvSpPr>
          <p:cNvPr id="30" name="TextBox 29"/>
          <p:cNvSpPr txBox="1"/>
          <p:nvPr/>
        </p:nvSpPr>
        <p:spPr>
          <a:xfrm>
            <a:off x="1555764" y="2066680"/>
            <a:ext cx="575605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400" b="1" dirty="0" smtClean="0"/>
              <a:t>Development at -1.9 °C takes about 30 days</a:t>
            </a:r>
            <a:endParaRPr lang="en-US" sz="2400" b="1" dirty="0"/>
          </a:p>
        </p:txBody>
      </p:sp>
      <p:sp>
        <p:nvSpPr>
          <p:cNvPr id="31" name="TextBox 30"/>
          <p:cNvSpPr txBox="1"/>
          <p:nvPr/>
        </p:nvSpPr>
        <p:spPr>
          <a:xfrm>
            <a:off x="456541" y="4939257"/>
            <a:ext cx="1432266" cy="369332"/>
          </a:xfrm>
          <a:prstGeom prst="rect">
            <a:avLst/>
          </a:prstGeom>
          <a:noFill/>
        </p:spPr>
        <p:txBody>
          <a:bodyPr wrap="none" rtlCol="0">
            <a:spAutoFit/>
          </a:bodyPr>
          <a:lstStyle/>
          <a:p>
            <a:r>
              <a:rPr lang="en-US" dirty="0" smtClean="0"/>
              <a:t>Fertilized egg</a:t>
            </a:r>
            <a:endParaRPr lang="en-US" dirty="0"/>
          </a:p>
        </p:txBody>
      </p:sp>
      <p:sp>
        <p:nvSpPr>
          <p:cNvPr id="32" name="TextBox 31"/>
          <p:cNvSpPr txBox="1"/>
          <p:nvPr/>
        </p:nvSpPr>
        <p:spPr>
          <a:xfrm>
            <a:off x="7421297" y="4800757"/>
            <a:ext cx="1511502" cy="646331"/>
          </a:xfrm>
          <a:prstGeom prst="rect">
            <a:avLst/>
          </a:prstGeom>
          <a:noFill/>
        </p:spPr>
        <p:txBody>
          <a:bodyPr wrap="none" rtlCol="0">
            <a:spAutoFit/>
          </a:bodyPr>
          <a:lstStyle/>
          <a:p>
            <a:pPr algn="ctr"/>
            <a:r>
              <a:rPr lang="en-US" dirty="0" err="1" smtClean="0"/>
              <a:t>Echinopluteus</a:t>
            </a:r>
            <a:endParaRPr lang="en-US" dirty="0" smtClean="0"/>
          </a:p>
          <a:p>
            <a:pPr algn="ctr"/>
            <a:r>
              <a:rPr lang="en-US" dirty="0" smtClean="0"/>
              <a:t>Larvae</a:t>
            </a:r>
            <a:endParaRPr lang="en-US" dirty="0"/>
          </a:p>
        </p:txBody>
      </p:sp>
    </p:spTree>
    <p:extLst>
      <p:ext uri="{BB962C8B-B14F-4D97-AF65-F5344CB8AC3E}">
        <p14:creationId xmlns:p14="http://schemas.microsoft.com/office/powerpoint/2010/main" val="9377562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urchin development:</a:t>
            </a:r>
            <a:br>
              <a:rPr lang="en-US" dirty="0" smtClean="0"/>
            </a:br>
            <a:r>
              <a:rPr lang="en-US" dirty="0" smtClean="0"/>
              <a:t>When do the ‘hard parts’ form?</a:t>
            </a:r>
            <a:endParaRPr lang="en-US" dirty="0"/>
          </a:p>
        </p:txBody>
      </p:sp>
      <p:pic>
        <p:nvPicPr>
          <p:cNvPr id="5" name="Content Placeholder 4" descr="dev-banner.jpg"/>
          <p:cNvPicPr>
            <a:picLocks noGrp="1" noChangeAspect="1"/>
          </p:cNvPicPr>
          <p:nvPr>
            <p:ph idx="1"/>
          </p:nvPr>
        </p:nvPicPr>
        <p:blipFill>
          <a:blip r:embed="rId2">
            <a:extLst>
              <a:ext uri="{28A0092B-C50C-407E-A947-70E740481C1C}">
                <a14:useLocalDpi xmlns:a14="http://schemas.microsoft.com/office/drawing/2010/main" val="0"/>
              </a:ext>
            </a:extLst>
          </a:blip>
          <a:srcRect t="-122107" b="-122107"/>
          <a:stretch>
            <a:fillRect/>
          </a:stretch>
        </p:blipFill>
        <p:spPr>
          <a:xfrm>
            <a:off x="457200" y="1201736"/>
            <a:ext cx="8229600" cy="4525963"/>
          </a:xfrm>
        </p:spPr>
      </p:pic>
      <p:sp>
        <p:nvSpPr>
          <p:cNvPr id="7" name="TextBox 6"/>
          <p:cNvSpPr txBox="1"/>
          <p:nvPr/>
        </p:nvSpPr>
        <p:spPr>
          <a:xfrm>
            <a:off x="3272088" y="2035735"/>
            <a:ext cx="243528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b="1" dirty="0" smtClean="0"/>
              <a:t>Gastrulation</a:t>
            </a:r>
          </a:p>
          <a:p>
            <a:pPr algn="ctr"/>
            <a:r>
              <a:rPr lang="en-US" b="1" dirty="0" smtClean="0"/>
              <a:t>Calcification starts here</a:t>
            </a:r>
            <a:endParaRPr lang="en-US" b="1" dirty="0"/>
          </a:p>
        </p:txBody>
      </p:sp>
      <p:cxnSp>
        <p:nvCxnSpPr>
          <p:cNvPr id="10" name="Straight Arrow Connector 9"/>
          <p:cNvCxnSpPr/>
          <p:nvPr/>
        </p:nvCxnSpPr>
        <p:spPr>
          <a:xfrm>
            <a:off x="457200" y="4345787"/>
            <a:ext cx="822894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2881971" y="4804565"/>
            <a:ext cx="3916362" cy="1954212"/>
            <a:chOff x="4795838" y="1776413"/>
            <a:chExt cx="3916362" cy="1954212"/>
          </a:xfrm>
        </p:grpSpPr>
        <p:pic>
          <p:nvPicPr>
            <p:cNvPr id="16" name="Picture 3"/>
            <p:cNvPicPr>
              <a:picLocks noChangeAspect="1" noChangeArrowheads="1"/>
            </p:cNvPicPr>
            <p:nvPr/>
          </p:nvPicPr>
          <p:blipFill>
            <a:blip r:embed="rId3">
              <a:lum contrast="42000"/>
            </a:blip>
            <a:srcRect l="32909" t="24348" r="27148" b="24219"/>
            <a:stretch>
              <a:fillRect/>
            </a:stretch>
          </p:blipFill>
          <p:spPr bwMode="auto">
            <a:xfrm>
              <a:off x="6599238" y="1776413"/>
              <a:ext cx="1724025" cy="1665287"/>
            </a:xfrm>
            <a:prstGeom prst="rect">
              <a:avLst/>
            </a:prstGeom>
            <a:noFill/>
            <a:ln w="12700">
              <a:noFill/>
              <a:miter lim="800000"/>
              <a:headEnd/>
              <a:tailEnd/>
            </a:ln>
          </p:spPr>
        </p:pic>
        <p:pic>
          <p:nvPicPr>
            <p:cNvPr id="17" name="Picture 4"/>
            <p:cNvPicPr>
              <a:picLocks noChangeAspect="1" noChangeArrowheads="1"/>
            </p:cNvPicPr>
            <p:nvPr/>
          </p:nvPicPr>
          <p:blipFill>
            <a:blip r:embed="rId4"/>
            <a:srcRect l="28905" t="23567" r="31152" b="25130"/>
            <a:stretch>
              <a:fillRect/>
            </a:stretch>
          </p:blipFill>
          <p:spPr bwMode="auto">
            <a:xfrm>
              <a:off x="4795838" y="1776413"/>
              <a:ext cx="1722437" cy="1660525"/>
            </a:xfrm>
            <a:prstGeom prst="rect">
              <a:avLst/>
            </a:prstGeom>
            <a:noFill/>
            <a:ln w="12700">
              <a:noFill/>
              <a:miter lim="800000"/>
              <a:headEnd/>
              <a:tailEnd/>
            </a:ln>
          </p:spPr>
        </p:pic>
        <p:sp>
          <p:nvSpPr>
            <p:cNvPr id="18" name="Line 7"/>
            <p:cNvSpPr>
              <a:spLocks noChangeShapeType="1"/>
            </p:cNvSpPr>
            <p:nvPr/>
          </p:nvSpPr>
          <p:spPr bwMode="auto">
            <a:xfrm rot="10800000" flipH="1">
              <a:off x="8458200" y="2122488"/>
              <a:ext cx="0" cy="1346200"/>
            </a:xfrm>
            <a:prstGeom prst="line">
              <a:avLst/>
            </a:prstGeom>
            <a:noFill/>
            <a:ln w="25400">
              <a:solidFill>
                <a:schemeClr val="tx1"/>
              </a:solidFill>
              <a:round/>
              <a:headEnd/>
              <a:tailEnd/>
            </a:ln>
          </p:spPr>
          <p:txBody>
            <a:bodyPr lIns="64291" tIns="32146" rIns="64291" bIns="32146">
              <a:prstTxWarp prst="textNoShape">
                <a:avLst/>
              </a:prstTxWarp>
            </a:bodyPr>
            <a:lstStyle/>
            <a:p>
              <a:endParaRPr lang="en-US"/>
            </a:p>
          </p:txBody>
        </p:sp>
        <p:sp>
          <p:nvSpPr>
            <p:cNvPr id="19" name="Rectangle 8"/>
            <p:cNvSpPr>
              <a:spLocks/>
            </p:cNvSpPr>
            <p:nvPr/>
          </p:nvSpPr>
          <p:spPr bwMode="auto">
            <a:xfrm rot="5400000">
              <a:off x="8334375" y="3001963"/>
              <a:ext cx="555625" cy="200025"/>
            </a:xfrm>
            <a:prstGeom prst="rect">
              <a:avLst/>
            </a:prstGeom>
            <a:noFill/>
            <a:ln w="12700">
              <a:noFill/>
              <a:miter lim="800000"/>
              <a:headEnd/>
              <a:tailEnd/>
            </a:ln>
          </p:spPr>
          <p:txBody>
            <a:bodyPr wrap="none" lIns="0" tIns="0" rIns="0" bIns="0" anchor="ctr">
              <a:prstTxWarp prst="textNoShape">
                <a:avLst/>
              </a:prstTxWarp>
              <a:spAutoFit/>
            </a:bodyPr>
            <a:lstStyle/>
            <a:p>
              <a:r>
                <a:rPr lang="en-US" sz="1300">
                  <a:ea typeface="Gill Sans" pitchFamily="-107" charset="0"/>
                  <a:cs typeface="Gill Sans" pitchFamily="-107" charset="0"/>
                </a:rPr>
                <a:t>250 </a:t>
              </a:r>
              <a:r>
                <a:rPr lang="en-US" sz="1300">
                  <a:latin typeface="Gill Sans Light" pitchFamily="-107" charset="0"/>
                  <a:ea typeface="Gill Sans Light" pitchFamily="-107" charset="0"/>
                  <a:cs typeface="Gill Sans Light" pitchFamily="-107" charset="0"/>
                  <a:sym typeface="Gill Sans Light" pitchFamily="-107" charset="0"/>
                </a:rPr>
                <a:t>µ</a:t>
              </a:r>
              <a:r>
                <a:rPr lang="en-US" sz="1300">
                  <a:ea typeface="Gill Sans" pitchFamily="-107" charset="0"/>
                  <a:cs typeface="Gill Sans" pitchFamily="-107" charset="0"/>
                </a:rPr>
                <a:t>m</a:t>
              </a:r>
            </a:p>
          </p:txBody>
        </p:sp>
        <p:sp>
          <p:nvSpPr>
            <p:cNvPr id="20" name="Rectangle 10"/>
            <p:cNvSpPr>
              <a:spLocks/>
            </p:cNvSpPr>
            <p:nvPr/>
          </p:nvSpPr>
          <p:spPr bwMode="auto">
            <a:xfrm>
              <a:off x="5911850" y="3468688"/>
              <a:ext cx="1308100" cy="261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a:ea typeface="Gill Sans" pitchFamily="-107" charset="0"/>
                  <a:cs typeface="Gill Sans" pitchFamily="-107" charset="0"/>
                </a:rPr>
                <a:t>early gastrula</a:t>
              </a:r>
            </a:p>
          </p:txBody>
        </p:sp>
        <p:sp>
          <p:nvSpPr>
            <p:cNvPr id="21" name="Oval 11"/>
            <p:cNvSpPr>
              <a:spLocks/>
            </p:cNvSpPr>
            <p:nvPr/>
          </p:nvSpPr>
          <p:spPr bwMode="auto">
            <a:xfrm>
              <a:off x="7134225" y="2857500"/>
              <a:ext cx="250825" cy="249238"/>
            </a:xfrm>
            <a:prstGeom prst="ellipse">
              <a:avLst/>
            </a:prstGeom>
            <a:noFill/>
            <a:ln w="38100">
              <a:solidFill>
                <a:srgbClr val="FF0306"/>
              </a:solidFill>
              <a:round/>
              <a:headEnd/>
              <a:tailEnd/>
            </a:ln>
          </p:spPr>
          <p:txBody>
            <a:bodyPr lIns="0" tIns="0" rIns="0" bIns="0">
              <a:prstTxWarp prst="textNoShape">
                <a:avLst/>
              </a:prstTxWarp>
            </a:bodyPr>
            <a:lstStyle/>
            <a:p>
              <a:endParaRPr lang="en-US"/>
            </a:p>
          </p:txBody>
        </p:sp>
        <p:sp>
          <p:nvSpPr>
            <p:cNvPr id="22" name="Oval 12"/>
            <p:cNvSpPr>
              <a:spLocks/>
            </p:cNvSpPr>
            <p:nvPr/>
          </p:nvSpPr>
          <p:spPr bwMode="auto">
            <a:xfrm>
              <a:off x="7608888" y="2276475"/>
              <a:ext cx="249237" cy="250825"/>
            </a:xfrm>
            <a:prstGeom prst="ellipse">
              <a:avLst/>
            </a:prstGeom>
            <a:noFill/>
            <a:ln w="38100">
              <a:solidFill>
                <a:srgbClr val="FF0306"/>
              </a:solidFill>
              <a:round/>
              <a:headEnd/>
              <a:tailEnd/>
            </a:ln>
          </p:spPr>
          <p:txBody>
            <a:bodyPr lIns="0" tIns="0" rIns="0" bIns="0">
              <a:prstTxWarp prst="textNoShape">
                <a:avLst/>
              </a:prstTxWarp>
            </a:bodyPr>
            <a:lstStyle/>
            <a:p>
              <a:endParaRPr lang="en-US"/>
            </a:p>
          </p:txBody>
        </p:sp>
      </p:grpSp>
    </p:spTree>
    <p:extLst>
      <p:ext uri="{BB962C8B-B14F-4D97-AF65-F5344CB8AC3E}">
        <p14:creationId xmlns:p14="http://schemas.microsoft.com/office/powerpoint/2010/main" val="24178449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urchin development:</a:t>
            </a:r>
            <a:br>
              <a:rPr lang="en-US" dirty="0" smtClean="0"/>
            </a:br>
            <a:r>
              <a:rPr lang="en-US" dirty="0" smtClean="0"/>
              <a:t>When do the ‘hard parts’ form?</a:t>
            </a:r>
            <a:endParaRPr lang="en-US" dirty="0"/>
          </a:p>
        </p:txBody>
      </p:sp>
      <p:pic>
        <p:nvPicPr>
          <p:cNvPr id="5" name="Content Placeholder 4" descr="dev-banner.jpg"/>
          <p:cNvPicPr>
            <a:picLocks noGrp="1" noChangeAspect="1"/>
          </p:cNvPicPr>
          <p:nvPr>
            <p:ph idx="1"/>
          </p:nvPr>
        </p:nvPicPr>
        <p:blipFill>
          <a:blip r:embed="rId2">
            <a:extLst>
              <a:ext uri="{28A0092B-C50C-407E-A947-70E740481C1C}">
                <a14:useLocalDpi xmlns:a14="http://schemas.microsoft.com/office/drawing/2010/main" val="0"/>
              </a:ext>
            </a:extLst>
          </a:blip>
          <a:srcRect t="-122107" b="-122107"/>
          <a:stretch>
            <a:fillRect/>
          </a:stretch>
        </p:blipFill>
        <p:spPr>
          <a:xfrm>
            <a:off x="457200" y="1201736"/>
            <a:ext cx="8229600" cy="4525963"/>
          </a:xfrm>
        </p:spPr>
      </p:pic>
      <p:sp>
        <p:nvSpPr>
          <p:cNvPr id="8" name="TextBox 7"/>
          <p:cNvSpPr txBox="1"/>
          <p:nvPr/>
        </p:nvSpPr>
        <p:spPr>
          <a:xfrm>
            <a:off x="6204631" y="2035735"/>
            <a:ext cx="213197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dirty="0" err="1" smtClean="0"/>
              <a:t>Pluteus</a:t>
            </a:r>
            <a:r>
              <a:rPr lang="en-US" dirty="0" smtClean="0"/>
              <a:t> larvae</a:t>
            </a:r>
          </a:p>
          <a:p>
            <a:pPr algn="ctr"/>
            <a:r>
              <a:rPr lang="en-US" dirty="0" smtClean="0"/>
              <a:t>Skeleton is extended</a:t>
            </a:r>
            <a:endParaRPr lang="en-US" dirty="0"/>
          </a:p>
        </p:txBody>
      </p:sp>
      <p:cxnSp>
        <p:nvCxnSpPr>
          <p:cNvPr id="10" name="Straight Arrow Connector 9"/>
          <p:cNvCxnSpPr/>
          <p:nvPr/>
        </p:nvCxnSpPr>
        <p:spPr>
          <a:xfrm>
            <a:off x="457200" y="4345787"/>
            <a:ext cx="822894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5279509" y="4581103"/>
            <a:ext cx="3407291" cy="2263980"/>
            <a:chOff x="4795838" y="3990975"/>
            <a:chExt cx="3527425" cy="2328863"/>
          </a:xfrm>
        </p:grpSpPr>
        <p:pic>
          <p:nvPicPr>
            <p:cNvPr id="24" name="Picture 5"/>
            <p:cNvPicPr>
              <a:picLocks noChangeAspect="1" noChangeArrowheads="1"/>
            </p:cNvPicPr>
            <p:nvPr/>
          </p:nvPicPr>
          <p:blipFill>
            <a:blip r:embed="rId3"/>
            <a:srcRect/>
            <a:stretch>
              <a:fillRect/>
            </a:stretch>
          </p:blipFill>
          <p:spPr bwMode="auto">
            <a:xfrm>
              <a:off x="6599238" y="3990975"/>
              <a:ext cx="1724025" cy="2119313"/>
            </a:xfrm>
            <a:prstGeom prst="rect">
              <a:avLst/>
            </a:prstGeom>
            <a:noFill/>
            <a:ln w="12700">
              <a:noFill/>
              <a:miter lim="800000"/>
              <a:headEnd/>
              <a:tailEnd/>
            </a:ln>
          </p:spPr>
        </p:pic>
        <p:pic>
          <p:nvPicPr>
            <p:cNvPr id="25" name="Picture 6"/>
            <p:cNvPicPr>
              <a:picLocks noChangeAspect="1" noChangeArrowheads="1"/>
            </p:cNvPicPr>
            <p:nvPr/>
          </p:nvPicPr>
          <p:blipFill>
            <a:blip r:embed="rId4"/>
            <a:srcRect/>
            <a:stretch>
              <a:fillRect/>
            </a:stretch>
          </p:blipFill>
          <p:spPr bwMode="auto">
            <a:xfrm>
              <a:off x="4795838" y="3990975"/>
              <a:ext cx="1722437" cy="2035175"/>
            </a:xfrm>
            <a:prstGeom prst="rect">
              <a:avLst/>
            </a:prstGeom>
            <a:noFill/>
            <a:ln w="12700">
              <a:noFill/>
              <a:miter lim="800000"/>
              <a:headEnd/>
              <a:tailEnd/>
            </a:ln>
          </p:spPr>
        </p:pic>
        <p:sp>
          <p:nvSpPr>
            <p:cNvPr id="26" name="Rectangle 9"/>
            <p:cNvSpPr>
              <a:spLocks/>
            </p:cNvSpPr>
            <p:nvPr/>
          </p:nvSpPr>
          <p:spPr bwMode="auto">
            <a:xfrm>
              <a:off x="5487988" y="6059488"/>
              <a:ext cx="2339975" cy="260350"/>
            </a:xfrm>
            <a:prstGeom prst="rect">
              <a:avLst/>
            </a:prstGeom>
            <a:noFill/>
            <a:ln w="12700">
              <a:noFill/>
              <a:miter lim="800000"/>
              <a:headEnd/>
              <a:tailEnd/>
            </a:ln>
          </p:spPr>
          <p:txBody>
            <a:bodyPr wrap="none" lIns="0" tIns="0" rIns="0" bIns="0" anchor="ctr">
              <a:prstTxWarp prst="textNoShape">
                <a:avLst/>
              </a:prstTxWarp>
              <a:spAutoFit/>
            </a:bodyPr>
            <a:lstStyle/>
            <a:p>
              <a:r>
                <a:rPr lang="en-US" sz="1700">
                  <a:ea typeface="Gill Sans" pitchFamily="-107" charset="0"/>
                  <a:cs typeface="Gill Sans" pitchFamily="-107" charset="0"/>
                </a:rPr>
                <a:t>advanced 4-arm pluteus</a:t>
              </a:r>
            </a:p>
          </p:txBody>
        </p:sp>
      </p:grpSp>
    </p:spTree>
    <p:extLst>
      <p:ext uri="{BB962C8B-B14F-4D97-AF65-F5344CB8AC3E}">
        <p14:creationId xmlns:p14="http://schemas.microsoft.com/office/powerpoint/2010/main" val="42853464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0" y="0"/>
            <a:ext cx="2057400" cy="6858000"/>
            <a:chOff x="0" y="0"/>
            <a:chExt cx="2057400" cy="6858000"/>
          </a:xfrm>
        </p:grpSpPr>
        <p:sp>
          <p:nvSpPr>
            <p:cNvPr id="2" name="Rectangle 1"/>
            <p:cNvSpPr/>
            <p:nvPr/>
          </p:nvSpPr>
          <p:spPr bwMode="auto">
            <a:xfrm>
              <a:off x="0" y="0"/>
              <a:ext cx="2057400" cy="2133600"/>
            </a:xfrm>
            <a:prstGeom prst="rect">
              <a:avLst/>
            </a:prstGeom>
            <a:solidFill>
              <a:schemeClr val="accent2">
                <a:lumMod val="40000"/>
                <a:lumOff val="60000"/>
                <a:alpha val="72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Migration</a:t>
              </a:r>
            </a:p>
          </p:txBody>
        </p:sp>
        <p:sp>
          <p:nvSpPr>
            <p:cNvPr id="3" name="Rectangle 2"/>
            <p:cNvSpPr/>
            <p:nvPr/>
          </p:nvSpPr>
          <p:spPr bwMode="auto">
            <a:xfrm>
              <a:off x="0" y="2133600"/>
              <a:ext cx="2057400" cy="2362200"/>
            </a:xfrm>
            <a:prstGeom prst="rect">
              <a:avLst/>
            </a:prstGeom>
            <a:solidFill>
              <a:srgbClr val="3749FF">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Acclimation</a:t>
              </a:r>
            </a:p>
          </p:txBody>
        </p:sp>
        <p:sp>
          <p:nvSpPr>
            <p:cNvPr id="4" name="Rectangle 3"/>
            <p:cNvSpPr/>
            <p:nvPr/>
          </p:nvSpPr>
          <p:spPr bwMode="auto">
            <a:xfrm>
              <a:off x="0" y="4495800"/>
              <a:ext cx="2057400" cy="2362200"/>
            </a:xfrm>
            <a:prstGeom prst="rect">
              <a:avLst/>
            </a:prstGeom>
            <a:solidFill>
              <a:srgbClr val="0005BA">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Adaptation</a:t>
              </a:r>
            </a:p>
          </p:txBody>
        </p:sp>
      </p:grpSp>
      <p:sp>
        <p:nvSpPr>
          <p:cNvPr id="24579" name="TextBox 5"/>
          <p:cNvSpPr txBox="1">
            <a:spLocks noChangeArrowheads="1"/>
          </p:cNvSpPr>
          <p:nvPr/>
        </p:nvSpPr>
        <p:spPr bwMode="auto">
          <a:xfrm>
            <a:off x="3200400" y="533400"/>
            <a:ext cx="4394200" cy="923925"/>
          </a:xfrm>
          <a:prstGeom prst="rect">
            <a:avLst/>
          </a:prstGeom>
          <a:noFill/>
          <a:ln w="9525">
            <a:noFill/>
            <a:miter lim="800000"/>
            <a:headEnd/>
            <a:tailEnd/>
          </a:ln>
        </p:spPr>
        <p:txBody>
          <a:bodyPr wrap="none">
            <a:prstTxWarp prst="textNoShape">
              <a:avLst/>
            </a:prstTxWarp>
            <a:spAutoFit/>
          </a:bodyPr>
          <a:lstStyle/>
          <a:p>
            <a:r>
              <a:rPr lang="en-US" b="1" i="1"/>
              <a:t>In global change biology, we predict </a:t>
            </a:r>
          </a:p>
          <a:p>
            <a:r>
              <a:rPr lang="en-US" b="1" i="1"/>
              <a:t>the following responses of organisms</a:t>
            </a:r>
          </a:p>
          <a:p>
            <a:r>
              <a:rPr lang="en-US" b="1" i="1"/>
              <a:t>to environmental change:</a:t>
            </a:r>
            <a:endParaRPr lang="en-US" i="1"/>
          </a:p>
        </p:txBody>
      </p:sp>
      <p:sp>
        <p:nvSpPr>
          <p:cNvPr id="24580" name="TextBox 6"/>
          <p:cNvSpPr txBox="1">
            <a:spLocks noChangeArrowheads="1"/>
          </p:cNvSpPr>
          <p:nvPr/>
        </p:nvSpPr>
        <p:spPr bwMode="auto">
          <a:xfrm>
            <a:off x="4114800" y="2438400"/>
            <a:ext cx="2020888" cy="1816100"/>
          </a:xfrm>
          <a:prstGeom prst="rect">
            <a:avLst/>
          </a:prstGeom>
          <a:noFill/>
          <a:ln w="9525">
            <a:noFill/>
            <a:miter lim="800000"/>
            <a:headEnd/>
            <a:tailEnd/>
          </a:ln>
        </p:spPr>
        <p:txBody>
          <a:bodyPr wrap="none">
            <a:prstTxWarp prst="textNoShape">
              <a:avLst/>
            </a:prstTxWarp>
            <a:spAutoFit/>
          </a:bodyPr>
          <a:lstStyle/>
          <a:p>
            <a:r>
              <a:rPr lang="en-US" sz="2800"/>
              <a:t>Migration</a:t>
            </a:r>
          </a:p>
          <a:p>
            <a:r>
              <a:rPr lang="en-US" sz="2800"/>
              <a:t>Acclimation</a:t>
            </a:r>
          </a:p>
          <a:p>
            <a:r>
              <a:rPr lang="en-US" sz="2800"/>
              <a:t>Adaptation</a:t>
            </a:r>
          </a:p>
          <a:p>
            <a:r>
              <a:rPr lang="en-US" sz="2800"/>
              <a:t>Extinction</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 name="Straight Arrow Connector 5"/>
          <p:cNvCxnSpPr/>
          <p:nvPr/>
        </p:nvCxnSpPr>
        <p:spPr>
          <a:xfrm flipH="1">
            <a:off x="1344751" y="2387048"/>
            <a:ext cx="2277652" cy="32514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5800" y="5740887"/>
            <a:ext cx="2390047" cy="830997"/>
          </a:xfrm>
          <a:prstGeom prst="rect">
            <a:avLst/>
          </a:prstGeom>
          <a:noFill/>
        </p:spPr>
        <p:txBody>
          <a:bodyPr wrap="none" rtlCol="0">
            <a:spAutoFit/>
          </a:bodyPr>
          <a:lstStyle/>
          <a:p>
            <a:pPr algn="ctr"/>
            <a:r>
              <a:rPr lang="en-US" sz="2400" b="1" dirty="0" smtClean="0"/>
              <a:t>Calcification</a:t>
            </a:r>
          </a:p>
          <a:p>
            <a:pPr algn="ctr"/>
            <a:r>
              <a:rPr lang="en-US" sz="2400" b="1" dirty="0" smtClean="0"/>
              <a:t>of larval skeleton</a:t>
            </a:r>
          </a:p>
        </p:txBody>
      </p:sp>
      <p:sp>
        <p:nvSpPr>
          <p:cNvPr id="10" name="TextBox 9"/>
          <p:cNvSpPr txBox="1"/>
          <p:nvPr/>
        </p:nvSpPr>
        <p:spPr>
          <a:xfrm>
            <a:off x="3485442" y="5775426"/>
            <a:ext cx="2008633" cy="830997"/>
          </a:xfrm>
          <a:prstGeom prst="rect">
            <a:avLst/>
          </a:prstGeom>
          <a:noFill/>
        </p:spPr>
        <p:txBody>
          <a:bodyPr wrap="none" rtlCol="0">
            <a:spAutoFit/>
          </a:bodyPr>
          <a:lstStyle/>
          <a:p>
            <a:pPr algn="ctr"/>
            <a:r>
              <a:rPr lang="en-US" sz="2400" b="1" dirty="0" smtClean="0">
                <a:solidFill>
                  <a:schemeClr val="bg1">
                    <a:lumMod val="50000"/>
                  </a:schemeClr>
                </a:solidFill>
              </a:rPr>
              <a:t>Metabolism &amp;</a:t>
            </a:r>
          </a:p>
          <a:p>
            <a:pPr algn="ctr"/>
            <a:r>
              <a:rPr lang="en-US" sz="2400" b="1" dirty="0">
                <a:solidFill>
                  <a:schemeClr val="bg1">
                    <a:lumMod val="50000"/>
                  </a:schemeClr>
                </a:solidFill>
              </a:rPr>
              <a:t>g</a:t>
            </a:r>
            <a:r>
              <a:rPr lang="en-US" sz="2400" b="1" dirty="0" smtClean="0">
                <a:solidFill>
                  <a:schemeClr val="bg1">
                    <a:lumMod val="50000"/>
                  </a:schemeClr>
                </a:solidFill>
              </a:rPr>
              <a:t>rowth</a:t>
            </a:r>
          </a:p>
        </p:txBody>
      </p:sp>
      <p:sp>
        <p:nvSpPr>
          <p:cNvPr id="11" name="TextBox 10"/>
          <p:cNvSpPr txBox="1"/>
          <p:nvPr/>
        </p:nvSpPr>
        <p:spPr>
          <a:xfrm>
            <a:off x="6330078" y="5638454"/>
            <a:ext cx="2463385" cy="1200328"/>
          </a:xfrm>
          <a:prstGeom prst="rect">
            <a:avLst/>
          </a:prstGeom>
          <a:noFill/>
        </p:spPr>
        <p:txBody>
          <a:bodyPr wrap="none" rtlCol="0">
            <a:spAutoFit/>
          </a:bodyPr>
          <a:lstStyle/>
          <a:p>
            <a:pPr algn="ctr"/>
            <a:r>
              <a:rPr lang="en-US" sz="2400" b="1" dirty="0" smtClean="0">
                <a:solidFill>
                  <a:srgbClr val="7F7F7F"/>
                </a:solidFill>
              </a:rPr>
              <a:t>Gene expression</a:t>
            </a:r>
          </a:p>
          <a:p>
            <a:pPr algn="ctr"/>
            <a:r>
              <a:rPr lang="en-US" sz="2400" b="1" dirty="0">
                <a:solidFill>
                  <a:srgbClr val="7F7F7F"/>
                </a:solidFill>
              </a:rPr>
              <a:t>a</a:t>
            </a:r>
            <a:r>
              <a:rPr lang="en-US" sz="2400" b="1" dirty="0" smtClean="0">
                <a:solidFill>
                  <a:srgbClr val="7F7F7F"/>
                </a:solidFill>
              </a:rPr>
              <a:t>s indicator of</a:t>
            </a:r>
          </a:p>
          <a:p>
            <a:pPr algn="ctr"/>
            <a:r>
              <a:rPr lang="en-US" sz="2400" b="1" dirty="0">
                <a:solidFill>
                  <a:srgbClr val="7F7F7F"/>
                </a:solidFill>
              </a:rPr>
              <a:t>m</a:t>
            </a:r>
            <a:r>
              <a:rPr lang="en-US" sz="2400" b="1" dirty="0" smtClean="0">
                <a:solidFill>
                  <a:srgbClr val="7F7F7F"/>
                </a:solidFill>
              </a:rPr>
              <a:t>etabolic activity</a:t>
            </a:r>
            <a:endParaRPr lang="en-US" sz="2400" b="1" dirty="0">
              <a:solidFill>
                <a:srgbClr val="7F7F7F"/>
              </a:solidFill>
            </a:endParaRPr>
          </a:p>
        </p:txBody>
      </p:sp>
      <p:cxnSp>
        <p:nvCxnSpPr>
          <p:cNvPr id="15" name="Straight Arrow Connector 14"/>
          <p:cNvCxnSpPr/>
          <p:nvPr/>
        </p:nvCxnSpPr>
        <p:spPr>
          <a:xfrm>
            <a:off x="5073432" y="2387048"/>
            <a:ext cx="2048771" cy="30791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52074" y="2387048"/>
            <a:ext cx="1588" cy="32514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457200" y="62954"/>
            <a:ext cx="8229600" cy="1143000"/>
          </a:xfrm>
        </p:spPr>
        <p:txBody>
          <a:bodyPr/>
          <a:lstStyle/>
          <a:p>
            <a:r>
              <a:rPr lang="en-US" b="1" dirty="0" smtClean="0">
                <a:solidFill>
                  <a:schemeClr val="bg1"/>
                </a:solidFill>
              </a:rPr>
              <a:t>Physiological responses</a:t>
            </a:r>
            <a:endParaRPr lang="en-US" b="1" dirty="0">
              <a:solidFill>
                <a:schemeClr val="bg1"/>
              </a:solidFill>
            </a:endParaRPr>
          </a:p>
        </p:txBody>
      </p:sp>
      <p:pic>
        <p:nvPicPr>
          <p:cNvPr id="14" name="Picture 13" descr="P101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61" y="1205955"/>
            <a:ext cx="1648202" cy="1233270"/>
          </a:xfrm>
          <a:prstGeom prst="rect">
            <a:avLst/>
          </a:prstGeom>
        </p:spPr>
      </p:pic>
    </p:spTree>
    <p:extLst>
      <p:ext uri="{BB962C8B-B14F-4D97-AF65-F5344CB8AC3E}">
        <p14:creationId xmlns:p14="http://schemas.microsoft.com/office/powerpoint/2010/main" val="573200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022"/>
            <a:ext cx="8229600" cy="1143000"/>
          </a:xfrm>
        </p:spPr>
        <p:txBody>
          <a:bodyPr>
            <a:normAutofit fontScale="90000"/>
          </a:bodyPr>
          <a:lstStyle/>
          <a:p>
            <a:r>
              <a:rPr lang="en-US" dirty="0" smtClean="0"/>
              <a:t>Calcification of the larval skeleton was reduced at low pH</a:t>
            </a:r>
            <a:endParaRPr lang="en-US" dirty="0"/>
          </a:p>
        </p:txBody>
      </p:sp>
      <p:pic>
        <p:nvPicPr>
          <p:cNvPr id="4" name="Content Placeholder 3" descr="45Ca-Snprism-timecourse.JPG"/>
          <p:cNvPicPr>
            <a:picLocks noGrp="1" noChangeAspect="1"/>
          </p:cNvPicPr>
          <p:nvPr>
            <p:ph idx="1"/>
          </p:nvPr>
        </p:nvPicPr>
        <p:blipFill>
          <a:blip r:embed="rId2">
            <a:extLst>
              <a:ext uri="{28A0092B-C50C-407E-A947-70E740481C1C}">
                <a14:useLocalDpi xmlns:a14="http://schemas.microsoft.com/office/drawing/2010/main" val="0"/>
              </a:ext>
            </a:extLst>
          </a:blip>
          <a:srcRect l="-16608" r="-16608"/>
          <a:stretch>
            <a:fillRect/>
          </a:stretch>
        </p:blipFill>
        <p:spPr/>
      </p:pic>
      <p:sp>
        <p:nvSpPr>
          <p:cNvPr id="3" name="TextBox 2"/>
          <p:cNvSpPr txBox="1"/>
          <p:nvPr/>
        </p:nvSpPr>
        <p:spPr>
          <a:xfrm>
            <a:off x="6138543" y="6412837"/>
            <a:ext cx="2826415" cy="369332"/>
          </a:xfrm>
          <a:prstGeom prst="rect">
            <a:avLst/>
          </a:prstGeom>
          <a:noFill/>
        </p:spPr>
        <p:txBody>
          <a:bodyPr wrap="none" rtlCol="0">
            <a:spAutoFit/>
          </a:bodyPr>
          <a:lstStyle/>
          <a:p>
            <a:r>
              <a:rPr lang="en-US" dirty="0" smtClean="0"/>
              <a:t>G. Hofmann, </a:t>
            </a:r>
            <a:r>
              <a:rPr lang="en-US" dirty="0" err="1" smtClean="0"/>
              <a:t>unpubl</a:t>
            </a:r>
            <a:r>
              <a:rPr lang="en-US" dirty="0"/>
              <a:t>.</a:t>
            </a:r>
            <a:r>
              <a:rPr lang="en-US" dirty="0" smtClean="0"/>
              <a:t> results</a:t>
            </a:r>
            <a:endParaRPr lang="en-US" dirty="0"/>
          </a:p>
        </p:txBody>
      </p:sp>
      <p:sp>
        <p:nvSpPr>
          <p:cNvPr id="7" name="TextBox 6"/>
          <p:cNvSpPr txBox="1"/>
          <p:nvPr/>
        </p:nvSpPr>
        <p:spPr>
          <a:xfrm>
            <a:off x="7184460" y="2091955"/>
            <a:ext cx="1314708" cy="1200329"/>
          </a:xfrm>
          <a:prstGeom prst="rect">
            <a:avLst/>
          </a:prstGeom>
          <a:solidFill>
            <a:srgbClr val="BFBFBF"/>
          </a:solidFill>
        </p:spPr>
        <p:txBody>
          <a:bodyPr wrap="none" rtlCol="0">
            <a:spAutoFit/>
          </a:bodyPr>
          <a:lstStyle/>
          <a:p>
            <a:r>
              <a:rPr lang="en-US" u="sng" dirty="0"/>
              <a:t>pCO2 </a:t>
            </a:r>
            <a:r>
              <a:rPr lang="en-US" u="sng" dirty="0" smtClean="0">
                <a:latin typeface="Wingdings"/>
                <a:ea typeface="Wingdings"/>
                <a:cs typeface="Wingdings"/>
                <a:sym typeface="Wingdings"/>
              </a:rPr>
              <a:t></a:t>
            </a:r>
            <a:r>
              <a:rPr lang="en-US" u="sng" dirty="0" smtClean="0"/>
              <a:t> pH</a:t>
            </a:r>
            <a:endParaRPr lang="en-US" u="sng" dirty="0"/>
          </a:p>
          <a:p>
            <a:r>
              <a:rPr lang="en-US" dirty="0">
                <a:solidFill>
                  <a:srgbClr val="0000FF"/>
                </a:solidFill>
              </a:rPr>
              <a:t>410 = 8.03</a:t>
            </a:r>
          </a:p>
          <a:p>
            <a:r>
              <a:rPr lang="en-US" dirty="0">
                <a:solidFill>
                  <a:srgbClr val="FFFF00"/>
                </a:solidFill>
              </a:rPr>
              <a:t>510 = 7.94</a:t>
            </a:r>
          </a:p>
          <a:p>
            <a:r>
              <a:rPr lang="en-US" dirty="0">
                <a:solidFill>
                  <a:srgbClr val="FF0000"/>
                </a:solidFill>
              </a:rPr>
              <a:t>730 = 7.80</a:t>
            </a:r>
          </a:p>
        </p:txBody>
      </p:sp>
      <p:pic>
        <p:nvPicPr>
          <p:cNvPr id="6" name="Picture 4" descr="antarctica-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4755"/>
            <a:ext cx="953694" cy="82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466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 name="Straight Arrow Connector 5"/>
          <p:cNvCxnSpPr/>
          <p:nvPr/>
        </p:nvCxnSpPr>
        <p:spPr>
          <a:xfrm flipH="1">
            <a:off x="1344751" y="2387048"/>
            <a:ext cx="2277652" cy="32514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5800" y="5740887"/>
            <a:ext cx="2390047" cy="830997"/>
          </a:xfrm>
          <a:prstGeom prst="rect">
            <a:avLst/>
          </a:prstGeom>
          <a:noFill/>
        </p:spPr>
        <p:txBody>
          <a:bodyPr wrap="none" rtlCol="0">
            <a:spAutoFit/>
          </a:bodyPr>
          <a:lstStyle/>
          <a:p>
            <a:r>
              <a:rPr lang="en-US" sz="2400" b="1" dirty="0" smtClean="0">
                <a:solidFill>
                  <a:schemeClr val="bg1">
                    <a:lumMod val="50000"/>
                  </a:schemeClr>
                </a:solidFill>
              </a:rPr>
              <a:t>Calcification</a:t>
            </a:r>
          </a:p>
          <a:p>
            <a:r>
              <a:rPr lang="en-US" sz="2400" b="1" dirty="0">
                <a:solidFill>
                  <a:schemeClr val="bg1">
                    <a:lumMod val="50000"/>
                  </a:schemeClr>
                </a:solidFill>
              </a:rPr>
              <a:t>o</a:t>
            </a:r>
            <a:r>
              <a:rPr lang="en-US" sz="2400" b="1" dirty="0" smtClean="0">
                <a:solidFill>
                  <a:schemeClr val="bg1">
                    <a:lumMod val="50000"/>
                  </a:schemeClr>
                </a:solidFill>
              </a:rPr>
              <a:t>f larval skeleton</a:t>
            </a:r>
          </a:p>
        </p:txBody>
      </p:sp>
      <p:sp>
        <p:nvSpPr>
          <p:cNvPr id="10" name="TextBox 9"/>
          <p:cNvSpPr txBox="1"/>
          <p:nvPr/>
        </p:nvSpPr>
        <p:spPr>
          <a:xfrm>
            <a:off x="3485442" y="5775426"/>
            <a:ext cx="2008633" cy="830997"/>
          </a:xfrm>
          <a:prstGeom prst="rect">
            <a:avLst/>
          </a:prstGeom>
          <a:noFill/>
        </p:spPr>
        <p:txBody>
          <a:bodyPr wrap="none" rtlCol="0">
            <a:spAutoFit/>
          </a:bodyPr>
          <a:lstStyle/>
          <a:p>
            <a:pPr algn="ctr"/>
            <a:r>
              <a:rPr lang="en-US" sz="2400" b="1" dirty="0" smtClean="0"/>
              <a:t>Metabolism &amp;</a:t>
            </a:r>
          </a:p>
          <a:p>
            <a:pPr algn="ctr"/>
            <a:r>
              <a:rPr lang="en-US" sz="2400" b="1" dirty="0" smtClean="0"/>
              <a:t>Growth</a:t>
            </a:r>
          </a:p>
        </p:txBody>
      </p:sp>
      <p:sp>
        <p:nvSpPr>
          <p:cNvPr id="11" name="TextBox 10"/>
          <p:cNvSpPr txBox="1"/>
          <p:nvPr/>
        </p:nvSpPr>
        <p:spPr>
          <a:xfrm>
            <a:off x="6542751" y="5638454"/>
            <a:ext cx="2463385" cy="1200328"/>
          </a:xfrm>
          <a:prstGeom prst="rect">
            <a:avLst/>
          </a:prstGeom>
          <a:noFill/>
        </p:spPr>
        <p:txBody>
          <a:bodyPr wrap="none" rtlCol="0">
            <a:spAutoFit/>
          </a:bodyPr>
          <a:lstStyle/>
          <a:p>
            <a:pPr algn="ctr"/>
            <a:r>
              <a:rPr lang="en-US" sz="2400" b="1" dirty="0">
                <a:solidFill>
                  <a:schemeClr val="bg1">
                    <a:lumMod val="50000"/>
                  </a:schemeClr>
                </a:solidFill>
              </a:rPr>
              <a:t>Gene expression</a:t>
            </a:r>
          </a:p>
          <a:p>
            <a:pPr algn="ctr"/>
            <a:r>
              <a:rPr lang="en-US" sz="2400" b="1" dirty="0">
                <a:solidFill>
                  <a:schemeClr val="bg1">
                    <a:lumMod val="50000"/>
                  </a:schemeClr>
                </a:solidFill>
              </a:rPr>
              <a:t>as indicator of</a:t>
            </a:r>
          </a:p>
          <a:p>
            <a:pPr algn="ctr"/>
            <a:r>
              <a:rPr lang="en-US" sz="2400" b="1" dirty="0">
                <a:solidFill>
                  <a:schemeClr val="bg1">
                    <a:lumMod val="50000"/>
                  </a:schemeClr>
                </a:solidFill>
              </a:rPr>
              <a:t>metabolic activity</a:t>
            </a:r>
          </a:p>
        </p:txBody>
      </p:sp>
      <p:cxnSp>
        <p:nvCxnSpPr>
          <p:cNvPr id="15" name="Straight Arrow Connector 14"/>
          <p:cNvCxnSpPr/>
          <p:nvPr/>
        </p:nvCxnSpPr>
        <p:spPr>
          <a:xfrm>
            <a:off x="5073432" y="2387048"/>
            <a:ext cx="2048771" cy="30791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52074" y="2387048"/>
            <a:ext cx="1588" cy="32514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457200" y="62954"/>
            <a:ext cx="8229600" cy="1143000"/>
          </a:xfrm>
        </p:spPr>
        <p:txBody>
          <a:bodyPr/>
          <a:lstStyle/>
          <a:p>
            <a:r>
              <a:rPr lang="en-US" b="1" dirty="0" smtClean="0">
                <a:solidFill>
                  <a:schemeClr val="bg1"/>
                </a:solidFill>
              </a:rPr>
              <a:t>Physiological responses</a:t>
            </a:r>
            <a:endParaRPr lang="en-US" b="1" dirty="0">
              <a:solidFill>
                <a:schemeClr val="bg1"/>
              </a:solidFill>
            </a:endParaRPr>
          </a:p>
        </p:txBody>
      </p:sp>
      <p:pic>
        <p:nvPicPr>
          <p:cNvPr id="13" name="Picture 12" descr="P101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61" y="1205955"/>
            <a:ext cx="1648202" cy="1233270"/>
          </a:xfrm>
          <a:prstGeom prst="rect">
            <a:avLst/>
          </a:prstGeom>
        </p:spPr>
      </p:pic>
    </p:spTree>
    <p:extLst>
      <p:ext uri="{BB962C8B-B14F-4D97-AF65-F5344CB8AC3E}">
        <p14:creationId xmlns:p14="http://schemas.microsoft.com/office/powerpoint/2010/main" val="3521785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Body form changes</a:t>
            </a:r>
            <a:r>
              <a:rPr lang="en-US" dirty="0"/>
              <a:t> </a:t>
            </a:r>
            <a:r>
              <a:rPr lang="en-US" dirty="0" smtClean="0"/>
              <a:t>-</a:t>
            </a:r>
            <a:br>
              <a:rPr lang="en-US" dirty="0" smtClean="0"/>
            </a:br>
            <a:r>
              <a:rPr lang="en-US" dirty="0" smtClean="0"/>
              <a:t>Shorter arms at low pH/high pCO</a:t>
            </a:r>
            <a:r>
              <a:rPr lang="en-US" baseline="-25000" dirty="0" smtClean="0"/>
              <a:t>2</a:t>
            </a:r>
            <a:endParaRPr lang="en-US" baseline="-25000" dirty="0"/>
          </a:p>
        </p:txBody>
      </p:sp>
      <p:pic>
        <p:nvPicPr>
          <p:cNvPr id="4" name="Content Placeholder 3" descr="d30-arms.JPG"/>
          <p:cNvPicPr>
            <a:picLocks noGrp="1" noChangeAspect="1"/>
          </p:cNvPicPr>
          <p:nvPr>
            <p:ph idx="1"/>
          </p:nvPr>
        </p:nvPicPr>
        <p:blipFill>
          <a:blip r:embed="rId2">
            <a:extLst>
              <a:ext uri="{28A0092B-C50C-407E-A947-70E740481C1C}">
                <a14:useLocalDpi xmlns:a14="http://schemas.microsoft.com/office/drawing/2010/main" val="0"/>
              </a:ext>
            </a:extLst>
          </a:blip>
          <a:srcRect l="-42729" r="-42729"/>
          <a:stretch>
            <a:fillRect/>
          </a:stretch>
        </p:blipFill>
        <p:spPr>
          <a:xfrm>
            <a:off x="-635022" y="1763264"/>
            <a:ext cx="6619877" cy="3640677"/>
          </a:xfrm>
        </p:spPr>
      </p:pic>
      <p:pic>
        <p:nvPicPr>
          <p:cNvPr id="3" name="Picture 2" descr="arm-meas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639" y="2812652"/>
            <a:ext cx="3169212" cy="1919149"/>
          </a:xfrm>
          <a:prstGeom prst="rect">
            <a:avLst/>
          </a:prstGeom>
        </p:spPr>
      </p:pic>
      <p:sp>
        <p:nvSpPr>
          <p:cNvPr id="10" name="TextBox 9"/>
          <p:cNvSpPr txBox="1"/>
          <p:nvPr/>
        </p:nvSpPr>
        <p:spPr>
          <a:xfrm>
            <a:off x="6012718" y="4756705"/>
            <a:ext cx="1965051" cy="369332"/>
          </a:xfrm>
          <a:prstGeom prst="rect">
            <a:avLst/>
          </a:prstGeom>
          <a:noFill/>
        </p:spPr>
        <p:txBody>
          <a:bodyPr wrap="none" rtlCol="0">
            <a:spAutoFit/>
          </a:bodyPr>
          <a:lstStyle/>
          <a:p>
            <a:r>
              <a:rPr lang="en-US" dirty="0" smtClean="0"/>
              <a:t>Scale bar = 100 </a:t>
            </a:r>
            <a:r>
              <a:rPr lang="en-US" dirty="0" err="1" smtClean="0"/>
              <a:t>μm</a:t>
            </a:r>
            <a:endParaRPr lang="en-US" dirty="0"/>
          </a:p>
        </p:txBody>
      </p:sp>
      <p:sp>
        <p:nvSpPr>
          <p:cNvPr id="11" name="TextBox 10"/>
          <p:cNvSpPr txBox="1"/>
          <p:nvPr/>
        </p:nvSpPr>
        <p:spPr>
          <a:xfrm>
            <a:off x="1842808" y="5977013"/>
            <a:ext cx="6476052"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smtClean="0"/>
              <a:t>Larval arms - Significant for feeding and swimming</a:t>
            </a:r>
            <a:endParaRPr lang="en-US" sz="2400" dirty="0"/>
          </a:p>
        </p:txBody>
      </p:sp>
      <p:pic>
        <p:nvPicPr>
          <p:cNvPr id="7" name="Picture 4" descr="antarctica-s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39700"/>
            <a:ext cx="953694" cy="827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24334" y="2856443"/>
            <a:ext cx="553977" cy="369332"/>
          </a:xfrm>
          <a:prstGeom prst="rect">
            <a:avLst/>
          </a:prstGeom>
          <a:noFill/>
        </p:spPr>
        <p:txBody>
          <a:bodyPr wrap="square" rtlCol="0">
            <a:spAutoFit/>
          </a:bodyPr>
          <a:lstStyle/>
          <a:p>
            <a:pPr algn="ctr"/>
            <a:r>
              <a:rPr lang="en-US" dirty="0" smtClean="0"/>
              <a:t>***</a:t>
            </a:r>
            <a:endParaRPr lang="en-US" dirty="0"/>
          </a:p>
        </p:txBody>
      </p:sp>
      <p:sp>
        <p:nvSpPr>
          <p:cNvPr id="9" name="TextBox 8"/>
          <p:cNvSpPr txBox="1"/>
          <p:nvPr/>
        </p:nvSpPr>
        <p:spPr>
          <a:xfrm>
            <a:off x="7237523" y="6487204"/>
            <a:ext cx="1906477" cy="307777"/>
          </a:xfrm>
          <a:prstGeom prst="rect">
            <a:avLst/>
          </a:prstGeom>
          <a:noFill/>
        </p:spPr>
        <p:txBody>
          <a:bodyPr wrap="square" rtlCol="0">
            <a:spAutoFit/>
          </a:bodyPr>
          <a:lstStyle/>
          <a:p>
            <a:r>
              <a:rPr lang="en-US" sz="1400" dirty="0"/>
              <a:t>Yu et al., unpublished</a:t>
            </a:r>
          </a:p>
        </p:txBody>
      </p:sp>
    </p:spTree>
    <p:extLst>
      <p:ext uri="{BB962C8B-B14F-4D97-AF65-F5344CB8AC3E}">
        <p14:creationId xmlns:p14="http://schemas.microsoft.com/office/powerpoint/2010/main" val="30702433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0" y="457200"/>
            <a:ext cx="2895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bg1"/>
              </a:solidFill>
              <a:ea typeface="ＭＳ Ｐゴシック" pitchFamily="-109" charset="-128"/>
              <a:cs typeface="ＭＳ Ｐゴシック" pitchFamily="-109" charset="-128"/>
            </a:endParaRPr>
          </a:p>
        </p:txBody>
      </p:sp>
      <p:pic>
        <p:nvPicPr>
          <p:cNvPr id="39939" name="Picture 1" descr="fam4fig.jpg"/>
          <p:cNvPicPr>
            <a:picLocks noChangeAspect="1"/>
          </p:cNvPicPr>
          <p:nvPr/>
        </p:nvPicPr>
        <p:blipFill>
          <a:blip r:embed="rId2"/>
          <a:srcRect/>
          <a:stretch>
            <a:fillRect/>
          </a:stretch>
        </p:blipFill>
        <p:spPr bwMode="auto">
          <a:xfrm>
            <a:off x="736600" y="533400"/>
            <a:ext cx="7569200" cy="6248400"/>
          </a:xfrm>
          <a:prstGeom prst="rect">
            <a:avLst/>
          </a:prstGeom>
          <a:noFill/>
          <a:ln w="9525">
            <a:noFill/>
            <a:miter lim="800000"/>
            <a:headEnd/>
            <a:tailEnd/>
          </a:ln>
        </p:spPr>
      </p:pic>
      <p:sp>
        <p:nvSpPr>
          <p:cNvPr id="5" name="Rectangle 4"/>
          <p:cNvSpPr/>
          <p:nvPr/>
        </p:nvSpPr>
        <p:spPr>
          <a:xfrm>
            <a:off x="3581400" y="457200"/>
            <a:ext cx="26670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9" charset="-128"/>
              <a:cs typeface="ＭＳ Ｐゴシック" pitchFamily="-109" charset="-128"/>
            </a:endParaRPr>
          </a:p>
        </p:txBody>
      </p:sp>
      <p:sp>
        <p:nvSpPr>
          <p:cNvPr id="39941" name="Title 2"/>
          <p:cNvSpPr>
            <a:spLocks noGrp="1"/>
          </p:cNvSpPr>
          <p:nvPr>
            <p:ph type="title"/>
          </p:nvPr>
        </p:nvSpPr>
        <p:spPr>
          <a:xfrm>
            <a:off x="457200" y="0"/>
            <a:ext cx="8229600" cy="1143000"/>
          </a:xfrm>
        </p:spPr>
        <p:txBody>
          <a:bodyPr/>
          <a:lstStyle/>
          <a:p>
            <a:r>
              <a:rPr lang="en-US" sz="3200" dirty="0" smtClean="0">
                <a:ea typeface="ＭＳ Ｐゴシック" pitchFamily="-107" charset="-128"/>
                <a:cs typeface="ＭＳ Ｐゴシック" pitchFamily="-107" charset="-128"/>
              </a:rPr>
              <a:t>Elevated CO</a:t>
            </a:r>
            <a:r>
              <a:rPr lang="en-US" sz="3200" baseline="-25000" dirty="0" smtClean="0">
                <a:ea typeface="ＭＳ Ｐゴシック" pitchFamily="-107" charset="-128"/>
                <a:cs typeface="ＭＳ Ｐゴシック" pitchFamily="-107" charset="-128"/>
              </a:rPr>
              <a:t>2</a:t>
            </a:r>
            <a:r>
              <a:rPr lang="en-US" sz="3200" dirty="0" smtClean="0">
                <a:ea typeface="ＭＳ Ｐゴシック" pitchFamily="-107" charset="-128"/>
                <a:cs typeface="ＭＳ Ｐゴシック" pitchFamily="-107" charset="-128"/>
              </a:rPr>
              <a:t> @ 1450 ppm reduced size of larvae, but they still develop</a:t>
            </a:r>
          </a:p>
        </p:txBody>
      </p:sp>
      <p:sp>
        <p:nvSpPr>
          <p:cNvPr id="39942" name="TextBox 5"/>
          <p:cNvSpPr txBox="1">
            <a:spLocks noChangeArrowheads="1"/>
          </p:cNvSpPr>
          <p:nvPr/>
        </p:nvSpPr>
        <p:spPr bwMode="auto">
          <a:xfrm>
            <a:off x="7389824" y="6505575"/>
            <a:ext cx="1616661" cy="276999"/>
          </a:xfrm>
          <a:prstGeom prst="rect">
            <a:avLst/>
          </a:prstGeom>
          <a:noFill/>
          <a:ln w="9525">
            <a:noFill/>
            <a:miter lim="800000"/>
            <a:headEnd/>
            <a:tailEnd/>
          </a:ln>
        </p:spPr>
        <p:txBody>
          <a:bodyPr wrap="none">
            <a:prstTxWarp prst="textNoShape">
              <a:avLst/>
            </a:prstTxWarp>
            <a:spAutoFit/>
          </a:bodyPr>
          <a:lstStyle/>
          <a:p>
            <a:r>
              <a:rPr lang="en-US" sz="1200" dirty="0"/>
              <a:t>Yu et al. (2011) </a:t>
            </a:r>
            <a:r>
              <a:rPr lang="en-US" sz="1200" i="1" dirty="0" smtClean="0"/>
              <a:t>JEMBE</a:t>
            </a:r>
            <a:endParaRPr lang="en-US" sz="1200" i="1" dirty="0"/>
          </a:p>
        </p:txBody>
      </p:sp>
      <p:pic>
        <p:nvPicPr>
          <p:cNvPr id="7" name="Picture 6" descr="santa-barbara-chan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0533"/>
            <a:ext cx="1905000" cy="897467"/>
          </a:xfrm>
          <a:prstGeom prst="rect">
            <a:avLst/>
          </a:prstGeom>
        </p:spPr>
      </p:pic>
    </p:spTree>
    <p:extLst>
      <p:ext uri="{BB962C8B-B14F-4D97-AF65-F5344CB8AC3E}">
        <p14:creationId xmlns:p14="http://schemas.microsoft.com/office/powerpoint/2010/main" val="22198267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54106" y="987181"/>
            <a:ext cx="7460590" cy="5537332"/>
            <a:chOff x="846618" y="689962"/>
            <a:chExt cx="7460590" cy="5537332"/>
          </a:xfrm>
        </p:grpSpPr>
        <p:pic>
          <p:nvPicPr>
            <p:cNvPr id="2" name="Picture 1" descr="Sn11x1resp-f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18" y="689962"/>
              <a:ext cx="7460590" cy="5537332"/>
            </a:xfrm>
            <a:prstGeom prst="rect">
              <a:avLst/>
            </a:prstGeom>
          </p:spPr>
        </p:pic>
        <p:grpSp>
          <p:nvGrpSpPr>
            <p:cNvPr id="3" name="Group 2"/>
            <p:cNvGrpSpPr/>
            <p:nvPr/>
          </p:nvGrpSpPr>
          <p:grpSpPr>
            <a:xfrm>
              <a:off x="3329251" y="4626660"/>
              <a:ext cx="3477980" cy="403658"/>
              <a:chOff x="3512303" y="4825299"/>
              <a:chExt cx="3477980" cy="403658"/>
            </a:xfrm>
          </p:grpSpPr>
          <p:cxnSp>
            <p:nvCxnSpPr>
              <p:cNvPr id="4" name="Straight Arrow Connector 3"/>
              <p:cNvCxnSpPr/>
              <p:nvPr/>
            </p:nvCxnSpPr>
            <p:spPr>
              <a:xfrm>
                <a:off x="3512303" y="5217515"/>
                <a:ext cx="972461" cy="114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484764" y="5217515"/>
                <a:ext cx="58347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94089" y="5228957"/>
                <a:ext cx="179619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547977" y="4828489"/>
                <a:ext cx="936787" cy="369332"/>
              </a:xfrm>
              <a:prstGeom prst="rect">
                <a:avLst/>
              </a:prstGeom>
              <a:noFill/>
            </p:spPr>
            <p:txBody>
              <a:bodyPr wrap="none" rtlCol="0">
                <a:spAutoFit/>
              </a:bodyPr>
              <a:lstStyle/>
              <a:p>
                <a:r>
                  <a:rPr lang="en-US" dirty="0" smtClean="0"/>
                  <a:t>gastrula</a:t>
                </a:r>
                <a:endParaRPr lang="en-US" dirty="0"/>
              </a:p>
            </p:txBody>
          </p:sp>
          <p:sp>
            <p:nvSpPr>
              <p:cNvPr id="8" name="TextBox 7"/>
              <p:cNvSpPr txBox="1"/>
              <p:nvPr/>
            </p:nvSpPr>
            <p:spPr>
              <a:xfrm>
                <a:off x="4434255" y="4825299"/>
                <a:ext cx="714070" cy="369332"/>
              </a:xfrm>
              <a:prstGeom prst="rect">
                <a:avLst/>
              </a:prstGeom>
              <a:noFill/>
            </p:spPr>
            <p:txBody>
              <a:bodyPr wrap="none" rtlCol="0">
                <a:spAutoFit/>
              </a:bodyPr>
              <a:lstStyle/>
              <a:p>
                <a:r>
                  <a:rPr lang="en-US" dirty="0" smtClean="0"/>
                  <a:t>prism</a:t>
                </a:r>
                <a:endParaRPr lang="en-US" dirty="0"/>
              </a:p>
            </p:txBody>
          </p:sp>
          <p:sp>
            <p:nvSpPr>
              <p:cNvPr id="9" name="TextBox 8"/>
              <p:cNvSpPr txBox="1"/>
              <p:nvPr/>
            </p:nvSpPr>
            <p:spPr>
              <a:xfrm>
                <a:off x="5357653" y="4825299"/>
                <a:ext cx="1499216" cy="369332"/>
              </a:xfrm>
              <a:prstGeom prst="rect">
                <a:avLst/>
              </a:prstGeom>
              <a:noFill/>
            </p:spPr>
            <p:txBody>
              <a:bodyPr wrap="none" rtlCol="0">
                <a:spAutoFit/>
              </a:bodyPr>
              <a:lstStyle/>
              <a:p>
                <a:r>
                  <a:rPr lang="en-US" dirty="0" smtClean="0"/>
                  <a:t>4-arm </a:t>
                </a:r>
                <a:r>
                  <a:rPr lang="en-US" dirty="0" err="1" smtClean="0"/>
                  <a:t>pluteus</a:t>
                </a:r>
                <a:endParaRPr lang="en-US" dirty="0"/>
              </a:p>
            </p:txBody>
          </p:sp>
        </p:grpSp>
      </p:grpSp>
      <p:sp>
        <p:nvSpPr>
          <p:cNvPr id="10" name="TextBox 9"/>
          <p:cNvSpPr txBox="1"/>
          <p:nvPr/>
        </p:nvSpPr>
        <p:spPr>
          <a:xfrm>
            <a:off x="291003" y="371269"/>
            <a:ext cx="8606029" cy="10156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smtClean="0">
                <a:latin typeface="+mj-lt"/>
              </a:rPr>
              <a:t>No major changes in oxygen consumption </a:t>
            </a:r>
          </a:p>
          <a:p>
            <a:pPr algn="ctr"/>
            <a:r>
              <a:rPr lang="en-US" sz="2400" dirty="0" smtClean="0">
                <a:latin typeface="+mj-lt"/>
              </a:rPr>
              <a:t>(an indirect measure of metabolism)</a:t>
            </a:r>
            <a:endParaRPr lang="en-US" sz="2400" dirty="0">
              <a:latin typeface="+mj-lt"/>
            </a:endParaRPr>
          </a:p>
        </p:txBody>
      </p:sp>
      <p:pic>
        <p:nvPicPr>
          <p:cNvPr id="13" name="Picture 4" descr="antarctica-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3" y="5813494"/>
            <a:ext cx="953694" cy="827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37523" y="6487204"/>
            <a:ext cx="1906477" cy="307777"/>
          </a:xfrm>
          <a:prstGeom prst="rect">
            <a:avLst/>
          </a:prstGeom>
          <a:noFill/>
        </p:spPr>
        <p:txBody>
          <a:bodyPr wrap="square" rtlCol="0">
            <a:spAutoFit/>
          </a:bodyPr>
          <a:lstStyle/>
          <a:p>
            <a:r>
              <a:rPr lang="en-US" sz="1400" dirty="0"/>
              <a:t>Yu et al., unpublished</a:t>
            </a:r>
          </a:p>
        </p:txBody>
      </p:sp>
    </p:spTree>
    <p:extLst>
      <p:ext uri="{BB962C8B-B14F-4D97-AF65-F5344CB8AC3E}">
        <p14:creationId xmlns:p14="http://schemas.microsoft.com/office/powerpoint/2010/main" val="356065639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Lipid content:</a:t>
            </a:r>
            <a:br>
              <a:rPr lang="en-US" dirty="0" smtClean="0"/>
            </a:br>
            <a:r>
              <a:rPr lang="en-US" dirty="0" smtClean="0"/>
              <a:t>No large changes in “fuel usage”</a:t>
            </a:r>
            <a:endParaRPr lang="en-US" dirty="0"/>
          </a:p>
        </p:txBody>
      </p:sp>
      <p:pic>
        <p:nvPicPr>
          <p:cNvPr id="8" name="Picture 7" descr="totallipid-excel.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98" y="1693403"/>
            <a:ext cx="6445221" cy="4677983"/>
          </a:xfrm>
          <a:prstGeom prst="rect">
            <a:avLst/>
          </a:prstGeom>
        </p:spPr>
      </p:pic>
      <p:pic>
        <p:nvPicPr>
          <p:cNvPr id="6" name="Picture 4" descr="antarctica-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39700"/>
            <a:ext cx="953694" cy="827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342763" y="5410665"/>
            <a:ext cx="972461" cy="114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315224" y="5410665"/>
            <a:ext cx="58347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24549" y="5422107"/>
            <a:ext cx="179619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78437" y="5021639"/>
            <a:ext cx="936787" cy="369332"/>
          </a:xfrm>
          <a:prstGeom prst="rect">
            <a:avLst/>
          </a:prstGeom>
          <a:noFill/>
        </p:spPr>
        <p:txBody>
          <a:bodyPr wrap="none" rtlCol="0">
            <a:spAutoFit/>
          </a:bodyPr>
          <a:lstStyle/>
          <a:p>
            <a:r>
              <a:rPr lang="en-US" dirty="0" smtClean="0"/>
              <a:t>gastrula</a:t>
            </a:r>
            <a:endParaRPr lang="en-US" dirty="0"/>
          </a:p>
        </p:txBody>
      </p:sp>
      <p:sp>
        <p:nvSpPr>
          <p:cNvPr id="11" name="TextBox 10"/>
          <p:cNvSpPr txBox="1"/>
          <p:nvPr/>
        </p:nvSpPr>
        <p:spPr>
          <a:xfrm>
            <a:off x="4264715" y="5018449"/>
            <a:ext cx="714070" cy="369332"/>
          </a:xfrm>
          <a:prstGeom prst="rect">
            <a:avLst/>
          </a:prstGeom>
          <a:noFill/>
        </p:spPr>
        <p:txBody>
          <a:bodyPr wrap="none" rtlCol="0">
            <a:spAutoFit/>
          </a:bodyPr>
          <a:lstStyle/>
          <a:p>
            <a:r>
              <a:rPr lang="en-US" dirty="0" smtClean="0"/>
              <a:t>prism</a:t>
            </a:r>
            <a:endParaRPr lang="en-US" dirty="0"/>
          </a:p>
        </p:txBody>
      </p:sp>
      <p:sp>
        <p:nvSpPr>
          <p:cNvPr id="12" name="TextBox 11"/>
          <p:cNvSpPr txBox="1"/>
          <p:nvPr/>
        </p:nvSpPr>
        <p:spPr>
          <a:xfrm>
            <a:off x="5188113" y="5018449"/>
            <a:ext cx="1499216" cy="369332"/>
          </a:xfrm>
          <a:prstGeom prst="rect">
            <a:avLst/>
          </a:prstGeom>
          <a:noFill/>
        </p:spPr>
        <p:txBody>
          <a:bodyPr wrap="none" rtlCol="0">
            <a:spAutoFit/>
          </a:bodyPr>
          <a:lstStyle/>
          <a:p>
            <a:r>
              <a:rPr lang="en-US" dirty="0" smtClean="0"/>
              <a:t>4-arm </a:t>
            </a:r>
            <a:r>
              <a:rPr lang="en-US" dirty="0" err="1" smtClean="0"/>
              <a:t>pluteus</a:t>
            </a:r>
            <a:endParaRPr lang="en-US" dirty="0"/>
          </a:p>
        </p:txBody>
      </p:sp>
      <p:sp>
        <p:nvSpPr>
          <p:cNvPr id="13" name="TextBox 12"/>
          <p:cNvSpPr txBox="1"/>
          <p:nvPr/>
        </p:nvSpPr>
        <p:spPr>
          <a:xfrm>
            <a:off x="7237523" y="6487204"/>
            <a:ext cx="1906477" cy="307777"/>
          </a:xfrm>
          <a:prstGeom prst="rect">
            <a:avLst/>
          </a:prstGeom>
          <a:noFill/>
        </p:spPr>
        <p:txBody>
          <a:bodyPr wrap="square" rtlCol="0">
            <a:spAutoFit/>
          </a:bodyPr>
          <a:lstStyle/>
          <a:p>
            <a:r>
              <a:rPr lang="en-US" sz="1400" dirty="0"/>
              <a:t>Yu et al., unpublished</a:t>
            </a:r>
          </a:p>
        </p:txBody>
      </p:sp>
    </p:spTree>
    <p:extLst>
      <p:ext uri="{BB962C8B-B14F-4D97-AF65-F5344CB8AC3E}">
        <p14:creationId xmlns:p14="http://schemas.microsoft.com/office/powerpoint/2010/main" val="30585928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 name="Straight Arrow Connector 5"/>
          <p:cNvCxnSpPr/>
          <p:nvPr/>
        </p:nvCxnSpPr>
        <p:spPr>
          <a:xfrm flipH="1">
            <a:off x="1344751" y="2387048"/>
            <a:ext cx="2277652" cy="32514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5800" y="5740887"/>
            <a:ext cx="2390047" cy="830997"/>
          </a:xfrm>
          <a:prstGeom prst="rect">
            <a:avLst/>
          </a:prstGeom>
          <a:noFill/>
        </p:spPr>
        <p:txBody>
          <a:bodyPr wrap="none" rtlCol="0">
            <a:spAutoFit/>
          </a:bodyPr>
          <a:lstStyle/>
          <a:p>
            <a:r>
              <a:rPr lang="en-US" sz="2400" b="1" dirty="0" smtClean="0">
                <a:solidFill>
                  <a:srgbClr val="7F7F7F"/>
                </a:solidFill>
              </a:rPr>
              <a:t>Calcification</a:t>
            </a:r>
          </a:p>
          <a:p>
            <a:r>
              <a:rPr lang="en-US" sz="2400" b="1" dirty="0">
                <a:solidFill>
                  <a:srgbClr val="7F7F7F"/>
                </a:solidFill>
              </a:rPr>
              <a:t>o</a:t>
            </a:r>
            <a:r>
              <a:rPr lang="en-US" sz="2400" b="1" dirty="0" smtClean="0">
                <a:solidFill>
                  <a:srgbClr val="7F7F7F"/>
                </a:solidFill>
              </a:rPr>
              <a:t>f larval skeleton</a:t>
            </a:r>
          </a:p>
        </p:txBody>
      </p:sp>
      <p:sp>
        <p:nvSpPr>
          <p:cNvPr id="10" name="TextBox 9"/>
          <p:cNvSpPr txBox="1"/>
          <p:nvPr/>
        </p:nvSpPr>
        <p:spPr>
          <a:xfrm>
            <a:off x="3485442" y="5775426"/>
            <a:ext cx="2008633" cy="830997"/>
          </a:xfrm>
          <a:prstGeom prst="rect">
            <a:avLst/>
          </a:prstGeom>
          <a:noFill/>
        </p:spPr>
        <p:txBody>
          <a:bodyPr wrap="none" rtlCol="0">
            <a:spAutoFit/>
          </a:bodyPr>
          <a:lstStyle/>
          <a:p>
            <a:pPr algn="ctr"/>
            <a:r>
              <a:rPr lang="en-US" sz="2400" b="1" dirty="0" smtClean="0">
                <a:solidFill>
                  <a:srgbClr val="7F7F7F"/>
                </a:solidFill>
              </a:rPr>
              <a:t>Metabolism &amp;</a:t>
            </a:r>
          </a:p>
          <a:p>
            <a:pPr algn="ctr"/>
            <a:r>
              <a:rPr lang="en-US" sz="2400" b="1" dirty="0" smtClean="0">
                <a:solidFill>
                  <a:srgbClr val="7F7F7F"/>
                </a:solidFill>
              </a:rPr>
              <a:t>Growth</a:t>
            </a:r>
          </a:p>
        </p:txBody>
      </p:sp>
      <p:sp>
        <p:nvSpPr>
          <p:cNvPr id="11" name="TextBox 10"/>
          <p:cNvSpPr txBox="1"/>
          <p:nvPr/>
        </p:nvSpPr>
        <p:spPr>
          <a:xfrm>
            <a:off x="6542751" y="5638454"/>
            <a:ext cx="2463385" cy="1200328"/>
          </a:xfrm>
          <a:prstGeom prst="rect">
            <a:avLst/>
          </a:prstGeom>
          <a:noFill/>
        </p:spPr>
        <p:txBody>
          <a:bodyPr wrap="none" rtlCol="0">
            <a:spAutoFit/>
          </a:bodyPr>
          <a:lstStyle/>
          <a:p>
            <a:pPr algn="ctr"/>
            <a:r>
              <a:rPr lang="en-US" sz="2400" b="1" dirty="0">
                <a:solidFill>
                  <a:srgbClr val="000000"/>
                </a:solidFill>
              </a:rPr>
              <a:t>Gene expression</a:t>
            </a:r>
          </a:p>
          <a:p>
            <a:pPr algn="ctr"/>
            <a:r>
              <a:rPr lang="en-US" sz="2400" b="1" dirty="0">
                <a:solidFill>
                  <a:srgbClr val="000000"/>
                </a:solidFill>
              </a:rPr>
              <a:t>as indicator of</a:t>
            </a:r>
          </a:p>
          <a:p>
            <a:pPr algn="ctr"/>
            <a:r>
              <a:rPr lang="en-US" sz="2400" b="1" dirty="0">
                <a:solidFill>
                  <a:srgbClr val="000000"/>
                </a:solidFill>
              </a:rPr>
              <a:t>metabolic activity</a:t>
            </a:r>
          </a:p>
        </p:txBody>
      </p:sp>
      <p:cxnSp>
        <p:nvCxnSpPr>
          <p:cNvPr id="15" name="Straight Arrow Connector 14"/>
          <p:cNvCxnSpPr/>
          <p:nvPr/>
        </p:nvCxnSpPr>
        <p:spPr>
          <a:xfrm>
            <a:off x="5073432" y="2387048"/>
            <a:ext cx="2048771" cy="30791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52074" y="2387048"/>
            <a:ext cx="1588" cy="32514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457200" y="62954"/>
            <a:ext cx="8229600" cy="1143000"/>
          </a:xfrm>
        </p:spPr>
        <p:txBody>
          <a:bodyPr/>
          <a:lstStyle/>
          <a:p>
            <a:r>
              <a:rPr lang="en-US" b="1" dirty="0" smtClean="0">
                <a:solidFill>
                  <a:schemeClr val="bg1"/>
                </a:solidFill>
              </a:rPr>
              <a:t>Physiological responses</a:t>
            </a:r>
            <a:endParaRPr lang="en-US" b="1" dirty="0">
              <a:solidFill>
                <a:schemeClr val="bg1"/>
              </a:solidFill>
            </a:endParaRPr>
          </a:p>
        </p:txBody>
      </p:sp>
      <p:pic>
        <p:nvPicPr>
          <p:cNvPr id="13" name="Picture 12" descr="P101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61" y="1205955"/>
            <a:ext cx="1648202" cy="1233270"/>
          </a:xfrm>
          <a:prstGeom prst="rect">
            <a:avLst/>
          </a:prstGeom>
        </p:spPr>
      </p:pic>
    </p:spTree>
    <p:extLst>
      <p:ext uri="{BB962C8B-B14F-4D97-AF65-F5344CB8AC3E}">
        <p14:creationId xmlns:p14="http://schemas.microsoft.com/office/powerpoint/2010/main" val="217197181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76326" y="1513717"/>
            <a:ext cx="2880925" cy="461665"/>
          </a:xfrm>
          <a:prstGeom prst="rect">
            <a:avLst/>
          </a:prstGeom>
          <a:noFill/>
          <a:ln w="28575">
            <a:solidFill>
              <a:schemeClr val="tx1"/>
            </a:solidFill>
          </a:ln>
        </p:spPr>
        <p:txBody>
          <a:bodyPr wrap="square" rtlCol="0">
            <a:spAutoFit/>
          </a:bodyPr>
          <a:lstStyle/>
          <a:p>
            <a:pPr algn="ctr" defTabSz="914400"/>
            <a:r>
              <a:rPr lang="en-US" sz="2400" b="1" dirty="0" smtClean="0">
                <a:solidFill>
                  <a:prstClr val="white"/>
                </a:solidFill>
                <a:latin typeface="Optima" pitchFamily="2" charset="0"/>
              </a:rPr>
              <a:t>pH homeostasis </a:t>
            </a:r>
          </a:p>
        </p:txBody>
      </p:sp>
      <p:sp>
        <p:nvSpPr>
          <p:cNvPr id="3" name="TextBox 2"/>
          <p:cNvSpPr txBox="1"/>
          <p:nvPr/>
        </p:nvSpPr>
        <p:spPr>
          <a:xfrm>
            <a:off x="228702" y="351823"/>
            <a:ext cx="8553345" cy="954107"/>
          </a:xfrm>
          <a:prstGeom prst="rect">
            <a:avLst/>
          </a:prstGeom>
          <a:noFill/>
        </p:spPr>
        <p:txBody>
          <a:bodyPr wrap="square" rtlCol="0">
            <a:spAutoFit/>
          </a:bodyPr>
          <a:lstStyle/>
          <a:p>
            <a:pPr algn="ctr" defTabSz="914400"/>
            <a:r>
              <a:rPr lang="en-US" sz="2800" b="1" dirty="0" smtClean="0">
                <a:solidFill>
                  <a:prstClr val="white"/>
                </a:solidFill>
                <a:latin typeface="Optima" pitchFamily="2" charset="0"/>
              </a:rPr>
              <a:t>Quintessential response to ocean acidification </a:t>
            </a:r>
          </a:p>
          <a:p>
            <a:pPr algn="ctr" defTabSz="914400"/>
            <a:r>
              <a:rPr lang="en-US" sz="2800" b="1" i="1" dirty="0" smtClean="0">
                <a:solidFill>
                  <a:prstClr val="white"/>
                </a:solidFill>
                <a:latin typeface="Optima" pitchFamily="2" charset="0"/>
              </a:rPr>
              <a:t>(…at least temporarily</a:t>
            </a:r>
            <a:r>
              <a:rPr lang="en-US" sz="2800" b="1" dirty="0" smtClean="0">
                <a:solidFill>
                  <a:prstClr val="white"/>
                </a:solidFill>
                <a:latin typeface="Optima" pitchFamily="2" charset="0"/>
              </a:rPr>
              <a:t>)</a:t>
            </a:r>
            <a:endParaRPr lang="en-US" sz="2800" b="1" dirty="0">
              <a:solidFill>
                <a:prstClr val="white"/>
              </a:solidFill>
              <a:latin typeface="Optima" pitchFamily="2" charset="0"/>
            </a:endParaRPr>
          </a:p>
        </p:txBody>
      </p:sp>
      <p:sp>
        <p:nvSpPr>
          <p:cNvPr id="4" name="TextBox 3"/>
          <p:cNvSpPr txBox="1"/>
          <p:nvPr/>
        </p:nvSpPr>
        <p:spPr>
          <a:xfrm>
            <a:off x="6342086" y="1506112"/>
            <a:ext cx="2559898" cy="461665"/>
          </a:xfrm>
          <a:prstGeom prst="rect">
            <a:avLst/>
          </a:prstGeom>
          <a:noFill/>
          <a:ln w="28575">
            <a:solidFill>
              <a:schemeClr val="tx1"/>
            </a:solidFill>
          </a:ln>
        </p:spPr>
        <p:txBody>
          <a:bodyPr wrap="square" rtlCol="0">
            <a:spAutoFit/>
          </a:bodyPr>
          <a:lstStyle/>
          <a:p>
            <a:pPr algn="ctr" defTabSz="914400"/>
            <a:r>
              <a:rPr lang="en-US" sz="2400" b="1" dirty="0">
                <a:solidFill>
                  <a:prstClr val="white"/>
                </a:solidFill>
                <a:latin typeface="Optima" pitchFamily="2" charset="0"/>
              </a:rPr>
              <a:t>c</a:t>
            </a:r>
            <a:r>
              <a:rPr lang="en-US" sz="2400" b="1" dirty="0" smtClean="0">
                <a:solidFill>
                  <a:prstClr val="white"/>
                </a:solidFill>
                <a:latin typeface="Optima" pitchFamily="2" charset="0"/>
              </a:rPr>
              <a:t>alcification</a:t>
            </a:r>
          </a:p>
        </p:txBody>
      </p:sp>
      <p:sp>
        <p:nvSpPr>
          <p:cNvPr id="5" name="TextBox 4"/>
          <p:cNvSpPr txBox="1"/>
          <p:nvPr/>
        </p:nvSpPr>
        <p:spPr>
          <a:xfrm>
            <a:off x="352527" y="2127849"/>
            <a:ext cx="2076348" cy="338554"/>
          </a:xfrm>
          <a:prstGeom prst="rect">
            <a:avLst/>
          </a:prstGeom>
          <a:noFill/>
          <a:ln>
            <a:noFill/>
          </a:ln>
        </p:spPr>
        <p:txBody>
          <a:bodyPr wrap="square" rtlCol="0">
            <a:spAutoFit/>
          </a:bodyPr>
          <a:lstStyle/>
          <a:p>
            <a:pPr defTabSz="914400"/>
            <a:r>
              <a:rPr lang="en-US" sz="1600" b="1" i="1" dirty="0">
                <a:solidFill>
                  <a:srgbClr val="FFFF00"/>
                </a:solidFill>
                <a:latin typeface="Optima" pitchFamily="2" charset="0"/>
              </a:rPr>
              <a:t>c</a:t>
            </a:r>
            <a:r>
              <a:rPr lang="en-US" sz="1600" b="1" i="1" dirty="0" smtClean="0">
                <a:solidFill>
                  <a:srgbClr val="FFFF00"/>
                </a:solidFill>
                <a:latin typeface="Optima" pitchFamily="2" charset="0"/>
              </a:rPr>
              <a:t>arbonic anhydrase</a:t>
            </a:r>
          </a:p>
        </p:txBody>
      </p:sp>
      <p:sp>
        <p:nvSpPr>
          <p:cNvPr id="6" name="TextBox 5"/>
          <p:cNvSpPr txBox="1"/>
          <p:nvPr/>
        </p:nvSpPr>
        <p:spPr>
          <a:xfrm>
            <a:off x="6323827" y="2102448"/>
            <a:ext cx="1486674" cy="338554"/>
          </a:xfrm>
          <a:prstGeom prst="rect">
            <a:avLst/>
          </a:prstGeom>
          <a:noFill/>
          <a:ln>
            <a:noFill/>
          </a:ln>
        </p:spPr>
        <p:txBody>
          <a:bodyPr wrap="square" rtlCol="0">
            <a:spAutoFit/>
          </a:bodyPr>
          <a:lstStyle/>
          <a:p>
            <a:pPr defTabSz="914400"/>
            <a:r>
              <a:rPr lang="en-US" sz="1600" b="1" i="1" dirty="0">
                <a:solidFill>
                  <a:srgbClr val="FFFF00"/>
                </a:solidFill>
                <a:latin typeface="Optima" pitchFamily="2" charset="0"/>
              </a:rPr>
              <a:t>c</a:t>
            </a:r>
            <a:r>
              <a:rPr lang="en-US" sz="1600" b="1" i="1" dirty="0" smtClean="0">
                <a:solidFill>
                  <a:srgbClr val="FFFF00"/>
                </a:solidFill>
                <a:latin typeface="Optima" pitchFamily="2" charset="0"/>
              </a:rPr>
              <a:t>ollagen XVII</a:t>
            </a:r>
          </a:p>
        </p:txBody>
      </p:sp>
      <p:sp>
        <p:nvSpPr>
          <p:cNvPr id="7" name="TextBox 6"/>
          <p:cNvSpPr txBox="1"/>
          <p:nvPr/>
        </p:nvSpPr>
        <p:spPr>
          <a:xfrm>
            <a:off x="3317614" y="4055529"/>
            <a:ext cx="1347944" cy="338554"/>
          </a:xfrm>
          <a:prstGeom prst="rect">
            <a:avLst/>
          </a:prstGeom>
          <a:noFill/>
          <a:ln>
            <a:noFill/>
          </a:ln>
        </p:spPr>
        <p:txBody>
          <a:bodyPr wrap="square" rtlCol="0">
            <a:spAutoFit/>
          </a:bodyPr>
          <a:lstStyle/>
          <a:p>
            <a:pPr defTabSz="914400"/>
            <a:r>
              <a:rPr lang="en-US" sz="1600" b="1" i="1" dirty="0">
                <a:solidFill>
                  <a:srgbClr val="FFFF00"/>
                </a:solidFill>
                <a:latin typeface="Optima" pitchFamily="2" charset="0"/>
              </a:rPr>
              <a:t>a</a:t>
            </a:r>
            <a:r>
              <a:rPr lang="en-US" sz="1600" b="1" i="1" dirty="0" smtClean="0">
                <a:solidFill>
                  <a:srgbClr val="FFFF00"/>
                </a:solidFill>
                <a:latin typeface="Optima" pitchFamily="2" charset="0"/>
              </a:rPr>
              <a:t>quaporin 8</a:t>
            </a:r>
          </a:p>
        </p:txBody>
      </p:sp>
      <p:sp>
        <p:nvSpPr>
          <p:cNvPr id="8" name="TextBox 7"/>
          <p:cNvSpPr txBox="1"/>
          <p:nvPr/>
        </p:nvSpPr>
        <p:spPr>
          <a:xfrm>
            <a:off x="6339862" y="4057348"/>
            <a:ext cx="1723814" cy="338554"/>
          </a:xfrm>
          <a:prstGeom prst="rect">
            <a:avLst/>
          </a:prstGeom>
          <a:noFill/>
          <a:ln>
            <a:noFill/>
          </a:ln>
        </p:spPr>
        <p:txBody>
          <a:bodyPr wrap="square" rtlCol="0">
            <a:spAutoFit/>
          </a:bodyPr>
          <a:lstStyle/>
          <a:p>
            <a:pPr defTabSz="914400"/>
            <a:r>
              <a:rPr lang="en-US" sz="1600" b="1" i="1" dirty="0">
                <a:solidFill>
                  <a:srgbClr val="FFFF00"/>
                </a:solidFill>
                <a:latin typeface="Optima" pitchFamily="2" charset="0"/>
              </a:rPr>
              <a:t>c</a:t>
            </a:r>
            <a:r>
              <a:rPr lang="en-US" sz="1600" b="1" i="1" dirty="0" smtClean="0">
                <a:solidFill>
                  <a:srgbClr val="FFFF00"/>
                </a:solidFill>
                <a:latin typeface="Optima" pitchFamily="2" charset="0"/>
              </a:rPr>
              <a:t>alcium channel</a:t>
            </a:r>
          </a:p>
        </p:txBody>
      </p:sp>
      <p:sp>
        <p:nvSpPr>
          <p:cNvPr id="9" name="TextBox 8"/>
          <p:cNvSpPr txBox="1"/>
          <p:nvPr/>
        </p:nvSpPr>
        <p:spPr>
          <a:xfrm>
            <a:off x="3338227" y="2102448"/>
            <a:ext cx="1667719" cy="338554"/>
          </a:xfrm>
          <a:prstGeom prst="rect">
            <a:avLst/>
          </a:prstGeom>
          <a:noFill/>
          <a:ln>
            <a:noFill/>
          </a:ln>
        </p:spPr>
        <p:txBody>
          <a:bodyPr wrap="square" rtlCol="0">
            <a:spAutoFit/>
          </a:bodyPr>
          <a:lstStyle/>
          <a:p>
            <a:pPr defTabSz="914400"/>
            <a:r>
              <a:rPr lang="en-US" sz="1600" b="1" i="1" dirty="0" smtClean="0">
                <a:solidFill>
                  <a:srgbClr val="FFFF00"/>
                </a:solidFill>
                <a:latin typeface="Optima" pitchFamily="2" charset="0"/>
              </a:rPr>
              <a:t>Na</a:t>
            </a:r>
            <a:r>
              <a:rPr lang="en-US" sz="1600" b="1" i="1" baseline="30000" dirty="0" smtClean="0">
                <a:solidFill>
                  <a:srgbClr val="FFFF00"/>
                </a:solidFill>
                <a:latin typeface="Optima" pitchFamily="2" charset="0"/>
              </a:rPr>
              <a:t>+</a:t>
            </a:r>
            <a:r>
              <a:rPr lang="en-US" sz="1600" b="1" i="1" dirty="0" smtClean="0">
                <a:solidFill>
                  <a:srgbClr val="FFFF00"/>
                </a:solidFill>
                <a:latin typeface="Optima" pitchFamily="2" charset="0"/>
              </a:rPr>
              <a:t>,K</a:t>
            </a:r>
            <a:r>
              <a:rPr lang="en-US" sz="1600" b="1" i="1" baseline="30000" dirty="0" smtClean="0">
                <a:solidFill>
                  <a:srgbClr val="FFFF00"/>
                </a:solidFill>
                <a:latin typeface="Optima" pitchFamily="2" charset="0"/>
              </a:rPr>
              <a:t>+</a:t>
            </a:r>
            <a:r>
              <a:rPr lang="en-US" sz="1600" b="1" i="1" dirty="0" smtClean="0">
                <a:solidFill>
                  <a:srgbClr val="FFFF00"/>
                </a:solidFill>
                <a:latin typeface="Optima" pitchFamily="2" charset="0"/>
              </a:rPr>
              <a:t>-ATPase</a:t>
            </a:r>
          </a:p>
        </p:txBody>
      </p:sp>
      <p:sp>
        <p:nvSpPr>
          <p:cNvPr id="10" name="TextBox 9"/>
          <p:cNvSpPr txBox="1"/>
          <p:nvPr/>
        </p:nvSpPr>
        <p:spPr>
          <a:xfrm>
            <a:off x="3250939" y="1506112"/>
            <a:ext cx="3006213" cy="461665"/>
          </a:xfrm>
          <a:prstGeom prst="rect">
            <a:avLst/>
          </a:prstGeom>
          <a:noFill/>
          <a:ln w="28575">
            <a:solidFill>
              <a:schemeClr val="tx1"/>
            </a:solidFill>
          </a:ln>
        </p:spPr>
        <p:txBody>
          <a:bodyPr wrap="square" rtlCol="0">
            <a:spAutoFit/>
          </a:bodyPr>
          <a:lstStyle/>
          <a:p>
            <a:pPr defTabSz="914400"/>
            <a:r>
              <a:rPr lang="en-US" sz="2400" b="1" dirty="0" smtClean="0">
                <a:solidFill>
                  <a:prstClr val="white"/>
                </a:solidFill>
                <a:latin typeface="Optima" pitchFamily="2" charset="0"/>
              </a:rPr>
              <a:t>osmotic </a:t>
            </a:r>
            <a:r>
              <a:rPr lang="en-US" sz="2400" b="1" dirty="0">
                <a:solidFill>
                  <a:prstClr val="white"/>
                </a:solidFill>
                <a:latin typeface="Optima" pitchFamily="2" charset="0"/>
              </a:rPr>
              <a:t>h</a:t>
            </a:r>
            <a:r>
              <a:rPr lang="en-US" sz="2400" b="1" dirty="0" smtClean="0">
                <a:solidFill>
                  <a:prstClr val="white"/>
                </a:solidFill>
                <a:latin typeface="Optima" pitchFamily="2" charset="0"/>
              </a:rPr>
              <a:t>omeostasis</a:t>
            </a:r>
          </a:p>
        </p:txBody>
      </p:sp>
      <p:pic>
        <p:nvPicPr>
          <p:cNvPr id="1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20032"/>
          <a:stretch/>
        </p:blipFill>
        <p:spPr bwMode="auto">
          <a:xfrm>
            <a:off x="191194" y="2333059"/>
            <a:ext cx="2794402" cy="160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6829"/>
          <a:stretch/>
        </p:blipFill>
        <p:spPr bwMode="auto">
          <a:xfrm>
            <a:off x="6228765" y="2322342"/>
            <a:ext cx="2756307" cy="167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5522"/>
          <a:stretch/>
        </p:blipFill>
        <p:spPr bwMode="auto">
          <a:xfrm>
            <a:off x="3182334" y="4200711"/>
            <a:ext cx="2747263" cy="169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23631"/>
          <a:stretch/>
        </p:blipFill>
        <p:spPr bwMode="auto">
          <a:xfrm>
            <a:off x="6228765" y="4710117"/>
            <a:ext cx="2673219" cy="121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52" y="2319350"/>
            <a:ext cx="2749506" cy="167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046" t="13640" r="72409" b="17791"/>
          <a:stretch/>
        </p:blipFill>
        <p:spPr>
          <a:xfrm>
            <a:off x="671655" y="4000347"/>
            <a:ext cx="536184" cy="542964"/>
          </a:xfrm>
          <a:prstGeom prst="rect">
            <a:avLst/>
          </a:prstGeom>
        </p:spPr>
      </p:pic>
      <p:pic>
        <p:nvPicPr>
          <p:cNvPr id="17"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13872" t="4445" r="11465" b="21079"/>
          <a:stretch/>
        </p:blipFill>
        <p:spPr bwMode="auto">
          <a:xfrm>
            <a:off x="1962215" y="3992729"/>
            <a:ext cx="590621" cy="58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046" t="13640" r="72409" b="17791"/>
          <a:stretch/>
        </p:blipFill>
        <p:spPr>
          <a:xfrm>
            <a:off x="3677286" y="5776168"/>
            <a:ext cx="536184" cy="542964"/>
          </a:xfrm>
          <a:prstGeom prst="rect">
            <a:avLst/>
          </a:prstGeom>
        </p:spPr>
      </p:pic>
      <p:pic>
        <p:nvPicPr>
          <p:cNvPr id="19"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13872" t="4445" r="11465" b="21079"/>
          <a:stretch/>
        </p:blipFill>
        <p:spPr bwMode="auto">
          <a:xfrm>
            <a:off x="4967846" y="5768550"/>
            <a:ext cx="590621" cy="58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046" t="13640" r="72409" b="17791"/>
          <a:stretch/>
        </p:blipFill>
        <p:spPr>
          <a:xfrm>
            <a:off x="6773115" y="5801950"/>
            <a:ext cx="536184" cy="542964"/>
          </a:xfrm>
          <a:prstGeom prst="rect">
            <a:avLst/>
          </a:prstGeom>
        </p:spPr>
      </p:pic>
      <p:pic>
        <p:nvPicPr>
          <p:cNvPr id="21"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13872" t="4445" r="11465" b="21079"/>
          <a:stretch/>
        </p:blipFill>
        <p:spPr bwMode="auto">
          <a:xfrm>
            <a:off x="8063675" y="5794332"/>
            <a:ext cx="590621" cy="58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893897" y="4583095"/>
            <a:ext cx="1292225" cy="1135637"/>
            <a:chOff x="7524751" y="4152901"/>
            <a:chExt cx="1057276" cy="957262"/>
          </a:xfrm>
        </p:grpSpPr>
        <p:pic>
          <p:nvPicPr>
            <p:cNvPr id="2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6508" t="62926" r="2268" b="18537"/>
            <a:stretch/>
          </p:blipFill>
          <p:spPr bwMode="auto">
            <a:xfrm>
              <a:off x="7639050" y="4152901"/>
              <a:ext cx="942976"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524751" y="4450081"/>
              <a:ext cx="105727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sp>
        <p:nvSpPr>
          <p:cNvPr id="25" name="TextBox 24"/>
          <p:cNvSpPr txBox="1"/>
          <p:nvPr/>
        </p:nvSpPr>
        <p:spPr>
          <a:xfrm>
            <a:off x="6413633" y="6539027"/>
            <a:ext cx="2625591" cy="307777"/>
          </a:xfrm>
          <a:prstGeom prst="rect">
            <a:avLst/>
          </a:prstGeom>
          <a:noFill/>
        </p:spPr>
        <p:txBody>
          <a:bodyPr wrap="none" rtlCol="0">
            <a:spAutoFit/>
          </a:bodyPr>
          <a:lstStyle/>
          <a:p>
            <a:pPr defTabSz="914400"/>
            <a:r>
              <a:rPr lang="en-US" sz="1400" dirty="0" smtClean="0">
                <a:solidFill>
                  <a:prstClr val="white"/>
                </a:solidFill>
                <a:latin typeface="Calibri"/>
              </a:rPr>
              <a:t>Evans and Hofmann, unpublished</a:t>
            </a:r>
            <a:endParaRPr lang="en-US" sz="1400" dirty="0">
              <a:solidFill>
                <a:prstClr val="white"/>
              </a:solidFill>
              <a:latin typeface="Calibri"/>
            </a:endParaRPr>
          </a:p>
        </p:txBody>
      </p:sp>
      <p:pic>
        <p:nvPicPr>
          <p:cNvPr id="26" name="Picture 25" descr="santa-barbara-channel.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960533"/>
            <a:ext cx="1905000" cy="897467"/>
          </a:xfrm>
          <a:prstGeom prst="rect">
            <a:avLst/>
          </a:prstGeom>
        </p:spPr>
      </p:pic>
    </p:spTree>
    <p:extLst>
      <p:ext uri="{BB962C8B-B14F-4D97-AF65-F5344CB8AC3E}">
        <p14:creationId xmlns:p14="http://schemas.microsoft.com/office/powerpoint/2010/main" val="133797274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0402" y="54114"/>
            <a:ext cx="6637504" cy="707886"/>
          </a:xfrm>
          <a:prstGeom prst="rect">
            <a:avLst/>
          </a:prstGeom>
          <a:noFill/>
        </p:spPr>
        <p:txBody>
          <a:bodyPr wrap="none" rtlCol="0">
            <a:spAutoFit/>
          </a:bodyPr>
          <a:lstStyle/>
          <a:p>
            <a:r>
              <a:rPr lang="en-US" sz="4000" b="1" dirty="0" smtClean="0"/>
              <a:t>Other problems: Protein Loss</a:t>
            </a:r>
            <a:endParaRPr lang="en-US" sz="4000" b="1" dirty="0"/>
          </a:p>
        </p:txBody>
      </p:sp>
      <p:sp>
        <p:nvSpPr>
          <p:cNvPr id="40" name="TextBox 39"/>
          <p:cNvSpPr txBox="1"/>
          <p:nvPr/>
        </p:nvSpPr>
        <p:spPr>
          <a:xfrm>
            <a:off x="269395" y="2576856"/>
            <a:ext cx="1601320" cy="954107"/>
          </a:xfrm>
          <a:prstGeom prst="rect">
            <a:avLst/>
          </a:prstGeom>
          <a:solidFill>
            <a:srgbClr val="D9D9D9"/>
          </a:solidFill>
        </p:spPr>
        <p:txBody>
          <a:bodyPr wrap="none" rtlCol="0">
            <a:spAutoFit/>
          </a:bodyPr>
          <a:lstStyle/>
          <a:p>
            <a:r>
              <a:rPr lang="en-US" sz="2800" b="1" dirty="0" smtClean="0"/>
              <a:t>Damaged</a:t>
            </a:r>
          </a:p>
          <a:p>
            <a:r>
              <a:rPr lang="en-US" sz="2800" b="1" dirty="0" smtClean="0"/>
              <a:t>protein</a:t>
            </a:r>
            <a:endParaRPr lang="en-US" sz="2800" b="1" dirty="0"/>
          </a:p>
        </p:txBody>
      </p:sp>
      <p:sp>
        <p:nvSpPr>
          <p:cNvPr id="45" name="TextBox 44"/>
          <p:cNvSpPr txBox="1"/>
          <p:nvPr/>
        </p:nvSpPr>
        <p:spPr>
          <a:xfrm>
            <a:off x="4392136" y="964945"/>
            <a:ext cx="3913657" cy="523220"/>
          </a:xfrm>
          <a:prstGeom prst="rect">
            <a:avLst/>
          </a:prstGeom>
          <a:solidFill>
            <a:schemeClr val="bg1">
              <a:lumMod val="85000"/>
            </a:schemeClr>
          </a:solidFill>
        </p:spPr>
        <p:txBody>
          <a:bodyPr wrap="square" rtlCol="0">
            <a:spAutoFit/>
          </a:bodyPr>
          <a:lstStyle/>
          <a:p>
            <a:r>
              <a:rPr lang="en-US" sz="2800" b="1" dirty="0" smtClean="0"/>
              <a:t>Cell’s Garbage Disposal</a:t>
            </a:r>
            <a:endParaRPr lang="en-US" sz="2800" b="1" dirty="0"/>
          </a:p>
        </p:txBody>
      </p:sp>
      <p:grpSp>
        <p:nvGrpSpPr>
          <p:cNvPr id="42" name="Group 41"/>
          <p:cNvGrpSpPr/>
          <p:nvPr/>
        </p:nvGrpSpPr>
        <p:grpSpPr>
          <a:xfrm>
            <a:off x="758201" y="1488165"/>
            <a:ext cx="6077517" cy="1735513"/>
            <a:chOff x="457200" y="1091988"/>
            <a:chExt cx="7339971" cy="2413212"/>
          </a:xfrm>
        </p:grpSpPr>
        <p:pic>
          <p:nvPicPr>
            <p:cNvPr id="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91988"/>
              <a:ext cx="3371980" cy="177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472" y="2489538"/>
              <a:ext cx="556917" cy="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166" y="2736004"/>
              <a:ext cx="556917" cy="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330" y="2970703"/>
              <a:ext cx="556917" cy="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5282571" y="1129100"/>
              <a:ext cx="2514600" cy="2376100"/>
              <a:chOff x="5867400" y="990600"/>
              <a:chExt cx="2884029" cy="2797508"/>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90600"/>
                <a:ext cx="2884029" cy="279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6781800" y="1930258"/>
                <a:ext cx="1295400" cy="965342"/>
                <a:chOff x="4857008" y="3051958"/>
                <a:chExt cx="3146961" cy="2470068"/>
              </a:xfrm>
            </p:grpSpPr>
            <p:sp>
              <p:nvSpPr>
                <p:cNvPr id="19" name="Rectangle 18"/>
                <p:cNvSpPr/>
                <p:nvPr/>
              </p:nvSpPr>
              <p:spPr>
                <a:xfrm>
                  <a:off x="4857008" y="3051958"/>
                  <a:ext cx="3146961" cy="24700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81" t="14179" r="21948" b="15903"/>
                <a:stretch/>
              </p:blipFill>
              <p:spPr bwMode="auto">
                <a:xfrm>
                  <a:off x="5004395" y="3197059"/>
                  <a:ext cx="2873828" cy="219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1" name="Right Arrow 40"/>
            <p:cNvSpPr/>
            <p:nvPr/>
          </p:nvSpPr>
          <p:spPr>
            <a:xfrm>
              <a:off x="3810000" y="1797101"/>
              <a:ext cx="1350961" cy="692437"/>
            </a:xfrm>
            <a:prstGeom prst="rightArrow">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6934200" y="4953000"/>
            <a:ext cx="685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117" y="3530963"/>
            <a:ext cx="5035883" cy="34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0" y="2331531"/>
            <a:ext cx="461129" cy="36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Evans Pictu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0" y="4552408"/>
            <a:ext cx="1977984" cy="1473598"/>
          </a:xfrm>
          <a:prstGeom prst="rect">
            <a:avLst/>
          </a:prstGeom>
        </p:spPr>
      </p:pic>
      <p:sp>
        <p:nvSpPr>
          <p:cNvPr id="4" name="TextBox 3"/>
          <p:cNvSpPr txBox="1"/>
          <p:nvPr/>
        </p:nvSpPr>
        <p:spPr>
          <a:xfrm>
            <a:off x="38830" y="6128554"/>
            <a:ext cx="2042709" cy="923330"/>
          </a:xfrm>
          <a:prstGeom prst="rect">
            <a:avLst/>
          </a:prstGeom>
          <a:noFill/>
        </p:spPr>
        <p:txBody>
          <a:bodyPr wrap="none" rtlCol="0">
            <a:spAutoFit/>
          </a:bodyPr>
          <a:lstStyle/>
          <a:p>
            <a:r>
              <a:rPr lang="en-US" dirty="0" smtClean="0"/>
              <a:t>Dr. Tyler Evans </a:t>
            </a:r>
          </a:p>
          <a:p>
            <a:r>
              <a:rPr lang="en-US" dirty="0" smtClean="0"/>
              <a:t>Postdoctoral Fellow</a:t>
            </a:r>
          </a:p>
          <a:p>
            <a:endParaRPr lang="en-US" dirty="0"/>
          </a:p>
        </p:txBody>
      </p:sp>
      <p:pic>
        <p:nvPicPr>
          <p:cNvPr id="5" name="Picture 4" descr="Maple leaf.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30" y="4552408"/>
            <a:ext cx="363249" cy="400592"/>
          </a:xfrm>
          <a:prstGeom prst="rect">
            <a:avLst/>
          </a:prstGeom>
        </p:spPr>
      </p:pic>
      <p:pic>
        <p:nvPicPr>
          <p:cNvPr id="22" name="Picture 4" descr="antarctica-sm">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00" y="139700"/>
            <a:ext cx="953694" cy="8275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463799" y="6277417"/>
            <a:ext cx="1683987" cy="523220"/>
          </a:xfrm>
          <a:prstGeom prst="rect">
            <a:avLst/>
          </a:prstGeom>
          <a:noFill/>
        </p:spPr>
        <p:txBody>
          <a:bodyPr wrap="none" rtlCol="0">
            <a:spAutoFit/>
          </a:bodyPr>
          <a:lstStyle/>
          <a:p>
            <a:pPr algn="r" defTabSz="914400"/>
            <a:r>
              <a:rPr lang="en-US" sz="1400" dirty="0" smtClean="0">
                <a:latin typeface="Calibri"/>
              </a:rPr>
              <a:t>Evans and Hofmann, </a:t>
            </a:r>
          </a:p>
          <a:p>
            <a:pPr algn="r" defTabSz="914400"/>
            <a:r>
              <a:rPr lang="en-US" sz="1400" dirty="0" smtClean="0">
                <a:latin typeface="Calibri"/>
              </a:rPr>
              <a:t>unpublished</a:t>
            </a:r>
            <a:endParaRPr lang="en-US" sz="1400" dirty="0">
              <a:latin typeface="Calibri"/>
            </a:endParaRPr>
          </a:p>
        </p:txBody>
      </p:sp>
    </p:spTree>
    <p:extLst>
      <p:ext uri="{BB962C8B-B14F-4D97-AF65-F5344CB8AC3E}">
        <p14:creationId xmlns:p14="http://schemas.microsoft.com/office/powerpoint/2010/main" val="532486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p:cNvSpPr txBox="1">
            <a:spLocks noChangeArrowheads="1"/>
          </p:cNvSpPr>
          <p:nvPr/>
        </p:nvSpPr>
        <p:spPr bwMode="auto">
          <a:xfrm>
            <a:off x="2286000" y="838200"/>
            <a:ext cx="3618298" cy="646331"/>
          </a:xfrm>
          <a:prstGeom prst="rect">
            <a:avLst/>
          </a:prstGeom>
          <a:noFill/>
          <a:ln w="9525">
            <a:noFill/>
            <a:miter lim="800000"/>
            <a:headEnd/>
            <a:tailEnd/>
          </a:ln>
        </p:spPr>
        <p:txBody>
          <a:bodyPr wrap="none">
            <a:prstTxWarp prst="textNoShape">
              <a:avLst/>
            </a:prstTxWarp>
            <a:spAutoFit/>
          </a:bodyPr>
          <a:lstStyle/>
          <a:p>
            <a:r>
              <a:rPr lang="en-US" dirty="0"/>
              <a:t>Is it possible for a particular species?</a:t>
            </a:r>
          </a:p>
          <a:p>
            <a:r>
              <a:rPr lang="en-US" dirty="0"/>
              <a:t>What are the consequences</a:t>
            </a:r>
            <a:r>
              <a:rPr lang="en-US" dirty="0" smtClean="0"/>
              <a:t>?</a:t>
            </a:r>
            <a:endParaRPr lang="en-US" dirty="0"/>
          </a:p>
        </p:txBody>
      </p:sp>
      <p:sp>
        <p:nvSpPr>
          <p:cNvPr id="25603" name="TextBox 6"/>
          <p:cNvSpPr txBox="1">
            <a:spLocks noChangeArrowheads="1"/>
          </p:cNvSpPr>
          <p:nvPr/>
        </p:nvSpPr>
        <p:spPr bwMode="auto">
          <a:xfrm>
            <a:off x="3352800" y="3409890"/>
            <a:ext cx="4452411" cy="400110"/>
          </a:xfrm>
          <a:prstGeom prst="rect">
            <a:avLst/>
          </a:prstGeom>
          <a:solidFill>
            <a:srgbClr val="ADACD7"/>
          </a:solidFill>
          <a:ln w="9525">
            <a:noFill/>
            <a:miter lim="800000"/>
            <a:headEnd/>
            <a:tailEnd/>
          </a:ln>
        </p:spPr>
        <p:txBody>
          <a:bodyPr wrap="none">
            <a:prstTxWarp prst="textNoShape">
              <a:avLst/>
            </a:prstTxWarp>
            <a:spAutoFit/>
          </a:bodyPr>
          <a:lstStyle/>
          <a:p>
            <a:r>
              <a:rPr lang="en-US" sz="2000" b="1"/>
              <a:t>Case Study: Pteropods, the sea butterfly</a:t>
            </a:r>
          </a:p>
        </p:txBody>
      </p:sp>
      <p:grpSp>
        <p:nvGrpSpPr>
          <p:cNvPr id="2" name="Group 7"/>
          <p:cNvGrpSpPr>
            <a:grpSpLocks/>
          </p:cNvGrpSpPr>
          <p:nvPr/>
        </p:nvGrpSpPr>
        <p:grpSpPr bwMode="auto">
          <a:xfrm>
            <a:off x="0" y="0"/>
            <a:ext cx="2057400" cy="6858000"/>
            <a:chOff x="0" y="0"/>
            <a:chExt cx="2057400" cy="6858000"/>
          </a:xfrm>
        </p:grpSpPr>
        <p:sp>
          <p:nvSpPr>
            <p:cNvPr id="9" name="Rectangle 8"/>
            <p:cNvSpPr/>
            <p:nvPr/>
          </p:nvSpPr>
          <p:spPr bwMode="auto">
            <a:xfrm>
              <a:off x="0" y="0"/>
              <a:ext cx="2057400" cy="2133600"/>
            </a:xfrm>
            <a:prstGeom prst="rect">
              <a:avLst/>
            </a:prstGeom>
            <a:solidFill>
              <a:schemeClr val="accent2">
                <a:lumMod val="40000"/>
                <a:lumOff val="60000"/>
                <a:alpha val="72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chemeClr val="tx1"/>
                  </a:solidFill>
                </a:rPr>
                <a:t>Migration</a:t>
              </a:r>
            </a:p>
          </p:txBody>
        </p:sp>
        <p:sp>
          <p:nvSpPr>
            <p:cNvPr id="10" name="Rectangle 9"/>
            <p:cNvSpPr/>
            <p:nvPr/>
          </p:nvSpPr>
          <p:spPr bwMode="auto">
            <a:xfrm>
              <a:off x="0" y="2133600"/>
              <a:ext cx="2057400" cy="2362200"/>
            </a:xfrm>
            <a:prstGeom prst="rect">
              <a:avLst/>
            </a:prstGeom>
            <a:solidFill>
              <a:srgbClr val="3749FF">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Acclimation</a:t>
              </a:r>
            </a:p>
          </p:txBody>
        </p:sp>
        <p:sp>
          <p:nvSpPr>
            <p:cNvPr id="11" name="Rectangle 10"/>
            <p:cNvSpPr/>
            <p:nvPr/>
          </p:nvSpPr>
          <p:spPr bwMode="auto">
            <a:xfrm>
              <a:off x="0" y="4495800"/>
              <a:ext cx="2057400" cy="2362200"/>
            </a:xfrm>
            <a:prstGeom prst="rect">
              <a:avLst/>
            </a:prstGeom>
            <a:solidFill>
              <a:srgbClr val="0005BA">
                <a:alpha val="65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a:solidFill>
                    <a:srgbClr val="FFFFFF"/>
                  </a:solidFill>
                </a:rPr>
                <a:t>Adaptation</a:t>
              </a:r>
            </a:p>
          </p:txBody>
        </p:sp>
      </p:gr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tarctica-s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66292"/>
            <a:ext cx="1536700" cy="1333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nta-barbara-chan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559"/>
            <a:ext cx="1905000" cy="8974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543269338"/>
              </p:ext>
            </p:extLst>
          </p:nvPr>
        </p:nvGraphicFramePr>
        <p:xfrm>
          <a:off x="1465731" y="3023717"/>
          <a:ext cx="6096000" cy="3112348"/>
        </p:xfrm>
        <a:graphic>
          <a:graphicData uri="http://schemas.openxmlformats.org/drawingml/2006/table">
            <a:tbl>
              <a:tblPr firstRow="1" bandRow="1">
                <a:tableStyleId>{5C22544A-7EE6-4342-B048-85BDC9FD1C3A}</a:tableStyleId>
              </a:tblPr>
              <a:tblGrid>
                <a:gridCol w="2032000"/>
                <a:gridCol w="2032000"/>
                <a:gridCol w="2032000"/>
              </a:tblGrid>
              <a:tr h="458047">
                <a:tc>
                  <a:txBody>
                    <a:bodyPr/>
                    <a:lstStyle/>
                    <a:p>
                      <a:endParaRPr lang="en-US" dirty="0"/>
                    </a:p>
                  </a:txBody>
                  <a:tcPr/>
                </a:tc>
                <a:tc>
                  <a:txBody>
                    <a:bodyPr/>
                    <a:lstStyle/>
                    <a:p>
                      <a:pPr algn="ctr"/>
                      <a:r>
                        <a:rPr lang="en-US" dirty="0" smtClean="0"/>
                        <a:t>Temperate urchin</a:t>
                      </a:r>
                      <a:endParaRPr lang="en-US" dirty="0"/>
                    </a:p>
                  </a:txBody>
                  <a:tcPr/>
                </a:tc>
                <a:tc>
                  <a:txBody>
                    <a:bodyPr/>
                    <a:lstStyle/>
                    <a:p>
                      <a:pPr algn="ctr"/>
                      <a:r>
                        <a:rPr lang="en-US" dirty="0" smtClean="0"/>
                        <a:t>Antarctic urchin</a:t>
                      </a:r>
                      <a:endParaRPr lang="en-US" dirty="0"/>
                    </a:p>
                  </a:txBody>
                  <a:tcPr/>
                </a:tc>
              </a:tr>
              <a:tr h="458047">
                <a:tc>
                  <a:txBody>
                    <a:bodyPr/>
                    <a:lstStyle/>
                    <a:p>
                      <a:r>
                        <a:rPr lang="en-US" b="1" dirty="0" smtClean="0"/>
                        <a:t>Calcification</a:t>
                      </a:r>
                      <a:endParaRPr lang="en-US" b="1" dirty="0"/>
                    </a:p>
                  </a:txBody>
                  <a:tcPr/>
                </a:tc>
                <a:tc>
                  <a:txBody>
                    <a:bodyPr/>
                    <a:lstStyle/>
                    <a:p>
                      <a:pPr algn="ctr"/>
                      <a:r>
                        <a:rPr lang="en-US" i="0" dirty="0" smtClean="0">
                          <a:solidFill>
                            <a:schemeClr val="bg1">
                              <a:lumMod val="50000"/>
                            </a:schemeClr>
                          </a:solidFill>
                        </a:rPr>
                        <a:t>TBD</a:t>
                      </a:r>
                      <a:endParaRPr lang="en-US" i="0" dirty="0">
                        <a:solidFill>
                          <a:schemeClr val="bg1">
                            <a:lumMod val="50000"/>
                          </a:schemeClr>
                        </a:solidFill>
                      </a:endParaRPr>
                    </a:p>
                  </a:txBody>
                  <a:tcPr/>
                </a:tc>
                <a:tc>
                  <a:txBody>
                    <a:bodyPr/>
                    <a:lstStyle/>
                    <a:p>
                      <a:pPr algn="ctr"/>
                      <a:r>
                        <a:rPr lang="en-US" dirty="0" smtClean="0"/>
                        <a:t>Reduced</a:t>
                      </a:r>
                      <a:endParaRPr lang="en-US" dirty="0"/>
                    </a:p>
                  </a:txBody>
                  <a:tcPr/>
                </a:tc>
              </a:tr>
              <a:tr h="458047">
                <a:tc>
                  <a:txBody>
                    <a:bodyPr/>
                    <a:lstStyle/>
                    <a:p>
                      <a:r>
                        <a:rPr lang="en-US" b="1" dirty="0" smtClean="0"/>
                        <a:t>Morphology</a:t>
                      </a:r>
                      <a:endParaRPr lang="en-US" b="1" dirty="0"/>
                    </a:p>
                  </a:txBody>
                  <a:tcPr/>
                </a:tc>
                <a:tc>
                  <a:txBody>
                    <a:bodyPr/>
                    <a:lstStyle/>
                    <a:p>
                      <a:pPr algn="ctr"/>
                      <a:r>
                        <a:rPr lang="en-US" dirty="0" smtClean="0"/>
                        <a:t>Smaller</a:t>
                      </a:r>
                      <a:endParaRPr lang="en-US" dirty="0"/>
                    </a:p>
                  </a:txBody>
                  <a:tcPr/>
                </a:tc>
                <a:tc>
                  <a:txBody>
                    <a:bodyPr/>
                    <a:lstStyle/>
                    <a:p>
                      <a:pPr algn="ctr"/>
                      <a:r>
                        <a:rPr lang="en-US" dirty="0" smtClean="0"/>
                        <a:t>Smaller</a:t>
                      </a:r>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Oxygen consumption</a:t>
                      </a:r>
                    </a:p>
                  </a:txBody>
                  <a:tcPr/>
                </a:tc>
                <a:tc>
                  <a:txBody>
                    <a:bodyPr/>
                    <a:lstStyle/>
                    <a:p>
                      <a:pPr algn="ctr"/>
                      <a:r>
                        <a:rPr lang="en-US" dirty="0" smtClean="0">
                          <a:solidFill>
                            <a:srgbClr val="7F7F7F"/>
                          </a:solidFill>
                        </a:rPr>
                        <a:t>TBD</a:t>
                      </a:r>
                      <a:endParaRPr lang="en-US" dirty="0">
                        <a:solidFill>
                          <a:srgbClr val="7F7F7F"/>
                        </a:solidFill>
                      </a:endParaRPr>
                    </a:p>
                  </a:txBody>
                  <a:tcPr/>
                </a:tc>
                <a:tc>
                  <a:txBody>
                    <a:bodyPr/>
                    <a:lstStyle/>
                    <a:p>
                      <a:pPr algn="ctr"/>
                      <a:r>
                        <a:rPr lang="en-US" dirty="0" smtClean="0"/>
                        <a:t>Unchanged</a:t>
                      </a:r>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Lipid</a:t>
                      </a:r>
                      <a:r>
                        <a:rPr lang="en-US" dirty="0" smtClean="0"/>
                        <a:t> </a:t>
                      </a:r>
                      <a:r>
                        <a:rPr lang="en-US" b="1" dirty="0" smtClean="0"/>
                        <a:t>use</a:t>
                      </a:r>
                    </a:p>
                  </a:txBody>
                  <a:tcPr/>
                </a:tc>
                <a:tc>
                  <a:txBody>
                    <a:bodyPr/>
                    <a:lstStyle/>
                    <a:p>
                      <a:pPr algn="ctr"/>
                      <a:r>
                        <a:rPr lang="en-US" dirty="0" smtClean="0"/>
                        <a:t>No change</a:t>
                      </a:r>
                      <a:endParaRPr lang="en-US" dirty="0"/>
                    </a:p>
                  </a:txBody>
                  <a:tcPr/>
                </a:tc>
                <a:tc>
                  <a:txBody>
                    <a:bodyPr/>
                    <a:lstStyle/>
                    <a:p>
                      <a:pPr algn="ctr"/>
                      <a:r>
                        <a:rPr lang="en-US" dirty="0" smtClean="0"/>
                        <a:t>No change</a:t>
                      </a:r>
                      <a:endParaRPr lang="en-US" dirty="0"/>
                    </a:p>
                  </a:txBody>
                  <a:tcPr/>
                </a:tc>
              </a:tr>
              <a:tr h="4580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 expression</a:t>
                      </a:r>
                    </a:p>
                    <a:p>
                      <a:endParaRPr lang="en-US" dirty="0"/>
                    </a:p>
                  </a:txBody>
                  <a:tcPr/>
                </a:tc>
                <a:tc>
                  <a:txBody>
                    <a:bodyPr/>
                    <a:lstStyle/>
                    <a:p>
                      <a:pPr algn="ctr"/>
                      <a:r>
                        <a:rPr lang="en-US" dirty="0" smtClean="0"/>
                        <a:t>Gastrulae</a:t>
                      </a:r>
                      <a:r>
                        <a:rPr lang="en-US" baseline="0" dirty="0" smtClean="0"/>
                        <a:t> more sensitive</a:t>
                      </a:r>
                      <a:endParaRPr lang="en-US" dirty="0"/>
                    </a:p>
                  </a:txBody>
                  <a:tcPr/>
                </a:tc>
                <a:tc>
                  <a:txBody>
                    <a:bodyPr/>
                    <a:lstStyle/>
                    <a:p>
                      <a:pPr algn="ctr"/>
                      <a:r>
                        <a:rPr lang="en-US" dirty="0" smtClean="0"/>
                        <a:t>Signs</a:t>
                      </a:r>
                      <a:r>
                        <a:rPr lang="en-US" baseline="0" dirty="0" smtClean="0"/>
                        <a:t> of more damage to proteins</a:t>
                      </a:r>
                      <a:endParaRPr lang="en-US" dirty="0"/>
                    </a:p>
                  </a:txBody>
                  <a:tcPr/>
                </a:tc>
              </a:tr>
            </a:tbl>
          </a:graphicData>
        </a:graphic>
      </p:graphicFrame>
      <p:pic>
        <p:nvPicPr>
          <p:cNvPr id="8" name="Picture 3" descr="Mohawk-SeaFET.TIF"/>
          <p:cNvPicPr>
            <a:picLocks noChangeAspect="1"/>
          </p:cNvPicPr>
          <p:nvPr/>
        </p:nvPicPr>
        <p:blipFill>
          <a:blip r:embed="rId5"/>
          <a:srcRect/>
          <a:stretch>
            <a:fillRect/>
          </a:stretch>
        </p:blipFill>
        <p:spPr bwMode="auto">
          <a:xfrm>
            <a:off x="2025945" y="53591"/>
            <a:ext cx="2058959" cy="1564767"/>
          </a:xfrm>
          <a:prstGeom prst="rect">
            <a:avLst/>
          </a:prstGeom>
          <a:noFill/>
          <a:ln w="9525">
            <a:noFill/>
            <a:miter lim="800000"/>
            <a:headEnd/>
            <a:tailEnd/>
          </a:ln>
        </p:spPr>
      </p:pic>
      <p:pic>
        <p:nvPicPr>
          <p:cNvPr id="9" name="Picture 4" descr="CapeEvans-SeaFET copy.TIF"/>
          <p:cNvPicPr>
            <a:picLocks noChangeAspect="1"/>
          </p:cNvPicPr>
          <p:nvPr/>
        </p:nvPicPr>
        <p:blipFill>
          <a:blip r:embed="rId6"/>
          <a:srcRect/>
          <a:stretch>
            <a:fillRect/>
          </a:stretch>
        </p:blipFill>
        <p:spPr bwMode="auto">
          <a:xfrm>
            <a:off x="5143500" y="1580"/>
            <a:ext cx="2133600" cy="1773967"/>
          </a:xfrm>
          <a:prstGeom prst="rect">
            <a:avLst/>
          </a:prstGeom>
          <a:noFill/>
          <a:ln w="9525">
            <a:noFill/>
            <a:miter lim="800000"/>
            <a:headEnd/>
            <a:tailEnd/>
          </a:ln>
        </p:spPr>
      </p:pic>
      <p:sp>
        <p:nvSpPr>
          <p:cNvPr id="10" name="TextBox 9"/>
          <p:cNvSpPr txBox="1"/>
          <p:nvPr/>
        </p:nvSpPr>
        <p:spPr>
          <a:xfrm>
            <a:off x="216186" y="1699407"/>
            <a:ext cx="8729648" cy="523220"/>
          </a:xfrm>
          <a:prstGeom prst="rect">
            <a:avLst/>
          </a:prstGeom>
          <a:noFill/>
        </p:spPr>
        <p:txBody>
          <a:bodyPr wrap="none" rtlCol="0">
            <a:spAutoFit/>
          </a:bodyPr>
          <a:lstStyle/>
          <a:p>
            <a:r>
              <a:rPr lang="en-US" sz="2800" dirty="0" smtClean="0"/>
              <a:t>Physiological </a:t>
            </a:r>
            <a:r>
              <a:rPr lang="en-US" sz="2800" dirty="0"/>
              <a:t>r</a:t>
            </a:r>
            <a:r>
              <a:rPr lang="en-US" sz="2800" dirty="0" smtClean="0"/>
              <a:t>esponse during development at higher pCO</a:t>
            </a:r>
            <a:r>
              <a:rPr lang="en-US" sz="2800" baseline="-25000" dirty="0" smtClean="0"/>
              <a:t>2</a:t>
            </a:r>
            <a:r>
              <a:rPr lang="en-US" sz="2800" dirty="0" smtClean="0"/>
              <a:t>  </a:t>
            </a:r>
            <a:endParaRPr lang="en-US" sz="2800" dirty="0"/>
          </a:p>
        </p:txBody>
      </p:sp>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4904" y="2447576"/>
            <a:ext cx="767986" cy="5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0"/>
          <p:cNvPicPr>
            <a:picLocks noChangeAspect="1" noChangeArrowheads="1"/>
          </p:cNvPicPr>
          <p:nvPr/>
        </p:nvPicPr>
        <p:blipFill>
          <a:blip r:embed="rId8">
            <a:extLst>
              <a:ext uri="{28A0092B-C50C-407E-A947-70E740481C1C}">
                <a14:useLocalDpi xmlns:a14="http://schemas.microsoft.com/office/drawing/2010/main" val="0"/>
              </a:ext>
            </a:extLst>
          </a:blip>
          <a:srcRect l="23399" t="19919" r="11258"/>
          <a:stretch>
            <a:fillRect/>
          </a:stretch>
        </p:blipFill>
        <p:spPr bwMode="auto">
          <a:xfrm>
            <a:off x="6150225" y="2398275"/>
            <a:ext cx="787390" cy="64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07301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lp_Forest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100" y="2420414"/>
            <a:ext cx="4406899" cy="4437586"/>
          </a:xfrm>
          <a:prstGeom prst="rect">
            <a:avLst/>
          </a:prstGeom>
        </p:spPr>
      </p:pic>
      <p:pic>
        <p:nvPicPr>
          <p:cNvPr id="9" name="Picture 8" descr="ANT benth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20414"/>
            <a:ext cx="4737100" cy="4437586"/>
          </a:xfrm>
          <a:prstGeom prst="rect">
            <a:avLst/>
          </a:prstGeom>
        </p:spPr>
      </p:pic>
      <p:sp>
        <p:nvSpPr>
          <p:cNvPr id="10" name="TextBox 9"/>
          <p:cNvSpPr txBox="1"/>
          <p:nvPr/>
        </p:nvSpPr>
        <p:spPr>
          <a:xfrm>
            <a:off x="88900" y="6489700"/>
            <a:ext cx="1415772" cy="307777"/>
          </a:xfrm>
          <a:prstGeom prst="rect">
            <a:avLst/>
          </a:prstGeom>
          <a:noFill/>
        </p:spPr>
        <p:txBody>
          <a:bodyPr wrap="none" rtlCol="0">
            <a:spAutoFit/>
          </a:bodyPr>
          <a:lstStyle/>
          <a:p>
            <a:r>
              <a:rPr lang="en-US" sz="1400" dirty="0" smtClean="0">
                <a:solidFill>
                  <a:schemeClr val="bg1"/>
                </a:solidFill>
              </a:rPr>
              <a:t>© Shawn Harper</a:t>
            </a:r>
            <a:endParaRPr lang="en-US" sz="1400" dirty="0">
              <a:solidFill>
                <a:schemeClr val="bg1"/>
              </a:solidFill>
            </a:endParaRPr>
          </a:p>
        </p:txBody>
      </p:sp>
      <p:sp>
        <p:nvSpPr>
          <p:cNvPr id="11" name="TextBox 10"/>
          <p:cNvSpPr txBox="1"/>
          <p:nvPr/>
        </p:nvSpPr>
        <p:spPr>
          <a:xfrm>
            <a:off x="7581065" y="6488211"/>
            <a:ext cx="1471314" cy="307777"/>
          </a:xfrm>
          <a:prstGeom prst="rect">
            <a:avLst/>
          </a:prstGeom>
          <a:noFill/>
        </p:spPr>
        <p:txBody>
          <a:bodyPr wrap="none" rtlCol="0">
            <a:spAutoFit/>
          </a:bodyPr>
          <a:lstStyle/>
          <a:p>
            <a:r>
              <a:rPr lang="en-US" sz="1400" dirty="0" smtClean="0">
                <a:solidFill>
                  <a:schemeClr val="bg1"/>
                </a:solidFill>
              </a:rPr>
              <a:t>© UCSB SBC LTER</a:t>
            </a:r>
            <a:endParaRPr lang="en-US" sz="1400" dirty="0">
              <a:solidFill>
                <a:schemeClr val="bg1"/>
              </a:solidFill>
            </a:endParaRPr>
          </a:p>
        </p:txBody>
      </p:sp>
      <p:sp>
        <p:nvSpPr>
          <p:cNvPr id="12" name="Title 1"/>
          <p:cNvSpPr>
            <a:spLocks noGrp="1"/>
          </p:cNvSpPr>
          <p:nvPr>
            <p:ph type="title"/>
          </p:nvPr>
        </p:nvSpPr>
        <p:spPr>
          <a:xfrm>
            <a:off x="129437" y="607947"/>
            <a:ext cx="8868635" cy="1175369"/>
          </a:xfrm>
        </p:spPr>
        <p:txBody>
          <a:bodyPr>
            <a:normAutofit fontScale="90000"/>
          </a:bodyPr>
          <a:lstStyle/>
          <a:p>
            <a:r>
              <a:rPr lang="en-US" sz="4900" dirty="0" smtClean="0"/>
              <a:t>Performance and plasticity as a trait:</a:t>
            </a:r>
            <a:r>
              <a:rPr lang="en-US" dirty="0" smtClean="0"/>
              <a:t/>
            </a:r>
            <a:br>
              <a:rPr lang="en-US" dirty="0" smtClean="0"/>
            </a:br>
            <a:r>
              <a:rPr lang="en-US" sz="4000" dirty="0" smtClean="0"/>
              <a:t>acclimation </a:t>
            </a:r>
            <a:r>
              <a:rPr lang="en-US" sz="4000" dirty="0"/>
              <a:t>to the carbonate environment</a:t>
            </a:r>
          </a:p>
        </p:txBody>
      </p:sp>
      <p:pic>
        <p:nvPicPr>
          <p:cNvPr id="13" name="Picture 4" descr="IMG_2468"/>
          <p:cNvPicPr>
            <a:picLocks noChangeAspect="1" noChangeArrowheads="1"/>
          </p:cNvPicPr>
          <p:nvPr/>
        </p:nvPicPr>
        <p:blipFill>
          <a:blip r:embed="rId5"/>
          <a:srcRect/>
          <a:stretch>
            <a:fillRect/>
          </a:stretch>
        </p:blipFill>
        <p:spPr>
          <a:xfrm>
            <a:off x="6727185" y="2538966"/>
            <a:ext cx="2270887" cy="1703165"/>
          </a:xfrm>
          <a:prstGeom prst="rect">
            <a:avLst/>
          </a:prstGeom>
          <a:ln w="38100" cmpd="sng">
            <a:solidFill>
              <a:schemeClr val="bg1"/>
            </a:solidFill>
          </a:ln>
        </p:spPr>
      </p:pic>
      <p:pic>
        <p:nvPicPr>
          <p:cNvPr id="14" name="Picture 5" descr="Jetty1_8_04.7.JPG"/>
          <p:cNvPicPr>
            <a:picLocks noChangeAspect="1"/>
          </p:cNvPicPr>
          <p:nvPr/>
        </p:nvPicPr>
        <p:blipFill>
          <a:blip r:embed="rId6"/>
          <a:srcRect/>
          <a:stretch>
            <a:fillRect/>
          </a:stretch>
        </p:blipFill>
        <p:spPr bwMode="auto">
          <a:xfrm>
            <a:off x="129437" y="2538966"/>
            <a:ext cx="1702796" cy="1703165"/>
          </a:xfrm>
          <a:prstGeom prst="rect">
            <a:avLst/>
          </a:prstGeom>
          <a:noFill/>
          <a:ln w="38100" cmpd="sng">
            <a:solidFill>
              <a:schemeClr val="bg1"/>
            </a:solidFill>
            <a:miter lim="800000"/>
            <a:headEnd/>
            <a:tailEnd/>
          </a:ln>
        </p:spPr>
      </p:pic>
      <p:sp>
        <p:nvSpPr>
          <p:cNvPr id="15" name="Content Placeholder 5"/>
          <p:cNvSpPr txBox="1">
            <a:spLocks/>
          </p:cNvSpPr>
          <p:nvPr/>
        </p:nvSpPr>
        <p:spPr>
          <a:xfrm>
            <a:off x="1917042" y="2655989"/>
            <a:ext cx="4810143" cy="38512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Considerable natural environmental variation</a:t>
            </a:r>
          </a:p>
          <a:p>
            <a:pPr marL="285750" indent="-285750"/>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Both species display plasticity in response to OA (i.e. they develop successfully)</a:t>
            </a:r>
          </a:p>
          <a:p>
            <a:pPr marL="285750" indent="-285750"/>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Species has tolerance differs? Responses are related to Ω, less to pCO</a:t>
            </a:r>
            <a:r>
              <a:rPr lang="en-US" sz="2800" baseline="-2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Tree>
    <p:extLst>
      <p:ext uri="{BB962C8B-B14F-4D97-AF65-F5344CB8AC3E}">
        <p14:creationId xmlns:p14="http://schemas.microsoft.com/office/powerpoint/2010/main" val="14518789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457200" y="76200"/>
            <a:ext cx="8229600" cy="1143000"/>
          </a:xfrm>
          <a:solidFill>
            <a:schemeClr val="bg1"/>
          </a:solidFill>
        </p:spPr>
        <p:txBody>
          <a:bodyPr/>
          <a:lstStyle/>
          <a:p>
            <a:pPr eaLnBrk="1" hangingPunct="1"/>
            <a:r>
              <a:rPr lang="en-US" sz="4000" i="1" smtClean="0">
                <a:solidFill>
                  <a:schemeClr val="tx1"/>
                </a:solidFill>
                <a:ea typeface="ＭＳ Ｐゴシック" pitchFamily="-106" charset="-128"/>
                <a:cs typeface="ＭＳ Ｐゴシック" pitchFamily="-106" charset="-128"/>
              </a:rPr>
              <a:t>Limacina helicina</a:t>
            </a:r>
            <a:r>
              <a:rPr lang="en-US" sz="4000" smtClean="0">
                <a:solidFill>
                  <a:schemeClr val="tx1"/>
                </a:solidFill>
                <a:ea typeface="ＭＳ Ｐゴシック" pitchFamily="-106" charset="-128"/>
                <a:cs typeface="ＭＳ Ｐゴシック" pitchFamily="-106" charset="-128"/>
              </a:rPr>
              <a:t>: Bipolar species</a:t>
            </a:r>
          </a:p>
        </p:txBody>
      </p:sp>
      <p:grpSp>
        <p:nvGrpSpPr>
          <p:cNvPr id="2" name="Group 18"/>
          <p:cNvGrpSpPr>
            <a:grpSpLocks/>
          </p:cNvGrpSpPr>
          <p:nvPr/>
        </p:nvGrpSpPr>
        <p:grpSpPr bwMode="auto">
          <a:xfrm>
            <a:off x="228600" y="2686050"/>
            <a:ext cx="4038600" cy="4019550"/>
            <a:chOff x="144" y="1589"/>
            <a:chExt cx="2544" cy="2532"/>
          </a:xfrm>
        </p:grpSpPr>
        <p:pic>
          <p:nvPicPr>
            <p:cNvPr id="26633" name="Picture 16" descr="pteropod II - better"/>
            <p:cNvPicPr>
              <a:picLocks noChangeAspect="1" noChangeArrowheads="1"/>
            </p:cNvPicPr>
            <p:nvPr/>
          </p:nvPicPr>
          <p:blipFill>
            <a:blip r:embed="rId2"/>
            <a:srcRect/>
            <a:stretch>
              <a:fillRect/>
            </a:stretch>
          </p:blipFill>
          <p:spPr bwMode="auto">
            <a:xfrm>
              <a:off x="144" y="1589"/>
              <a:ext cx="2544" cy="1908"/>
            </a:xfrm>
            <a:prstGeom prst="rect">
              <a:avLst/>
            </a:prstGeom>
            <a:noFill/>
            <a:ln w="9525">
              <a:noFill/>
              <a:miter lim="800000"/>
              <a:headEnd/>
              <a:tailEnd/>
            </a:ln>
          </p:spPr>
        </p:pic>
        <p:grpSp>
          <p:nvGrpSpPr>
            <p:cNvPr id="3" name="Group 13"/>
            <p:cNvGrpSpPr>
              <a:grpSpLocks/>
            </p:cNvGrpSpPr>
            <p:nvPr/>
          </p:nvGrpSpPr>
          <p:grpSpPr bwMode="auto">
            <a:xfrm>
              <a:off x="2160" y="3888"/>
              <a:ext cx="480" cy="233"/>
              <a:chOff x="624" y="3895"/>
              <a:chExt cx="480" cy="233"/>
            </a:xfrm>
          </p:grpSpPr>
          <p:sp>
            <p:nvSpPr>
              <p:cNvPr id="26635" name="Rectangle 11"/>
              <p:cNvSpPr>
                <a:spLocks noChangeArrowheads="1"/>
              </p:cNvSpPr>
              <p:nvPr/>
            </p:nvSpPr>
            <p:spPr bwMode="auto">
              <a:xfrm>
                <a:off x="624" y="4080"/>
                <a:ext cx="480" cy="48"/>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06" charset="0"/>
                </a:endParaRPr>
              </a:p>
            </p:txBody>
          </p:sp>
          <p:sp>
            <p:nvSpPr>
              <p:cNvPr id="26636" name="Text Box 12"/>
              <p:cNvSpPr txBox="1">
                <a:spLocks noChangeArrowheads="1"/>
              </p:cNvSpPr>
              <p:nvPr/>
            </p:nvSpPr>
            <p:spPr bwMode="auto">
              <a:xfrm>
                <a:off x="660" y="3895"/>
                <a:ext cx="396" cy="192"/>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latin typeface="Calibri" pitchFamily="-106" charset="0"/>
                  </a:rPr>
                  <a:t>1 mm</a:t>
                </a:r>
              </a:p>
            </p:txBody>
          </p:sp>
        </p:grpSp>
      </p:grpSp>
      <p:pic>
        <p:nvPicPr>
          <p:cNvPr id="26628" name="Picture 7" descr="IMG_4021"/>
          <p:cNvPicPr>
            <a:picLocks noGrp="1" noChangeAspect="1" noChangeArrowheads="1"/>
          </p:cNvPicPr>
          <p:nvPr>
            <p:ph sz="half" idx="4294967295"/>
          </p:nvPr>
        </p:nvPicPr>
        <p:blipFill>
          <a:blip r:embed="rId3"/>
          <a:srcRect/>
          <a:stretch>
            <a:fillRect/>
          </a:stretch>
        </p:blipFill>
        <p:spPr>
          <a:xfrm>
            <a:off x="4724400" y="1371600"/>
            <a:ext cx="4114800" cy="3086100"/>
          </a:xfrm>
        </p:spPr>
      </p:pic>
      <p:sp>
        <p:nvSpPr>
          <p:cNvPr id="26629" name="Text Box 8"/>
          <p:cNvSpPr txBox="1">
            <a:spLocks noChangeArrowheads="1"/>
          </p:cNvSpPr>
          <p:nvPr/>
        </p:nvSpPr>
        <p:spPr bwMode="auto">
          <a:xfrm>
            <a:off x="228600" y="5675313"/>
            <a:ext cx="4262438" cy="954087"/>
          </a:xfrm>
          <a:prstGeom prst="rect">
            <a:avLst/>
          </a:prstGeom>
          <a:noFill/>
          <a:ln w="9525">
            <a:noFill/>
            <a:miter lim="800000"/>
            <a:headEnd/>
            <a:tailEnd/>
          </a:ln>
        </p:spPr>
        <p:txBody>
          <a:bodyPr wrap="none">
            <a:prstTxWarp prst="textNoShape">
              <a:avLst/>
            </a:prstTxWarp>
            <a:spAutoFit/>
          </a:bodyPr>
          <a:lstStyle/>
          <a:p>
            <a:r>
              <a:rPr lang="en-US" sz="2800">
                <a:latin typeface="Calibri" pitchFamily="-106" charset="0"/>
              </a:rPr>
              <a:t>Pteropod </a:t>
            </a:r>
          </a:p>
          <a:p>
            <a:r>
              <a:rPr lang="en-US" sz="2800" i="1">
                <a:latin typeface="Calibri" pitchFamily="-106" charset="0"/>
              </a:rPr>
              <a:t>Limacina helicina antarctica</a:t>
            </a:r>
            <a:endParaRPr lang="en-US" sz="2800">
              <a:latin typeface="Calibri" pitchFamily="-106" charset="0"/>
            </a:endParaRPr>
          </a:p>
        </p:txBody>
      </p:sp>
      <p:sp>
        <p:nvSpPr>
          <p:cNvPr id="26630" name="TextBox 12"/>
          <p:cNvSpPr txBox="1">
            <a:spLocks noChangeArrowheads="1"/>
          </p:cNvSpPr>
          <p:nvPr/>
        </p:nvSpPr>
        <p:spPr bwMode="auto">
          <a:xfrm>
            <a:off x="4724400" y="4495800"/>
            <a:ext cx="4673600" cy="822325"/>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Pteropods from McMurdo Sound </a:t>
            </a:r>
          </a:p>
          <a:p>
            <a:r>
              <a:rPr lang="en-US">
                <a:latin typeface="Calibri" pitchFamily="-106" charset="0"/>
              </a:rPr>
              <a:t>Ross Sea, Antarctica</a:t>
            </a:r>
          </a:p>
        </p:txBody>
      </p:sp>
      <p:sp>
        <p:nvSpPr>
          <p:cNvPr id="26631" name="TextBox 11"/>
          <p:cNvSpPr txBox="1">
            <a:spLocks noChangeArrowheads="1"/>
          </p:cNvSpPr>
          <p:nvPr/>
        </p:nvSpPr>
        <p:spPr bwMode="auto">
          <a:xfrm>
            <a:off x="304800" y="5300663"/>
            <a:ext cx="1498600" cy="338137"/>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 G. Hofmann</a:t>
            </a:r>
          </a:p>
        </p:txBody>
      </p:sp>
      <p:sp>
        <p:nvSpPr>
          <p:cNvPr id="26632" name="TextBox 12"/>
          <p:cNvSpPr txBox="1">
            <a:spLocks noChangeArrowheads="1"/>
          </p:cNvSpPr>
          <p:nvPr/>
        </p:nvSpPr>
        <p:spPr bwMode="auto">
          <a:xfrm>
            <a:off x="381000" y="1600200"/>
            <a:ext cx="3800475" cy="646113"/>
          </a:xfrm>
          <a:prstGeom prst="rect">
            <a:avLst/>
          </a:prstGeom>
          <a:noFill/>
          <a:ln w="9525">
            <a:noFill/>
            <a:miter lim="800000"/>
            <a:headEnd/>
            <a:tailEnd/>
          </a:ln>
        </p:spPr>
        <p:txBody>
          <a:bodyPr wrap="none">
            <a:prstTxWarp prst="textNoShape">
              <a:avLst/>
            </a:prstTxWarp>
            <a:spAutoFit/>
          </a:bodyPr>
          <a:lstStyle/>
          <a:p>
            <a:pPr>
              <a:buFont typeface="Arial" pitchFamily="-106" charset="0"/>
              <a:buChar char="•"/>
            </a:pPr>
            <a:r>
              <a:rPr lang="en-US"/>
              <a:t> Abundant  (&gt; 50% of zooplankton)</a:t>
            </a:r>
          </a:p>
          <a:p>
            <a:pPr>
              <a:buFont typeface="Arial" pitchFamily="-106" charset="0"/>
              <a:buChar char="•"/>
            </a:pPr>
            <a:r>
              <a:rPr lang="en-US"/>
              <a:t> Significant food source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0"/>
            <a:ext cx="9144000" cy="6708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0" y="0"/>
            <a:ext cx="9305925" cy="69802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TotalTime>
  <Words>1632</Words>
  <Application>Microsoft Macintosh PowerPoint</Application>
  <PresentationFormat>On-screen Show (4:3)</PresentationFormat>
  <Paragraphs>473</Paragraphs>
  <Slides>61</Slides>
  <Notes>18</Notes>
  <HiddenSlides>0</HiddenSlides>
  <MMClips>0</MMClips>
  <ScaleCrop>false</ScaleCrop>
  <HeadingPairs>
    <vt:vector size="6" baseType="variant">
      <vt:variant>
        <vt:lpstr>Theme</vt:lpstr>
      </vt:variant>
      <vt:variant>
        <vt:i4>1</vt:i4>
      </vt:variant>
      <vt:variant>
        <vt:lpstr>Links</vt:lpstr>
      </vt:variant>
      <vt:variant>
        <vt:i4>3</vt:i4>
      </vt:variant>
      <vt:variant>
        <vt:lpstr>Slide Titles</vt:lpstr>
      </vt:variant>
      <vt:variant>
        <vt:i4>61</vt:i4>
      </vt:variant>
    </vt:vector>
  </HeadingPairs>
  <TitlesOfParts>
    <vt:vector size="65" baseType="lpstr">
      <vt:lpstr>Office Theme</vt:lpstr>
      <vt:lpstr>!OLE_LINK1</vt:lpstr>
      <vt:lpstr>!OLE_LINK2</vt:lpstr>
      <vt:lpstr>!OLE_LINK3</vt:lpstr>
      <vt:lpstr>PowerPoint Presentation</vt:lpstr>
      <vt:lpstr>PowerPoint Presentation</vt:lpstr>
      <vt:lpstr>Keeling Curve</vt:lpstr>
      <vt:lpstr>PowerPoint Presentation</vt:lpstr>
      <vt:lpstr>PowerPoint Presentation</vt:lpstr>
      <vt:lpstr>PowerPoint Presentation</vt:lpstr>
      <vt:lpstr>Limacina helicina: Bipolar species</vt:lpstr>
      <vt:lpstr>PowerPoint Presentation</vt:lpstr>
      <vt:lpstr>PowerPoint Presentation</vt:lpstr>
      <vt:lpstr>Migration may be limited:  Species with no where to go…</vt:lpstr>
      <vt:lpstr>PowerPoint Presentation</vt:lpstr>
      <vt:lpstr>What we are asking: Can organisms adjust…?</vt:lpstr>
      <vt:lpstr>PowerPoint Presentation</vt:lpstr>
      <vt:lpstr>Calcification in pteropods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problems?</vt:lpstr>
      <vt:lpstr>PowerPoint Presentation</vt:lpstr>
      <vt:lpstr> How my brand of science fits in:  Tipping points &amp; organismal tolerances </vt:lpstr>
      <vt:lpstr>Biological Responses &amp;  Natural Variability of pH in the Environment </vt:lpstr>
      <vt:lpstr>“Skin in, Skin out”  Predicting Ecological Consequences of OA</vt:lpstr>
      <vt:lpstr>Natural variability: How does it interface with plasticity?</vt:lpstr>
      <vt:lpstr>Road Map</vt:lpstr>
      <vt:lpstr>A tale of two urchins </vt:lpstr>
      <vt:lpstr>PowerPoint Presentation</vt:lpstr>
      <vt:lpstr>Road Map</vt:lpstr>
      <vt:lpstr>Continuous pH data collected using SeaFET sensors</vt:lpstr>
      <vt:lpstr>PowerPoint Presentation</vt:lpstr>
      <vt:lpstr>PowerPoint Presentation</vt:lpstr>
      <vt:lpstr>PowerPoint Presentation</vt:lpstr>
      <vt:lpstr>Data from Antarctica and Santa Barbara together</vt:lpstr>
      <vt:lpstr>Road Map</vt:lpstr>
      <vt:lpstr>A tale of two urchins </vt:lpstr>
      <vt:lpstr>Larval culturing system in Crary Labs</vt:lpstr>
      <vt:lpstr>Sea urchin development: When do the ‘hard parts’ form?</vt:lpstr>
      <vt:lpstr>Sea urchin development: When do the ‘hard parts’ form?</vt:lpstr>
      <vt:lpstr>Sea urchin development: When do the ‘hard parts’ form?</vt:lpstr>
      <vt:lpstr>Sea urchin development: When do the ‘hard parts’ form?</vt:lpstr>
      <vt:lpstr>Physiological responses</vt:lpstr>
      <vt:lpstr>Calcification of the larval skeleton was reduced at low pH</vt:lpstr>
      <vt:lpstr>Physiological responses</vt:lpstr>
      <vt:lpstr>Body form changes - Shorter arms at low pH/high pCO2</vt:lpstr>
      <vt:lpstr>Elevated CO2 @ 1450 ppm reduced size of larvae, but they still develop</vt:lpstr>
      <vt:lpstr>PowerPoint Presentation</vt:lpstr>
      <vt:lpstr>Lipid content: No large changes in “fuel usage”</vt:lpstr>
      <vt:lpstr>Physiological responses</vt:lpstr>
      <vt:lpstr>PowerPoint Presentation</vt:lpstr>
      <vt:lpstr>PowerPoint Presentation</vt:lpstr>
      <vt:lpstr>PowerPoint Presentation</vt:lpstr>
      <vt:lpstr>Performance and plasticity as a trait: acclimation to the carbonate environment</vt:lpstr>
    </vt:vector>
  </TitlesOfParts>
  <Company>UCSB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Gretchen</dc:creator>
  <cp:lastModifiedBy>Gretchen Hofmann</cp:lastModifiedBy>
  <cp:revision>21</cp:revision>
  <dcterms:created xsi:type="dcterms:W3CDTF">2011-06-02T21:44:30Z</dcterms:created>
  <dcterms:modified xsi:type="dcterms:W3CDTF">2012-03-14T20:50:50Z</dcterms:modified>
</cp:coreProperties>
</file>