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handoutMasterIdLst>
    <p:handoutMasterId r:id="rId33"/>
  </p:handoutMasterIdLst>
  <p:sldIdLst>
    <p:sldId id="320" r:id="rId2"/>
    <p:sldId id="339" r:id="rId3"/>
    <p:sldId id="336" r:id="rId4"/>
    <p:sldId id="323" r:id="rId5"/>
    <p:sldId id="324" r:id="rId6"/>
    <p:sldId id="337" r:id="rId7"/>
    <p:sldId id="325" r:id="rId8"/>
    <p:sldId id="327" r:id="rId9"/>
    <p:sldId id="329" r:id="rId10"/>
    <p:sldId id="326" r:id="rId11"/>
    <p:sldId id="332" r:id="rId12"/>
    <p:sldId id="333" r:id="rId13"/>
    <p:sldId id="334" r:id="rId14"/>
    <p:sldId id="306" r:id="rId15"/>
    <p:sldId id="317" r:id="rId16"/>
    <p:sldId id="268" r:id="rId17"/>
    <p:sldId id="257" r:id="rId18"/>
    <p:sldId id="262" r:id="rId19"/>
    <p:sldId id="256" r:id="rId20"/>
    <p:sldId id="260" r:id="rId21"/>
    <p:sldId id="305" r:id="rId22"/>
    <p:sldId id="343" r:id="rId23"/>
    <p:sldId id="264" r:id="rId24"/>
    <p:sldId id="340" r:id="rId25"/>
    <p:sldId id="341" r:id="rId26"/>
    <p:sldId id="342" r:id="rId27"/>
    <p:sldId id="270" r:id="rId28"/>
    <p:sldId id="335" r:id="rId29"/>
    <p:sldId id="269" r:id="rId30"/>
    <p:sldId id="31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1437" autoAdjust="0"/>
  </p:normalViewPr>
  <p:slideViewPr>
    <p:cSldViewPr snapToGrid="0" snapToObjects="1">
      <p:cViewPr varScale="1">
        <p:scale>
          <a:sx n="122" d="100"/>
          <a:sy n="122" d="100"/>
        </p:scale>
        <p:origin x="-1920" y="-10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219223-63D6-074A-B645-53B76D2460C2}" type="datetimeFigureOut">
              <a:rPr lang="en-US" smtClean="0"/>
              <a:pPr/>
              <a:t>12/15/11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56CD76-6985-7A4D-8A45-EFDED2488F31}" type="slidenum">
              <a:rPr lang="en-US" smtClean="0"/>
              <a:pPr/>
              <a:t>‹#›</a:t>
            </a:fld>
            <a:endParaRPr lang="en-US"/>
          </a:p>
        </p:txBody>
      </p:sp>
    </p:spTree>
    <p:extLst>
      <p:ext uri="{BB962C8B-B14F-4D97-AF65-F5344CB8AC3E}">
        <p14:creationId xmlns:p14="http://schemas.microsoft.com/office/powerpoint/2010/main" val="223812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9F9BD-5FCD-4C40-9077-1BA2FAD363EB}" type="datetimeFigureOut">
              <a:rPr lang="en-US" smtClean="0"/>
              <a:pPr/>
              <a:t>12/15/11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99C37-326D-B340-8F65-F2D476C01CD8}" type="slidenum">
              <a:rPr lang="en-US" smtClean="0"/>
              <a:pPr/>
              <a:t>‹#›</a:t>
            </a:fld>
            <a:endParaRPr lang="en-US"/>
          </a:p>
        </p:txBody>
      </p:sp>
    </p:spTree>
    <p:extLst>
      <p:ext uri="{BB962C8B-B14F-4D97-AF65-F5344CB8AC3E}">
        <p14:creationId xmlns:p14="http://schemas.microsoft.com/office/powerpoint/2010/main" val="2693001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eo.ucar.edu/educators/ClimateDiscovery/LIA_lesson9_9.28.05.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maps.grida.no/go/graphic/factors_influencing_the_gree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maps.grida.no/go/graphic/cooling-factor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vets.ucar.edu/vg/IPCC_CCSM3/index.s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ires.colorado.edu/education/outreach/climateCommunication/CC%20Misconceptions%20Handout.pdf" TargetMode="External"/><Relationship Id="rId4" Type="http://schemas.openxmlformats.org/officeDocument/2006/relationships/hyperlink" Target="http://beyondpenguins.nsdl.org/issue/column.php?date=June2008&amp;departmentid=professional&amp;columnid=professional!misconceptions" TargetMode="External"/><Relationship Id="rId5" Type="http://schemas.openxmlformats.org/officeDocument/2006/relationships/hyperlink" Target="http://beyondpenguins.nsdl.org/issue/column.php?date=June2010&amp;departmentid=professional&amp;columnid=professional!misconceptions" TargetMode="External"/><Relationship Id="rId6" Type="http://schemas.openxmlformats.org/officeDocument/2006/relationships/hyperlink" Target="http://www.epa.gov/climatechange/emissions/index.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www.nap.edu/openbook.php?record_id=4962" TargetMode="External"/><Relationship Id="rId12" Type="http://schemas.openxmlformats.org/officeDocument/2006/relationships/hyperlink" Target="http://www.naaee.org/programs-and-initiatives/guidelines-for-excellence/materials-guidelines/learner-guidelines" TargetMode="External"/><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nsdl.org/" TargetMode="External"/><Relationship Id="rId4" Type="http://schemas.openxmlformats.org/officeDocument/2006/relationships/hyperlink" Target="http://cleanet.org/resources/35713.html" TargetMode="External"/><Relationship Id="rId5" Type="http://schemas.openxmlformats.org/officeDocument/2006/relationships/hyperlink" Target="http://serc.carleton.edu/index.html" TargetMode="External"/><Relationship Id="rId6" Type="http://schemas.openxmlformats.org/officeDocument/2006/relationships/hyperlink" Target="http://www.merlot.org/merlot/index.htm" TargetMode="External"/><Relationship Id="rId7" Type="http://schemas.openxmlformats.org/officeDocument/2006/relationships/hyperlink" Target="http://serc.carleton.edu/climatechange/" TargetMode="External"/><Relationship Id="rId8" Type="http://schemas.openxmlformats.org/officeDocument/2006/relationships/hyperlink" Target="http://www.climatescience.gov/Library/Literacy/default.php" TargetMode="External"/><Relationship Id="rId9" Type="http://schemas.openxmlformats.org/officeDocument/2006/relationships/hyperlink" Target="http://cleanet.org/clean/literacy/energy.html" TargetMode="External"/><Relationship Id="rId10" Type="http://schemas.openxmlformats.org/officeDocument/2006/relationships/hyperlink" Target="http://www.project2061.org/publications/bsl/default.ht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call in number on this slide, so that people will see it when they log into blackboard. Remind them to mute their phones once they have called in and just us the chat box until the questions and </a:t>
            </a:r>
            <a:r>
              <a:rPr lang="en-US" baseline="0" smtClean="0"/>
              <a:t>discussion. </a:t>
            </a:r>
            <a:endParaRPr lang="en-US"/>
          </a:p>
        </p:txBody>
      </p:sp>
      <p:sp>
        <p:nvSpPr>
          <p:cNvPr id="4" name="Slide Number Placeholder 3"/>
          <p:cNvSpPr>
            <a:spLocks noGrp="1"/>
          </p:cNvSpPr>
          <p:nvPr>
            <p:ph type="sldNum" sz="quarter" idx="10"/>
          </p:nvPr>
        </p:nvSpPr>
        <p:spPr/>
        <p:txBody>
          <a:bodyPr/>
          <a:lstStyle/>
          <a:p>
            <a:fld id="{B5899C37-326D-B340-8F65-F2D476C01C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search by  topic, grade level, resource type</a:t>
            </a:r>
          </a:p>
          <a:p>
            <a:r>
              <a:rPr lang="en-US" dirty="0" smtClean="0"/>
              <a:t>Once you have</a:t>
            </a:r>
            <a:r>
              <a:rPr lang="en-US" baseline="0" dirty="0" smtClean="0"/>
              <a:t> accessed the CLEAN site and selected a literacy principle you can narrow your search in several ways… </a:t>
            </a:r>
          </a:p>
          <a:p>
            <a:r>
              <a:rPr lang="en-US" dirty="0" smtClean="0"/>
              <a:t>By using the refine the results tools</a:t>
            </a:r>
            <a:r>
              <a:rPr lang="en-US" baseline="0" dirty="0" smtClean="0"/>
              <a:t> or by doing a keyword search </a:t>
            </a:r>
          </a:p>
          <a:p>
            <a:r>
              <a:rPr lang="en-US" dirty="0" smtClean="0"/>
              <a:t>Little Ice Age search </a:t>
            </a:r>
          </a:p>
          <a:p>
            <a:endParaRPr lang="en-US" dirty="0" smtClean="0"/>
          </a:p>
          <a:p>
            <a:r>
              <a:rPr lang="en-US" dirty="0" err="1" smtClean="0"/>
              <a:t>http://cleanet.org/clean/educational_resources/index.html?search_text</a:t>
            </a:r>
            <a:r>
              <a:rPr lang="en-US" dirty="0" smtClean="0"/>
              <a:t>=</a:t>
            </a:r>
            <a:r>
              <a:rPr lang="en-US" dirty="0" err="1" smtClean="0"/>
              <a:t>little+ice+age&amp;Search</a:t>
            </a:r>
            <a:r>
              <a:rPr lang="en-US" dirty="0" smtClean="0"/>
              <a:t>=search&amp;q1=sercvocabs__129%3A5</a:t>
            </a:r>
          </a:p>
          <a:p>
            <a:endParaRPr lang="en-US" dirty="0" smtClean="0"/>
          </a:p>
          <a:p>
            <a:endParaRPr lang="en-US" dirty="0" smtClean="0"/>
          </a:p>
          <a:p>
            <a:r>
              <a:rPr lang="en-US" dirty="0" smtClean="0"/>
              <a:t>Ex.  Search for  tree rings, ten resources are found – one video and one complete lesson.  </a:t>
            </a:r>
          </a:p>
          <a:p>
            <a:endParaRPr lang="en-US" dirty="0" smtClean="0"/>
          </a:p>
          <a:p>
            <a:r>
              <a:rPr lang="en-US" sz="1200" kern="1200" dirty="0" smtClean="0">
                <a:solidFill>
                  <a:schemeClr val="tx1"/>
                </a:solidFill>
                <a:latin typeface="+mn-lt"/>
                <a:ea typeface="+mn-ea"/>
                <a:cs typeface="+mn-cs"/>
              </a:rPr>
              <a:t>http://cleanet.org/clean/educational_resources/index.html?q1=sercvocabs__129%3A5</a:t>
            </a:r>
            <a:endParaRPr lang="en-US"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tour from</a:t>
            </a:r>
            <a:r>
              <a:rPr lang="en-US" baseline="0" dirty="0" smtClean="0"/>
              <a:t> this page http://cleanet.org/resources/41810.html</a:t>
            </a:r>
            <a:endParaRPr lang="en-US" dirty="0" smtClean="0"/>
          </a:p>
          <a:p>
            <a:endParaRPr lang="en-US" dirty="0" smtClean="0"/>
          </a:p>
          <a:p>
            <a:r>
              <a:rPr lang="en-US" dirty="0" smtClean="0"/>
              <a:t>Little Ice Age:</a:t>
            </a:r>
          </a:p>
          <a:p>
            <a:r>
              <a:rPr lang="en-US" dirty="0" smtClean="0"/>
              <a:t>Clicking on the </a:t>
            </a:r>
            <a:r>
              <a:rPr lang="en-US" dirty="0" err="1" smtClean="0"/>
              <a:t>url</a:t>
            </a:r>
            <a:r>
              <a:rPr lang="en-US" baseline="0" dirty="0" smtClean="0"/>
              <a:t> takes directly to the lesson. </a:t>
            </a:r>
            <a:r>
              <a:rPr lang="en-US" dirty="0" smtClean="0">
                <a:hlinkClick r:id="rId3"/>
              </a:rPr>
              <a:t>http://eo.ucar.edu/educators/ClimateDiscovery/LIA_lesson9_9.28.05.pdf</a:t>
            </a:r>
            <a:endParaRPr lang="en-US" baseline="0" dirty="0" smtClean="0"/>
          </a:p>
          <a:p>
            <a:endParaRPr lang="en-US" baseline="0" dirty="0" smtClean="0"/>
          </a:p>
          <a:p>
            <a:r>
              <a:rPr lang="en-US" baseline="0" dirty="0" smtClean="0"/>
              <a:t>TH points – you can quickly search a variety of quality lessons and useful bits,  you can quickly review them to choose the ones you want and just print, download or link to.  Couldn’t be easier.  </a:t>
            </a:r>
          </a:p>
          <a:p>
            <a:r>
              <a:rPr lang="en-US" baseline="0" dirty="0" smtClean="0"/>
              <a:t>Lets you review a summary, teaching tips, and important science information. There is also a section on pedagogy, technical details (computer usage etc) and related </a:t>
            </a:r>
            <a:r>
              <a:rPr lang="en-US" baseline="0" dirty="0" err="1" smtClean="0"/>
              <a:t>urls</a:t>
            </a:r>
            <a:r>
              <a:rPr lang="en-US" baseline="0" dirty="0" smtClean="0"/>
              <a:t>.</a:t>
            </a:r>
          </a:p>
          <a:p>
            <a:endParaRPr lang="en-US" baseline="0" dirty="0" smtClean="0"/>
          </a:p>
          <a:p>
            <a:r>
              <a:rPr lang="en-US" baseline="0" dirty="0" smtClean="0"/>
              <a:t>Elaborate on this lesson, how to use, why it is an excellent example. </a:t>
            </a:r>
          </a:p>
          <a:p>
            <a:r>
              <a:rPr lang="en-US" baseline="0" dirty="0" smtClean="0"/>
              <a:t>Inquiry based</a:t>
            </a:r>
          </a:p>
          <a:p>
            <a:r>
              <a:rPr lang="en-US" baseline="0" dirty="0" smtClean="0"/>
              <a:t>Hands on</a:t>
            </a:r>
          </a:p>
          <a:p>
            <a:r>
              <a:rPr lang="en-US" baseline="0" dirty="0" smtClean="0"/>
              <a:t>Demonstrates natural variability</a:t>
            </a:r>
          </a:p>
          <a:p>
            <a:r>
              <a:rPr lang="en-US" baseline="0" dirty="0" smtClean="0"/>
              <a:t>Integrates with other resources on CLEAN site. </a:t>
            </a:r>
          </a:p>
          <a:p>
            <a:r>
              <a:rPr lang="en-US" baseline="0" dirty="0" smtClean="0"/>
              <a:t>Integrates with other subject areas. (history) </a:t>
            </a:r>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23</a:t>
            </a:fld>
            <a:endParaRPr lang="en-US"/>
          </a:p>
        </p:txBody>
      </p:sp>
    </p:spTree>
    <p:extLst>
      <p:ext uri="{BB962C8B-B14F-4D97-AF65-F5344CB8AC3E}">
        <p14:creationId xmlns:p14="http://schemas.microsoft.com/office/powerpoint/2010/main" val="229379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Another useful supplement / introduction to activity. </a:t>
            </a:r>
          </a:p>
          <a:p>
            <a:r>
              <a:rPr lang="en-US" baseline="0" dirty="0" smtClean="0"/>
              <a:t>http://cleanet.org/resources/42753.html</a:t>
            </a:r>
          </a:p>
          <a:p>
            <a:endParaRPr lang="en-US" baseline="0" dirty="0" smtClean="0"/>
          </a:p>
          <a:p>
            <a:endParaRPr lang="en-US" baseline="0" dirty="0" smtClean="0"/>
          </a:p>
          <a:p>
            <a:r>
              <a:rPr lang="en-US" baseline="0" dirty="0" smtClean="0"/>
              <a:t>A third resource,  that you could actually develop a lesson from this video by having students watch the video and then draw a concept map. </a:t>
            </a:r>
          </a:p>
          <a:p>
            <a:r>
              <a:rPr lang="en-US" baseline="0" dirty="0" smtClean="0"/>
              <a:t>Take home point -  Richness and diversity of the lessons and useful bits in the expanding CLEAN collection will allow you to create rich and complex lessons and units.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24</a:t>
            </a:fld>
            <a:endParaRPr lang="en-US"/>
          </a:p>
        </p:txBody>
      </p:sp>
    </p:spTree>
    <p:extLst>
      <p:ext uri="{BB962C8B-B14F-4D97-AF65-F5344CB8AC3E}">
        <p14:creationId xmlns:p14="http://schemas.microsoft.com/office/powerpoint/2010/main" val="39626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a:t>
            </a:r>
            <a:r>
              <a:rPr lang="en-US" dirty="0" err="1" smtClean="0">
                <a:hlinkClick r:id="rId3"/>
              </a:rPr>
              <a:t>http://maps.grida.no/go/graphic/factors_influencing_the_green</a:t>
            </a:r>
            <a:r>
              <a:rPr lang="en-US" dirty="0" err="1" smtClean="0"/>
              <a:t>house_effect</a:t>
            </a:r>
            <a:endParaRPr lang="en-US" dirty="0" smtClean="0"/>
          </a:p>
          <a:p>
            <a:endParaRPr lang="en-US" dirty="0" smtClean="0"/>
          </a:p>
          <a:p>
            <a:r>
              <a:rPr lang="en-US" dirty="0" smtClean="0"/>
              <a:t>What has changed? Solar energy is cyclical</a:t>
            </a:r>
            <a:r>
              <a:rPr lang="en-US" baseline="0" dirty="0" smtClean="0"/>
              <a:t> and predictable</a:t>
            </a:r>
          </a:p>
          <a:p>
            <a:r>
              <a:rPr lang="en-US" baseline="0" dirty="0" smtClean="0"/>
              <a:t>Albedo has essentially remained the same. </a:t>
            </a:r>
          </a:p>
          <a:p>
            <a:endParaRPr lang="en-US" baseline="0" dirty="0" smtClean="0"/>
          </a:p>
          <a:p>
            <a:r>
              <a:rPr lang="en-US" baseline="0" dirty="0" smtClean="0"/>
              <a:t>What has changed is the chemistry of the atmosphere. There are more heat-trapping gases such as NO2, CO2, and CH4 in the atmosphere. </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25</a:t>
            </a:fld>
            <a:endParaRPr lang="en-US"/>
          </a:p>
        </p:txBody>
      </p:sp>
    </p:spTree>
    <p:extLst>
      <p:ext uri="{BB962C8B-B14F-4D97-AF65-F5344CB8AC3E}">
        <p14:creationId xmlns:p14="http://schemas.microsoft.com/office/powerpoint/2010/main" val="39411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smtClean="0">
                <a:hlinkClick r:id="rId3"/>
              </a:rPr>
              <a:t>http://maps.grida.no/go/graphic/cooling-factors</a:t>
            </a:r>
            <a:endParaRPr lang="en-US" dirty="0" smtClean="0"/>
          </a:p>
          <a:p>
            <a:endParaRPr lang="en-US" dirty="0" smtClean="0"/>
          </a:p>
          <a:p>
            <a:r>
              <a:rPr lang="en-US" dirty="0" smtClean="0"/>
              <a:t>What are some of the factors that can cool average global</a:t>
            </a:r>
            <a:r>
              <a:rPr lang="en-US" baseline="0" dirty="0" smtClean="0"/>
              <a:t> temperature? </a:t>
            </a:r>
          </a:p>
          <a:p>
            <a:r>
              <a:rPr lang="en-US" baseline="0" dirty="0" smtClean="0"/>
              <a:t>Things that reflect incoming solar radiation including: </a:t>
            </a:r>
          </a:p>
          <a:p>
            <a:endParaRPr lang="en-US" baseline="0" dirty="0" smtClean="0"/>
          </a:p>
          <a:p>
            <a:r>
              <a:rPr lang="en-US" baseline="0" dirty="0" smtClean="0"/>
              <a:t>Volcanic Eruptions (aerosols)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White clouds</a:t>
            </a:r>
          </a:p>
          <a:p>
            <a:r>
              <a:rPr lang="en-US" baseline="0" dirty="0" smtClean="0"/>
              <a:t>Barren lands (deserts) and Ice and Snow</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supplements that can be woven into the lesson.</a:t>
            </a:r>
            <a:r>
              <a:rPr lang="en-US" baseline="0" dirty="0" smtClean="0"/>
              <a:t> This interactive is over the same time period and shows the impact of volcanic activity. </a:t>
            </a:r>
          </a:p>
          <a:p>
            <a:r>
              <a:rPr lang="en-US" baseline="0" dirty="0" smtClean="0"/>
              <a:t>http://cleanet.org/resources/42798.html</a:t>
            </a:r>
          </a:p>
          <a:p>
            <a:endParaRPr lang="en-US" baseline="0" dirty="0" smtClean="0"/>
          </a:p>
          <a:p>
            <a:r>
              <a:rPr lang="en-US" baseline="0" dirty="0" smtClean="0"/>
              <a:t>Note the other temperature / volcanism graph and animation from NCAR</a:t>
            </a:r>
          </a:p>
          <a:p>
            <a:r>
              <a:rPr lang="en-US" sz="1200" u="none" strike="noStrike" kern="1200" dirty="0" smtClean="0">
                <a:solidFill>
                  <a:schemeClr val="tx1"/>
                </a:solidFill>
                <a:latin typeface="+mn-lt"/>
                <a:ea typeface="+mn-ea"/>
                <a:cs typeface="+mn-cs"/>
                <a:hlinkClick r:id="rId3"/>
              </a:rPr>
              <a:t>http://www.vets.ucar.edu/vg/IPCC_CCSM3/index.shtml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Available as mpeg, QT, or You Tube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27</a:t>
            </a:fld>
            <a:endParaRPr lang="en-US"/>
          </a:p>
        </p:txBody>
      </p:sp>
    </p:spTree>
    <p:extLst>
      <p:ext uri="{BB962C8B-B14F-4D97-AF65-F5344CB8AC3E}">
        <p14:creationId xmlns:p14="http://schemas.microsoft.com/office/powerpoint/2010/main" val="257872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assignment</a:t>
            </a:r>
            <a:r>
              <a:rPr lang="en-US" baseline="0" dirty="0" smtClean="0"/>
              <a:t> was to find one lesson and one supplemental resource within one of the topics above. I still get excited when I find a great resource that would be perfect in an environmental science unit.  So hope you had searching as well. In your breakout rooms, you should share…………</a:t>
            </a:r>
            <a:endParaRPr lang="en-US" dirty="0" smtClean="0"/>
          </a:p>
          <a:p>
            <a:endParaRPr lang="en-US" dirty="0" smtClean="0"/>
          </a:p>
          <a:p>
            <a:r>
              <a:rPr lang="en-US" dirty="0" smtClean="0"/>
              <a:t>Its time to go to breakout rooms.  Just to let you know – you may get moved from one breakout room to another in the very beginning until rooms have equal amounts of people. </a:t>
            </a:r>
          </a:p>
          <a:p>
            <a:endParaRPr lang="en-US" dirty="0" smtClean="0"/>
          </a:p>
          <a:p>
            <a:r>
              <a:rPr lang="en-US" dirty="0" smtClean="0"/>
              <a:t>We</a:t>
            </a:r>
            <a:r>
              <a:rPr lang="en-US" baseline="0" dirty="0" smtClean="0"/>
              <a:t> will post the resources shown tonight and other supplemental resources on the CLEAN webinar site.  </a:t>
            </a:r>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29</a:t>
            </a:fld>
            <a:endParaRPr lang="en-US"/>
          </a:p>
        </p:txBody>
      </p:sp>
    </p:spTree>
    <p:extLst>
      <p:ext uri="{BB962C8B-B14F-4D97-AF65-F5344CB8AC3E}">
        <p14:creationId xmlns:p14="http://schemas.microsoft.com/office/powerpoint/2010/main" val="381445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30</a:t>
            </a:fld>
            <a:endParaRPr lang="en-US"/>
          </a:p>
        </p:txBody>
      </p:sp>
    </p:spTree>
    <p:extLst>
      <p:ext uri="{BB962C8B-B14F-4D97-AF65-F5344CB8AC3E}">
        <p14:creationId xmlns:p14="http://schemas.microsoft.com/office/powerpoint/2010/main" val="39835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a:t>
            </a:r>
          </a:p>
          <a:p>
            <a:r>
              <a:rPr lang="en-US" baseline="0" dirty="0" smtClean="0"/>
              <a:t>Teaching experience:  </a:t>
            </a:r>
          </a:p>
          <a:p>
            <a:endParaRPr lang="en-US" baseline="0" dirty="0" smtClean="0"/>
          </a:p>
          <a:p>
            <a:r>
              <a:rPr lang="en-US" baseline="0" dirty="0" smtClean="0"/>
              <a:t>Other research experience with climate change: </a:t>
            </a:r>
          </a:p>
          <a:p>
            <a:endParaRPr lang="en-US" baseline="0" dirty="0" smtClean="0"/>
          </a:p>
          <a:p>
            <a:r>
              <a:rPr lang="en-US" baseline="0" dirty="0" smtClean="0"/>
              <a:t>How the CLEAN collection could have helped me in </a:t>
            </a:r>
            <a:r>
              <a:rPr lang="en-US" baseline="0" smtClean="0"/>
              <a:t>my teaching.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14</a:t>
            </a:fld>
            <a:endParaRPr lang="en-US"/>
          </a:p>
        </p:txBody>
      </p:sp>
    </p:spTree>
    <p:extLst>
      <p:ext uri="{BB962C8B-B14F-4D97-AF65-F5344CB8AC3E}">
        <p14:creationId xmlns:p14="http://schemas.microsoft.com/office/powerpoint/2010/main" val="41024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examples of  misconceptions; there are others that teachers may have observed. As Tamara just demonstrated, having solid resources such as the ones in the CLEAN collection can aid teachers in correcting these misconceptions. </a:t>
            </a:r>
          </a:p>
          <a:p>
            <a:r>
              <a:rPr lang="en-US" baseline="0" dirty="0" smtClean="0"/>
              <a:t> Sources:</a:t>
            </a:r>
          </a:p>
          <a:p>
            <a:r>
              <a:rPr lang="en-US" baseline="0" dirty="0" smtClean="0"/>
              <a:t> PEW center on climate change. </a:t>
            </a:r>
            <a:r>
              <a:rPr lang="en-US" baseline="0" dirty="0" err="1" smtClean="0"/>
              <a:t>http://www.pewclimate.org/science-impacts/realities-vs-misconceptions</a:t>
            </a:r>
            <a:endParaRPr lang="en-US" baseline="0" dirty="0" smtClean="0"/>
          </a:p>
          <a:p>
            <a:r>
              <a:rPr lang="en-US" baseline="0" dirty="0" smtClean="0"/>
              <a:t>Another resource of answers to FAQ: </a:t>
            </a:r>
            <a:r>
              <a:rPr lang="en-US" baseline="0" dirty="0" err="1" smtClean="0"/>
              <a:t>http://www.pewclimate.org/global-warming-basics/faq_s/glance_faq_science.cfm</a:t>
            </a:r>
            <a:endParaRPr lang="en-US" baseline="0" dirty="0" smtClean="0"/>
          </a:p>
          <a:p>
            <a:r>
              <a:rPr lang="en-US" sz="1200" u="sng" kern="1200" dirty="0" smtClean="0">
                <a:solidFill>
                  <a:schemeClr val="tx1"/>
                </a:solidFill>
                <a:latin typeface="+mn-lt"/>
                <a:ea typeface="+mn-ea"/>
                <a:cs typeface="+mn-cs"/>
              </a:rPr>
              <a:t>References: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Common Misconceptions about Climate and Climate Change</a:t>
            </a:r>
          </a:p>
          <a:p>
            <a:r>
              <a:rPr lang="en-US" sz="1200" u="sng" kern="1200" dirty="0" smtClean="0">
                <a:solidFill>
                  <a:schemeClr val="tx1"/>
                </a:solidFill>
                <a:latin typeface="+mn-lt"/>
                <a:ea typeface="+mn-ea"/>
                <a:cs typeface="+mn-cs"/>
                <a:hlinkClick r:id="rId3"/>
              </a:rPr>
              <a:t>http://cires.colorado.edu/education/outreach/climateCommunication/CC%20Misconceptions%20Handout.pdf</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Common Misconceptions about Polar Weather and Climate</a:t>
            </a:r>
          </a:p>
          <a:p>
            <a:r>
              <a:rPr lang="en-US" sz="1200" u="sng" kern="1200" dirty="0" smtClean="0">
                <a:solidFill>
                  <a:schemeClr val="tx1"/>
                </a:solidFill>
                <a:latin typeface="+mn-lt"/>
                <a:ea typeface="+mn-ea"/>
                <a:cs typeface="+mn-cs"/>
                <a:hlinkClick r:id="rId4"/>
              </a:rPr>
              <a:t>http://beyondpenguins.nsdl.org/issue/column.php?date=June2008&amp;departmentid=professional&amp;columnid=professional!misconceptions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Climate Misconceptions:  A Top 10 List</a:t>
            </a:r>
          </a:p>
          <a:p>
            <a:r>
              <a:rPr lang="en-US" sz="1200" u="sng" kern="1200" dirty="0" smtClean="0">
                <a:solidFill>
                  <a:schemeClr val="tx1"/>
                </a:solidFill>
                <a:latin typeface="+mn-lt"/>
                <a:ea typeface="+mn-ea"/>
                <a:cs typeface="+mn-cs"/>
                <a:hlinkClick r:id="rId5"/>
              </a:rPr>
              <a:t>http://beyondpenguins.nsdl.org/issue/column.php?date=June2010&amp;departmentid=professional&amp;columnid=professional!misconceptions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Greenhouse Gas Overview</a:t>
            </a:r>
          </a:p>
          <a:p>
            <a:r>
              <a:rPr lang="en-US" sz="1200" u="sng" kern="1200" dirty="0" smtClean="0">
                <a:solidFill>
                  <a:schemeClr val="tx1"/>
                </a:solidFill>
                <a:latin typeface="+mn-lt"/>
                <a:ea typeface="+mn-ea"/>
                <a:cs typeface="+mn-cs"/>
                <a:hlinkClick r:id="rId6"/>
              </a:rPr>
              <a:t>http://www.epa.gov/climatechange/emissions/index.html</a:t>
            </a:r>
            <a:endParaRPr lang="en-US" sz="1200" kern="1200" dirty="0" smtClean="0">
              <a:solidFill>
                <a:schemeClr val="tx1"/>
              </a:solidFill>
              <a:latin typeface="+mn-lt"/>
              <a:ea typeface="+mn-ea"/>
              <a:cs typeface="+mn-cs"/>
            </a:endParaRPr>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15</a:t>
            </a:fld>
            <a:endParaRPr lang="en-US"/>
          </a:p>
        </p:txBody>
      </p:sp>
    </p:spTree>
    <p:extLst>
      <p:ext uri="{BB962C8B-B14F-4D97-AF65-F5344CB8AC3E}">
        <p14:creationId xmlns:p14="http://schemas.microsoft.com/office/powerpoint/2010/main" val="39411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Grades 6 – lower college.</a:t>
            </a:r>
          </a:p>
          <a:p>
            <a:r>
              <a:rPr lang="en-US" dirty="0" smtClean="0"/>
              <a:t>Time</a:t>
            </a:r>
            <a:r>
              <a:rPr lang="en-US" baseline="0" dirty="0" smtClean="0"/>
              <a:t> to find quality climate change science lessons and visuals important to teachers.  Non-stop shopping.  </a:t>
            </a:r>
            <a:endParaRPr lang="en-US" dirty="0" smtClean="0"/>
          </a:p>
          <a:p>
            <a:r>
              <a:rPr lang="en-US" dirty="0" smtClean="0"/>
              <a:t/>
            </a:r>
            <a:br>
              <a:rPr lang="en-US" dirty="0" smtClean="0"/>
            </a:br>
            <a:r>
              <a:rPr lang="en-US" b="1" dirty="0" smtClean="0"/>
              <a:t>CLEAN Review Team:</a:t>
            </a:r>
          </a:p>
          <a:p>
            <a:r>
              <a:rPr lang="en-US" dirty="0" smtClean="0"/>
              <a:t>The CLEAN review team consists of experienced middle school and high school teachers and college-level instructors as well as PhD-level scientists of relevant fields (climate and energy science, social sciences etc.) and a few other climate literacy practitioners.</a:t>
            </a:r>
            <a:br>
              <a:rPr lang="en-US" dirty="0" smtClean="0"/>
            </a:br>
            <a:endParaRPr lang="en-US" dirty="0" smtClean="0"/>
          </a:p>
          <a:p>
            <a:r>
              <a:rPr lang="en-US" b="1" dirty="0" smtClean="0"/>
              <a:t>CLEAN Review Process:</a:t>
            </a:r>
          </a:p>
          <a:p>
            <a:r>
              <a:rPr lang="en-US" dirty="0" smtClean="0"/>
              <a:t>The CLEAN review process was informed by review guidelines and criteria from other collections, such as the </a:t>
            </a:r>
            <a:r>
              <a:rPr lang="en-US" dirty="0" smtClean="0">
                <a:hlinkClick r:id="rId3"/>
              </a:rPr>
              <a:t>National Science Digital Library (NSDL)</a:t>
            </a:r>
            <a:r>
              <a:rPr lang="en-US" dirty="0" smtClean="0"/>
              <a:t> (</a:t>
            </a:r>
            <a:r>
              <a:rPr lang="en-US" dirty="0" smtClean="0">
                <a:hlinkClick r:id="rId4"/>
              </a:rPr>
              <a:t>more info</a:t>
            </a:r>
            <a:r>
              <a:rPr lang="en-US" dirty="0" smtClean="0"/>
              <a:t>) , the </a:t>
            </a:r>
            <a:r>
              <a:rPr lang="en-US" dirty="0" smtClean="0">
                <a:hlinkClick r:id="rId5"/>
              </a:rPr>
              <a:t>Science Education Research Center (SERC)</a:t>
            </a:r>
            <a:r>
              <a:rPr lang="en-US" dirty="0" smtClean="0"/>
              <a:t> Guidelines, the </a:t>
            </a:r>
            <a:r>
              <a:rPr lang="en-US" dirty="0" smtClean="0">
                <a:hlinkClick r:id="rId6"/>
              </a:rPr>
              <a:t>Merlot</a:t>
            </a:r>
            <a:r>
              <a:rPr lang="en-US" dirty="0" smtClean="0"/>
              <a:t> criteria and the </a:t>
            </a:r>
            <a:r>
              <a:rPr lang="en-US" dirty="0" smtClean="0">
                <a:hlinkClick r:id="rId7"/>
              </a:rPr>
              <a:t>Climate Change Collection</a:t>
            </a:r>
            <a:r>
              <a:rPr lang="en-US" dirty="0" smtClean="0"/>
              <a:t>. Our review criteria were tested and refined in multiple test review rounds and through review comparisons among different reviewers.</a:t>
            </a:r>
          </a:p>
          <a:p>
            <a:endParaRPr lang="en-US" dirty="0" smtClean="0"/>
          </a:p>
          <a:p>
            <a:r>
              <a:rPr lang="en-US" dirty="0" smtClean="0"/>
              <a:t>The CLEAN collection is aligned with the </a:t>
            </a:r>
            <a:r>
              <a:rPr lang="en-US" dirty="0" smtClean="0">
                <a:hlinkClick r:id="rId8"/>
              </a:rPr>
              <a:t>Essential Principles of Climate Science</a:t>
            </a:r>
            <a:r>
              <a:rPr lang="en-US" dirty="0" smtClean="0"/>
              <a:t> (CCSP 2009) at the concept level as well as with the </a:t>
            </a:r>
            <a:r>
              <a:rPr lang="en-US" dirty="0" smtClean="0">
                <a:hlinkClick r:id="rId9"/>
              </a:rPr>
              <a:t>Energy Awareness Principles</a:t>
            </a:r>
            <a:r>
              <a:rPr lang="en-US" dirty="0" smtClean="0"/>
              <a:t>.</a:t>
            </a:r>
          </a:p>
          <a:p>
            <a:r>
              <a:rPr lang="en-US" dirty="0" smtClean="0"/>
              <a:t>The CLEAN collection is also aligned with the </a:t>
            </a:r>
            <a:r>
              <a:rPr lang="en-US" dirty="0" smtClean="0">
                <a:hlinkClick r:id="rId10"/>
              </a:rPr>
              <a:t>Benchmarks for Science Literacy</a:t>
            </a:r>
            <a:r>
              <a:rPr lang="en-US" dirty="0" smtClean="0"/>
              <a:t> (AAAS Project 2026). The alignment effort was done manually, based on a suggestion by a AAAS Project 2026 specialist on the alignment of the Climate Literacy Essential Principles with the Benchmarks. Alignment with the </a:t>
            </a:r>
            <a:r>
              <a:rPr lang="en-US" dirty="0" smtClean="0">
                <a:hlinkClick r:id="rId11"/>
              </a:rPr>
              <a:t>National Science Education Standards</a:t>
            </a:r>
            <a:r>
              <a:rPr lang="en-US" dirty="0" smtClean="0"/>
              <a:t> and the </a:t>
            </a:r>
            <a:r>
              <a:rPr lang="en-US" dirty="0" smtClean="0">
                <a:hlinkClick r:id="rId12"/>
              </a:rPr>
              <a:t>NAAEE Excellence in Environmental Education Guidelines for Learning</a:t>
            </a:r>
            <a:r>
              <a:rPr lang="en-US" dirty="0" smtClean="0"/>
              <a:t> will be completed by the summer of 2011.</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16</a:t>
            </a:fld>
            <a:endParaRPr lang="en-US"/>
          </a:p>
        </p:txBody>
      </p:sp>
    </p:spTree>
    <p:extLst>
      <p:ext uri="{BB962C8B-B14F-4D97-AF65-F5344CB8AC3E}">
        <p14:creationId xmlns:p14="http://schemas.microsoft.com/office/powerpoint/2010/main" val="345908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order to</a:t>
            </a:r>
            <a:r>
              <a:rPr lang="en-US" baseline="0" dirty="0" smtClean="0"/>
              <a:t> locate teaching resources it is </a:t>
            </a:r>
            <a:r>
              <a:rPr lang="en-US" dirty="0" smtClean="0"/>
              <a:t>worthwhile</a:t>
            </a:r>
            <a:r>
              <a:rPr lang="en-US" baseline="0" dirty="0" smtClean="0"/>
              <a:t> to spend some time on the teacher’s page to see all that it offers in terms of background science, guidance for teaching.   We will take a brief tour of the CLEAN site teaching page.</a:t>
            </a:r>
          </a:p>
          <a:p>
            <a:r>
              <a:rPr lang="en-US" dirty="0" smtClean="0"/>
              <a:t>http://cleanet.org/clean/literacy/principle_4.html</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17</a:t>
            </a:fld>
            <a:endParaRPr lang="en-US"/>
          </a:p>
        </p:txBody>
      </p:sp>
    </p:spTree>
    <p:extLst>
      <p:ext uri="{BB962C8B-B14F-4D97-AF65-F5344CB8AC3E}">
        <p14:creationId xmlns:p14="http://schemas.microsoft.com/office/powerpoint/2010/main" val="278507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can serve a variety or purposes for the teacher.  Ex. Incorporating them into discussions, introductions to a lab, check for prior knowledge etc.  </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18</a:t>
            </a:fld>
            <a:endParaRPr lang="en-US"/>
          </a:p>
        </p:txBody>
      </p:sp>
    </p:spTree>
    <p:extLst>
      <p:ext uri="{BB962C8B-B14F-4D97-AF65-F5344CB8AC3E}">
        <p14:creationId xmlns:p14="http://schemas.microsoft.com/office/powerpoint/2010/main" val="379357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suggestions for using Essential Principle 4 – again – clarifying some ways that  EP4  can be taught and at the appropriate level.  </a:t>
            </a:r>
          </a:p>
          <a:p>
            <a:r>
              <a:rPr lang="en-US" baseline="0" dirty="0" smtClean="0"/>
              <a:t>Related Pedagogy in the small box upper right.  There are ideas here that some of you might find valuable in  creating curriculum units and/or lesson. </a:t>
            </a:r>
          </a:p>
          <a:p>
            <a:endParaRPr lang="en-US" baseline="0" dirty="0" smtClean="0"/>
          </a:p>
          <a:p>
            <a:r>
              <a:rPr lang="en-US" baseline="0" dirty="0" smtClean="0"/>
              <a:t>…. is on  an up coming slide </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19</a:t>
            </a:fld>
            <a:endParaRPr lang="en-US"/>
          </a:p>
        </p:txBody>
      </p:sp>
    </p:spTree>
    <p:extLst>
      <p:ext uri="{BB962C8B-B14F-4D97-AF65-F5344CB8AC3E}">
        <p14:creationId xmlns:p14="http://schemas.microsoft.com/office/powerpoint/2010/main" val="211550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Discussions section:  This section has the potential to be a very powerful tool for educators, scientists and curriculum developers to support and learn from each other. </a:t>
            </a:r>
          </a:p>
          <a:p>
            <a:r>
              <a:rPr lang="en-US" dirty="0" smtClean="0"/>
              <a:t>Can also click on “See all activities for teaching this principle”</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20</a:t>
            </a:fld>
            <a:endParaRPr lang="en-US"/>
          </a:p>
        </p:txBody>
      </p:sp>
    </p:spTree>
    <p:extLst>
      <p:ext uri="{BB962C8B-B14F-4D97-AF65-F5344CB8AC3E}">
        <p14:creationId xmlns:p14="http://schemas.microsoft.com/office/powerpoint/2010/main" val="172761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reminder what’s available: there is a large</a:t>
            </a:r>
            <a:r>
              <a:rPr lang="en-US" baseline="0" dirty="0" smtClean="0"/>
              <a:t> </a:t>
            </a:r>
            <a:r>
              <a:rPr lang="en-US" dirty="0" smtClean="0"/>
              <a:t>Diversity of lessons and additional supplemental resources that together</a:t>
            </a:r>
            <a:r>
              <a:rPr lang="en-US" baseline="0" dirty="0" smtClean="0"/>
              <a:t> give teachers the opportunity to create units and lessons for their students.</a:t>
            </a:r>
          </a:p>
          <a:p>
            <a:endParaRPr lang="en-US" baseline="0" dirty="0" smtClean="0"/>
          </a:p>
          <a:p>
            <a:r>
              <a:rPr lang="en-US" baseline="0" dirty="0" smtClean="0"/>
              <a:t>Versatility – Use a lesson and supplemental resource together or create a lesson around a additional resource. </a:t>
            </a:r>
          </a:p>
          <a:p>
            <a:r>
              <a:rPr lang="en-US" baseline="0" dirty="0" smtClean="0"/>
              <a:t>Most IMPORTANT – the resource collection allows teachers to create texture within  lessons.  In other words it is easier to build lessons that tell a story!   The next two slides are an example of a search to create a multimedia lesson.  </a:t>
            </a:r>
            <a:endParaRPr lang="en-US" dirty="0"/>
          </a:p>
        </p:txBody>
      </p:sp>
      <p:sp>
        <p:nvSpPr>
          <p:cNvPr id="4" name="Slide Number Placeholder 3"/>
          <p:cNvSpPr>
            <a:spLocks noGrp="1"/>
          </p:cNvSpPr>
          <p:nvPr>
            <p:ph type="sldNum" sz="quarter" idx="10"/>
          </p:nvPr>
        </p:nvSpPr>
        <p:spPr/>
        <p:txBody>
          <a:bodyPr/>
          <a:lstStyle/>
          <a:p>
            <a:fld id="{B5899C37-326D-B340-8F65-F2D476C01CD8}" type="slidenum">
              <a:rPr lang="en-US" smtClean="0"/>
              <a:pPr/>
              <a:t>21</a:t>
            </a:fld>
            <a:endParaRPr lang="en-US"/>
          </a:p>
        </p:txBody>
      </p:sp>
    </p:spTree>
    <p:extLst>
      <p:ext uri="{BB962C8B-B14F-4D97-AF65-F5344CB8AC3E}">
        <p14:creationId xmlns:p14="http://schemas.microsoft.com/office/powerpoint/2010/main" val="330740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37B19A79-066B-334F-95FA-E2A8E562239F}" type="datetimeFigureOut">
              <a:rPr lang="en-US" smtClean="0"/>
              <a:pPr/>
              <a:t>12/15/11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626FEC9-440F-7C47-85BB-46B1C3932BA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B19A79-066B-334F-95FA-E2A8E562239F}" type="datetimeFigureOut">
              <a:rPr lang="en-US" smtClean="0"/>
              <a:pPr/>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B19A79-066B-334F-95FA-E2A8E562239F}" type="datetimeFigureOut">
              <a:rPr lang="en-US" smtClean="0"/>
              <a:pPr/>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B19A79-066B-334F-95FA-E2A8E562239F}" type="datetimeFigureOut">
              <a:rPr lang="en-US" smtClean="0"/>
              <a:pPr/>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B19A79-066B-334F-95FA-E2A8E562239F}" type="datetimeFigureOut">
              <a:rPr lang="en-US" smtClean="0"/>
              <a:pPr/>
              <a:t>12/15/11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6FEC9-440F-7C47-85BB-46B1C3932BA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B19A79-066B-334F-95FA-E2A8E562239F}" type="datetimeFigureOut">
              <a:rPr lang="en-US" smtClean="0"/>
              <a:pPr/>
              <a:t>12/15/11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B19A79-066B-334F-95FA-E2A8E562239F}" type="datetimeFigureOut">
              <a:rPr lang="en-US" smtClean="0"/>
              <a:pPr/>
              <a:t>12/15/11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B19A79-066B-334F-95FA-E2A8E562239F}" type="datetimeFigureOut">
              <a:rPr lang="en-US" smtClean="0"/>
              <a:pPr/>
              <a:t>12/15/11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7B19A79-066B-334F-95FA-E2A8E562239F}" type="datetimeFigureOut">
              <a:rPr lang="en-US" smtClean="0"/>
              <a:pPr/>
              <a:t>12/15/11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6FEC9-440F-7C47-85BB-46B1C3932BA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B19A79-066B-334F-95FA-E2A8E562239F}" type="datetimeFigureOut">
              <a:rPr lang="en-US" smtClean="0"/>
              <a:pPr/>
              <a:t>12/15/11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6FEC9-440F-7C47-85BB-46B1C3932B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B19A79-066B-334F-95FA-E2A8E562239F}" type="datetimeFigureOut">
              <a:rPr lang="en-US" smtClean="0"/>
              <a:pPr/>
              <a:t>12/15/11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6FEC9-440F-7C47-85BB-46B1C3932BA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37B19A79-066B-334F-95FA-E2A8E562239F}" type="datetimeFigureOut">
              <a:rPr lang="en-US" smtClean="0"/>
              <a:pPr/>
              <a:t>12/15/11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4626FEC9-440F-7C47-85BB-46B1C3932BA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erc.carleton.edu/earthlabs/cryosphere/7.html"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globalwarmingart.com/wiki/File:Carbon_Dioxide_400kyr_Rev_png" TargetMode="External"/><Relationship Id="rId4" Type="http://schemas.openxmlformats.org/officeDocument/2006/relationships/image" Target="../media/image10.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cleanet.org/resources/4276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globalwarmingart.com/wiki/Image:Milankovitch_Variations.p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globalwarmingart.com/wiki/Image:Milankovitch_Variations.p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courseware.org/eec/GlobalWarming/Tutorials/Milankovitch/" TargetMode="External"/><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cleanet.org/resources/42799.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350" y="0"/>
            <a:ext cx="8216900" cy="741152"/>
          </a:xfrm>
        </p:spPr>
        <p:txBody>
          <a:bodyPr>
            <a:noAutofit/>
          </a:bodyPr>
          <a:lstStyle/>
          <a:p>
            <a:pPr algn="ctr"/>
            <a:r>
              <a:rPr lang="en-US" sz="3800" dirty="0" smtClean="0"/>
              <a:t>WELCOME CLEAN Interactive Webinar</a:t>
            </a:r>
            <a:endParaRPr lang="en-US" sz="3800" dirty="0"/>
          </a:p>
        </p:txBody>
      </p:sp>
      <p:sp>
        <p:nvSpPr>
          <p:cNvPr id="11" name="TextBox 10"/>
          <p:cNvSpPr txBox="1"/>
          <p:nvPr/>
        </p:nvSpPr>
        <p:spPr>
          <a:xfrm>
            <a:off x="4877600" y="1703672"/>
            <a:ext cx="40513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Please take some time to familiarize yourself with the </a:t>
            </a:r>
            <a:r>
              <a:rPr lang="en-US" dirty="0" err="1" smtClean="0"/>
              <a:t>webinar</a:t>
            </a:r>
            <a:r>
              <a:rPr lang="en-US" dirty="0" smtClean="0"/>
              <a:t> interface: </a:t>
            </a:r>
          </a:p>
          <a:p>
            <a:r>
              <a:rPr lang="en-US" dirty="0" smtClean="0"/>
              <a:t>Mouse over icons and find:</a:t>
            </a:r>
          </a:p>
          <a:p>
            <a:pPr>
              <a:buFont typeface="Wingdings" charset="2"/>
              <a:buChar char="§"/>
            </a:pPr>
            <a:r>
              <a:rPr lang="en-US" dirty="0" smtClean="0"/>
              <a:t> How to raise your hand</a:t>
            </a:r>
          </a:p>
          <a:p>
            <a:pPr>
              <a:buFont typeface="Wingdings" charset="2"/>
              <a:buChar char="§"/>
            </a:pPr>
            <a:r>
              <a:rPr lang="en-US" dirty="0" smtClean="0"/>
              <a:t> How to respond to a poll</a:t>
            </a:r>
          </a:p>
          <a:p>
            <a:pPr>
              <a:buFont typeface="Wingdings" charset="2"/>
              <a:buChar char="§"/>
            </a:pPr>
            <a:r>
              <a:rPr lang="en-US" dirty="0" smtClean="0"/>
              <a:t> Respond w/smiley face – that is fun!</a:t>
            </a:r>
          </a:p>
          <a:p>
            <a:pPr>
              <a:buFont typeface="Wingdings" charset="2"/>
              <a:buChar char="§"/>
            </a:pPr>
            <a:r>
              <a:rPr lang="en-US" dirty="0" smtClean="0"/>
              <a:t> Introduce yourself in the chat panel!</a:t>
            </a:r>
          </a:p>
          <a:p>
            <a:endParaRPr lang="en-US" dirty="0" smtClean="0">
              <a:latin typeface="Calibri"/>
            </a:endParaRPr>
          </a:p>
          <a:p>
            <a:r>
              <a:rPr lang="en-US" dirty="0" smtClean="0">
                <a:latin typeface="Calibri"/>
              </a:rPr>
              <a:t>→</a:t>
            </a:r>
            <a:r>
              <a:rPr lang="en-US" dirty="0" smtClean="0"/>
              <a:t>If you haven’t had a chance to do the homework – please take a look now. </a:t>
            </a:r>
            <a:endParaRPr lang="en-US" dirty="0"/>
          </a:p>
        </p:txBody>
      </p:sp>
      <p:sp>
        <p:nvSpPr>
          <p:cNvPr id="12" name="TextBox 11"/>
          <p:cNvSpPr txBox="1"/>
          <p:nvPr/>
        </p:nvSpPr>
        <p:spPr>
          <a:xfrm>
            <a:off x="7252500" y="4940405"/>
            <a:ext cx="1676400"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ln w="1905"/>
                <a:solidFill>
                  <a:srgbClr val="FF0000"/>
                </a:solidFill>
                <a:effectLst>
                  <a:innerShdw blurRad="69850" dist="43180" dir="5400000">
                    <a:srgbClr val="000000">
                      <a:alpha val="65000"/>
                    </a:srgbClr>
                  </a:innerShdw>
                </a:effectLst>
              </a:rPr>
              <a:t>Tech </a:t>
            </a:r>
            <a:r>
              <a:rPr lang="en-US" sz="1600" b="1" dirty="0">
                <a:ln w="1905"/>
                <a:solidFill>
                  <a:srgbClr val="FF0000"/>
                </a:solidFill>
                <a:effectLst>
                  <a:innerShdw blurRad="69850" dist="43180" dir="5400000">
                    <a:srgbClr val="000000">
                      <a:alpha val="65000"/>
                    </a:srgbClr>
                  </a:innerShdw>
                </a:effectLst>
              </a:rPr>
              <a:t>Support 617-873-</a:t>
            </a:r>
            <a:r>
              <a:rPr lang="en-US" sz="1600" b="1" dirty="0" smtClean="0">
                <a:ln w="1905"/>
                <a:solidFill>
                  <a:srgbClr val="FF0000"/>
                </a:solidFill>
                <a:effectLst>
                  <a:innerShdw blurRad="69850" dist="43180" dir="5400000">
                    <a:srgbClr val="000000">
                      <a:alpha val="65000"/>
                    </a:srgbClr>
                  </a:innerShdw>
                </a:effectLst>
              </a:rPr>
              <a:t>9651</a:t>
            </a:r>
            <a:endParaRPr lang="en-US" sz="1600" b="1" dirty="0">
              <a:ln w="1905"/>
              <a:solidFill>
                <a:srgbClr val="FF0000"/>
              </a:solidFill>
              <a:effectLst>
                <a:innerShdw blurRad="69850" dist="43180" dir="5400000">
                  <a:srgbClr val="000000">
                    <a:alpha val="65000"/>
                  </a:srgbClr>
                </a:innerShdw>
              </a:effectLst>
            </a:endParaRPr>
          </a:p>
          <a:p>
            <a:pPr algn="ct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Toll free call in 1-866-910-4857 passcode 251399</a:t>
            </a:r>
          </a:p>
          <a:p>
            <a:pPr algn="ct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descr="bbcPartInterface.jpg"/>
          <p:cNvPicPr>
            <a:picLocks noChangeAspect="1"/>
          </p:cNvPicPr>
          <p:nvPr/>
        </p:nvPicPr>
        <p:blipFill>
          <a:blip r:embed="rId3"/>
          <a:srcRect r="52000"/>
          <a:stretch>
            <a:fillRect/>
          </a:stretch>
        </p:blipFill>
        <p:spPr>
          <a:xfrm>
            <a:off x="983695" y="1520686"/>
            <a:ext cx="3657600" cy="5283200"/>
          </a:xfrm>
          <a:prstGeom prst="rect">
            <a:avLst/>
          </a:prstGeom>
        </p:spPr>
      </p:pic>
      <p:sp>
        <p:nvSpPr>
          <p:cNvPr id="5" name="TextBox 4"/>
          <p:cNvSpPr txBox="1"/>
          <p:nvPr/>
        </p:nvSpPr>
        <p:spPr>
          <a:xfrm>
            <a:off x="1182528" y="812800"/>
            <a:ext cx="7669372" cy="707886"/>
          </a:xfrm>
          <a:prstGeom prst="rect">
            <a:avLst/>
          </a:prstGeom>
          <a:noFill/>
        </p:spPr>
        <p:txBody>
          <a:bodyPr wrap="square" rtlCol="0">
            <a:spAutoFit/>
          </a:bodyPr>
          <a:lstStyle/>
          <a:p>
            <a:r>
              <a:rPr lang="en-US" sz="2000" b="1" dirty="0" smtClean="0"/>
              <a:t>Climate Literacy Essential Principle 4: </a:t>
            </a:r>
          </a:p>
          <a:p>
            <a:r>
              <a:rPr lang="en-US" sz="2000" b="1" dirty="0" smtClean="0"/>
              <a:t>Focus: Mechanisms of long-term climate change</a:t>
            </a:r>
            <a:endParaRPr lang="en-US" sz="2000" b="1" dirty="0"/>
          </a:p>
        </p:txBody>
      </p:sp>
      <p:sp>
        <p:nvSpPr>
          <p:cNvPr id="15" name="TextBox 14"/>
          <p:cNvSpPr txBox="1"/>
          <p:nvPr/>
        </p:nvSpPr>
        <p:spPr>
          <a:xfrm>
            <a:off x="4800600" y="5017405"/>
            <a:ext cx="21463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chemeClr val="accent5"/>
                </a:solidFill>
              </a:rPr>
              <a:t>We will begin at</a:t>
            </a:r>
            <a:endParaRPr lang="en-US" b="1" dirty="0" smtClean="0">
              <a:solidFill>
                <a:schemeClr val="accent1"/>
              </a:solidFill>
            </a:endParaRPr>
          </a:p>
          <a:p>
            <a:pPr algn="ctr"/>
            <a:r>
              <a:rPr lang="en-US" b="1" dirty="0" smtClean="0">
                <a:solidFill>
                  <a:srgbClr val="964305"/>
                </a:solidFill>
              </a:rPr>
              <a:t>7:00 pm Eastern</a:t>
            </a:r>
          </a:p>
          <a:p>
            <a:pPr algn="ctr"/>
            <a:r>
              <a:rPr lang="en-US" b="1" dirty="0" smtClean="0">
                <a:solidFill>
                  <a:srgbClr val="964305"/>
                </a:solidFill>
              </a:rPr>
              <a:t>6:00 pm Central</a:t>
            </a:r>
          </a:p>
          <a:p>
            <a:pPr algn="ctr"/>
            <a:r>
              <a:rPr lang="en-US" b="1" dirty="0" smtClean="0">
                <a:solidFill>
                  <a:srgbClr val="964305"/>
                </a:solidFill>
              </a:rPr>
              <a:t>5:00 pm Mountain</a:t>
            </a:r>
          </a:p>
          <a:p>
            <a:pPr algn="ctr"/>
            <a:r>
              <a:rPr lang="en-US" b="1" dirty="0" smtClean="0">
                <a:solidFill>
                  <a:srgbClr val="964305"/>
                </a:solidFill>
              </a:rPr>
              <a:t>4:00 pm Pacific</a:t>
            </a:r>
          </a:p>
        </p:txBody>
      </p:sp>
      <p:pic>
        <p:nvPicPr>
          <p:cNvPr id="22529" name="Picture 1"/>
          <p:cNvPicPr>
            <a:picLocks noChangeAspect="1" noChangeArrowheads="1"/>
          </p:cNvPicPr>
          <p:nvPr/>
        </p:nvPicPr>
        <p:blipFill>
          <a:blip r:embed="rId4"/>
          <a:srcRect/>
          <a:stretch>
            <a:fillRect/>
          </a:stretch>
        </p:blipFill>
        <p:spPr bwMode="auto">
          <a:xfrm>
            <a:off x="-12210" y="9226"/>
            <a:ext cx="1005530" cy="1276550"/>
          </a:xfrm>
          <a:prstGeom prst="rect">
            <a:avLst/>
          </a:prstGeom>
          <a:noFill/>
          <a:ln w="9525">
            <a:noFill/>
            <a:miter lim="800000"/>
            <a:headEnd/>
            <a:tailEnd/>
          </a:ln>
        </p:spPr>
      </p:pic>
      <p:sp>
        <p:nvSpPr>
          <p:cNvPr id="13" name="Rectangle 12"/>
          <p:cNvSpPr/>
          <p:nvPr/>
        </p:nvSpPr>
        <p:spPr>
          <a:xfrm>
            <a:off x="993320" y="1285776"/>
            <a:ext cx="306091" cy="234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09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Ages and Carbon Dioxide</a:t>
            </a:r>
            <a:endParaRPr lang="en-US" dirty="0"/>
          </a:p>
        </p:txBody>
      </p:sp>
      <p:pic>
        <p:nvPicPr>
          <p:cNvPr id="5" name="Picture 4" descr="vostok_ice_core_data-EarthLabs Cryo 7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265238"/>
            <a:ext cx="5956300" cy="4392522"/>
          </a:xfrm>
          <a:prstGeom prst="rect">
            <a:avLst/>
          </a:prstGeom>
        </p:spPr>
      </p:pic>
      <p:sp>
        <p:nvSpPr>
          <p:cNvPr id="4" name="Content Placeholder 3"/>
          <p:cNvSpPr>
            <a:spLocks noGrp="1"/>
          </p:cNvSpPr>
          <p:nvPr>
            <p:ph idx="1"/>
          </p:nvPr>
        </p:nvSpPr>
        <p:spPr>
          <a:xfrm>
            <a:off x="157627" y="5657760"/>
            <a:ext cx="3060420" cy="1092200"/>
          </a:xfrm>
        </p:spPr>
        <p:txBody>
          <a:bodyPr>
            <a:normAutofit/>
          </a:bodyPr>
          <a:lstStyle/>
          <a:p>
            <a:r>
              <a:rPr lang="en-US" sz="1400" u="sng" dirty="0" smtClean="0">
                <a:hlinkClick r:id="rId3"/>
              </a:rPr>
              <a:t>http</a:t>
            </a:r>
            <a:r>
              <a:rPr lang="en-US" sz="1400" u="sng" dirty="0">
                <a:hlinkClick r:id="rId3"/>
              </a:rPr>
              <a:t>://cleanet.org/resources/42720.</a:t>
            </a:r>
            <a:r>
              <a:rPr lang="en-US" sz="1400" u="sng" dirty="0" smtClean="0">
                <a:hlinkClick r:id="rId3"/>
              </a:rPr>
              <a:t>html</a:t>
            </a:r>
          </a:p>
          <a:p>
            <a:r>
              <a:rPr lang="en-US" sz="1400" u="sng" dirty="0" smtClean="0">
                <a:hlinkClick r:id="rId3"/>
              </a:rPr>
              <a:t>http</a:t>
            </a:r>
            <a:r>
              <a:rPr lang="en-US" sz="1400" u="sng" dirty="0">
                <a:hlinkClick r:id="rId3"/>
              </a:rPr>
              <a:t>://serc.carleton.edu/earthlabs/cryosphere/7.html</a:t>
            </a:r>
            <a:endParaRPr lang="en-US" sz="1400" dirty="0"/>
          </a:p>
          <a:p>
            <a:endParaRPr lang="en-US" dirty="0"/>
          </a:p>
        </p:txBody>
      </p:sp>
      <p:pic>
        <p:nvPicPr>
          <p:cNvPr id="6" name="Picture 1"/>
          <p:cNvPicPr>
            <a:picLocks noChangeAspect="1" noChangeArrowheads="1"/>
          </p:cNvPicPr>
          <p:nvPr/>
        </p:nvPicPr>
        <p:blipFill>
          <a:blip r:embed="rId4"/>
          <a:srcRect/>
          <a:stretch>
            <a:fillRect/>
          </a:stretch>
        </p:blipFill>
        <p:spPr bwMode="auto">
          <a:xfrm>
            <a:off x="-12210" y="9226"/>
            <a:ext cx="1005530" cy="1276550"/>
          </a:xfrm>
          <a:prstGeom prst="rect">
            <a:avLst/>
          </a:prstGeom>
          <a:noFill/>
          <a:ln w="9525">
            <a:noFill/>
            <a:miter lim="800000"/>
            <a:headEnd/>
            <a:tailEnd/>
          </a:ln>
        </p:spPr>
      </p:pic>
      <p:sp>
        <p:nvSpPr>
          <p:cNvPr id="3" name="TextBox 2"/>
          <p:cNvSpPr txBox="1"/>
          <p:nvPr/>
        </p:nvSpPr>
        <p:spPr>
          <a:xfrm>
            <a:off x="3218047" y="5741612"/>
            <a:ext cx="5807280" cy="1015663"/>
          </a:xfrm>
          <a:prstGeom prst="rect">
            <a:avLst/>
          </a:prstGeom>
          <a:noFill/>
        </p:spPr>
        <p:txBody>
          <a:bodyPr wrap="square" rtlCol="0">
            <a:spAutoFit/>
          </a:bodyPr>
          <a:lstStyle/>
          <a:p>
            <a:r>
              <a:rPr lang="en-US" sz="1200" dirty="0"/>
              <a:t>Graph of CO</a:t>
            </a:r>
            <a:r>
              <a:rPr lang="en-US" sz="1200" baseline="-25000" dirty="0"/>
              <a:t>2</a:t>
            </a:r>
            <a:r>
              <a:rPr lang="en-US" sz="1200" dirty="0"/>
              <a:t>(Green graph), temperature (Blue graph), and dust concentration (Red graph) measured from the </a:t>
            </a:r>
            <a:r>
              <a:rPr lang="en-US" sz="1200" dirty="0" err="1"/>
              <a:t>Vostok</a:t>
            </a:r>
            <a:r>
              <a:rPr lang="en-US" sz="1200" dirty="0"/>
              <a:t>, Antarctica ice core as reported by Petit et al., 1999. Data source: Petit J.R., </a:t>
            </a:r>
            <a:r>
              <a:rPr lang="en-US" sz="1200" dirty="0" err="1"/>
              <a:t>Jouzel</a:t>
            </a:r>
            <a:r>
              <a:rPr lang="en-US" sz="1200" dirty="0"/>
              <a:t> J., Raynaud D.,</a:t>
            </a:r>
            <a:r>
              <a:rPr lang="en-US" sz="1200" dirty="0" err="1"/>
              <a:t>Barkov</a:t>
            </a:r>
            <a:r>
              <a:rPr lang="en-US" sz="1200" dirty="0"/>
              <a:t> N.I.,</a:t>
            </a:r>
            <a:r>
              <a:rPr lang="en-US" sz="1200" dirty="0" err="1"/>
              <a:t>Barnola</a:t>
            </a:r>
            <a:r>
              <a:rPr lang="en-US" sz="1200" dirty="0"/>
              <a:t> J.M., </a:t>
            </a:r>
            <a:r>
              <a:rPr lang="en-US" sz="1200" dirty="0" err="1"/>
              <a:t>Basile</a:t>
            </a:r>
            <a:r>
              <a:rPr lang="en-US" sz="1200" dirty="0"/>
              <a:t> I., Bender M., </a:t>
            </a:r>
            <a:r>
              <a:rPr lang="en-US" sz="1200" dirty="0" err="1"/>
              <a:t>Chappellaz</a:t>
            </a:r>
            <a:r>
              <a:rPr lang="en-US" sz="1200" dirty="0"/>
              <a:t> J., </a:t>
            </a:r>
            <a:r>
              <a:rPr lang="en-US" sz="1200" dirty="0" err="1"/>
              <a:t>DavisJ</a:t>
            </a:r>
            <a:r>
              <a:rPr lang="en-US" sz="1200" dirty="0"/>
              <a:t>., </a:t>
            </a:r>
            <a:r>
              <a:rPr lang="en-US" sz="1200" dirty="0" err="1"/>
              <a:t>Delaygue</a:t>
            </a:r>
            <a:r>
              <a:rPr lang="en-US" sz="1200" dirty="0"/>
              <a:t> G., </a:t>
            </a:r>
            <a:r>
              <a:rPr lang="en-US" sz="1200" dirty="0" err="1"/>
              <a:t>Delmotte</a:t>
            </a:r>
            <a:r>
              <a:rPr lang="en-US" sz="1200" dirty="0"/>
              <a:t> M., </a:t>
            </a:r>
            <a:r>
              <a:rPr lang="en-US" sz="1200" dirty="0" err="1"/>
              <a:t>Kotlyakov</a:t>
            </a:r>
            <a:r>
              <a:rPr lang="en-US" sz="1200" dirty="0"/>
              <a:t> V.M., </a:t>
            </a:r>
            <a:r>
              <a:rPr lang="en-US" sz="1200" dirty="0" err="1"/>
              <a:t>Legrand</a:t>
            </a:r>
            <a:r>
              <a:rPr lang="en-US" sz="1200" dirty="0"/>
              <a:t> M., </a:t>
            </a:r>
            <a:r>
              <a:rPr lang="en-US" sz="1200" dirty="0" err="1"/>
              <a:t>Lipenkov</a:t>
            </a:r>
            <a:r>
              <a:rPr lang="en-US" sz="1200" dirty="0"/>
              <a:t> V.,</a:t>
            </a:r>
            <a:r>
              <a:rPr lang="en-US" sz="1200" dirty="0" err="1"/>
              <a:t>Lorius</a:t>
            </a:r>
            <a:r>
              <a:rPr lang="en-US" sz="1200" dirty="0"/>
              <a:t> C., </a:t>
            </a:r>
            <a:r>
              <a:rPr lang="en-US" sz="1200" dirty="0" err="1"/>
              <a:t>Pépin</a:t>
            </a:r>
            <a:r>
              <a:rPr lang="en-US" sz="1200" dirty="0"/>
              <a:t> L., Ritz C., Saltzman E., </a:t>
            </a:r>
            <a:r>
              <a:rPr lang="en-US" sz="1200" dirty="0" err="1"/>
              <a:t>Stievenard</a:t>
            </a:r>
            <a:r>
              <a:rPr lang="en-US" sz="1200" dirty="0"/>
              <a:t> M. (1999). , Nature, 399: 429-436.</a:t>
            </a:r>
          </a:p>
        </p:txBody>
      </p:sp>
    </p:spTree>
    <p:extLst>
      <p:ext uri="{BB962C8B-B14F-4D97-AF65-F5344CB8AC3E}">
        <p14:creationId xmlns:p14="http://schemas.microsoft.com/office/powerpoint/2010/main" val="3689569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Dioxide Concentration Variations on ice age time scales</a:t>
            </a:r>
            <a:endParaRPr lang="en-US" dirty="0"/>
          </a:p>
        </p:txBody>
      </p:sp>
      <p:sp>
        <p:nvSpPr>
          <p:cNvPr id="3" name="Content Placeholder 2"/>
          <p:cNvSpPr>
            <a:spLocks noGrp="1"/>
          </p:cNvSpPr>
          <p:nvPr>
            <p:ph idx="1"/>
          </p:nvPr>
        </p:nvSpPr>
        <p:spPr>
          <a:xfrm>
            <a:off x="1245108" y="6070600"/>
            <a:ext cx="7498080" cy="584200"/>
          </a:xfrm>
        </p:spPr>
        <p:txBody>
          <a:bodyPr>
            <a:normAutofit fontScale="92500" lnSpcReduction="10000"/>
          </a:bodyPr>
          <a:lstStyle/>
          <a:p>
            <a:r>
              <a:rPr lang="en-US" sz="1600" dirty="0" smtClean="0">
                <a:hlinkClick r:id="rId2"/>
              </a:rPr>
              <a:t>http://cleanet.org/resources/42761.html</a:t>
            </a:r>
            <a:endParaRPr lang="en-US" sz="1600" dirty="0" smtClean="0"/>
          </a:p>
          <a:p>
            <a:r>
              <a:rPr lang="en-US" sz="1600" dirty="0" smtClean="0">
                <a:hlinkClick r:id="rId3"/>
              </a:rPr>
              <a:t>http://www.globalwarmingart.com/wiki/File:Carbon_Dioxide_400kyr_Rev_png</a:t>
            </a:r>
            <a:endParaRPr lang="en-US" sz="1600" dirty="0" smtClean="0"/>
          </a:p>
          <a:p>
            <a:endParaRPr lang="en-US" dirty="0"/>
          </a:p>
        </p:txBody>
      </p:sp>
      <p:pic>
        <p:nvPicPr>
          <p:cNvPr id="4" name="Picture 3" descr="Carbon_Dioxide_400kyr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00" y="1519238"/>
            <a:ext cx="6045200" cy="4392845"/>
          </a:xfrm>
          <a:prstGeom prst="rect">
            <a:avLst/>
          </a:prstGeom>
        </p:spPr>
      </p:pic>
      <p:pic>
        <p:nvPicPr>
          <p:cNvPr id="5" name="Picture 1"/>
          <p:cNvPicPr>
            <a:picLocks noChangeAspect="1" noChangeArrowheads="1"/>
          </p:cNvPicPr>
          <p:nvPr/>
        </p:nvPicPr>
        <p:blipFill>
          <a:blip r:embed="rId5"/>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41182769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852" y="160338"/>
            <a:ext cx="6490948" cy="652462"/>
          </a:xfrm>
        </p:spPr>
        <p:txBody>
          <a:bodyPr>
            <a:normAutofit fontScale="90000"/>
          </a:bodyPr>
          <a:lstStyle/>
          <a:p>
            <a:r>
              <a:rPr lang="en-US" dirty="0" smtClean="0"/>
              <a:t>Ice Ages and </a:t>
            </a:r>
            <a:r>
              <a:rPr lang="en-US" dirty="0" err="1" smtClean="0"/>
              <a:t>Milankovitch</a:t>
            </a:r>
            <a:endParaRPr lang="en-US" dirty="0"/>
          </a:p>
        </p:txBody>
      </p:sp>
      <p:sp>
        <p:nvSpPr>
          <p:cNvPr id="3" name="Content Placeholder 2"/>
          <p:cNvSpPr>
            <a:spLocks noGrp="1"/>
          </p:cNvSpPr>
          <p:nvPr>
            <p:ph idx="1"/>
          </p:nvPr>
        </p:nvSpPr>
        <p:spPr>
          <a:xfrm>
            <a:off x="1015333" y="6167428"/>
            <a:ext cx="8229600" cy="279401"/>
          </a:xfrm>
        </p:spPr>
        <p:txBody>
          <a:bodyPr>
            <a:normAutofit fontScale="85000" lnSpcReduction="20000"/>
          </a:bodyPr>
          <a:lstStyle/>
          <a:p>
            <a:r>
              <a:rPr lang="en-US" sz="1800" dirty="0" smtClean="0">
                <a:hlinkClick r:id="rId2"/>
              </a:rPr>
              <a:t>http://www.globalwarmingart.com/wiki/Image:Milankovitch_Variations.png</a:t>
            </a:r>
            <a:r>
              <a:rPr lang="en-US" sz="1800" dirty="0" smtClean="0"/>
              <a:t> </a:t>
            </a:r>
            <a:endParaRPr lang="en-US" sz="1800" dirty="0"/>
          </a:p>
        </p:txBody>
      </p:sp>
      <p:pic>
        <p:nvPicPr>
          <p:cNvPr id="4" name="Picture 3" descr="Milankovitch_Varia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320" y="914812"/>
            <a:ext cx="6083300" cy="4610100"/>
          </a:xfrm>
          <a:prstGeom prst="rect">
            <a:avLst/>
          </a:prstGeom>
        </p:spPr>
      </p:pic>
      <p:pic>
        <p:nvPicPr>
          <p:cNvPr id="5" name="Picture 1"/>
          <p:cNvPicPr>
            <a:picLocks noChangeAspect="1" noChangeArrowheads="1"/>
          </p:cNvPicPr>
          <p:nvPr/>
        </p:nvPicPr>
        <p:blipFill>
          <a:blip r:embed="rId4"/>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184816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071" y="2418347"/>
            <a:ext cx="3004045" cy="1143000"/>
          </a:xfrm>
        </p:spPr>
        <p:txBody>
          <a:bodyPr/>
          <a:lstStyle/>
          <a:p>
            <a:r>
              <a:rPr lang="en-US" dirty="0" smtClean="0"/>
              <a:t>Questions?</a:t>
            </a:r>
            <a:endParaRPr lang="en-US" dirty="0"/>
          </a:p>
        </p:txBody>
      </p:sp>
      <p:pic>
        <p:nvPicPr>
          <p:cNvPr id="3"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19188641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985302"/>
          </a:xfrm>
        </p:spPr>
        <p:txBody>
          <a:bodyPr>
            <a:normAutofit/>
          </a:bodyPr>
          <a:lstStyle/>
          <a:p>
            <a:r>
              <a:rPr lang="en-US" sz="4400" dirty="0" smtClean="0"/>
              <a:t>Using the CLEAN collection to teach about climate variability</a:t>
            </a:r>
            <a:endParaRPr lang="en-US" dirty="0"/>
          </a:p>
        </p:txBody>
      </p:sp>
      <p:sp>
        <p:nvSpPr>
          <p:cNvPr id="3" name="Content Placeholder 2"/>
          <p:cNvSpPr>
            <a:spLocks noGrp="1"/>
          </p:cNvSpPr>
          <p:nvPr>
            <p:ph idx="1"/>
          </p:nvPr>
        </p:nvSpPr>
        <p:spPr>
          <a:xfrm>
            <a:off x="1435608" y="2590840"/>
            <a:ext cx="7498080" cy="4800600"/>
          </a:xfrm>
        </p:spPr>
        <p:txBody>
          <a:bodyPr/>
          <a:lstStyle/>
          <a:p>
            <a:pPr marL="0" indent="0">
              <a:buNone/>
            </a:pPr>
            <a:r>
              <a:rPr lang="en-US" dirty="0" smtClean="0"/>
              <a:t>				</a:t>
            </a:r>
          </a:p>
          <a:p>
            <a:pPr marL="0" indent="0">
              <a:buNone/>
            </a:pPr>
            <a:r>
              <a:rPr lang="en-US" dirty="0"/>
              <a:t> </a:t>
            </a:r>
            <a:r>
              <a:rPr lang="en-US" dirty="0" smtClean="0"/>
              <a:t>            </a:t>
            </a:r>
          </a:p>
          <a:p>
            <a:pPr marL="0" indent="0">
              <a:buNone/>
            </a:pPr>
            <a:r>
              <a:rPr lang="en-US" dirty="0" smtClean="0"/>
              <a:t>            Betsy Youngman, TERC consultant</a:t>
            </a:r>
            <a:endParaRPr lang="en-US" dirty="0"/>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1691533" y="3607524"/>
            <a:ext cx="660400" cy="768051"/>
          </a:xfrm>
          <a:prstGeom prst="rect">
            <a:avLst/>
          </a:prstGeom>
          <a:noFill/>
          <a:ln w="9525">
            <a:solidFill>
              <a:schemeClr val="tx1"/>
            </a:solidFill>
            <a:miter lim="800000"/>
            <a:headEnd/>
            <a:tailEnd/>
          </a:ln>
        </p:spPr>
      </p:pic>
      <p:pic>
        <p:nvPicPr>
          <p:cNvPr id="7" name="Picture 6" descr="small_headshotBY.png"/>
          <p:cNvPicPr>
            <a:picLocks noChangeAspect="1"/>
          </p:cNvPicPr>
          <p:nvPr/>
        </p:nvPicPr>
        <p:blipFill>
          <a:blip r:embed="rId5"/>
          <a:stretch>
            <a:fillRect/>
          </a:stretch>
        </p:blipFill>
        <p:spPr>
          <a:xfrm>
            <a:off x="1323975" y="3117850"/>
            <a:ext cx="1270000" cy="1600200"/>
          </a:xfrm>
          <a:prstGeom prst="rect">
            <a:avLst/>
          </a:prstGeom>
        </p:spPr>
      </p:pic>
    </p:spTree>
    <p:extLst>
      <p:ext uri="{BB962C8B-B14F-4D97-AF65-F5344CB8AC3E}">
        <p14:creationId xmlns:p14="http://schemas.microsoft.com/office/powerpoint/2010/main" val="1073441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20" y="190414"/>
            <a:ext cx="8319122" cy="1143000"/>
          </a:xfrm>
        </p:spPr>
        <p:txBody>
          <a:bodyPr>
            <a:normAutofit/>
          </a:bodyPr>
          <a:lstStyle/>
          <a:p>
            <a:r>
              <a:rPr lang="en-US" sz="3200" dirty="0" smtClean="0">
                <a:solidFill>
                  <a:srgbClr val="3366FF"/>
                </a:solidFill>
              </a:rPr>
              <a:t>Some Naïve Understandings and Misconceptions</a:t>
            </a:r>
            <a:endParaRPr lang="en-US" sz="3200" dirty="0">
              <a:solidFill>
                <a:srgbClr val="3366FF"/>
              </a:solidFill>
            </a:endParaRPr>
          </a:p>
        </p:txBody>
      </p:sp>
      <p:sp>
        <p:nvSpPr>
          <p:cNvPr id="3" name="Content Placeholder 2"/>
          <p:cNvSpPr>
            <a:spLocks noGrp="1"/>
          </p:cNvSpPr>
          <p:nvPr>
            <p:ph idx="1"/>
          </p:nvPr>
        </p:nvSpPr>
        <p:spPr>
          <a:xfrm>
            <a:off x="1170590" y="1285776"/>
            <a:ext cx="7763098" cy="2503904"/>
          </a:xfrm>
        </p:spPr>
        <p:txBody>
          <a:bodyPr>
            <a:normAutofit fontScale="85000" lnSpcReduction="20000"/>
          </a:bodyPr>
          <a:lstStyle/>
          <a:p>
            <a:endParaRPr lang="en-US" sz="2400" dirty="0" smtClean="0"/>
          </a:p>
          <a:p>
            <a:endParaRPr lang="en-US" sz="2400" dirty="0"/>
          </a:p>
          <a:p>
            <a:endParaRPr lang="en-US" sz="2400" dirty="0" smtClean="0"/>
          </a:p>
          <a:p>
            <a:r>
              <a:rPr lang="en-US" sz="2400" dirty="0" smtClean="0"/>
              <a:t>Recent global warming is caused by the sun.</a:t>
            </a:r>
          </a:p>
          <a:p>
            <a:pPr marL="82296" indent="0">
              <a:buNone/>
            </a:pPr>
            <a:r>
              <a:rPr lang="en-US" sz="2400" dirty="0" smtClean="0"/>
              <a:t> </a:t>
            </a:r>
          </a:p>
          <a:p>
            <a:r>
              <a:rPr lang="en-US" sz="2400" dirty="0" smtClean="0"/>
              <a:t>Climate has changed many times in the distant past, before humans began burning coal and oil, so the current warming cannot be caused by humans burning coal, oil, and natural gas.</a:t>
            </a:r>
          </a:p>
          <a:p>
            <a:pPr>
              <a:buNone/>
            </a:pPr>
            <a:endParaRPr lang="en-US" dirty="0" smtClean="0"/>
          </a:p>
          <a:p>
            <a:endParaRPr lang="en-US" dirty="0" smtClean="0"/>
          </a:p>
          <a:p>
            <a:endParaRPr lang="en-US" dirty="0" smtClean="0"/>
          </a:p>
          <a:p>
            <a:endParaRPr lang="en-US" dirty="0" smtClean="0"/>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23464744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47466"/>
            <a:ext cx="8229600" cy="3778697"/>
          </a:xfrm>
        </p:spPr>
        <p:txBody>
          <a:bodyPr>
            <a:normAutofit fontScale="92500" lnSpcReduction="20000"/>
          </a:bodyPr>
          <a:lstStyle/>
          <a:p>
            <a:r>
              <a:rPr lang="en-US" dirty="0" smtClean="0"/>
              <a:t>Exceptional resources for teachers of science – </a:t>
            </a:r>
            <a:r>
              <a:rPr lang="en-US" i="1" dirty="0" smtClean="0">
                <a:solidFill>
                  <a:schemeClr val="tx2">
                    <a:lumMod val="60000"/>
                    <a:lumOff val="40000"/>
                  </a:schemeClr>
                </a:solidFill>
              </a:rPr>
              <a:t>lessons and activities, videos, </a:t>
            </a:r>
            <a:r>
              <a:rPr lang="en-US" i="1" dirty="0" err="1" smtClean="0">
                <a:solidFill>
                  <a:schemeClr val="tx2">
                    <a:lumMod val="60000"/>
                    <a:lumOff val="40000"/>
                  </a:schemeClr>
                </a:solidFill>
              </a:rPr>
              <a:t>interactives</a:t>
            </a:r>
            <a:r>
              <a:rPr lang="en-US" i="1" dirty="0" smtClean="0">
                <a:solidFill>
                  <a:schemeClr val="tx2">
                    <a:lumMod val="60000"/>
                    <a:lumOff val="40000"/>
                  </a:schemeClr>
                </a:solidFill>
              </a:rPr>
              <a:t>, animations and more</a:t>
            </a:r>
            <a:r>
              <a:rPr lang="en-US" dirty="0" smtClean="0"/>
              <a:t>!</a:t>
            </a:r>
          </a:p>
          <a:p>
            <a:r>
              <a:rPr lang="en-US" dirty="0" smtClean="0"/>
              <a:t>Collected and vetted by </a:t>
            </a:r>
            <a:r>
              <a:rPr lang="en-US" dirty="0" smtClean="0">
                <a:solidFill>
                  <a:srgbClr val="660066"/>
                </a:solidFill>
              </a:rPr>
              <a:t>scientists and educators  </a:t>
            </a:r>
          </a:p>
          <a:p>
            <a:r>
              <a:rPr lang="en-US" dirty="0" smtClean="0"/>
              <a:t>Easy to search database – by </a:t>
            </a:r>
            <a:r>
              <a:rPr lang="en-US" dirty="0" smtClean="0">
                <a:solidFill>
                  <a:srgbClr val="FF6600"/>
                </a:solidFill>
              </a:rPr>
              <a:t>topic, grade level and climate literacy essential principle</a:t>
            </a:r>
          </a:p>
          <a:p>
            <a:r>
              <a:rPr lang="en-US" dirty="0" smtClean="0"/>
              <a:t>Offers resources for all disciplines – </a:t>
            </a:r>
            <a:r>
              <a:rPr lang="en-US" i="1" dirty="0" smtClean="0">
                <a:solidFill>
                  <a:schemeClr val="accent3">
                    <a:lumMod val="50000"/>
                  </a:schemeClr>
                </a:solidFill>
              </a:rPr>
              <a:t>geosciences, biology, environmental science, chemistry, physics </a:t>
            </a:r>
          </a:p>
          <a:p>
            <a:pPr marL="0" indent="0">
              <a:buNone/>
            </a:pPr>
            <a:r>
              <a:rPr lang="en-US" i="1" dirty="0" smtClean="0"/>
              <a:t> </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228600" y="90551"/>
            <a:ext cx="8458200" cy="1905000"/>
          </a:xfrm>
          <a:prstGeom prst="rect">
            <a:avLst/>
          </a:prstGeom>
        </p:spPr>
      </p:pic>
    </p:spTree>
    <p:extLst>
      <p:ext uri="{BB962C8B-B14F-4D97-AF65-F5344CB8AC3E}">
        <p14:creationId xmlns:p14="http://schemas.microsoft.com/office/powerpoint/2010/main" val="3283274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46150" y="167481"/>
            <a:ext cx="7499350" cy="833438"/>
          </a:xfrm>
        </p:spPr>
        <p:txBody>
          <a:bodyPr>
            <a:noAutofit/>
          </a:bodyPr>
          <a:lstStyle/>
          <a:p>
            <a:r>
              <a:rPr lang="en-US" sz="3600" dirty="0" smtClean="0">
                <a:solidFill>
                  <a:srgbClr val="3366FF"/>
                </a:solidFill>
              </a:rPr>
              <a:t>Teaching Essential Principle  #4</a:t>
            </a:r>
            <a:endParaRPr lang="en-US" sz="3600" dirty="0">
              <a:solidFill>
                <a:srgbClr val="3366FF"/>
              </a:solidFill>
            </a:endParaRPr>
          </a:p>
        </p:txBody>
      </p:sp>
      <p:pic>
        <p:nvPicPr>
          <p:cNvPr id="7" name="Picture 6" descr="teaching principle 4.jpg"/>
          <p:cNvPicPr>
            <a:picLocks noChangeAspect="1"/>
          </p:cNvPicPr>
          <p:nvPr/>
        </p:nvPicPr>
        <p:blipFill>
          <a:blip r:embed="rId3"/>
          <a:stretch>
            <a:fillRect/>
          </a:stretch>
        </p:blipFill>
        <p:spPr>
          <a:xfrm>
            <a:off x="406400" y="962818"/>
            <a:ext cx="8464764" cy="5691981"/>
          </a:xfrm>
          <a:prstGeom prst="rect">
            <a:avLst/>
          </a:prstGeom>
        </p:spPr>
      </p:pic>
    </p:spTree>
    <p:extLst>
      <p:ext uri="{BB962C8B-B14F-4D97-AF65-F5344CB8AC3E}">
        <p14:creationId xmlns:p14="http://schemas.microsoft.com/office/powerpoint/2010/main" val="6929215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y are these topics important.jpg"/>
          <p:cNvPicPr>
            <a:picLocks noChangeAspect="1"/>
          </p:cNvPicPr>
          <p:nvPr/>
        </p:nvPicPr>
        <p:blipFill>
          <a:blip r:embed="rId3"/>
          <a:stretch>
            <a:fillRect/>
          </a:stretch>
        </p:blipFill>
        <p:spPr>
          <a:xfrm>
            <a:off x="0" y="483482"/>
            <a:ext cx="9144000" cy="2945518"/>
          </a:xfrm>
          <a:prstGeom prst="rect">
            <a:avLst/>
          </a:prstGeom>
        </p:spPr>
      </p:pic>
    </p:spTree>
    <p:extLst>
      <p:ext uri="{BB962C8B-B14F-4D97-AF65-F5344CB8AC3E}">
        <p14:creationId xmlns:p14="http://schemas.microsoft.com/office/powerpoint/2010/main" val="1289598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965200" y="414338"/>
            <a:ext cx="7772400" cy="523875"/>
          </a:xfrm>
        </p:spPr>
        <p:txBody>
          <a:bodyPr>
            <a:normAutofit fontScale="90000"/>
          </a:bodyPr>
          <a:lstStyle/>
          <a:p>
            <a:r>
              <a:rPr lang="en-US" sz="3200" dirty="0" smtClean="0">
                <a:solidFill>
                  <a:srgbClr val="3366FF"/>
                </a:solidFill>
              </a:rPr>
              <a:t>How Can I Use This Principle in My Teaching?</a:t>
            </a:r>
            <a:endParaRPr lang="en-US" sz="3200" dirty="0">
              <a:solidFill>
                <a:srgbClr val="3366FF"/>
              </a:solidFill>
            </a:endParaRPr>
          </a:p>
        </p:txBody>
      </p:sp>
      <p:pic>
        <p:nvPicPr>
          <p:cNvPr id="7" name="Picture 6" descr="how can i use this principle in my teaching.jpg"/>
          <p:cNvPicPr>
            <a:picLocks noChangeAspect="1"/>
          </p:cNvPicPr>
          <p:nvPr/>
        </p:nvPicPr>
        <p:blipFill>
          <a:blip r:embed="rId3"/>
          <a:stretch>
            <a:fillRect/>
          </a:stretch>
        </p:blipFill>
        <p:spPr>
          <a:xfrm>
            <a:off x="0" y="21934"/>
            <a:ext cx="9144000" cy="6814132"/>
          </a:xfrm>
          <a:prstGeom prst="rect">
            <a:avLst/>
          </a:prstGeom>
        </p:spPr>
      </p:pic>
    </p:spTree>
    <p:extLst>
      <p:ext uri="{BB962C8B-B14F-4D97-AF65-F5344CB8AC3E}">
        <p14:creationId xmlns:p14="http://schemas.microsoft.com/office/powerpoint/2010/main" val="3490087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438937"/>
            <a:ext cx="7454900" cy="842222"/>
          </a:xfrm>
        </p:spPr>
        <p:txBody>
          <a:bodyPr/>
          <a:lstStyle/>
          <a:p>
            <a:pPr algn="ctr"/>
            <a:r>
              <a:rPr lang="en-US" dirty="0" smtClean="0"/>
              <a:t>Agenda</a:t>
            </a:r>
            <a:endParaRPr lang="en-US" dirty="0"/>
          </a:p>
        </p:txBody>
      </p:sp>
      <p:sp>
        <p:nvSpPr>
          <p:cNvPr id="3" name="Content Placeholder 2"/>
          <p:cNvSpPr>
            <a:spLocks noGrp="1"/>
          </p:cNvSpPr>
          <p:nvPr>
            <p:ph idx="1"/>
          </p:nvPr>
        </p:nvSpPr>
        <p:spPr>
          <a:xfrm>
            <a:off x="993320" y="1840973"/>
            <a:ext cx="8150680" cy="4581474"/>
          </a:xfrm>
        </p:spPr>
        <p:txBody>
          <a:bodyPr>
            <a:normAutofit/>
          </a:bodyPr>
          <a:lstStyle/>
          <a:p>
            <a:r>
              <a:rPr lang="en-US" sz="2800" dirty="0" smtClean="0"/>
              <a:t>Welcome and introductions  </a:t>
            </a:r>
            <a:r>
              <a:rPr lang="en-US" sz="1400" dirty="0" smtClean="0"/>
              <a:t>(~10 min)</a:t>
            </a:r>
          </a:p>
          <a:p>
            <a:r>
              <a:rPr lang="en-US" sz="2800" dirty="0" smtClean="0"/>
              <a:t>Climate Literacy Essential Principle #4: Looking at natural long term climate variability and how recent changes are different  </a:t>
            </a:r>
            <a:r>
              <a:rPr lang="en-US" sz="1400" dirty="0" smtClean="0"/>
              <a:t>(~30 min)</a:t>
            </a:r>
          </a:p>
          <a:p>
            <a:r>
              <a:rPr lang="en-US" sz="2800" dirty="0" smtClean="0"/>
              <a:t>Using </a:t>
            </a:r>
            <a:r>
              <a:rPr lang="en-US" sz="2800" dirty="0"/>
              <a:t>the CLEAN collection  </a:t>
            </a:r>
            <a:r>
              <a:rPr lang="en-US" sz="2800" dirty="0" smtClean="0"/>
              <a:t>to teach about climate variability </a:t>
            </a:r>
            <a:r>
              <a:rPr lang="en-US" sz="1400" dirty="0" smtClean="0"/>
              <a:t>(~30 min)</a:t>
            </a:r>
          </a:p>
          <a:p>
            <a:r>
              <a:rPr lang="en-US" sz="2800" dirty="0" smtClean="0"/>
              <a:t>Discussion of resources from the CLEAN collection</a:t>
            </a:r>
          </a:p>
          <a:p>
            <a:pPr marL="82296" indent="0">
              <a:buNone/>
            </a:pPr>
            <a:r>
              <a:rPr lang="en-US" sz="2800" dirty="0" smtClean="0"/>
              <a:t>							 </a:t>
            </a:r>
            <a:r>
              <a:rPr lang="en-US" sz="1400" dirty="0"/>
              <a:t>(</a:t>
            </a:r>
            <a:r>
              <a:rPr lang="en-US" sz="1400" dirty="0" smtClean="0"/>
              <a:t>~30 </a:t>
            </a:r>
            <a:r>
              <a:rPr lang="en-US" sz="1400" dirty="0"/>
              <a:t>min)</a:t>
            </a:r>
          </a:p>
          <a:p>
            <a:r>
              <a:rPr lang="en-US" sz="2800" dirty="0" smtClean="0"/>
              <a:t>Wrap up and evaluation  </a:t>
            </a:r>
            <a:r>
              <a:rPr lang="en-US" sz="1400" dirty="0" smtClean="0"/>
              <a:t>(~20 min)</a:t>
            </a:r>
            <a:r>
              <a:rPr lang="en-US" dirty="0" smtClean="0"/>
              <a:t>			</a:t>
            </a:r>
            <a:endParaRPr lang="en-US" sz="1400" dirty="0" smtClean="0"/>
          </a:p>
        </p:txBody>
      </p:sp>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426646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nd teaching activities.jpg"/>
          <p:cNvPicPr>
            <a:picLocks noChangeAspect="1"/>
          </p:cNvPicPr>
          <p:nvPr/>
        </p:nvPicPr>
        <p:blipFill>
          <a:blip r:embed="rId3"/>
          <a:stretch>
            <a:fillRect/>
          </a:stretch>
        </p:blipFill>
        <p:spPr>
          <a:xfrm>
            <a:off x="0" y="112538"/>
            <a:ext cx="9144000" cy="5725863"/>
          </a:xfrm>
          <a:prstGeom prst="rect">
            <a:avLst/>
          </a:prstGeom>
        </p:spPr>
      </p:pic>
    </p:spTree>
    <p:extLst>
      <p:ext uri="{BB962C8B-B14F-4D97-AF65-F5344CB8AC3E}">
        <p14:creationId xmlns:p14="http://schemas.microsoft.com/office/powerpoint/2010/main" val="3384039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What types of resources are on CLEAN?</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Lessons and hands-on activities – varying in length</a:t>
            </a:r>
          </a:p>
          <a:p>
            <a:r>
              <a:rPr lang="en-US" sz="3200" dirty="0" smtClean="0"/>
              <a:t>Videos (most &lt; 10 min)</a:t>
            </a:r>
          </a:p>
          <a:p>
            <a:r>
              <a:rPr lang="en-US" sz="3200" dirty="0" smtClean="0"/>
              <a:t>Static visualizations – images or graphics </a:t>
            </a:r>
            <a:endParaRPr lang="en-US" dirty="0" smtClean="0"/>
          </a:p>
          <a:p>
            <a:r>
              <a:rPr lang="en-US" sz="3200" dirty="0" smtClean="0"/>
              <a:t>Animations and </a:t>
            </a:r>
            <a:r>
              <a:rPr lang="en-US" sz="3200" dirty="0" err="1" smtClean="0"/>
              <a:t>interactives</a:t>
            </a:r>
            <a:endParaRPr lang="en-US" dirty="0" smtClean="0"/>
          </a:p>
          <a:p>
            <a:r>
              <a:rPr lang="en-US" sz="3200" dirty="0" smtClean="0"/>
              <a:t>Demos and short experiments</a:t>
            </a:r>
          </a:p>
          <a:p>
            <a:pPr lvl="1"/>
            <a:endParaRPr lang="en-US" sz="3200" dirty="0" smtClean="0">
              <a:solidFill>
                <a:srgbClr val="FF0000"/>
              </a:solidFill>
            </a:endParaRPr>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8998748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a:t>
            </a:r>
            <a:r>
              <a:rPr lang="en-US" smtClean="0"/>
              <a:t>a Search...</a:t>
            </a:r>
            <a:endParaRPr lang="en-US" dirty="0"/>
          </a:p>
        </p:txBody>
      </p:sp>
      <p:pic>
        <p:nvPicPr>
          <p:cNvPr id="5"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pic>
        <p:nvPicPr>
          <p:cNvPr id="7" name="Picture 6" descr="little icde age search.jpg"/>
          <p:cNvPicPr>
            <a:picLocks noChangeAspect="1"/>
          </p:cNvPicPr>
          <p:nvPr/>
        </p:nvPicPr>
        <p:blipFill>
          <a:blip r:embed="rId4"/>
          <a:stretch>
            <a:fillRect/>
          </a:stretch>
        </p:blipFill>
        <p:spPr>
          <a:xfrm>
            <a:off x="395862" y="1685477"/>
            <a:ext cx="8377363" cy="47951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ttle Ice Age 1.jpg"/>
          <p:cNvPicPr>
            <a:picLocks noChangeAspect="1"/>
          </p:cNvPicPr>
          <p:nvPr/>
        </p:nvPicPr>
        <p:blipFill>
          <a:blip r:embed="rId3"/>
          <a:stretch>
            <a:fillRect/>
          </a:stretch>
        </p:blipFill>
        <p:spPr>
          <a:xfrm>
            <a:off x="0" y="0"/>
            <a:ext cx="9144000" cy="6324434"/>
          </a:xfrm>
          <a:prstGeom prst="rect">
            <a:avLst/>
          </a:prstGeom>
        </p:spPr>
      </p:pic>
    </p:spTree>
    <p:extLst>
      <p:ext uri="{BB962C8B-B14F-4D97-AF65-F5344CB8AC3E}">
        <p14:creationId xmlns:p14="http://schemas.microsoft.com/office/powerpoint/2010/main" val="1526822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64404"/>
          </a:xfrm>
        </p:spPr>
        <p:txBody>
          <a:bodyPr>
            <a:normAutofit fontScale="90000"/>
          </a:bodyPr>
          <a:lstStyle/>
          <a:p>
            <a:r>
              <a:rPr lang="en-US" sz="3200" dirty="0" smtClean="0">
                <a:solidFill>
                  <a:srgbClr val="3366FF"/>
                </a:solidFill>
              </a:rPr>
              <a:t>Tree Rings: Counting the Years of Global Warming – A CLEAN resource video</a:t>
            </a:r>
            <a:endParaRPr lang="en-US" sz="3200" dirty="0">
              <a:solidFill>
                <a:srgbClr val="3366FF"/>
              </a:solidFill>
            </a:endParaRPr>
          </a:p>
        </p:txBody>
      </p:sp>
      <p:sp>
        <p:nvSpPr>
          <p:cNvPr id="3" name="Content Placeholder 2"/>
          <p:cNvSpPr>
            <a:spLocks noGrp="1"/>
          </p:cNvSpPr>
          <p:nvPr>
            <p:ph idx="1"/>
          </p:nvPr>
        </p:nvSpPr>
        <p:spPr>
          <a:xfrm>
            <a:off x="457200" y="1207490"/>
            <a:ext cx="8229600" cy="5087121"/>
          </a:xfrm>
        </p:spPr>
        <p:txBody>
          <a:bodyPr/>
          <a:lstStyle/>
          <a:p>
            <a:pPr marL="0" indent="0">
              <a:buNone/>
            </a:pPr>
            <a:r>
              <a:rPr lang="en-US" sz="2400" dirty="0" smtClean="0"/>
              <a:t>A CLEAN resource that will help students understand how tree rings are collected and analyzed.  A good introduction to the subject.</a:t>
            </a:r>
          </a:p>
        </p:txBody>
      </p:sp>
      <p:sp>
        <p:nvSpPr>
          <p:cNvPr id="7" name="TextBox 6"/>
          <p:cNvSpPr txBox="1"/>
          <p:nvPr/>
        </p:nvSpPr>
        <p:spPr>
          <a:xfrm>
            <a:off x="2172501" y="1693265"/>
            <a:ext cx="184666" cy="369332"/>
          </a:xfrm>
          <a:prstGeom prst="rect">
            <a:avLst/>
          </a:prstGeom>
          <a:noFill/>
        </p:spPr>
        <p:txBody>
          <a:bodyPr wrap="none" rtlCol="0">
            <a:spAutoFit/>
          </a:bodyPr>
          <a:lstStyle/>
          <a:p>
            <a:endParaRPr lang="en-US" dirty="0"/>
          </a:p>
        </p:txBody>
      </p:sp>
      <p:pic>
        <p:nvPicPr>
          <p:cNvPr id="8" name="Picture 7" descr="tree rings-counting.jpg"/>
          <p:cNvPicPr>
            <a:picLocks noChangeAspect="1"/>
          </p:cNvPicPr>
          <p:nvPr/>
        </p:nvPicPr>
        <p:blipFill>
          <a:blip r:embed="rId3"/>
          <a:stretch>
            <a:fillRect/>
          </a:stretch>
        </p:blipFill>
        <p:spPr>
          <a:xfrm>
            <a:off x="342421" y="2684713"/>
            <a:ext cx="8656745" cy="2592538"/>
          </a:xfrm>
          <a:prstGeom prst="rect">
            <a:avLst/>
          </a:prstGeom>
        </p:spPr>
      </p:pic>
      <p:sp>
        <p:nvSpPr>
          <p:cNvPr id="9" name="TextBox 8"/>
          <p:cNvSpPr txBox="1"/>
          <p:nvPr/>
        </p:nvSpPr>
        <p:spPr>
          <a:xfrm>
            <a:off x="457200" y="5748188"/>
            <a:ext cx="8229600" cy="646331"/>
          </a:xfrm>
          <a:prstGeom prst="rect">
            <a:avLst/>
          </a:prstGeom>
          <a:noFill/>
        </p:spPr>
        <p:txBody>
          <a:bodyPr wrap="square" rtlCol="0">
            <a:spAutoFit/>
          </a:bodyPr>
          <a:lstStyle/>
          <a:p>
            <a:r>
              <a:rPr lang="en-US" dirty="0" smtClean="0"/>
              <a:t>Also shown on http://</a:t>
            </a:r>
            <a:r>
              <a:rPr lang="en-US" dirty="0" err="1" smtClean="0"/>
              <a:t>www.lifeonterra.com/episode.php?id</a:t>
            </a:r>
            <a:r>
              <a:rPr lang="en-US" dirty="0" smtClean="0"/>
              <a:t>=37</a:t>
            </a:r>
          </a:p>
          <a:p>
            <a:endParaRPr lang="en-US" dirty="0"/>
          </a:p>
        </p:txBody>
      </p:sp>
    </p:spTree>
    <p:extLst>
      <p:ext uri="{BB962C8B-B14F-4D97-AF65-F5344CB8AC3E}">
        <p14:creationId xmlns:p14="http://schemas.microsoft.com/office/powerpoint/2010/main" val="1885308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20" y="190414"/>
            <a:ext cx="8319122" cy="1143000"/>
          </a:xfrm>
        </p:spPr>
        <p:txBody>
          <a:bodyPr>
            <a:normAutofit/>
          </a:bodyPr>
          <a:lstStyle/>
          <a:p>
            <a:r>
              <a:rPr lang="en-US" sz="3200" dirty="0" smtClean="0">
                <a:solidFill>
                  <a:srgbClr val="3366FF"/>
                </a:solidFill>
              </a:rPr>
              <a:t>Climate Controls</a:t>
            </a:r>
            <a:endParaRPr lang="en-US" sz="3200" dirty="0">
              <a:solidFill>
                <a:srgbClr val="3366FF"/>
              </a:solidFill>
            </a:endParaRPr>
          </a:p>
        </p:txBody>
      </p:sp>
      <p:sp>
        <p:nvSpPr>
          <p:cNvPr id="3" name="Content Placeholder 2"/>
          <p:cNvSpPr>
            <a:spLocks noGrp="1"/>
          </p:cNvSpPr>
          <p:nvPr>
            <p:ph idx="1"/>
          </p:nvPr>
        </p:nvSpPr>
        <p:spPr>
          <a:xfrm>
            <a:off x="1170590" y="1285776"/>
            <a:ext cx="7763098" cy="2503904"/>
          </a:xfrm>
        </p:spPr>
        <p:txBody>
          <a:bodyPr>
            <a:normAutofit/>
          </a:bodyPr>
          <a:lstStyle/>
          <a:p>
            <a:pPr>
              <a:buNone/>
            </a:pPr>
            <a:endParaRPr lang="en-US" dirty="0" smtClean="0"/>
          </a:p>
          <a:p>
            <a:endParaRPr lang="en-US" dirty="0" smtClean="0"/>
          </a:p>
          <a:p>
            <a:endParaRPr lang="en-US" dirty="0" smtClean="0"/>
          </a:p>
          <a:p>
            <a:endParaRPr lang="en-US" dirty="0" smtClean="0"/>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pic>
        <p:nvPicPr>
          <p:cNvPr id="5" name="Picture 4" descr="vitalafrica_10-threefactors_large.jpg"/>
          <p:cNvPicPr>
            <a:picLocks noChangeAspect="1"/>
          </p:cNvPicPr>
          <p:nvPr/>
        </p:nvPicPr>
        <p:blipFill>
          <a:blip r:embed="rId4"/>
          <a:stretch>
            <a:fillRect/>
          </a:stretch>
        </p:blipFill>
        <p:spPr>
          <a:xfrm>
            <a:off x="4387089" y="174652"/>
            <a:ext cx="4357370" cy="6425668"/>
          </a:xfrm>
          <a:prstGeom prst="rect">
            <a:avLst/>
          </a:prstGeom>
        </p:spPr>
      </p:pic>
      <p:sp>
        <p:nvSpPr>
          <p:cNvPr id="6" name="TextBox 5"/>
          <p:cNvSpPr txBox="1"/>
          <p:nvPr/>
        </p:nvSpPr>
        <p:spPr>
          <a:xfrm>
            <a:off x="1170590" y="1861509"/>
            <a:ext cx="2927885" cy="1200329"/>
          </a:xfrm>
          <a:prstGeom prst="rect">
            <a:avLst/>
          </a:prstGeom>
          <a:noFill/>
        </p:spPr>
        <p:txBody>
          <a:bodyPr wrap="square" rtlCol="0">
            <a:spAutoFit/>
          </a:bodyPr>
          <a:lstStyle/>
          <a:p>
            <a:pPr marL="342900" indent="-342900">
              <a:buAutoNum type="arabicPeriod"/>
            </a:pPr>
            <a:r>
              <a:rPr lang="en-US" dirty="0" smtClean="0"/>
              <a:t>Solar Energy Influx</a:t>
            </a:r>
          </a:p>
          <a:p>
            <a:pPr marL="342900" indent="-342900">
              <a:buAutoNum type="arabicPeriod"/>
            </a:pPr>
            <a:r>
              <a:rPr lang="en-US" dirty="0" smtClean="0"/>
              <a:t>Chemistry of Atmosphere</a:t>
            </a:r>
          </a:p>
          <a:p>
            <a:pPr marL="342900" indent="-342900">
              <a:buAutoNum type="arabicPeriod"/>
            </a:pPr>
            <a:r>
              <a:rPr lang="en-US" dirty="0" smtClean="0"/>
              <a:t>Albedo (reflectivity)</a:t>
            </a:r>
            <a:endParaRPr lang="en-US" dirty="0"/>
          </a:p>
        </p:txBody>
      </p:sp>
    </p:spTree>
    <p:extLst>
      <p:ext uri="{BB962C8B-B14F-4D97-AF65-F5344CB8AC3E}">
        <p14:creationId xmlns:p14="http://schemas.microsoft.com/office/powerpoint/2010/main" val="14369292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25865"/>
            <a:ext cx="7498080" cy="1143000"/>
          </a:xfrm>
        </p:spPr>
        <p:txBody>
          <a:bodyPr/>
          <a:lstStyle/>
          <a:p>
            <a:r>
              <a:rPr lang="en-US" dirty="0" smtClean="0"/>
              <a:t>Cooling Factors</a:t>
            </a:r>
            <a:endParaRPr lang="en-US" dirty="0"/>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pic>
        <p:nvPicPr>
          <p:cNvPr id="6" name="Picture 5" descr="131_large.jpg"/>
          <p:cNvPicPr>
            <a:picLocks noChangeAspect="1"/>
          </p:cNvPicPr>
          <p:nvPr/>
        </p:nvPicPr>
        <p:blipFill>
          <a:blip r:embed="rId4"/>
          <a:stretch>
            <a:fillRect/>
          </a:stretch>
        </p:blipFill>
        <p:spPr>
          <a:xfrm>
            <a:off x="127000" y="1398465"/>
            <a:ext cx="8890000" cy="5245100"/>
          </a:xfrm>
          <a:prstGeom prst="rect">
            <a:avLst/>
          </a:prstGeom>
        </p:spPr>
      </p:pic>
    </p:spTree>
    <p:extLst>
      <p:ext uri="{BB962C8B-B14F-4D97-AF65-F5344CB8AC3E}">
        <p14:creationId xmlns:p14="http://schemas.microsoft.com/office/powerpoint/2010/main" val="282734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63180" y="395288"/>
            <a:ext cx="7499350" cy="1143000"/>
          </a:xfrm>
        </p:spPr>
        <p:txBody>
          <a:bodyPr>
            <a:normAutofit fontScale="90000"/>
          </a:bodyPr>
          <a:lstStyle/>
          <a:p>
            <a:r>
              <a:rPr lang="en-US" sz="3600" dirty="0" smtClean="0"/>
              <a:t>A flash interactive showing temperature and volcanic activity</a:t>
            </a:r>
            <a:endParaRPr lang="en-US" sz="3600" dirty="0"/>
          </a:p>
        </p:txBody>
      </p:sp>
      <p:sp>
        <p:nvSpPr>
          <p:cNvPr id="6" name="TextBox 5"/>
          <p:cNvSpPr txBox="1"/>
          <p:nvPr/>
        </p:nvSpPr>
        <p:spPr>
          <a:xfrm>
            <a:off x="863180" y="6248400"/>
            <a:ext cx="6131552" cy="369332"/>
          </a:xfrm>
          <a:prstGeom prst="rect">
            <a:avLst/>
          </a:prstGeom>
          <a:noFill/>
        </p:spPr>
        <p:txBody>
          <a:bodyPr wrap="square" rtlCol="0">
            <a:spAutoFit/>
          </a:bodyPr>
          <a:lstStyle/>
          <a:p>
            <a:r>
              <a:rPr lang="en-US" dirty="0" smtClean="0"/>
              <a:t>http://</a:t>
            </a:r>
            <a:r>
              <a:rPr lang="en-US" dirty="0" err="1" smtClean="0"/>
              <a:t>climate.nasa.gov/warmingworld/globalTemp.cfm</a:t>
            </a:r>
            <a:endParaRPr lang="en-US" dirty="0"/>
          </a:p>
        </p:txBody>
      </p:sp>
      <p:pic>
        <p:nvPicPr>
          <p:cNvPr id="7" name="Picture 6" descr="a warming world.jpg"/>
          <p:cNvPicPr>
            <a:picLocks noChangeAspect="1"/>
          </p:cNvPicPr>
          <p:nvPr/>
        </p:nvPicPr>
        <p:blipFill>
          <a:blip r:embed="rId3"/>
          <a:stretch>
            <a:fillRect/>
          </a:stretch>
        </p:blipFill>
        <p:spPr>
          <a:xfrm>
            <a:off x="399630" y="1821034"/>
            <a:ext cx="8307252" cy="3106566"/>
          </a:xfrm>
          <a:prstGeom prst="rect">
            <a:avLst/>
          </a:prstGeom>
        </p:spPr>
      </p:pic>
    </p:spTree>
    <p:extLst>
      <p:ext uri="{BB962C8B-B14F-4D97-AF65-F5344CB8AC3E}">
        <p14:creationId xmlns:p14="http://schemas.microsoft.com/office/powerpoint/2010/main" val="16997195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071" y="2418347"/>
            <a:ext cx="3004045" cy="1143000"/>
          </a:xfrm>
        </p:spPr>
        <p:txBody>
          <a:bodyPr>
            <a:normAutofit/>
          </a:bodyPr>
          <a:lstStyle/>
          <a:p>
            <a:r>
              <a:rPr lang="en-US" dirty="0" smtClean="0"/>
              <a:t>Comments?</a:t>
            </a:r>
            <a:endParaRPr lang="en-US" dirty="0"/>
          </a:p>
        </p:txBody>
      </p:sp>
      <p:pic>
        <p:nvPicPr>
          <p:cNvPr id="3"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19052042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Using CLEAN in Your Classroom- Discussion Session</a:t>
            </a:r>
            <a:endParaRPr lang="en-US" dirty="0">
              <a:solidFill>
                <a:srgbClr val="3366FF"/>
              </a:solidFill>
            </a:endParaRPr>
          </a:p>
        </p:txBody>
      </p:sp>
      <p:sp>
        <p:nvSpPr>
          <p:cNvPr id="3" name="Content Placeholder 2"/>
          <p:cNvSpPr>
            <a:spLocks noGrp="1"/>
          </p:cNvSpPr>
          <p:nvPr>
            <p:ph idx="1"/>
          </p:nvPr>
        </p:nvSpPr>
        <p:spPr>
          <a:xfrm>
            <a:off x="1435608" y="1568120"/>
            <a:ext cx="7498080" cy="4800600"/>
          </a:xfrm>
        </p:spPr>
        <p:txBody>
          <a:bodyPr>
            <a:normAutofit fontScale="92500" lnSpcReduction="10000"/>
          </a:bodyPr>
          <a:lstStyle/>
          <a:p>
            <a:r>
              <a:rPr lang="en-US" dirty="0" smtClean="0"/>
              <a:t>Participants each chose one of the following topics:</a:t>
            </a:r>
          </a:p>
          <a:p>
            <a:pPr lvl="1"/>
            <a:r>
              <a:rPr lang="en-US" sz="2200" dirty="0" smtClean="0">
                <a:solidFill>
                  <a:srgbClr val="FF0000"/>
                </a:solidFill>
              </a:rPr>
              <a:t>Ice Cores</a:t>
            </a:r>
          </a:p>
          <a:p>
            <a:pPr lvl="1"/>
            <a:r>
              <a:rPr lang="en-US" sz="2200" dirty="0" smtClean="0">
                <a:solidFill>
                  <a:srgbClr val="FF0000"/>
                </a:solidFill>
              </a:rPr>
              <a:t>Paleoclimate Records</a:t>
            </a:r>
          </a:p>
          <a:p>
            <a:pPr lvl="1"/>
            <a:r>
              <a:rPr lang="en-US" sz="2200" dirty="0" smtClean="0">
                <a:solidFill>
                  <a:srgbClr val="FF0000"/>
                </a:solidFill>
              </a:rPr>
              <a:t>Measuring and Modeling Climate</a:t>
            </a:r>
          </a:p>
          <a:p>
            <a:pPr lvl="1"/>
            <a:r>
              <a:rPr lang="en-US" sz="2200" dirty="0" smtClean="0">
                <a:solidFill>
                  <a:srgbClr val="FF0000"/>
                </a:solidFill>
              </a:rPr>
              <a:t>Tree Ring Data</a:t>
            </a:r>
          </a:p>
          <a:p>
            <a:pPr lvl="1"/>
            <a:r>
              <a:rPr lang="en-US" sz="2200" dirty="0" smtClean="0">
                <a:solidFill>
                  <a:srgbClr val="FF0000"/>
                </a:solidFill>
              </a:rPr>
              <a:t>Natural Variations</a:t>
            </a:r>
          </a:p>
          <a:p>
            <a:r>
              <a:rPr lang="en-US" dirty="0" smtClean="0"/>
              <a:t>Share one activity and one supplemental resource. Discuss the following:</a:t>
            </a:r>
          </a:p>
          <a:p>
            <a:pPr lvl="1"/>
            <a:r>
              <a:rPr lang="en-US" dirty="0" smtClean="0"/>
              <a:t>What attracted you to these two resources?</a:t>
            </a:r>
          </a:p>
          <a:p>
            <a:pPr lvl="1"/>
            <a:r>
              <a:rPr lang="en-US" dirty="0" smtClean="0"/>
              <a:t>How might you use these two resources to enrich your teaching, learning and curriculum?</a:t>
            </a:r>
            <a:endParaRPr lang="en-US" dirty="0"/>
          </a:p>
        </p:txBody>
      </p:sp>
      <p:pic>
        <p:nvPicPr>
          <p:cNvPr id="4"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2518857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
        <p:nvSpPr>
          <p:cNvPr id="5" name="Title 1"/>
          <p:cNvSpPr txBox="1">
            <a:spLocks/>
          </p:cNvSpPr>
          <p:nvPr/>
        </p:nvSpPr>
        <p:spPr>
          <a:xfrm>
            <a:off x="838200" y="342900"/>
            <a:ext cx="8305800" cy="12573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pPr algn="ctr"/>
            <a:r>
              <a:rPr lang="en-US" sz="3200" smtClean="0"/>
              <a:t>CLEAN Interactive Webinar Presenters</a:t>
            </a:r>
            <a:endParaRPr lang="en-US" sz="3200" dirty="0"/>
          </a:p>
        </p:txBody>
      </p:sp>
      <p:sp>
        <p:nvSpPr>
          <p:cNvPr id="6" name="TextBox 5"/>
          <p:cNvSpPr txBox="1"/>
          <p:nvPr/>
        </p:nvSpPr>
        <p:spPr>
          <a:xfrm>
            <a:off x="1981200" y="2888734"/>
            <a:ext cx="65659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prstClr val="black"/>
                </a:solidFill>
              </a:rPr>
              <a:t>Elizabeth Youngman, Sun Valley, ID (educator)</a:t>
            </a:r>
          </a:p>
        </p:txBody>
      </p:sp>
      <p:sp>
        <p:nvSpPr>
          <p:cNvPr id="7" name="TextBox 6"/>
          <p:cNvSpPr txBox="1"/>
          <p:nvPr/>
        </p:nvSpPr>
        <p:spPr>
          <a:xfrm>
            <a:off x="1981200" y="1899166"/>
            <a:ext cx="65659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prstClr val="black"/>
                </a:solidFill>
              </a:rPr>
              <a:t>Dr. Tamara Shapiro </a:t>
            </a:r>
            <a:r>
              <a:rPr lang="en-US" sz="2400" dirty="0" err="1" smtClean="0">
                <a:solidFill>
                  <a:prstClr val="black"/>
                </a:solidFill>
              </a:rPr>
              <a:t>Ledley</a:t>
            </a:r>
            <a:r>
              <a:rPr lang="en-US" sz="2400" dirty="0" smtClean="0">
                <a:solidFill>
                  <a:prstClr val="black"/>
                </a:solidFill>
              </a:rPr>
              <a:t>, TERC (scientist)</a:t>
            </a:r>
          </a:p>
        </p:txBody>
      </p:sp>
      <p:sp>
        <p:nvSpPr>
          <p:cNvPr id="8" name="TextBox 7"/>
          <p:cNvSpPr txBox="1"/>
          <p:nvPr/>
        </p:nvSpPr>
        <p:spPr>
          <a:xfrm>
            <a:off x="7096625" y="4578130"/>
            <a:ext cx="1676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solidFill>
                  <a:srgbClr val="FF0000"/>
                </a:solidFill>
              </a:rPr>
              <a:t>Technical Support 617-873-9651</a:t>
            </a:r>
          </a:p>
          <a:p>
            <a:pPr algn="ctr"/>
            <a:r>
              <a:rPr lang="en-US" sz="1600" b="1" dirty="0" smtClean="0">
                <a:solidFill>
                  <a:srgbClr val="4F81BD"/>
                </a:solidFill>
              </a:rPr>
              <a:t>Toll free call in 1-866-910-4857 passcode 251399</a:t>
            </a:r>
            <a:endParaRPr lang="en-US" sz="1600" b="1" dirty="0">
              <a:solidFill>
                <a:srgbClr val="4F81BD"/>
              </a:solidFill>
            </a:endParaRPr>
          </a:p>
        </p:txBody>
      </p:sp>
      <p:sp>
        <p:nvSpPr>
          <p:cNvPr id="9" name="TextBox 8"/>
          <p:cNvSpPr txBox="1"/>
          <p:nvPr/>
        </p:nvSpPr>
        <p:spPr>
          <a:xfrm>
            <a:off x="1528783" y="4151131"/>
            <a:ext cx="5257800" cy="1015663"/>
          </a:xfrm>
          <a:prstGeom prst="rect">
            <a:avLst/>
          </a:prstGeom>
          <a:noFill/>
        </p:spPr>
        <p:txBody>
          <a:bodyPr wrap="square" rtlCol="0">
            <a:spAutoFit/>
          </a:bodyPr>
          <a:lstStyle/>
          <a:p>
            <a:pPr lvl="1"/>
            <a:endParaRPr lang="en-US" sz="2000" dirty="0" smtClean="0">
              <a:solidFill>
                <a:prstClr val="black"/>
              </a:solidFill>
            </a:endParaRPr>
          </a:p>
          <a:p>
            <a:pPr lvl="1"/>
            <a:r>
              <a:rPr lang="en-US" sz="2000" dirty="0" smtClean="0">
                <a:solidFill>
                  <a:prstClr val="black"/>
                </a:solidFill>
              </a:rPr>
              <a:t>Marian Grogan, TERC, Moderator</a:t>
            </a:r>
          </a:p>
          <a:p>
            <a:pPr lvl="1"/>
            <a:r>
              <a:rPr lang="en-US" sz="2000" dirty="0" smtClean="0">
                <a:solidFill>
                  <a:prstClr val="black"/>
                </a:solidFill>
              </a:rPr>
              <a:t>Sarah Hill, TERC, Technical Support</a:t>
            </a:r>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8945" y="1985791"/>
            <a:ext cx="558559" cy="687029"/>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03443" y="2922662"/>
            <a:ext cx="609564" cy="76805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5279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a:buNone/>
            </a:pPr>
            <a:r>
              <a:rPr lang="en-US" b="1" dirty="0" smtClean="0"/>
              <a:t>Please complete the Evaluation </a:t>
            </a:r>
            <a:r>
              <a:rPr lang="en-US" dirty="0" smtClean="0"/>
              <a:t>at this </a:t>
            </a:r>
            <a:r>
              <a:rPr lang="en-US" dirty="0" err="1" smtClean="0"/>
              <a:t>url</a:t>
            </a:r>
            <a:r>
              <a:rPr lang="en-US" dirty="0" smtClean="0"/>
              <a:t>:</a:t>
            </a:r>
          </a:p>
          <a:p>
            <a:pPr>
              <a:buNone/>
            </a:pPr>
            <a:r>
              <a:rPr lang="en-US" dirty="0" smtClean="0"/>
              <a:t>https://www.surveymonkey.com/s</a:t>
            </a:r>
            <a:r>
              <a:rPr lang="en-US" smtClean="0"/>
              <a:t>/CLEANDecember2011</a:t>
            </a:r>
            <a:endParaRPr lang="en-US" dirty="0" smtClean="0"/>
          </a:p>
          <a:p>
            <a:endParaRPr lang="en-US" dirty="0"/>
          </a:p>
        </p:txBody>
      </p:sp>
      <p:sp>
        <p:nvSpPr>
          <p:cNvPr id="4" name="Rectangle 3"/>
          <p:cNvSpPr/>
          <p:nvPr/>
        </p:nvSpPr>
        <p:spPr>
          <a:xfrm>
            <a:off x="3777916" y="5393794"/>
            <a:ext cx="4572000" cy="584775"/>
          </a:xfrm>
          <a:prstGeom prst="rect">
            <a:avLst/>
          </a:prstGeom>
        </p:spPr>
        <p:txBody>
          <a:bodyPr>
            <a:spAutoFit/>
          </a:bodyPr>
          <a:lstStyle/>
          <a:p>
            <a:r>
              <a:rPr lang="en-US" dirty="0" smtClean="0"/>
              <a:t>		</a:t>
            </a:r>
            <a:r>
              <a:rPr lang="en-US" sz="3200" i="1" dirty="0" smtClean="0"/>
              <a:t>Thanks for joining us!</a:t>
            </a:r>
            <a:endParaRPr lang="en-US" sz="3200" i="1" dirty="0"/>
          </a:p>
        </p:txBody>
      </p:sp>
      <p:pic>
        <p:nvPicPr>
          <p:cNvPr id="5" name="Picture 1"/>
          <p:cNvPicPr>
            <a:picLocks noChangeAspect="1" noChangeArrowheads="1"/>
          </p:cNvPicPr>
          <p:nvPr/>
        </p:nvPicPr>
        <p:blipFill>
          <a:blip r:embed="rId3"/>
          <a:srcRect/>
          <a:stretch>
            <a:fillRect/>
          </a:stretch>
        </p:blipFill>
        <p:spPr bwMode="auto">
          <a:xfrm>
            <a:off x="-12210" y="9226"/>
            <a:ext cx="1005530" cy="1276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01282"/>
            <a:ext cx="8077200" cy="1143000"/>
          </a:xfrm>
        </p:spPr>
        <p:txBody>
          <a:bodyPr>
            <a:noAutofit/>
          </a:bodyPr>
          <a:lstStyle/>
          <a:p>
            <a:r>
              <a:rPr lang="en-US" sz="2800" dirty="0" smtClean="0"/>
              <a:t>Climate Literacy Essential Principle #4</a:t>
            </a:r>
            <a:endParaRPr lang="en-US" sz="2800" dirty="0"/>
          </a:p>
        </p:txBody>
      </p:sp>
      <p:sp>
        <p:nvSpPr>
          <p:cNvPr id="3" name="Content Placeholder 2"/>
          <p:cNvSpPr>
            <a:spLocks noGrp="1"/>
          </p:cNvSpPr>
          <p:nvPr>
            <p:ph idx="1"/>
          </p:nvPr>
        </p:nvSpPr>
        <p:spPr>
          <a:xfrm>
            <a:off x="1066800" y="891541"/>
            <a:ext cx="8001000" cy="5966459"/>
          </a:xfrm>
        </p:spPr>
        <p:txBody>
          <a:bodyPr>
            <a:normAutofit/>
          </a:bodyPr>
          <a:lstStyle/>
          <a:p>
            <a:pPr>
              <a:buNone/>
            </a:pPr>
            <a:r>
              <a:rPr lang="en-US" sz="2400" b="1" dirty="0" smtClean="0"/>
              <a:t>Climate varies over space and time through both natural and man-made processes</a:t>
            </a:r>
          </a:p>
          <a:p>
            <a:pPr marL="0" indent="0">
              <a:buNone/>
            </a:pPr>
            <a:r>
              <a:rPr lang="en-US" sz="1946" dirty="0" smtClean="0"/>
              <a:t>4a - </a:t>
            </a:r>
            <a:r>
              <a:rPr lang="en-US" sz="1946" dirty="0"/>
              <a:t>Climate is determined by the long-term pattern of temperature and precipitation averages and extremes at a </a:t>
            </a:r>
            <a:r>
              <a:rPr lang="en-US" sz="1946" dirty="0" smtClean="0"/>
              <a:t>location…</a:t>
            </a:r>
          </a:p>
          <a:p>
            <a:pPr marL="0" indent="0">
              <a:buNone/>
            </a:pPr>
            <a:r>
              <a:rPr lang="en-US" sz="1946" dirty="0"/>
              <a:t>4</a:t>
            </a:r>
            <a:r>
              <a:rPr lang="en-US" sz="1946" dirty="0" smtClean="0"/>
              <a:t>b - </a:t>
            </a:r>
            <a:r>
              <a:rPr lang="en-US" sz="1946" dirty="0"/>
              <a:t>Climate is not the same thing as </a:t>
            </a:r>
            <a:r>
              <a:rPr lang="en-US" sz="1946" dirty="0" smtClean="0"/>
              <a:t>weather…</a:t>
            </a:r>
            <a:endParaRPr lang="en-US" sz="1946" dirty="0"/>
          </a:p>
          <a:p>
            <a:pPr marL="0" indent="0">
              <a:buNone/>
            </a:pPr>
            <a:r>
              <a:rPr lang="en-US" sz="1946" dirty="0"/>
              <a:t>4</a:t>
            </a:r>
            <a:r>
              <a:rPr lang="en-US" sz="1946" dirty="0" smtClean="0"/>
              <a:t>c - </a:t>
            </a:r>
            <a:r>
              <a:rPr lang="en-US" sz="1946" dirty="0"/>
              <a:t>Climate change is a significant and persistent change in an area's average climate conditions or their </a:t>
            </a:r>
            <a:r>
              <a:rPr lang="en-US" sz="1946" dirty="0" smtClean="0"/>
              <a:t>extremes…</a:t>
            </a:r>
            <a:endParaRPr lang="en-US" sz="1946" dirty="0"/>
          </a:p>
          <a:p>
            <a:pPr marL="0" indent="0">
              <a:buNone/>
            </a:pPr>
            <a:r>
              <a:rPr lang="en-US" sz="1946" dirty="0"/>
              <a:t>4</a:t>
            </a:r>
            <a:r>
              <a:rPr lang="en-US" sz="1946" dirty="0" smtClean="0"/>
              <a:t>d - </a:t>
            </a:r>
            <a:r>
              <a:rPr lang="en-US" sz="1946" u="sng" dirty="0"/>
              <a:t>Scientific observations indicate that global climate has changed in the past</a:t>
            </a:r>
            <a:r>
              <a:rPr lang="en-US" sz="1946" dirty="0"/>
              <a:t>, is changing now, and will change in the </a:t>
            </a:r>
            <a:r>
              <a:rPr lang="en-US" sz="1946" dirty="0" smtClean="0"/>
              <a:t>future… </a:t>
            </a:r>
            <a:endParaRPr lang="en-US" sz="1946" dirty="0"/>
          </a:p>
          <a:p>
            <a:pPr marL="0" indent="0">
              <a:buNone/>
            </a:pPr>
            <a:r>
              <a:rPr lang="en-US" sz="1946" dirty="0"/>
              <a:t>4</a:t>
            </a:r>
            <a:r>
              <a:rPr lang="en-US" sz="1946" dirty="0" smtClean="0"/>
              <a:t>e - </a:t>
            </a:r>
            <a:r>
              <a:rPr lang="en-US" sz="1946" dirty="0"/>
              <a:t>Based on evidence from tree rings, other natural records, and scientific observations made around the world, Earth's average temperature is now warmer than it has been for at least the past 1,300 </a:t>
            </a:r>
            <a:r>
              <a:rPr lang="en-US" sz="1946" dirty="0" smtClean="0"/>
              <a:t>years… </a:t>
            </a:r>
          </a:p>
          <a:p>
            <a:pPr marL="0" indent="0">
              <a:buNone/>
            </a:pPr>
            <a:r>
              <a:rPr lang="en-US" sz="1946" dirty="0" smtClean="0"/>
              <a:t>4f -  </a:t>
            </a:r>
            <a:r>
              <a:rPr lang="en-US" sz="1946" u="sng" dirty="0"/>
              <a:t>Natural processes driving Earth's long-term climate variability do not explain the rapid climate change observed in recent </a:t>
            </a:r>
            <a:r>
              <a:rPr lang="en-US" sz="1946" u="sng" dirty="0" smtClean="0"/>
              <a:t>decades</a:t>
            </a:r>
            <a:r>
              <a:rPr lang="en-US" sz="1946" dirty="0" smtClean="0"/>
              <a:t>…</a:t>
            </a:r>
          </a:p>
          <a:p>
            <a:pPr marL="0" indent="0">
              <a:buNone/>
            </a:pPr>
            <a:r>
              <a:rPr lang="en-US" sz="1946" dirty="0" smtClean="0"/>
              <a:t>4g - </a:t>
            </a:r>
            <a:r>
              <a:rPr lang="en-US" sz="1946" dirty="0"/>
              <a:t>Natural processes </a:t>
            </a:r>
            <a:r>
              <a:rPr lang="en-US" sz="1946" dirty="0" smtClean="0"/>
              <a:t>that remove carbon dioxide from the atmosphere operate slowly when compared to the processes that are now adding it to the atmosphere…</a:t>
            </a:r>
            <a:endParaRPr lang="en-US" sz="1946" dirty="0"/>
          </a:p>
        </p:txBody>
      </p:sp>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2071691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20" y="496926"/>
            <a:ext cx="8150680" cy="2004064"/>
          </a:xfrm>
        </p:spPr>
        <p:txBody>
          <a:bodyPr>
            <a:normAutofit fontScale="90000"/>
          </a:bodyPr>
          <a:lstStyle/>
          <a:p>
            <a:pPr algn="ctr">
              <a:spcBef>
                <a:spcPts val="600"/>
              </a:spcBef>
              <a:spcAft>
                <a:spcPts val="1200"/>
              </a:spcAft>
            </a:pPr>
            <a:r>
              <a:rPr lang="en-US" dirty="0"/>
              <a:t>Climate Literacy </a:t>
            </a:r>
            <a:r>
              <a:rPr lang="en-US" dirty="0" smtClean="0"/>
              <a:t>Essential </a:t>
            </a:r>
            <a:r>
              <a:rPr lang="en-US" dirty="0"/>
              <a:t>Principle #</a:t>
            </a:r>
            <a:r>
              <a:rPr lang="en-US" dirty="0" smtClean="0"/>
              <a:t>4</a:t>
            </a:r>
            <a:br>
              <a:rPr lang="en-US" dirty="0" smtClean="0"/>
            </a:br>
            <a:r>
              <a:rPr lang="en-US" sz="3800" dirty="0" smtClean="0"/>
              <a:t>Climate </a:t>
            </a:r>
            <a:r>
              <a:rPr lang="en-US" sz="3800" dirty="0"/>
              <a:t>varies over space and time through both natural and man-made processes</a:t>
            </a:r>
            <a:r>
              <a:rPr lang="en-US" sz="3800" b="1" dirty="0">
                <a:solidFill>
                  <a:srgbClr val="FFFFFF"/>
                </a:solidFill>
              </a:rPr>
              <a:t/>
            </a:r>
            <a:br>
              <a:rPr lang="en-US" sz="3800" b="1" dirty="0">
                <a:solidFill>
                  <a:srgbClr val="FFFFFF"/>
                </a:solidFill>
              </a:rPr>
            </a:br>
            <a:endParaRPr lang="en-US" sz="3800" dirty="0"/>
          </a:p>
        </p:txBody>
      </p:sp>
      <p:sp>
        <p:nvSpPr>
          <p:cNvPr id="3" name="Content Placeholder 2"/>
          <p:cNvSpPr>
            <a:spLocks noGrp="1"/>
          </p:cNvSpPr>
          <p:nvPr>
            <p:ph idx="1"/>
          </p:nvPr>
        </p:nvSpPr>
        <p:spPr>
          <a:xfrm>
            <a:off x="1141080" y="4085822"/>
            <a:ext cx="8002920" cy="2723875"/>
          </a:xfrm>
        </p:spPr>
        <p:txBody>
          <a:bodyPr>
            <a:normAutofit/>
          </a:bodyPr>
          <a:lstStyle/>
          <a:p>
            <a:endParaRPr lang="en-US" dirty="0"/>
          </a:p>
          <a:p>
            <a:r>
              <a:rPr lang="en-US" dirty="0"/>
              <a:t>Focus of this </a:t>
            </a:r>
            <a:r>
              <a:rPr lang="en-US" dirty="0" smtClean="0"/>
              <a:t>Interactive Webinar</a:t>
            </a:r>
            <a:endParaRPr lang="en-US" dirty="0"/>
          </a:p>
          <a:p>
            <a:pPr lvl="1"/>
            <a:r>
              <a:rPr lang="en-US" dirty="0"/>
              <a:t>Example of natural long-term climate </a:t>
            </a:r>
            <a:r>
              <a:rPr lang="en-US" dirty="0" smtClean="0"/>
              <a:t>variability – Ice Age Cycles, </a:t>
            </a:r>
            <a:r>
              <a:rPr lang="en-US" dirty="0" err="1" smtClean="0"/>
              <a:t>Milankovitch</a:t>
            </a:r>
            <a:r>
              <a:rPr lang="en-US" dirty="0" smtClean="0"/>
              <a:t> variations &amp; CO2</a:t>
            </a:r>
            <a:endParaRPr lang="en-US" dirty="0"/>
          </a:p>
          <a:p>
            <a:pPr lvl="1"/>
            <a:r>
              <a:rPr lang="en-US" dirty="0"/>
              <a:t>How is now different?</a:t>
            </a:r>
          </a:p>
          <a:p>
            <a:endParaRPr lang="en-US" dirty="0"/>
          </a:p>
        </p:txBody>
      </p:sp>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
        <p:nvSpPr>
          <p:cNvPr id="6" name="TextBox 5"/>
          <p:cNvSpPr txBox="1"/>
          <p:nvPr/>
        </p:nvSpPr>
        <p:spPr>
          <a:xfrm>
            <a:off x="3269735" y="3040248"/>
            <a:ext cx="557973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prstClr val="black"/>
                </a:solidFill>
              </a:rPr>
              <a:t>Dr. Tamara Shapiro </a:t>
            </a:r>
            <a:r>
              <a:rPr lang="en-US" sz="2400" dirty="0" err="1" smtClean="0">
                <a:solidFill>
                  <a:prstClr val="black"/>
                </a:solidFill>
              </a:rPr>
              <a:t>Ledley</a:t>
            </a:r>
            <a:r>
              <a:rPr lang="en-US" sz="2400" dirty="0" smtClean="0">
                <a:solidFill>
                  <a:prstClr val="black"/>
                </a:solidFill>
              </a:rPr>
              <a:t>, TERC (scientist)</a:t>
            </a:r>
          </a:p>
        </p:txBody>
      </p:sp>
      <p:pic>
        <p:nvPicPr>
          <p:cNvPr id="7" name="Picture 6" descr="TS Ledley 040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651" y="2226952"/>
            <a:ext cx="1523931" cy="2084704"/>
          </a:xfrm>
          <a:prstGeom prst="rect">
            <a:avLst/>
          </a:prstGeom>
        </p:spPr>
      </p:pic>
    </p:spTree>
    <p:extLst>
      <p:ext uri="{BB962C8B-B14F-4D97-AF65-F5344CB8AC3E}">
        <p14:creationId xmlns:p14="http://schemas.microsoft.com/office/powerpoint/2010/main" val="67226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 Question</a:t>
            </a:r>
            <a:endParaRPr lang="en-US" dirty="0"/>
          </a:p>
        </p:txBody>
      </p:sp>
      <p:sp>
        <p:nvSpPr>
          <p:cNvPr id="3" name="Content Placeholder 2"/>
          <p:cNvSpPr>
            <a:spLocks noGrp="1"/>
          </p:cNvSpPr>
          <p:nvPr>
            <p:ph idx="1"/>
          </p:nvPr>
        </p:nvSpPr>
        <p:spPr>
          <a:xfrm>
            <a:off x="2227326" y="1687060"/>
            <a:ext cx="6240193" cy="4800600"/>
          </a:xfrm>
        </p:spPr>
        <p:txBody>
          <a:bodyPr/>
          <a:lstStyle/>
          <a:p>
            <a:pPr marL="82296" indent="0">
              <a:buNone/>
            </a:pPr>
            <a:r>
              <a:rPr lang="en-US" sz="4000" dirty="0" smtClean="0"/>
              <a:t>Have you heard of </a:t>
            </a:r>
            <a:r>
              <a:rPr lang="en-US" sz="4000" dirty="0" err="1" smtClean="0"/>
              <a:t>Milankovitch</a:t>
            </a:r>
            <a:r>
              <a:rPr lang="en-US" sz="4000" dirty="0" smtClean="0"/>
              <a:t> cycles before?</a:t>
            </a:r>
          </a:p>
          <a:p>
            <a:endParaRPr lang="en-US" dirty="0"/>
          </a:p>
          <a:p>
            <a:pPr lvl="1"/>
            <a:r>
              <a:rPr lang="en-US" dirty="0" smtClean="0"/>
              <a:t>Yes</a:t>
            </a:r>
          </a:p>
          <a:p>
            <a:pPr lvl="1"/>
            <a:r>
              <a:rPr lang="en-US" dirty="0" smtClean="0"/>
              <a:t>No</a:t>
            </a:r>
            <a:endParaRPr lang="en-US" dirty="0"/>
          </a:p>
        </p:txBody>
      </p:sp>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17818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852" y="160338"/>
            <a:ext cx="6490948" cy="652462"/>
          </a:xfrm>
        </p:spPr>
        <p:txBody>
          <a:bodyPr>
            <a:normAutofit fontScale="90000"/>
          </a:bodyPr>
          <a:lstStyle/>
          <a:p>
            <a:r>
              <a:rPr lang="en-US" dirty="0" smtClean="0"/>
              <a:t>Ice Ages and </a:t>
            </a:r>
            <a:r>
              <a:rPr lang="en-US" dirty="0" err="1" smtClean="0"/>
              <a:t>Milankovitch</a:t>
            </a:r>
            <a:endParaRPr lang="en-US" dirty="0"/>
          </a:p>
        </p:txBody>
      </p:sp>
      <p:sp>
        <p:nvSpPr>
          <p:cNvPr id="3" name="Content Placeholder 2"/>
          <p:cNvSpPr>
            <a:spLocks noGrp="1"/>
          </p:cNvSpPr>
          <p:nvPr>
            <p:ph idx="1"/>
          </p:nvPr>
        </p:nvSpPr>
        <p:spPr>
          <a:xfrm>
            <a:off x="1130300" y="6253159"/>
            <a:ext cx="8229600" cy="279401"/>
          </a:xfrm>
        </p:spPr>
        <p:txBody>
          <a:bodyPr>
            <a:normAutofit fontScale="85000" lnSpcReduction="20000"/>
          </a:bodyPr>
          <a:lstStyle/>
          <a:p>
            <a:r>
              <a:rPr lang="en-US" sz="1800" dirty="0" smtClean="0">
                <a:hlinkClick r:id="rId2"/>
              </a:rPr>
              <a:t>http://www.globalwarmingart.com/wiki/Image:Milankovitch_Variations.png</a:t>
            </a:r>
            <a:r>
              <a:rPr lang="en-US" sz="1800" dirty="0" smtClean="0"/>
              <a:t> </a:t>
            </a:r>
            <a:endParaRPr lang="en-US" sz="1800" dirty="0"/>
          </a:p>
        </p:txBody>
      </p:sp>
      <p:pic>
        <p:nvPicPr>
          <p:cNvPr id="4" name="Picture 3" descr="Milankovitch_Varia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320" y="1190887"/>
            <a:ext cx="6083300" cy="4610100"/>
          </a:xfrm>
          <a:prstGeom prst="rect">
            <a:avLst/>
          </a:prstGeom>
        </p:spPr>
      </p:pic>
      <p:pic>
        <p:nvPicPr>
          <p:cNvPr id="6" name="Picture 1"/>
          <p:cNvPicPr>
            <a:picLocks noChangeAspect="1" noChangeArrowheads="1"/>
          </p:cNvPicPr>
          <p:nvPr/>
        </p:nvPicPr>
        <p:blipFill>
          <a:blip r:embed="rId4"/>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221137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23" y="182613"/>
            <a:ext cx="9093379" cy="627062"/>
          </a:xfrm>
        </p:spPr>
        <p:txBody>
          <a:bodyPr>
            <a:noAutofit/>
          </a:bodyPr>
          <a:lstStyle/>
          <a:p>
            <a:pPr algn="ctr"/>
            <a:r>
              <a:rPr lang="en-US" sz="3600" dirty="0" err="1" smtClean="0"/>
              <a:t>Milankovitch</a:t>
            </a:r>
            <a:r>
              <a:rPr lang="en-US" sz="3600" dirty="0" smtClean="0"/>
              <a:t> Cycles – The Orbital Elements</a:t>
            </a:r>
            <a:endParaRPr lang="en-US" sz="3600" dirty="0"/>
          </a:p>
        </p:txBody>
      </p:sp>
      <p:sp>
        <p:nvSpPr>
          <p:cNvPr id="3" name="Content Placeholder 2"/>
          <p:cNvSpPr>
            <a:spLocks noGrp="1"/>
          </p:cNvSpPr>
          <p:nvPr>
            <p:ph idx="1"/>
          </p:nvPr>
        </p:nvSpPr>
        <p:spPr>
          <a:xfrm>
            <a:off x="1054870" y="5892800"/>
            <a:ext cx="7933321" cy="723900"/>
          </a:xfrm>
        </p:spPr>
        <p:txBody>
          <a:bodyPr>
            <a:normAutofit/>
          </a:bodyPr>
          <a:lstStyle/>
          <a:p>
            <a:r>
              <a:rPr lang="en-US" sz="1800" dirty="0" smtClean="0">
                <a:hlinkClick r:id="rId2"/>
              </a:rPr>
              <a:t>http://cleanet.org/resources/42799.html</a:t>
            </a:r>
            <a:endParaRPr lang="en-US" sz="1800" dirty="0" smtClean="0"/>
          </a:p>
          <a:p>
            <a:r>
              <a:rPr lang="en-US" sz="1800" dirty="0" smtClean="0">
                <a:hlinkClick r:id="rId3"/>
              </a:rPr>
              <a:t>http://www.sciencecourseware.org/eec/GlobalWarming/Tutorials/Milankovitch/</a:t>
            </a:r>
            <a:endParaRPr lang="en-US" sz="1800" dirty="0" smtClean="0"/>
          </a:p>
          <a:p>
            <a:endParaRPr lang="en-US" dirty="0"/>
          </a:p>
        </p:txBody>
      </p:sp>
      <p:pic>
        <p:nvPicPr>
          <p:cNvPr id="4" name="Picture 3" descr="Milankovitch Cycles Screen shot 2011-12-08 at 5.50.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480" y="1063173"/>
            <a:ext cx="7032236" cy="4694342"/>
          </a:xfrm>
          <a:prstGeom prst="rect">
            <a:avLst/>
          </a:prstGeom>
        </p:spPr>
      </p:pic>
      <p:pic>
        <p:nvPicPr>
          <p:cNvPr id="5" name="Picture 1"/>
          <p:cNvPicPr>
            <a:picLocks noChangeAspect="1" noChangeArrowheads="1"/>
          </p:cNvPicPr>
          <p:nvPr/>
        </p:nvPicPr>
        <p:blipFill>
          <a:blip r:embed="rId5"/>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959233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a:t>
            </a:r>
            <a:r>
              <a:rPr lang="en-US" dirty="0" err="1" smtClean="0"/>
              <a:t>Milankovitch</a:t>
            </a:r>
            <a:r>
              <a:rPr lang="en-US" dirty="0" smtClean="0"/>
              <a:t> Variations on Energy Reaching the Earth</a:t>
            </a:r>
            <a:endParaRPr lang="en-US" dirty="0"/>
          </a:p>
        </p:txBody>
      </p:sp>
      <p:sp>
        <p:nvSpPr>
          <p:cNvPr id="3" name="Content Placeholder 2"/>
          <p:cNvSpPr>
            <a:spLocks noGrp="1"/>
          </p:cNvSpPr>
          <p:nvPr>
            <p:ph idx="1"/>
          </p:nvPr>
        </p:nvSpPr>
        <p:spPr>
          <a:xfrm>
            <a:off x="1092200" y="1805560"/>
            <a:ext cx="8051800" cy="4800600"/>
          </a:xfrm>
        </p:spPr>
        <p:txBody>
          <a:bodyPr>
            <a:normAutofit lnSpcReduction="10000"/>
          </a:bodyPr>
          <a:lstStyle/>
          <a:p>
            <a:pPr marL="1325880" lvl="5" indent="0">
              <a:spcBef>
                <a:spcPts val="1200"/>
              </a:spcBef>
              <a:buNone/>
            </a:pPr>
            <a:r>
              <a:rPr lang="en-US" dirty="0" smtClean="0"/>
              <a:t>		</a:t>
            </a:r>
          </a:p>
          <a:p>
            <a:pPr marL="1325880" lvl="5" indent="0">
              <a:spcBef>
                <a:spcPts val="1200"/>
              </a:spcBef>
              <a:buNone/>
            </a:pPr>
            <a:r>
              <a:rPr lang="en-US" sz="2800" b="1" dirty="0"/>
              <a:t>	</a:t>
            </a:r>
            <a:r>
              <a:rPr lang="en-US" sz="2800" b="1" dirty="0" smtClean="0"/>
              <a:t>	</a:t>
            </a:r>
            <a:r>
              <a:rPr lang="en-US" sz="3200" dirty="0" smtClean="0"/>
              <a:t>Poll Question</a:t>
            </a:r>
          </a:p>
          <a:p>
            <a:pPr marL="1325880" lvl="5" indent="0">
              <a:spcBef>
                <a:spcPts val="1200"/>
              </a:spcBef>
              <a:buNone/>
            </a:pPr>
            <a:endParaRPr lang="en-US" sz="2800" b="1" dirty="0" smtClean="0"/>
          </a:p>
          <a:p>
            <a:pPr marL="82296" indent="0">
              <a:spcBef>
                <a:spcPts val="1200"/>
              </a:spcBef>
              <a:buNone/>
            </a:pPr>
            <a:r>
              <a:rPr lang="en-US" sz="2800" dirty="0" smtClean="0"/>
              <a:t>Changes in which of the following affect the </a:t>
            </a:r>
            <a:r>
              <a:rPr lang="en-US" sz="2800" b="1" u="sng" dirty="0" smtClean="0"/>
              <a:t>total</a:t>
            </a:r>
            <a:r>
              <a:rPr lang="en-US" sz="2800" dirty="0" smtClean="0"/>
              <a:t> amount of solar radiation the Earth receives?</a:t>
            </a:r>
          </a:p>
          <a:p>
            <a:pPr lvl="1">
              <a:spcBef>
                <a:spcPts val="1200"/>
              </a:spcBef>
            </a:pPr>
            <a:r>
              <a:rPr lang="en-US" dirty="0" smtClean="0"/>
              <a:t>A   Eccentricity </a:t>
            </a:r>
            <a:r>
              <a:rPr lang="en-US" sz="2600" dirty="0"/>
              <a:t>(shape of Earth’s orbit around Sun)</a:t>
            </a:r>
            <a:endParaRPr lang="en-US" sz="2600" dirty="0" smtClean="0"/>
          </a:p>
          <a:p>
            <a:pPr lvl="1">
              <a:spcBef>
                <a:spcPts val="1200"/>
              </a:spcBef>
            </a:pPr>
            <a:r>
              <a:rPr lang="en-US" dirty="0" smtClean="0"/>
              <a:t>B   Obliquity </a:t>
            </a:r>
            <a:r>
              <a:rPr lang="en-US" sz="2600" dirty="0" smtClean="0"/>
              <a:t>(tilt of Earth axis with respect to Sun)</a:t>
            </a:r>
          </a:p>
          <a:p>
            <a:pPr lvl="1">
              <a:spcBef>
                <a:spcPts val="1200"/>
              </a:spcBef>
            </a:pPr>
            <a:r>
              <a:rPr lang="en-US" dirty="0" smtClean="0"/>
              <a:t>C   Precession </a:t>
            </a:r>
            <a:r>
              <a:rPr lang="en-US" dirty="0"/>
              <a:t>(time of year closest to </a:t>
            </a:r>
            <a:r>
              <a:rPr lang="en-US" dirty="0" smtClean="0"/>
              <a:t>Sun)</a:t>
            </a:r>
          </a:p>
          <a:p>
            <a:pPr lvl="1">
              <a:spcBef>
                <a:spcPts val="1200"/>
              </a:spcBef>
            </a:pPr>
            <a:r>
              <a:rPr lang="en-US" dirty="0" smtClean="0"/>
              <a:t>D   None of the above</a:t>
            </a:r>
          </a:p>
        </p:txBody>
      </p:sp>
      <p:pic>
        <p:nvPicPr>
          <p:cNvPr id="4" name="Picture 1"/>
          <p:cNvPicPr>
            <a:picLocks noChangeAspect="1" noChangeArrowheads="1"/>
          </p:cNvPicPr>
          <p:nvPr/>
        </p:nvPicPr>
        <p:blipFill>
          <a:blip r:embed="rId2"/>
          <a:srcRect/>
          <a:stretch>
            <a:fillRect/>
          </a:stretch>
        </p:blipFill>
        <p:spPr bwMode="auto">
          <a:xfrm>
            <a:off x="-12210" y="9226"/>
            <a:ext cx="1005530" cy="1276550"/>
          </a:xfrm>
          <a:prstGeom prst="rect">
            <a:avLst/>
          </a:prstGeom>
          <a:noFill/>
          <a:ln w="9525">
            <a:noFill/>
            <a:miter lim="800000"/>
            <a:headEnd/>
            <a:tailEnd/>
          </a:ln>
        </p:spPr>
      </p:pic>
    </p:spTree>
    <p:extLst>
      <p:ext uri="{BB962C8B-B14F-4D97-AF65-F5344CB8AC3E}">
        <p14:creationId xmlns:p14="http://schemas.microsoft.com/office/powerpoint/2010/main" val="1282553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1446</TotalTime>
  <Words>2289</Words>
  <Application>Microsoft Macintosh PowerPoint</Application>
  <PresentationFormat>On-screen Show (4:3)</PresentationFormat>
  <Paragraphs>256</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WELCOME CLEAN Interactive Webinar</vt:lpstr>
      <vt:lpstr>Agenda</vt:lpstr>
      <vt:lpstr>PowerPoint Presentation</vt:lpstr>
      <vt:lpstr>Climate Literacy Essential Principle #4</vt:lpstr>
      <vt:lpstr>Climate Literacy Essential Principle #4 Climate varies over space and time through both natural and man-made processes </vt:lpstr>
      <vt:lpstr>Poll Question</vt:lpstr>
      <vt:lpstr>Ice Ages and Milankovitch</vt:lpstr>
      <vt:lpstr>Milankovitch Cycles – The Orbital Elements</vt:lpstr>
      <vt:lpstr>Impact of Milankovitch Variations on Energy Reaching the Earth</vt:lpstr>
      <vt:lpstr>Ice Ages and Carbon Dioxide</vt:lpstr>
      <vt:lpstr>Carbon Dioxide Concentration Variations on ice age time scales</vt:lpstr>
      <vt:lpstr>Ice Ages and Milankovitch</vt:lpstr>
      <vt:lpstr>Questions?</vt:lpstr>
      <vt:lpstr>Using the CLEAN collection to teach about climate variability</vt:lpstr>
      <vt:lpstr>Some Naïve Understandings and Misconceptions</vt:lpstr>
      <vt:lpstr>PowerPoint Presentation</vt:lpstr>
      <vt:lpstr>Teaching Essential Principle  #4</vt:lpstr>
      <vt:lpstr>PowerPoint Presentation</vt:lpstr>
      <vt:lpstr>How Can I Use This Principle in My Teaching?</vt:lpstr>
      <vt:lpstr>PowerPoint Presentation</vt:lpstr>
      <vt:lpstr>What types of resources are on CLEAN?</vt:lpstr>
      <vt:lpstr>Example of a Search...</vt:lpstr>
      <vt:lpstr>PowerPoint Presentation</vt:lpstr>
      <vt:lpstr>Tree Rings: Counting the Years of Global Warming – A CLEAN resource video</vt:lpstr>
      <vt:lpstr>Climate Controls</vt:lpstr>
      <vt:lpstr>Cooling Factors</vt:lpstr>
      <vt:lpstr>A flash interactive showing temperature and volcanic activity</vt:lpstr>
      <vt:lpstr>Comments?</vt:lpstr>
      <vt:lpstr>Using CLEAN in Your Classroom- Discussion Session</vt:lpstr>
      <vt:lpstr>Evaluation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Dunlap</dc:creator>
  <cp:lastModifiedBy>Marian Grogan</cp:lastModifiedBy>
  <cp:revision>140</cp:revision>
  <cp:lastPrinted>2011-11-15T17:51:14Z</cp:lastPrinted>
  <dcterms:created xsi:type="dcterms:W3CDTF">2011-12-15T03:10:44Z</dcterms:created>
  <dcterms:modified xsi:type="dcterms:W3CDTF">2011-12-15T18:25:00Z</dcterms:modified>
</cp:coreProperties>
</file>