
<file path=[Content_Types].xml><?xml version="1.0" encoding="utf-8"?>
<Types xmlns="http://schemas.openxmlformats.org/package/2006/content-types">
  <Default Extension="xml" ContentType="application/xml"/>
  <Default Extension="wmf" ContentType="image/x-wmf"/>
  <Default Extension="doc" ContentType="application/msword"/>
  <Default Extension="jpeg" ContentType="image/jpeg"/>
  <Default Extension="rels" ContentType="application/vnd.openxmlformats-package.relationships+xml"/>
  <Default Extension="emf" ContentType="image/x-emf"/>
  <Default Extension="vml" ContentType="application/vnd.openxmlformats-officedocument.vmlDrawing"/>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embeddings/oleObject1.bin" ContentType="application/vnd.openxmlformats-officedocument.oleObject"/>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62" r:id="rId2"/>
    <p:sldId id="263" r:id="rId3"/>
    <p:sldId id="264"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7" r:id="rId47"/>
    <p:sldId id="308" r:id="rId48"/>
    <p:sldId id="309" r:id="rId49"/>
    <p:sldId id="310" r:id="rId50"/>
    <p:sldId id="344" r:id="rId51"/>
    <p:sldId id="345" r:id="rId52"/>
    <p:sldId id="346" r:id="rId53"/>
    <p:sldId id="347" r:id="rId54"/>
    <p:sldId id="348" r:id="rId55"/>
    <p:sldId id="349" r:id="rId56"/>
    <p:sldId id="350" r:id="rId57"/>
    <p:sldId id="351" r:id="rId58"/>
    <p:sldId id="352" r:id="rId59"/>
    <p:sldId id="353" r:id="rId60"/>
    <p:sldId id="354" r:id="rId61"/>
    <p:sldId id="355" r:id="rId62"/>
    <p:sldId id="356" r:id="rId63"/>
    <p:sldId id="357" r:id="rId64"/>
    <p:sldId id="358"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7" d="100"/>
          <a:sy n="117" d="100"/>
        </p:scale>
        <p:origin x="-2008" y="-1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notesMaster" Target="notesMasters/notesMaster1.xml"/><Relationship Id="rId67" Type="http://schemas.openxmlformats.org/officeDocument/2006/relationships/printerSettings" Target="printerSettings/printerSettings1.bin"/><Relationship Id="rId68" Type="http://schemas.openxmlformats.org/officeDocument/2006/relationships/presProps" Target="presProps.xml"/><Relationship Id="rId69" Type="http://schemas.openxmlformats.org/officeDocument/2006/relationships/viewProps" Target="viewProp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theme" Target="theme/theme1.xml"/><Relationship Id="rId71"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3296A7-A771-8342-B714-140EC985BF84}" type="datetimeFigureOut">
              <a:rPr lang="en-US" smtClean="0"/>
              <a:t>2/29/12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727208-AD38-DA44-9399-BAF0ECA98C55}" type="slidenum">
              <a:rPr lang="en-US" smtClean="0"/>
              <a:t>‹#›</a:t>
            </a:fld>
            <a:endParaRPr lang="en-US"/>
          </a:p>
        </p:txBody>
      </p:sp>
    </p:spTree>
    <p:extLst>
      <p:ext uri="{BB962C8B-B14F-4D97-AF65-F5344CB8AC3E}">
        <p14:creationId xmlns:p14="http://schemas.microsoft.com/office/powerpoint/2010/main" val="2755825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912FF695-CADA-9241-B8B8-AA900E94B920}" type="slidenum">
              <a:rPr lang="en-US" sz="1200"/>
              <a:pPr eaLnBrk="1" hangingPunct="1"/>
              <a:t>2</a:t>
            </a:fld>
            <a:endParaRPr lang="en-US" sz="12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a:latin typeface="Lucida Grande" charset="0"/>
                <a:sym typeface="Lucida Grande" charset="0"/>
              </a:rPr>
              <a:t>Different kinds of evidence as we go back in time...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31267159-5360-4242-B39A-4663EE311B48}" type="slidenum">
              <a:rPr lang="en-US" sz="1200">
                <a:latin typeface="Arial" charset="0"/>
              </a:rPr>
              <a:pPr eaLnBrk="1" hangingPunct="1"/>
              <a:t>3</a:t>
            </a:fld>
            <a:endParaRPr lang="en-US" sz="1200">
              <a:latin typeface="Arial" charset="0"/>
            </a:endParaRPr>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US" sz="1000" b="1">
                <a:latin typeface="Arial" charset="0"/>
              </a:rPr>
              <a:t>Climate Change </a:t>
            </a:r>
            <a:r>
              <a:rPr lang="en-US" sz="1000">
                <a:latin typeface="Arial" charset="0"/>
              </a:rPr>
              <a:t>Major Elements of the Climate System  -  Government of Canada Graphic</a:t>
            </a:r>
          </a:p>
          <a:p>
            <a:pPr eaLnBrk="1" hangingPunct="1">
              <a:lnSpc>
                <a:spcPct val="90000"/>
              </a:lnSpc>
            </a:pPr>
            <a:r>
              <a:rPr lang="en-US" sz="1000">
                <a:latin typeface="Arial" charset="0"/>
              </a:rPr>
              <a:t>Energy from the sun drives the earth</a:t>
            </a:r>
            <a:r>
              <a:rPr lang="ja-JP" altLang="en-US" sz="1000">
                <a:latin typeface="Arial" charset="0"/>
              </a:rPr>
              <a:t>’</a:t>
            </a:r>
            <a:r>
              <a:rPr lang="en-US" altLang="ja-JP" sz="1000">
                <a:latin typeface="Arial" charset="0"/>
              </a:rPr>
              <a:t>s weather and climate, and heats the Earth</a:t>
            </a:r>
            <a:r>
              <a:rPr lang="ja-JP" altLang="en-US" sz="1000">
                <a:latin typeface="Arial" charset="0"/>
              </a:rPr>
              <a:t>’</a:t>
            </a:r>
            <a:r>
              <a:rPr lang="en-US" altLang="ja-JP" sz="1000">
                <a:latin typeface="Arial" charset="0"/>
              </a:rPr>
              <a:t>s surface; in turn, the Earth radiates energy back into space. Atmospheric greenhouse gases (water vapor, carbon dioxide, and other gases) trap some of the outgoing energy, retaining heat somewhat like the glass panels of a greenhouse. The Earth</a:t>
            </a:r>
            <a:r>
              <a:rPr lang="ja-JP" altLang="en-US" sz="1000">
                <a:latin typeface="Arial" charset="0"/>
              </a:rPr>
              <a:t>’</a:t>
            </a:r>
            <a:r>
              <a:rPr lang="en-US" altLang="ja-JP" sz="1000">
                <a:latin typeface="Arial" charset="0"/>
              </a:rPr>
              <a:t>s climate is predicted to change because human activities are altering the chemical composition of the atmosphere through the buildup of greenhouse gases – primarily carbon dioxide, methane, and nitrous oxide. The heat-trapping property of these gases is undisputed. Although uncertainty exists about exactly how Earth</a:t>
            </a:r>
            <a:r>
              <a:rPr lang="ja-JP" altLang="en-US" sz="1000">
                <a:latin typeface="Arial" charset="0"/>
              </a:rPr>
              <a:t>’</a:t>
            </a:r>
            <a:r>
              <a:rPr lang="en-US" altLang="ja-JP" sz="1000">
                <a:latin typeface="Arial" charset="0"/>
              </a:rPr>
              <a:t>s climate responds to these gases, global temperatures are rising.</a:t>
            </a:r>
          </a:p>
          <a:p>
            <a:pPr eaLnBrk="1" hangingPunct="1">
              <a:lnSpc>
                <a:spcPct val="90000"/>
              </a:lnSpc>
            </a:pPr>
            <a:r>
              <a:rPr lang="en-US" sz="1000">
                <a:latin typeface="Arial" charset="0"/>
              </a:rPr>
              <a:t>Global climate change is a change in the long-term weather patterns that characterize the regions of the world. The term "weather" refers to the short-term (daily) changes in temperature, wind, and/or precipitation of a region.</a:t>
            </a:r>
          </a:p>
          <a:p>
            <a:pPr eaLnBrk="1" hangingPunct="1">
              <a:lnSpc>
                <a:spcPct val="90000"/>
              </a:lnSpc>
            </a:pPr>
            <a:r>
              <a:rPr lang="en-US" sz="1000">
                <a:latin typeface="Arial" charset="0"/>
              </a:rPr>
              <a:t>The greenhouse effect is a natural occurrence that maintains Earth's average temperature at approximately 60 degrees Fahrenheit. The greenhouse effect is a necessary phenomenon that keeps all Earth's heat from escaping to the outer atmosphere. Without the greenhouse effect, temperatures on Earth would be much lower than they are now, and the existence of life on this planet would not be possible. However, too many greenhouse gases in Earth's atmosphere could increase the greenhouse effect. </a:t>
            </a:r>
          </a:p>
          <a:p>
            <a:pPr eaLnBrk="1" hangingPunct="1">
              <a:lnSpc>
                <a:spcPct val="90000"/>
              </a:lnSpc>
            </a:pPr>
            <a:r>
              <a:rPr lang="en-US" sz="1000">
                <a:latin typeface="Arial" charset="0"/>
              </a:rPr>
              <a:t>This could result in an increase in mean global temperatures as well as changes in precipitation patterns. When weather patterns for an area change in one direction over long periods of time, they can result in a net climate change for that area. The key concept in climate change is time. Natural changes in climate usually occur over; that is to say they occur over such long periods of time that they are often not noticed within several human lifetimes. This gradual nature of the changes in climate enables the plants, animals, and Microorganisms on Earth to evolve and adapt to the new temperatures, precipitation patterns, etc. The real threat of climate change lies in how rapidly the change occurs. Increasing concentrations of greenhouse gases are likely to accelerate the rate of climate change.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75B759DD-63C7-7444-8B39-A0CEB0DC7AE2}" type="slidenum">
              <a:rPr lang="en-US" sz="1200">
                <a:latin typeface="Arial" charset="0"/>
              </a:rPr>
              <a:pPr eaLnBrk="1" hangingPunct="1"/>
              <a:t>4</a:t>
            </a:fld>
            <a:endParaRPr lang="en-US" sz="1200">
              <a:latin typeface="Arial"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charset="0"/>
              </a:rPr>
              <a:t>Two different scenarios for New York City</a:t>
            </a:r>
            <a:r>
              <a:rPr lang="ja-JP" altLang="en-US">
                <a:latin typeface="Arial" charset="0"/>
              </a:rPr>
              <a:t>’</a:t>
            </a:r>
            <a:r>
              <a:rPr lang="en-US" altLang="ja-JP">
                <a:latin typeface="Arial" charset="0"/>
              </a:rPr>
              <a:t>s future.</a:t>
            </a:r>
          </a:p>
          <a:p>
            <a:r>
              <a:rPr lang="en-US">
                <a:latin typeface="Arial" charset="0"/>
              </a:rPr>
              <a:t>The natural cycle would have started toward the next glaciation within the next 30,000 years. </a:t>
            </a:r>
          </a:p>
          <a:p>
            <a:r>
              <a:rPr lang="en-US">
                <a:latin typeface="Arial" charset="0"/>
              </a:rPr>
              <a:t>Elevated levels of CO2 in the atmosphere alter this predictable step toward colder conditions, and may result in decrease in global ice volume and rising sea-levels.</a:t>
            </a:r>
          </a:p>
          <a:p>
            <a:endParaRPr lang="en-US">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atin typeface="Times New Roman" charset="0"/>
              </a:rPr>
              <a:t>Problem: IPCC scenario of ice sheets in high CO2 world. Early Cenozoic an analogy.</a:t>
            </a:r>
          </a:p>
          <a:p>
            <a:pPr eaLnBrk="1" hangingPunct="1">
              <a:spcBef>
                <a:spcPct val="0"/>
              </a:spcBef>
            </a:pPr>
            <a:r>
              <a:rPr lang="en-US">
                <a:latin typeface="Times New Roman" charset="0"/>
              </a:rPr>
              <a:t>Coulman High will extend record of AND MIS and SMS (CH red arrow)</a:t>
            </a:r>
          </a:p>
          <a:p>
            <a:pPr eaLnBrk="1" hangingPunct="1">
              <a:spcBef>
                <a:spcPct val="0"/>
              </a:spcBef>
            </a:pPr>
            <a:endParaRPr lang="en-US">
              <a:latin typeface="Times New Roman" charset="0"/>
            </a:endParaRPr>
          </a:p>
          <a:p>
            <a:pPr eaLnBrk="1" hangingPunct="1">
              <a:spcBef>
                <a:spcPct val="0"/>
              </a:spcBef>
            </a:pPr>
            <a:r>
              <a:rPr lang="en-US">
                <a:latin typeface="Times New Roman" charset="0"/>
              </a:rPr>
              <a:t>could sample greenhouse and transition world</a:t>
            </a:r>
          </a:p>
          <a:p>
            <a:pPr eaLnBrk="1" hangingPunct="1">
              <a:spcBef>
                <a:spcPct val="0"/>
              </a:spcBef>
            </a:pPr>
            <a:endParaRPr lang="en-US">
              <a:latin typeface="Times New Roman" charset="0"/>
            </a:endParaRPr>
          </a:p>
          <a:p>
            <a:pPr eaLnBrk="1" hangingPunct="1">
              <a:spcBef>
                <a:spcPct val="0"/>
              </a:spcBef>
            </a:pPr>
            <a:r>
              <a:rPr lang="en-US">
                <a:latin typeface="Times New Roman" charset="0"/>
              </a:rPr>
              <a:t>Greenhouse world can yield insights as to future scenarios as in IPCC</a:t>
            </a:r>
          </a:p>
          <a:p>
            <a:pPr eaLnBrk="1" hangingPunct="1">
              <a:spcBef>
                <a:spcPct val="0"/>
              </a:spcBef>
            </a:pPr>
            <a:endParaRPr lang="en-US">
              <a:latin typeface="Times New Roman" charset="0"/>
            </a:endParaRPr>
          </a:p>
          <a:p>
            <a:pPr eaLnBrk="1" hangingPunct="1">
              <a:spcBef>
                <a:spcPct val="0"/>
              </a:spcBef>
            </a:pPr>
            <a:endParaRPr lang="en-US">
              <a:latin typeface="Times New Roman"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EBB4793B-CC4E-3348-974E-9E060CF3D1F7}" type="slidenum">
              <a:rPr lang="en-US" sz="1200">
                <a:latin typeface="Calibri" charset="0"/>
              </a:rPr>
              <a:pPr eaLnBrk="1" hangingPunct="1"/>
              <a:t>17</a:t>
            </a:fld>
            <a:endParaRPr lang="en-US" sz="1200">
              <a:latin typeface="Calibri"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F82F9BCE-B8A1-6746-8776-E6616B8B0102}" type="slidenum">
              <a:rPr lang="en-US" sz="1200"/>
              <a:pPr eaLnBrk="1" hangingPunct="1"/>
              <a:t>18</a:t>
            </a:fld>
            <a:endParaRPr lang="en-US" sz="12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atin typeface="Times New Roman"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Rot="1" noChangeAspect="1" noChangeArrowheads="1" noTextEdit="1"/>
          </p:cNvSpPr>
          <p:nvPr>
            <p:ph type="sldImg"/>
          </p:nvPr>
        </p:nvSpPr>
        <p:spPr>
          <a:xfrm>
            <a:off x="1144588" y="687388"/>
            <a:ext cx="4570412" cy="3427412"/>
          </a:xfrm>
          <a:ln/>
        </p:spPr>
      </p:sp>
      <p:sp>
        <p:nvSpPr>
          <p:cNvPr id="41986" name="Rectangle 3"/>
          <p:cNvSpPr>
            <a:spLocks noGrp="1" noChangeArrowheads="1"/>
          </p:cNvSpPr>
          <p:nvPr>
            <p:ph type="body" idx="1"/>
          </p:nvPr>
        </p:nvSpPr>
        <p:spPr>
          <a:xfrm>
            <a:off x="685800" y="4341813"/>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Note the changes in temperature associated with the Antarctic region during different times in the past. Also note the changes in the amount of carbon dioxide. </a:t>
            </a:r>
          </a:p>
          <a:p>
            <a:r>
              <a:rPr lang="en-US">
                <a:latin typeface="Times New Roman" charset="0"/>
              </a:rPr>
              <a:t>Modern atmospheric value of CO2 is taken as 1x (1 times modern value).  What will happen if this value doubles?  Or rises to 4x modern values?</a:t>
            </a:r>
          </a:p>
          <a:p>
            <a:r>
              <a:rPr lang="en-US">
                <a:latin typeface="Times New Roman" charset="0"/>
              </a:rPr>
              <a:t>ANDRILL scientists study drillcore, and work with climate and ice sheet modelers who can test climate and ice sheet sensitivities to changes in Earths features. Features  like CO2, ocean heat, wet or dry bottom of glaciers, etc., seeking to understand what are the key controls in climate dynamics, and the interconnectivity of Earth</a:t>
            </a:r>
            <a:r>
              <a:rPr lang="ja-JP" altLang="en-US">
                <a:latin typeface="Times New Roman" charset="0"/>
              </a:rPr>
              <a:t>’</a:t>
            </a:r>
            <a:r>
              <a:rPr lang="en-US" altLang="ja-JP">
                <a:latin typeface="Times New Roman" charset="0"/>
              </a:rPr>
              <a:t>s systems.</a:t>
            </a:r>
            <a:endParaRPr lang="en-US">
              <a:latin typeface="Times New Roman"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59416EF1-4571-6143-8F89-38DD5516A93C}" type="slidenum">
              <a:rPr lang="en-US" sz="1200"/>
              <a:pPr eaLnBrk="1" hangingPunct="1"/>
              <a:t>23</a:t>
            </a:fld>
            <a:endParaRPr lang="en-US" sz="1200"/>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atin typeface="Times New Roman"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EB8494D2-E852-724B-8049-5FB30ADD0CE6}" type="slidenum">
              <a:rPr lang="en-US" sz="1200"/>
              <a:pPr eaLnBrk="1" hangingPunct="1"/>
              <a:t>24</a:t>
            </a:fld>
            <a:endParaRPr lang="en-US" sz="1200"/>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Stats of success for the two ANDRILL projects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915988" eaLnBrk="0" hangingPunct="0">
              <a:defRPr sz="2400">
                <a:solidFill>
                  <a:schemeClr val="tx1"/>
                </a:solidFill>
                <a:latin typeface="Times New Roman" charset="0"/>
                <a:ea typeface="ＭＳ Ｐゴシック" charset="0"/>
                <a:cs typeface="ＭＳ Ｐゴシック" charset="0"/>
              </a:defRPr>
            </a:lvl1pPr>
            <a:lvl2pPr marL="742950" indent="-285750" defTabSz="915988" eaLnBrk="0" hangingPunct="0">
              <a:defRPr sz="2400">
                <a:solidFill>
                  <a:schemeClr val="tx1"/>
                </a:solidFill>
                <a:latin typeface="Times New Roman" charset="0"/>
                <a:ea typeface="ＭＳ Ｐゴシック" charset="0"/>
              </a:defRPr>
            </a:lvl2pPr>
            <a:lvl3pPr marL="1143000" indent="-228600" defTabSz="915988" eaLnBrk="0" hangingPunct="0">
              <a:defRPr sz="2400">
                <a:solidFill>
                  <a:schemeClr val="tx1"/>
                </a:solidFill>
                <a:latin typeface="Times New Roman" charset="0"/>
                <a:ea typeface="ＭＳ Ｐゴシック" charset="0"/>
              </a:defRPr>
            </a:lvl3pPr>
            <a:lvl4pPr marL="1600200" indent="-228600" defTabSz="915988" eaLnBrk="0" hangingPunct="0">
              <a:defRPr sz="2400">
                <a:solidFill>
                  <a:schemeClr val="tx1"/>
                </a:solidFill>
                <a:latin typeface="Times New Roman" charset="0"/>
                <a:ea typeface="ＭＳ Ｐゴシック" charset="0"/>
              </a:defRPr>
            </a:lvl4pPr>
            <a:lvl5pPr marL="2057400" indent="-228600" defTabSz="915988" eaLnBrk="0" hangingPunct="0">
              <a:defRPr sz="2400">
                <a:solidFill>
                  <a:schemeClr val="tx1"/>
                </a:solidFill>
                <a:latin typeface="Times New Roman" charset="0"/>
                <a:ea typeface="ＭＳ Ｐゴシック" charset="0"/>
              </a:defRPr>
            </a:lvl5pPr>
            <a:lvl6pPr marL="2514600" indent="-228600" defTabSz="915988"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915988"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915988"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915988"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E056E2C8-D8F0-F34D-B72C-589949F1FD57}" type="slidenum">
              <a:rPr lang="en-US" sz="1200">
                <a:latin typeface="Arial" charset="0"/>
              </a:rPr>
              <a:pPr algn="r" eaLnBrk="1" hangingPunct="1"/>
              <a:t>42</a:t>
            </a:fld>
            <a:endParaRPr lang="en-US" sz="1200">
              <a:latin typeface="Arial" charset="0"/>
            </a:endParaRPr>
          </a:p>
        </p:txBody>
      </p:sp>
      <p:sp>
        <p:nvSpPr>
          <p:cNvPr id="67586" name="Rectangle 2"/>
          <p:cNvSpPr>
            <a:spLocks noGrp="1" noRot="1" noChangeAspect="1" noChangeArrowheads="1" noTextEdit="1"/>
          </p:cNvSpPr>
          <p:nvPr>
            <p:ph type="sldImg"/>
          </p:nvPr>
        </p:nvSpPr>
        <p:spPr>
          <a:xfrm>
            <a:off x="1144588" y="687388"/>
            <a:ext cx="4570412" cy="3427412"/>
          </a:xfrm>
          <a:ln/>
        </p:spPr>
      </p:sp>
      <p:sp>
        <p:nvSpPr>
          <p:cNvPr id="67587" name="Rectangle 3"/>
          <p:cNvSpPr>
            <a:spLocks noGrp="1" noChangeArrowheads="1"/>
          </p:cNvSpPr>
          <p:nvPr>
            <p:ph type="body" idx="1"/>
          </p:nvPr>
        </p:nvSpPr>
        <p:spPr>
          <a:xfrm>
            <a:off x="914400" y="4341813"/>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lstStyle/>
          <a:p>
            <a:r>
              <a:rPr lang="en-US">
                <a:latin typeface="Times New Roman" charset="0"/>
              </a:rPr>
              <a:t>Understanding ice sheet behavior, and the speed in which melting will return of water back into the sea, are important to our civilization.</a:t>
            </a:r>
          </a:p>
          <a:p>
            <a:r>
              <a:rPr lang="en-US">
                <a:latin typeface="Times New Roman" charset="0"/>
              </a:rPr>
              <a:t>Note that West Antarctica and Greenland each contain a sea-level equivalent of 5 to 6 meters. The East Antarctic Ice Sheet contains ~ 60 meters of sea-level.</a:t>
            </a:r>
          </a:p>
          <a:p>
            <a:endParaRPr lang="en-US">
              <a:latin typeface="Times New Roman"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ln/>
        </p:spPr>
      </p:sp>
      <p:sp>
        <p:nvSpPr>
          <p:cNvPr id="727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Contrasting topographic reconstructions for West Antarctica (top) based on isostatic rebound of BEDMAP topography after ice removal (a), and additional restorations for post 34-Ma erosion, sedimentation, and thermal subsidence (b).  The images are from Studinger and Barrett (2009) based on the reconstructions of Wilson and Luyendyk (2009; WL09).  The bottom images show models of ice growth (Wilson et al., 2009) for the two topographic models, using a 34-Ma ocean-atmosphere climate model (DeConto and Pollard, 2003) after decreasing CO2 from 6 x PAL to 2 x PAL over a 2-Myr interval.  The increased land area of the WL09 reconstruction allows early formation of the West Antarctic ice sheet, and a total ice volume increased by 6 million cubic km. </a:t>
            </a:r>
          </a:p>
        </p:txBody>
      </p:sp>
      <p:sp>
        <p:nvSpPr>
          <p:cNvPr id="727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1C295FE2-F388-2D46-B482-5437E60DD2AC}" type="slidenum">
              <a:rPr lang="en-US" sz="1200"/>
              <a:pPr eaLnBrk="1" hangingPunct="1"/>
              <a:t>46</a:t>
            </a:fld>
            <a:endParaRPr 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82ED99DB-D490-E442-80F4-8047E027D4D0}" type="slidenum">
              <a:rPr lang="en-AU" sz="1200"/>
              <a:pPr eaLnBrk="1" hangingPunct="1"/>
              <a:t>47</a:t>
            </a:fld>
            <a:endParaRPr lang="en-AU" sz="1200"/>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NZ">
                <a:latin typeface="Arial" charset="0"/>
              </a:rPr>
              <a:t>Note that present CO2 levels are ~ 380 ppmv. Pre-industrial levels were ~280 ppmv. Projections indicate we will reach 2X pre-industrial (600 ppmv) by 2100. CO2 proxies indicate that the last time Earth’s atmosphere contained such ‘high’ levels was prior to 25 million years ago. So if we want to understand how the West Antarctic Ice Sheet behaved (and will behave) under such high levels of atmospheric CO2 we need to examine geologic records from Antarctica that are 25 million years old and older. Drill holes provide data from single geographic points and in order to build a regional/continental understanding of ice sheet behavior we rely on models. These models need accurate geographic reconstructions (land shape and height and water depths). Tectonic/structural examination on the new drill cores and ties to seismic data allow a better understanding of past landscape configuration.</a:t>
            </a:r>
            <a:endParaRPr lang="en-AU">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0FC6127A-C3AB-DD43-9192-D1D9F9FEC0AE}" type="slidenum">
              <a:rPr lang="en-AU" sz="1200"/>
              <a:pPr eaLnBrk="1" hangingPunct="1"/>
              <a:t>48</a:t>
            </a:fld>
            <a:endParaRPr lang="en-AU" sz="1200"/>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NZ">
                <a:latin typeface="Arial" charset="0"/>
              </a:rPr>
              <a:t>Note that present CO2 levels are ~ 380 ppmv. Pre-industrial levels were ~280 ppmv. Projections indicate we will reach 2X pre-industrial (600 ppmv) by 2100. CO2 proxies indicate that the last time Earth’s atmosphere contained such ‘high’ levels was prior to 25 million years ago. So if we want to understand how the West Antarctic Ice Sheet behaved (and will behave) under such high levels of atmospheric CO2 we need to examine geologic records from Antarctica that are 25 million years old and older. Drill holes provide data from single geographic points and in order to build a regional/continental understanding of ice sheet behavior we rely on models. These models need accurate geographic reconstructions (land shape and height and water depths). Tectonic/structural examination on the new drill cores and ties to seismic data allow a better understanding of past landscape configuration.</a:t>
            </a:r>
            <a:endParaRPr lang="en-AU">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ＭＳ Ｐゴシック" charset="0"/>
                <a:cs typeface="ＭＳ Ｐゴシック" charset="0"/>
              </a:rPr>
              <a:t>The website lists the essential principle and it</a:t>
            </a:r>
            <a:r>
              <a:rPr lang="ja-JP" altLang="en-US">
                <a:latin typeface="Calibri" charset="0"/>
                <a:ea typeface="ＭＳ Ｐゴシック" charset="0"/>
                <a:cs typeface="ＭＳ Ｐゴシック" charset="0"/>
              </a:rPr>
              <a:t>’</a:t>
            </a:r>
            <a:r>
              <a:rPr lang="en-US" altLang="ja-JP">
                <a:latin typeface="Calibri" charset="0"/>
                <a:ea typeface="ＭＳ Ｐゴシック" charset="0"/>
                <a:cs typeface="ＭＳ Ｐゴシック" charset="0"/>
              </a:rPr>
              <a:t>s sub points.</a:t>
            </a:r>
            <a:endParaRPr lang="en-US">
              <a:latin typeface="Calibri" charset="0"/>
              <a:ea typeface="ＭＳ Ｐゴシック" charset="0"/>
              <a:cs typeface="ＭＳ Ｐゴシック" charset="0"/>
            </a:endParaRP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85E8F3A-80BD-CD4D-8DD2-183DB9E9CD5F}" type="slidenum">
              <a:rPr lang="en-US" sz="1200"/>
              <a:pPr eaLnBrk="1" hangingPunct="1"/>
              <a:t>52</a:t>
            </a:fld>
            <a:endParaRPr 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ＭＳ Ｐゴシック" charset="0"/>
                <a:cs typeface="ＭＳ Ｐゴシック" charset="0"/>
              </a:rPr>
              <a:t>I</a:t>
            </a:r>
            <a:r>
              <a:rPr lang="ja-JP" altLang="en-US">
                <a:latin typeface="Calibri" charset="0"/>
                <a:ea typeface="ＭＳ Ｐゴシック" charset="0"/>
                <a:cs typeface="ＭＳ Ｐゴシック" charset="0"/>
              </a:rPr>
              <a:t>’</a:t>
            </a:r>
            <a:r>
              <a:rPr lang="en-US" altLang="ja-JP">
                <a:latin typeface="Calibri" charset="0"/>
                <a:ea typeface="ＭＳ Ｐゴシック" charset="0"/>
                <a:cs typeface="ＭＳ Ｐゴシック" charset="0"/>
              </a:rPr>
              <a:t>m going to point out some of the ANDRILL activities that teach this principle.</a:t>
            </a:r>
            <a:endParaRPr lang="en-US">
              <a:latin typeface="Calibri" charset="0"/>
              <a:ea typeface="ＭＳ Ｐゴシック" charset="0"/>
              <a:cs typeface="ＭＳ Ｐゴシック" charset="0"/>
            </a:endParaRPr>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05B19F-58EB-0141-9EB0-86F521908A53}" type="slidenum">
              <a:rPr lang="en-US" sz="1200"/>
              <a:pPr eaLnBrk="1" hangingPunct="1"/>
              <a:t>53</a:t>
            </a:fld>
            <a:endParaRPr 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ＭＳ Ｐゴシック" charset="0"/>
                <a:cs typeface="ＭＳ Ｐゴシック" charset="0"/>
              </a:rPr>
              <a:t>This activity is not listed as meeting Principle 5, but it is actually a great way for students to observe a model based on a climate concern with major consequences—melting ice. Will floating ice raise sea level? Will land-based ice?</a:t>
            </a:r>
          </a:p>
          <a:p>
            <a:pPr eaLnBrk="1" hangingPunct="1">
              <a:spcBef>
                <a:spcPct val="0"/>
              </a:spcBef>
            </a:pPr>
            <a:endParaRPr lang="en-US">
              <a:latin typeface="Calibri" charset="0"/>
              <a:ea typeface="ＭＳ Ｐゴシック" charset="0"/>
              <a:cs typeface="ＭＳ Ｐゴシック" charset="0"/>
            </a:endParaRPr>
          </a:p>
          <a:p>
            <a:pPr eaLnBrk="1" hangingPunct="1">
              <a:spcBef>
                <a:spcPct val="0"/>
              </a:spcBef>
            </a:pPr>
            <a:r>
              <a:rPr lang="en-US">
                <a:latin typeface="Calibri" charset="0"/>
                <a:ea typeface="ＭＳ Ｐゴシック" charset="0"/>
                <a:cs typeface="ＭＳ Ｐゴシック" charset="0"/>
              </a:rPr>
              <a:t>In this activity, students investigate how sea levels might rise when ice sheets and ice caps melt by constructing a pair of models and seeing the effects of ice melt in two different situations. Students should use their markers to predict the increase of water in each box before the ice melts. </a:t>
            </a: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4292200-001B-7842-92BF-24F29AE50404}" type="slidenum">
              <a:rPr lang="en-US" sz="1200"/>
              <a:pPr eaLnBrk="1" hangingPunct="1"/>
              <a:t>55</a:t>
            </a:fld>
            <a:endParaRPr 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ＭＳ Ｐゴシック" charset="0"/>
                <a:cs typeface="ＭＳ Ｐゴシック" charset="0"/>
              </a:rPr>
              <a:t>When students have explored melting floating and land based ice, this activity is a natural follow up. If the ice shelves melt (floating) what happens to the land-based ice (glaciers and ice sheet) that is being held on land by the ice shelves?</a:t>
            </a:r>
          </a:p>
          <a:p>
            <a:pPr eaLnBrk="1" hangingPunct="1">
              <a:spcBef>
                <a:spcPct val="0"/>
              </a:spcBef>
            </a:pPr>
            <a:endParaRPr lang="en-US">
              <a:latin typeface="Calibri" charset="0"/>
              <a:ea typeface="ＭＳ Ｐゴシック" charset="0"/>
              <a:cs typeface="ＭＳ Ｐゴシック" charset="0"/>
            </a:endParaRPr>
          </a:p>
          <a:p>
            <a:pPr eaLnBrk="1" hangingPunct="1">
              <a:spcBef>
                <a:spcPct val="0"/>
              </a:spcBef>
            </a:pPr>
            <a:r>
              <a:rPr lang="en-US">
                <a:latin typeface="Calibri" charset="0"/>
                <a:ea typeface="ＭＳ Ｐゴシック" charset="0"/>
                <a:cs typeface="ＭＳ Ｐゴシック" charset="0"/>
              </a:rPr>
              <a:t>This activity is a hands-on guided inquiry activity designed to highlight the role of an ice shelf on slowing the movement of continental ice sheets in Antarctica. Students build a model of Antarctica and both continental glaciers and ice shelves using paper models of the land and slime for glaciers and ice. Students use their model to explore the impact of recent and potential ice shelf melting and break-up. </a:t>
            </a:r>
          </a:p>
          <a:p>
            <a:pPr eaLnBrk="1" hangingPunct="1">
              <a:spcBef>
                <a:spcPct val="0"/>
              </a:spcBef>
            </a:pPr>
            <a:endParaRPr lang="en-US">
              <a:latin typeface="Calibri" charset="0"/>
              <a:ea typeface="ＭＳ Ｐゴシック" charset="0"/>
              <a:cs typeface="ＭＳ Ｐゴシック" charset="0"/>
            </a:endParaRPr>
          </a:p>
        </p:txBody>
      </p:sp>
      <p:sp>
        <p:nvSpPr>
          <p:cNvPr id="245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79D4862-2DB4-8146-A442-5E91330975EC}" type="slidenum">
              <a:rPr lang="en-US" sz="1200"/>
              <a:pPr eaLnBrk="1" hangingPunct="1"/>
              <a:t>56</a:t>
            </a:fld>
            <a:endParaRPr 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ＭＳ Ｐゴシック" charset="0"/>
                <a:cs typeface="ＭＳ Ｐゴシック" charset="0"/>
              </a:rPr>
              <a:t>This activity engages learners to make a model of sediment cores using different kinds of glass beads and sand. They learn how to examine the types, numbers, and conditions of diatom skeletons in the model sediment cores and tell something about the hypothetical paleoclimate that existed when they were deposited. The students get to be climate detectives. </a:t>
            </a:r>
          </a:p>
          <a:p>
            <a:pPr eaLnBrk="1" hangingPunct="1">
              <a:spcBef>
                <a:spcPct val="0"/>
              </a:spcBef>
            </a:pPr>
            <a:endParaRPr lang="en-US">
              <a:latin typeface="Calibri" charset="0"/>
              <a:ea typeface="ＭＳ Ｐゴシック" charset="0"/>
              <a:cs typeface="ＭＳ Ｐゴシック" charset="0"/>
            </a:endParaRPr>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D59FD7E-A98E-0F4B-84CD-0C2984143AF9}" type="slidenum">
              <a:rPr lang="en-US" sz="1200"/>
              <a:pPr eaLnBrk="1" hangingPunct="1"/>
              <a:t>57</a:t>
            </a:fld>
            <a:endParaRPr 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0017F7C-928B-B94C-A848-666C3D62E92C}" type="datetimeFigureOut">
              <a:rPr lang="en-US" smtClean="0"/>
              <a:t>2/29/12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3101862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0017F7C-928B-B94C-A848-666C3D62E92C}" type="datetimeFigureOut">
              <a:rPr lang="en-US" smtClean="0"/>
              <a:t>2/29/12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2072116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0017F7C-928B-B94C-A848-666C3D62E92C}" type="datetimeFigureOut">
              <a:rPr lang="en-US" smtClean="0"/>
              <a:t>2/29/12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3526671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0017F7C-928B-B94C-A848-666C3D62E92C}" type="datetimeFigureOut">
              <a:rPr lang="en-US" smtClean="0"/>
              <a:t>2/29/12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153349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0017F7C-928B-B94C-A848-666C3D62E92C}" type="datetimeFigureOut">
              <a:rPr lang="en-US" smtClean="0"/>
              <a:t>2/29/12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438974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0017F7C-928B-B94C-A848-666C3D62E92C}" type="datetimeFigureOut">
              <a:rPr lang="en-US" smtClean="0"/>
              <a:t>2/29/12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3765378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017F7C-928B-B94C-A848-666C3D62E92C}" type="datetimeFigureOut">
              <a:rPr lang="en-US" smtClean="0"/>
              <a:t>2/29/12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2694813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017F7C-928B-B94C-A848-666C3D62E92C}" type="datetimeFigureOut">
              <a:rPr lang="en-US" smtClean="0"/>
              <a:t>2/29/12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1841418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017F7C-928B-B94C-A848-666C3D62E92C}" type="datetimeFigureOut">
              <a:rPr lang="en-US" smtClean="0"/>
              <a:t>2/29/12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4294268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0017F7C-928B-B94C-A848-666C3D62E92C}" type="datetimeFigureOut">
              <a:rPr lang="en-US" smtClean="0"/>
              <a:t>2/29/12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615208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0017F7C-928B-B94C-A848-666C3D62E92C}" type="datetimeFigureOut">
              <a:rPr lang="en-US" smtClean="0"/>
              <a:t>2/29/12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388181-E39A-834D-ABEA-AC489E4273E0}" type="slidenum">
              <a:rPr lang="en-US" smtClean="0"/>
              <a:t>‹#›</a:t>
            </a:fld>
            <a:endParaRPr lang="en-US"/>
          </a:p>
        </p:txBody>
      </p:sp>
    </p:spTree>
    <p:extLst>
      <p:ext uri="{BB962C8B-B14F-4D97-AF65-F5344CB8AC3E}">
        <p14:creationId xmlns:p14="http://schemas.microsoft.com/office/powerpoint/2010/main" val="1088066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822F7DA6-A792-8B4B-BC81-9EB7A9D84C0C}" type="slidenum">
              <a:rPr lang="en-US"/>
              <a:pPr>
                <a:defRPr/>
              </a:pPr>
              <a:t>‹#›</a:t>
            </a:fld>
            <a:endParaRPr lang="en-US"/>
          </a:p>
        </p:txBody>
      </p:sp>
    </p:spTree>
    <p:extLst>
      <p:ext uri="{BB962C8B-B14F-4D97-AF65-F5344CB8AC3E}">
        <p14:creationId xmlns:p14="http://schemas.microsoft.com/office/powerpoint/2010/main" val="31306834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017F7C-928B-B94C-A848-666C3D62E92C}" type="datetimeFigureOut">
              <a:rPr lang="en-US" smtClean="0"/>
              <a:t>2/29/12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388181-E39A-834D-ABEA-AC489E4273E0}" type="slidenum">
              <a:rPr lang="en-US" smtClean="0"/>
              <a:t>‹#›</a:t>
            </a:fld>
            <a:endParaRPr lang="en-US"/>
          </a:p>
        </p:txBody>
      </p:sp>
    </p:spTree>
    <p:extLst>
      <p:ext uri="{BB962C8B-B14F-4D97-AF65-F5344CB8AC3E}">
        <p14:creationId xmlns:p14="http://schemas.microsoft.com/office/powerpoint/2010/main" val="1213020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wmf"/><Relationship Id="rId5" Type="http://schemas.openxmlformats.org/officeDocument/2006/relationships/image" Target="../media/image5.wmf"/><Relationship Id="rId6" Type="http://schemas.openxmlformats.org/officeDocument/2006/relationships/image" Target="../media/image6.wmf"/><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wmf"/><Relationship Id="rId3" Type="http://schemas.openxmlformats.org/officeDocument/2006/relationships/image" Target="../media/image13.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jpeg"/><Relationship Id="rId3"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wmf"/></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emf"/><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em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wmf"/><Relationship Id="rId3" Type="http://schemas.openxmlformats.org/officeDocument/2006/relationships/image" Target="../media/image2.emf"/></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eg"/><Relationship Id="rId6" Type="http://schemas.openxmlformats.org/officeDocument/2006/relationships/image" Target="../media/image32.jpeg"/><Relationship Id="rId7" Type="http://schemas.openxmlformats.org/officeDocument/2006/relationships/image" Target="../media/image33.jpe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wmf"/><Relationship Id="rId3" Type="http://schemas.openxmlformats.org/officeDocument/2006/relationships/image" Target="../media/image2.emf"/></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4" Type="http://schemas.openxmlformats.org/officeDocument/2006/relationships/image" Target="../media/image37.wmf"/><Relationship Id="rId5" Type="http://schemas.openxmlformats.org/officeDocument/2006/relationships/image" Target="../media/image2.emf"/><Relationship Id="rId6" Type="http://schemas.openxmlformats.org/officeDocument/2006/relationships/oleObject" Target="../embeddings/oleObject1.bin"/><Relationship Id="rId7" Type="http://schemas.openxmlformats.org/officeDocument/2006/relationships/oleObject" Target="../embeddings/Microsoft_Word_97_-_2004_Document1.doc"/><Relationship Id="rId8" Type="http://schemas.openxmlformats.org/officeDocument/2006/relationships/image" Target="../media/image35.emf"/><Relationship Id="rId1" Type="http://schemas.openxmlformats.org/officeDocument/2006/relationships/vmlDrawing" Target="../drawings/vmlDrawing1.vml"/><Relationship Id="rId2"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image" Target="../media/image2.emf"/><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40.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2.emf"/><Relationship Id="rId1" Type="http://schemas.openxmlformats.org/officeDocument/2006/relationships/slideLayout" Target="../slideLayouts/slideLayout7.xml"/><Relationship Id="rId2" Type="http://schemas.openxmlformats.org/officeDocument/2006/relationships/image" Target="../media/image4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6.jpeg"/><Relationship Id="rId3" Type="http://schemas.openxmlformats.org/officeDocument/2006/relationships/image" Target="../media/image4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8.jpeg"/><Relationship Id="rId3" Type="http://schemas.openxmlformats.org/officeDocument/2006/relationships/image" Target="../media/image4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jpeg"/><Relationship Id="rId3" Type="http://schemas.openxmlformats.org/officeDocument/2006/relationships/image" Target="../media/image52.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3.w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4" Type="http://schemas.openxmlformats.org/officeDocument/2006/relationships/image" Target="../media/image57.jpeg"/><Relationship Id="rId1" Type="http://schemas.openxmlformats.org/officeDocument/2006/relationships/slideLayout" Target="../slideLayouts/slideLayout2.xml"/><Relationship Id="rId2" Type="http://schemas.openxmlformats.org/officeDocument/2006/relationships/image" Target="../media/image55.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png"/><Relationship Id="rId3" Type="http://schemas.openxmlformats.org/officeDocument/2006/relationships/image" Target="../media/image5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jpeg"/><Relationship Id="rId3" Type="http://schemas.openxmlformats.org/officeDocument/2006/relationships/image" Target="../media/image61.w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emf"/><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5.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6.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7.jpeg"/><Relationship Id="rId3" Type="http://schemas.openxmlformats.org/officeDocument/2006/relationships/image" Target="../media/image2.em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68.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69.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7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1.png"/></Relationships>
</file>

<file path=ppt/slides/_rels/slide50.xml.rels><?xml version="1.0" encoding="UTF-8" standalone="yes"?>
<Relationships xmlns="http://schemas.openxmlformats.org/package/2006/relationships"><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1" Type="http://schemas.openxmlformats.org/officeDocument/2006/relationships/slideLayout" Target="../slideLayouts/slideLayout2.xml"/><Relationship Id="rId2" Type="http://schemas.openxmlformats.org/officeDocument/2006/relationships/image" Target="../media/image72.jpeg"/></Relationships>
</file>

<file path=ppt/slides/_rels/slide51.xml.rels><?xml version="1.0" encoding="UTF-8" standalone="yes"?>
<Relationships xmlns="http://schemas.openxmlformats.org/package/2006/relationships"><Relationship Id="rId3" Type="http://schemas.openxmlformats.org/officeDocument/2006/relationships/image" Target="../media/image77.jpeg"/><Relationship Id="rId4" Type="http://schemas.openxmlformats.org/officeDocument/2006/relationships/image" Target="../media/image78.png"/><Relationship Id="rId1" Type="http://schemas.openxmlformats.org/officeDocument/2006/relationships/slideLayout" Target="../slideLayouts/slideLayout2.xml"/><Relationship Id="rId2" Type="http://schemas.openxmlformats.org/officeDocument/2006/relationships/image" Target="../media/image76.png"/></Relationships>
</file>

<file path=ppt/slides/_rels/slide52.xml.rels><?xml version="1.0" encoding="UTF-8" standalone="yes"?>
<Relationships xmlns="http://schemas.openxmlformats.org/package/2006/relationships"><Relationship Id="rId3" Type="http://schemas.openxmlformats.org/officeDocument/2006/relationships/image" Target="../media/image79.png"/><Relationship Id="rId4" Type="http://schemas.openxmlformats.org/officeDocument/2006/relationships/image" Target="../media/image80.png"/><Relationship Id="rId5" Type="http://schemas.openxmlformats.org/officeDocument/2006/relationships/image" Target="../media/image81.pn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2.png"/></Relationships>
</file>

<file path=ppt/slides/_rels/slide55.xml.rels><?xml version="1.0" encoding="UTF-8" standalone="yes"?>
<Relationships xmlns="http://schemas.openxmlformats.org/package/2006/relationships"><Relationship Id="rId3" Type="http://schemas.openxmlformats.org/officeDocument/2006/relationships/image" Target="../media/image83.png"/><Relationship Id="rId4" Type="http://schemas.openxmlformats.org/officeDocument/2006/relationships/image" Target="../media/image84.pn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85.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86.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7.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8.png"/></Relationships>
</file>

<file path=ppt/slides/_rels/slide60.xml.rels><?xml version="1.0" encoding="UTF-8" standalone="yes"?>
<Relationships xmlns="http://schemas.openxmlformats.org/package/2006/relationships"><Relationship Id="rId3" Type="http://schemas.openxmlformats.org/officeDocument/2006/relationships/image" Target="../media/image90.jpeg"/><Relationship Id="rId4" Type="http://schemas.openxmlformats.org/officeDocument/2006/relationships/image" Target="../media/image91.png"/><Relationship Id="rId5" Type="http://schemas.openxmlformats.org/officeDocument/2006/relationships/image" Target="../media/image92.png"/><Relationship Id="rId6" Type="http://schemas.openxmlformats.org/officeDocument/2006/relationships/image" Target="../media/image73.png"/><Relationship Id="rId1" Type="http://schemas.openxmlformats.org/officeDocument/2006/relationships/slideLayout" Target="../slideLayouts/slideLayout2.xml"/><Relationship Id="rId2" Type="http://schemas.openxmlformats.org/officeDocument/2006/relationships/image" Target="../media/image89.png"/></Relationships>
</file>

<file path=ppt/slides/_rels/slide61.xml.rels><?xml version="1.0" encoding="UTF-8" standalone="yes"?>
<Relationships xmlns="http://schemas.openxmlformats.org/package/2006/relationships"><Relationship Id="rId3" Type="http://schemas.openxmlformats.org/officeDocument/2006/relationships/image" Target="../media/image94.png"/><Relationship Id="rId4" Type="http://schemas.openxmlformats.org/officeDocument/2006/relationships/image" Target="../media/image95.png"/><Relationship Id="rId5" Type="http://schemas.openxmlformats.org/officeDocument/2006/relationships/image" Target="../media/image96.png"/><Relationship Id="rId6" Type="http://schemas.openxmlformats.org/officeDocument/2006/relationships/image" Target="../media/image97.png"/><Relationship Id="rId7" Type="http://schemas.openxmlformats.org/officeDocument/2006/relationships/image" Target="../media/image98.png"/><Relationship Id="rId1" Type="http://schemas.openxmlformats.org/officeDocument/2006/relationships/slideLayout" Target="../slideLayouts/slideLayout2.xml"/><Relationship Id="rId2" Type="http://schemas.openxmlformats.org/officeDocument/2006/relationships/image" Target="../media/image93.png"/></Relationships>
</file>

<file path=ppt/slides/_rels/slide62.xml.rels><?xml version="1.0" encoding="UTF-8" standalone="yes"?>
<Relationships xmlns="http://schemas.openxmlformats.org/package/2006/relationships"><Relationship Id="rId3" Type="http://schemas.openxmlformats.org/officeDocument/2006/relationships/image" Target="../media/image100.png"/><Relationship Id="rId4" Type="http://schemas.openxmlformats.org/officeDocument/2006/relationships/image" Target="../media/image101.png"/><Relationship Id="rId5" Type="http://schemas.openxmlformats.org/officeDocument/2006/relationships/image" Target="../media/image102.png"/><Relationship Id="rId1" Type="http://schemas.openxmlformats.org/officeDocument/2006/relationships/slideLayout" Target="../slideLayouts/slideLayout2.xml"/><Relationship Id="rId2" Type="http://schemas.openxmlformats.org/officeDocument/2006/relationships/image" Target="../media/image99.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3.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16386" name="Picture 1" descr="untitled.bmp"/>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533400"/>
            <a:ext cx="8001000" cy="761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Box 2"/>
          <p:cNvSpPr txBox="1">
            <a:spLocks noChangeArrowheads="1"/>
          </p:cNvSpPr>
          <p:nvPr/>
        </p:nvSpPr>
        <p:spPr bwMode="auto">
          <a:xfrm>
            <a:off x="228600" y="457200"/>
            <a:ext cx="44021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800">
                <a:solidFill>
                  <a:srgbClr val="FFFF00"/>
                </a:solidFill>
                <a:latin typeface="Arial" charset="0"/>
                <a:cs typeface="Arial" charset="0"/>
              </a:rPr>
              <a:t>Perspectives of a warming</a:t>
            </a:r>
          </a:p>
          <a:p>
            <a:pPr eaLnBrk="1" hangingPunct="1"/>
            <a:r>
              <a:rPr lang="en-US" sz="2800">
                <a:solidFill>
                  <a:srgbClr val="FFFF00"/>
                </a:solidFill>
                <a:latin typeface="Arial" charset="0"/>
                <a:cs typeface="Arial" charset="0"/>
              </a:rPr>
              <a:t>world from frozen places</a:t>
            </a:r>
          </a:p>
        </p:txBody>
      </p:sp>
      <p:sp>
        <p:nvSpPr>
          <p:cNvPr id="16388" name="TextBox 3"/>
          <p:cNvSpPr txBox="1">
            <a:spLocks noChangeArrowheads="1"/>
          </p:cNvSpPr>
          <p:nvPr/>
        </p:nvSpPr>
        <p:spPr bwMode="auto">
          <a:xfrm>
            <a:off x="152400" y="5562600"/>
            <a:ext cx="39258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a:solidFill>
                  <a:schemeClr val="bg1"/>
                </a:solidFill>
                <a:latin typeface="Arial" charset="0"/>
                <a:cs typeface="Arial" charset="0"/>
              </a:rPr>
              <a:t>David Harwood     </a:t>
            </a:r>
            <a:r>
              <a:rPr lang="en-US" sz="1600">
                <a:solidFill>
                  <a:srgbClr val="0070C0"/>
                </a:solidFill>
                <a:latin typeface="Arial" charset="0"/>
                <a:cs typeface="Arial" charset="0"/>
              </a:rPr>
              <a:t>dharwood1@unl.edu</a:t>
            </a:r>
          </a:p>
          <a:p>
            <a:pPr eaLnBrk="1" hangingPunct="1"/>
            <a:r>
              <a:rPr lang="en-US" sz="1600">
                <a:solidFill>
                  <a:schemeClr val="bg1"/>
                </a:solidFill>
                <a:latin typeface="Arial" charset="0"/>
                <a:cs typeface="Arial" charset="0"/>
              </a:rPr>
              <a:t>Dept. of Earth and Atmospheric Sciences</a:t>
            </a:r>
          </a:p>
          <a:p>
            <a:pPr eaLnBrk="1" hangingPunct="1"/>
            <a:r>
              <a:rPr lang="en-US" sz="1600">
                <a:solidFill>
                  <a:schemeClr val="bg1"/>
                </a:solidFill>
                <a:latin typeface="Arial" charset="0"/>
                <a:cs typeface="Arial" charset="0"/>
              </a:rPr>
              <a:t>ANDRILL Science Management Office</a:t>
            </a:r>
          </a:p>
          <a:p>
            <a:pPr eaLnBrk="1" hangingPunct="1"/>
            <a:r>
              <a:rPr lang="en-US" sz="1600">
                <a:solidFill>
                  <a:schemeClr val="bg1"/>
                </a:solidFill>
                <a:latin typeface="Arial" charset="0"/>
                <a:cs typeface="Arial" charset="0"/>
              </a:rPr>
              <a:t>University of Nebraska-Lincoln</a:t>
            </a:r>
          </a:p>
        </p:txBody>
      </p:sp>
      <p:pic>
        <p:nvPicPr>
          <p:cNvPr id="16389"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7613" y="6008688"/>
            <a:ext cx="1500187"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894862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l="6311" t="6889" r="9077" b="12450"/>
          <a:stretch>
            <a:fillRect/>
          </a:stretch>
        </p:blipFill>
        <p:spPr bwMode="auto">
          <a:xfrm>
            <a:off x="4229100" y="1335088"/>
            <a:ext cx="2973388" cy="2155825"/>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l="1849" t="2542" r="2435" b="4094"/>
          <a:stretch>
            <a:fillRect/>
          </a:stretch>
        </p:blipFill>
        <p:spPr bwMode="auto">
          <a:xfrm>
            <a:off x="450850" y="914400"/>
            <a:ext cx="3232150" cy="2293938"/>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7412" name="Picture 4"/>
          <p:cNvPicPr>
            <a:picLocks noChangeAspect="1" noChangeArrowheads="1"/>
          </p:cNvPicPr>
          <p:nvPr/>
        </p:nvPicPr>
        <p:blipFill>
          <a:blip r:embed="rId5">
            <a:extLst>
              <a:ext uri="{28A0092B-C50C-407E-A947-70E740481C1C}">
                <a14:useLocalDpi xmlns:a14="http://schemas.microsoft.com/office/drawing/2010/main" val="0"/>
              </a:ext>
            </a:extLst>
          </a:blip>
          <a:srcRect l="2531" t="6932" r="2806" b="1212"/>
          <a:stretch>
            <a:fillRect/>
          </a:stretch>
        </p:blipFill>
        <p:spPr bwMode="auto">
          <a:xfrm>
            <a:off x="4721225" y="3287713"/>
            <a:ext cx="3432175" cy="2473325"/>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741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62150" y="2994025"/>
            <a:ext cx="2306638" cy="3405188"/>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599046" name="Rectangle 6"/>
          <p:cNvSpPr>
            <a:spLocks noGrp="1" noChangeArrowheads="1"/>
          </p:cNvSpPr>
          <p:nvPr>
            <p:ph type="title"/>
          </p:nvPr>
        </p:nvSpPr>
        <p:spPr>
          <a:xfrm>
            <a:off x="-1660525" y="1509713"/>
            <a:ext cx="7626350" cy="1473200"/>
          </a:xfrm>
          <a:effectLst>
            <a:outerShdw dist="50800" dir="2700000" algn="ctr" rotWithShape="0">
              <a:schemeClr val="bg2">
                <a:alpha val="89999"/>
              </a:schemeClr>
            </a:outerShdw>
          </a:effectLst>
        </p:spPr>
        <p:txBody>
          <a:bodyPr rIns="35717"/>
          <a:lstStyle/>
          <a:p>
            <a:pPr>
              <a:defRPr/>
            </a:pPr>
            <a:r>
              <a:rPr lang="en-US" sz="5500">
                <a:effectLst>
                  <a:outerShdw blurRad="38100" dist="38100" dir="2700000" algn="tl">
                    <a:srgbClr val="DDDDDD"/>
                  </a:outerShdw>
                </a:effectLst>
                <a:latin typeface="Times New Roman" charset="0"/>
                <a:cs typeface="+mj-cs"/>
              </a:rPr>
              <a:t>Documents</a:t>
            </a:r>
          </a:p>
        </p:txBody>
      </p:sp>
      <p:sp>
        <p:nvSpPr>
          <p:cNvPr id="599047" name="Rectangle 7"/>
          <p:cNvSpPr>
            <a:spLocks/>
          </p:cNvSpPr>
          <p:nvPr/>
        </p:nvSpPr>
        <p:spPr bwMode="auto">
          <a:xfrm>
            <a:off x="1874838" y="330200"/>
            <a:ext cx="7626350" cy="1473200"/>
          </a:xfrm>
          <a:prstGeom prst="rect">
            <a:avLst/>
          </a:prstGeom>
          <a:noFill/>
          <a:ln w="12700">
            <a:noFill/>
            <a:miter lim="800000"/>
            <a:headEnd/>
            <a:tailEnd/>
          </a:ln>
          <a:effectLst>
            <a:outerShdw dist="50800" dir="2700000" algn="ctr" rotWithShape="0">
              <a:schemeClr val="bg2">
                <a:alpha val="89999"/>
              </a:schemeClr>
            </a:outerShdw>
          </a:effectLst>
        </p:spPr>
        <p:txBody>
          <a:bodyPr lIns="0" tIns="0" rIns="0" bIns="0" anchor="ctr"/>
          <a:lstStyle/>
          <a:p>
            <a:pPr algn="ctr" defTabSz="642938">
              <a:defRPr/>
            </a:pPr>
            <a:r>
              <a:rPr lang="en-US" sz="4500">
                <a:effectLst>
                  <a:outerShdw blurRad="38100" dist="38100" dir="2700000" algn="tl">
                    <a:srgbClr val="DDDDDD"/>
                  </a:outerShdw>
                </a:effectLst>
                <a:latin typeface="American Typewriter" charset="0"/>
                <a:cs typeface="+mn-cs"/>
                <a:sym typeface="American Typewriter" charset="0"/>
              </a:rPr>
              <a:t>Tree rings</a:t>
            </a:r>
          </a:p>
        </p:txBody>
      </p:sp>
      <p:sp>
        <p:nvSpPr>
          <p:cNvPr id="599048" name="Rectangle 8"/>
          <p:cNvSpPr>
            <a:spLocks/>
          </p:cNvSpPr>
          <p:nvPr/>
        </p:nvSpPr>
        <p:spPr bwMode="auto">
          <a:xfrm>
            <a:off x="1947863" y="5422900"/>
            <a:ext cx="2501900" cy="733425"/>
          </a:xfrm>
          <a:prstGeom prst="rect">
            <a:avLst/>
          </a:prstGeom>
          <a:noFill/>
          <a:ln w="12700">
            <a:noFill/>
            <a:miter lim="800000"/>
            <a:headEnd/>
            <a:tailEnd/>
          </a:ln>
        </p:spPr>
        <p:txBody>
          <a:bodyPr wrap="none" lIns="0" tIns="0" rIns="0" bIns="0" anchor="ctr">
            <a:spAutoFit/>
          </a:bodyPr>
          <a:lstStyle/>
          <a:p>
            <a:pPr algn="ctr" defTabSz="642938">
              <a:defRPr/>
            </a:pPr>
            <a:r>
              <a:rPr lang="en-US" sz="4500">
                <a:effectLst>
                  <a:outerShdw blurRad="38100" dist="38100" dir="2700000" algn="tl">
                    <a:srgbClr val="DDDDDD"/>
                  </a:outerShdw>
                </a:effectLst>
                <a:latin typeface="American Typewriter" charset="0"/>
                <a:cs typeface="+mn-cs"/>
                <a:sym typeface="American Typewriter" charset="0"/>
              </a:rPr>
              <a:t>Ice cores</a:t>
            </a:r>
          </a:p>
        </p:txBody>
      </p:sp>
      <p:sp>
        <p:nvSpPr>
          <p:cNvPr id="599049" name="Rectangle 9"/>
          <p:cNvSpPr>
            <a:spLocks/>
          </p:cNvSpPr>
          <p:nvPr/>
        </p:nvSpPr>
        <p:spPr bwMode="auto">
          <a:xfrm>
            <a:off x="4948238" y="5575300"/>
            <a:ext cx="2962275" cy="731838"/>
          </a:xfrm>
          <a:prstGeom prst="rect">
            <a:avLst/>
          </a:prstGeom>
          <a:noFill/>
          <a:ln w="12700">
            <a:noFill/>
            <a:miter lim="800000"/>
            <a:headEnd/>
            <a:tailEnd/>
          </a:ln>
        </p:spPr>
        <p:txBody>
          <a:bodyPr wrap="none" lIns="0" tIns="0" rIns="0" bIns="0" anchor="ctr">
            <a:spAutoFit/>
          </a:bodyPr>
          <a:lstStyle/>
          <a:p>
            <a:pPr algn="ctr" defTabSz="642938">
              <a:defRPr/>
            </a:pPr>
            <a:r>
              <a:rPr lang="en-US" sz="4500">
                <a:effectLst>
                  <a:outerShdw blurRad="38100" dist="38100" dir="2700000" algn="tl">
                    <a:srgbClr val="DDDDDD"/>
                  </a:outerShdw>
                </a:effectLst>
                <a:latin typeface="American Typewriter" charset="0"/>
                <a:cs typeface="+mn-cs"/>
                <a:sym typeface="American Typewriter" charset="0"/>
              </a:rPr>
              <a:t>Sediments</a:t>
            </a:r>
          </a:p>
        </p:txBody>
      </p:sp>
      <p:sp>
        <p:nvSpPr>
          <p:cNvPr id="17418" name="TextBox 9"/>
          <p:cNvSpPr txBox="1">
            <a:spLocks noChangeArrowheads="1"/>
          </p:cNvSpPr>
          <p:nvPr/>
        </p:nvSpPr>
        <p:spPr bwMode="auto">
          <a:xfrm>
            <a:off x="2362200" y="152400"/>
            <a:ext cx="42719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Archives of Climate Change</a:t>
            </a:r>
          </a:p>
        </p:txBody>
      </p:sp>
    </p:spTree>
    <p:extLst>
      <p:ext uri="{BB962C8B-B14F-4D97-AF65-F5344CB8AC3E}">
        <p14:creationId xmlns:p14="http://schemas.microsoft.com/office/powerpoint/2010/main" val="1005918380"/>
      </p:ext>
    </p:extLst>
  </p:cSld>
  <p:clrMapOvr>
    <a:masterClrMapping/>
  </p:clrMapOvr>
  <p:transition xmlns:p14="http://schemas.microsoft.com/office/powerpoint/2010/main" spd="slow">
    <p:checker/>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ligovc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76200"/>
            <a:ext cx="8839200" cy="628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Box 2"/>
          <p:cNvSpPr txBox="1">
            <a:spLocks noChangeArrowheads="1"/>
          </p:cNvSpPr>
          <p:nvPr/>
        </p:nvSpPr>
        <p:spPr bwMode="auto">
          <a:xfrm>
            <a:off x="5638800" y="171450"/>
            <a:ext cx="32115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Elements of Climate</a:t>
            </a:r>
          </a:p>
          <a:p>
            <a:pPr eaLnBrk="1" hangingPunct="1"/>
            <a:r>
              <a:rPr lang="en-US" b="1">
                <a:latin typeface="Arial" charset="0"/>
                <a:cs typeface="Arial" charset="0"/>
              </a:rPr>
              <a:t>Change System and </a:t>
            </a:r>
          </a:p>
          <a:p>
            <a:pPr eaLnBrk="1" hangingPunct="1"/>
            <a:r>
              <a:rPr lang="en-US" b="1">
                <a:latin typeface="Arial" charset="0"/>
                <a:cs typeface="Arial" charset="0"/>
              </a:rPr>
              <a:t>Feedbacks</a:t>
            </a:r>
          </a:p>
        </p:txBody>
      </p:sp>
      <p:sp>
        <p:nvSpPr>
          <p:cNvPr id="19460" name="TextBox 3"/>
          <p:cNvSpPr txBox="1">
            <a:spLocks noChangeArrowheads="1"/>
          </p:cNvSpPr>
          <p:nvPr/>
        </p:nvSpPr>
        <p:spPr bwMode="auto">
          <a:xfrm>
            <a:off x="7270750" y="3440113"/>
            <a:ext cx="17970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CRYOSPHERE</a:t>
            </a:r>
          </a:p>
        </p:txBody>
      </p:sp>
      <p:sp>
        <p:nvSpPr>
          <p:cNvPr id="19461" name="TextBox 4"/>
          <p:cNvSpPr txBox="1">
            <a:spLocks noChangeArrowheads="1"/>
          </p:cNvSpPr>
          <p:nvPr/>
        </p:nvSpPr>
        <p:spPr bwMode="auto">
          <a:xfrm>
            <a:off x="6019800" y="3962400"/>
            <a:ext cx="1825625" cy="369888"/>
          </a:xfrm>
          <a:prstGeom prst="rect">
            <a:avLst/>
          </a:prstGeom>
          <a:solidFill>
            <a:schemeClr val="bg1">
              <a:alpha val="2509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LITHOSPHERE</a:t>
            </a:r>
          </a:p>
        </p:txBody>
      </p:sp>
      <p:sp>
        <p:nvSpPr>
          <p:cNvPr id="19462" name="TextBox 5"/>
          <p:cNvSpPr txBox="1">
            <a:spLocks noChangeArrowheads="1"/>
          </p:cNvSpPr>
          <p:nvPr/>
        </p:nvSpPr>
        <p:spPr bwMode="auto">
          <a:xfrm>
            <a:off x="3332163" y="4267200"/>
            <a:ext cx="1544637" cy="369888"/>
          </a:xfrm>
          <a:prstGeom prst="rect">
            <a:avLst/>
          </a:prstGeom>
          <a:solidFill>
            <a:schemeClr val="bg1">
              <a:alpha val="2509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BIOSPHERE</a:t>
            </a:r>
          </a:p>
        </p:txBody>
      </p:sp>
      <p:sp>
        <p:nvSpPr>
          <p:cNvPr id="19463" name="TextBox 6"/>
          <p:cNvSpPr txBox="1">
            <a:spLocks noChangeArrowheads="1"/>
          </p:cNvSpPr>
          <p:nvPr/>
        </p:nvSpPr>
        <p:spPr bwMode="auto">
          <a:xfrm>
            <a:off x="4343400" y="5181600"/>
            <a:ext cx="1966913" cy="369888"/>
          </a:xfrm>
          <a:prstGeom prst="rect">
            <a:avLst/>
          </a:prstGeom>
          <a:solidFill>
            <a:schemeClr val="bg1">
              <a:alpha val="2509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HYDROSPHERE</a:t>
            </a:r>
          </a:p>
        </p:txBody>
      </p:sp>
      <p:sp>
        <p:nvSpPr>
          <p:cNvPr id="19464" name="TextBox 7"/>
          <p:cNvSpPr txBox="1">
            <a:spLocks noChangeArrowheads="1"/>
          </p:cNvSpPr>
          <p:nvPr/>
        </p:nvSpPr>
        <p:spPr bwMode="auto">
          <a:xfrm>
            <a:off x="4764088" y="2505075"/>
            <a:ext cx="615950" cy="923925"/>
          </a:xfrm>
          <a:prstGeom prst="rect">
            <a:avLst/>
          </a:prstGeom>
          <a:solidFill>
            <a:schemeClr val="bg1">
              <a:alpha val="5882"/>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CO</a:t>
            </a:r>
            <a:r>
              <a:rPr lang="en-US" sz="1800" b="1" baseline="-25000">
                <a:latin typeface="Arial" charset="0"/>
                <a:cs typeface="Arial" charset="0"/>
              </a:rPr>
              <a:t>2</a:t>
            </a:r>
          </a:p>
          <a:p>
            <a:pPr eaLnBrk="1" hangingPunct="1"/>
            <a:r>
              <a:rPr lang="en-US" sz="1800" b="1">
                <a:latin typeface="Arial" charset="0"/>
                <a:cs typeface="Arial" charset="0"/>
              </a:rPr>
              <a:t>CH</a:t>
            </a:r>
            <a:r>
              <a:rPr lang="en-US" sz="1800" b="1" baseline="-25000">
                <a:latin typeface="Arial" charset="0"/>
                <a:cs typeface="Arial" charset="0"/>
              </a:rPr>
              <a:t>4</a:t>
            </a:r>
          </a:p>
          <a:p>
            <a:pPr eaLnBrk="1" hangingPunct="1"/>
            <a:r>
              <a:rPr lang="en-US" sz="1800" b="1">
                <a:latin typeface="Arial" charset="0"/>
                <a:cs typeface="Arial" charset="0"/>
              </a:rPr>
              <a:t>H</a:t>
            </a:r>
            <a:r>
              <a:rPr lang="en-US" sz="1800" b="1" baseline="-25000">
                <a:latin typeface="Arial" charset="0"/>
                <a:cs typeface="Arial" charset="0"/>
              </a:rPr>
              <a:t>2</a:t>
            </a:r>
            <a:r>
              <a:rPr lang="en-US" sz="1800" b="1">
                <a:latin typeface="Arial" charset="0"/>
                <a:cs typeface="Arial" charset="0"/>
              </a:rPr>
              <a:t>O</a:t>
            </a:r>
          </a:p>
        </p:txBody>
      </p:sp>
    </p:spTree>
    <p:extLst>
      <p:ext uri="{BB962C8B-B14F-4D97-AF65-F5344CB8AC3E}">
        <p14:creationId xmlns:p14="http://schemas.microsoft.com/office/powerpoint/2010/main" val="126321619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6038"/>
            <a:ext cx="5181600" cy="4845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4" descr="freez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7432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3"/>
          <p:cNvSpPr txBox="1">
            <a:spLocks noChangeArrowheads="1"/>
          </p:cNvSpPr>
          <p:nvPr/>
        </p:nvSpPr>
        <p:spPr bwMode="auto">
          <a:xfrm>
            <a:off x="171450" y="477838"/>
            <a:ext cx="3562350"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dirty="0">
                <a:solidFill>
                  <a:srgbClr val="FFFF00"/>
                </a:solidFill>
                <a:latin typeface="Arial" charset="0"/>
                <a:cs typeface="Arial" charset="0"/>
              </a:rPr>
              <a:t>What will the future be?</a:t>
            </a:r>
          </a:p>
          <a:p>
            <a:pPr eaLnBrk="1" hangingPunct="1"/>
            <a:endParaRPr lang="en-US" sz="1100" dirty="0">
              <a:solidFill>
                <a:srgbClr val="FFFF00"/>
              </a:solidFill>
              <a:latin typeface="Arial" charset="0"/>
              <a:cs typeface="Arial" charset="0"/>
            </a:endParaRPr>
          </a:p>
          <a:p>
            <a:pPr eaLnBrk="1" hangingPunct="1"/>
            <a:r>
              <a:rPr lang="en-US" sz="2000" dirty="0">
                <a:solidFill>
                  <a:srgbClr val="FFFF00"/>
                </a:solidFill>
                <a:latin typeface="Arial" charset="0"/>
                <a:cs typeface="Arial" charset="0"/>
              </a:rPr>
              <a:t>What will help us predict this?</a:t>
            </a:r>
          </a:p>
          <a:p>
            <a:pPr eaLnBrk="1" hangingPunct="1"/>
            <a:endParaRPr lang="en-US" sz="2000" dirty="0">
              <a:solidFill>
                <a:srgbClr val="FFFF00"/>
              </a:solidFill>
              <a:latin typeface="Arial" charset="0"/>
              <a:cs typeface="Arial" charset="0"/>
            </a:endParaRPr>
          </a:p>
          <a:p>
            <a:pPr eaLnBrk="1" hangingPunct="1"/>
            <a:endParaRPr lang="en-US" sz="2000" dirty="0">
              <a:solidFill>
                <a:srgbClr val="FFFF00"/>
              </a:solidFill>
              <a:latin typeface="Arial" charset="0"/>
              <a:cs typeface="Arial" charset="0"/>
            </a:endParaRPr>
          </a:p>
          <a:p>
            <a:pPr eaLnBrk="1" hangingPunct="1"/>
            <a:r>
              <a:rPr lang="en-US" sz="2000" dirty="0">
                <a:solidFill>
                  <a:srgbClr val="FFFF00"/>
                </a:solidFill>
                <a:latin typeface="Arial" charset="0"/>
                <a:cs typeface="Arial" charset="0"/>
              </a:rPr>
              <a:t>New York region in the past.</a:t>
            </a:r>
          </a:p>
          <a:p>
            <a:pPr eaLnBrk="1" hangingPunct="1"/>
            <a:endParaRPr lang="en-US" sz="2000" dirty="0">
              <a:solidFill>
                <a:srgbClr val="FFFF00"/>
              </a:solidFill>
              <a:latin typeface="Arial" charset="0"/>
              <a:cs typeface="Arial" charset="0"/>
            </a:endParaRPr>
          </a:p>
        </p:txBody>
      </p:sp>
      <p:sp>
        <p:nvSpPr>
          <p:cNvPr id="21509" name="Rectangle 4"/>
          <p:cNvSpPr>
            <a:spLocks noChangeArrowheads="1"/>
          </p:cNvSpPr>
          <p:nvPr/>
        </p:nvSpPr>
        <p:spPr bwMode="auto">
          <a:xfrm>
            <a:off x="5688013" y="5387975"/>
            <a:ext cx="32623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000">
                <a:solidFill>
                  <a:srgbClr val="FFFF00"/>
                </a:solidFill>
                <a:latin typeface="Arial" charset="0"/>
                <a:cs typeface="Arial" charset="0"/>
              </a:rPr>
              <a:t>Has this happened before?</a:t>
            </a:r>
          </a:p>
        </p:txBody>
      </p:sp>
      <p:sp>
        <p:nvSpPr>
          <p:cNvPr id="21510" name="TextBox 5"/>
          <p:cNvSpPr txBox="1">
            <a:spLocks noChangeArrowheads="1"/>
          </p:cNvSpPr>
          <p:nvPr/>
        </p:nvSpPr>
        <p:spPr bwMode="auto">
          <a:xfrm>
            <a:off x="1055688" y="6116638"/>
            <a:ext cx="1827212"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b="1">
                <a:latin typeface="Arial" charset="0"/>
                <a:cs typeface="Arial" charset="0"/>
              </a:rPr>
              <a:t>20,000 years ago</a:t>
            </a:r>
          </a:p>
        </p:txBody>
      </p:sp>
      <p:sp>
        <p:nvSpPr>
          <p:cNvPr id="21511" name="TextBox 6"/>
          <p:cNvSpPr txBox="1">
            <a:spLocks noChangeArrowheads="1"/>
          </p:cNvSpPr>
          <p:nvPr/>
        </p:nvSpPr>
        <p:spPr bwMode="auto">
          <a:xfrm>
            <a:off x="6530975" y="2738438"/>
            <a:ext cx="20351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b="1">
                <a:latin typeface="Arial" charset="0"/>
                <a:cs typeface="Arial" charset="0"/>
              </a:rPr>
              <a:t>4 million years ago</a:t>
            </a:r>
          </a:p>
        </p:txBody>
      </p:sp>
    </p:spTree>
    <p:extLst>
      <p:ext uri="{BB962C8B-B14F-4D97-AF65-F5344CB8AC3E}">
        <p14:creationId xmlns:p14="http://schemas.microsoft.com/office/powerpoint/2010/main" val="2684898385"/>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g%201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357188"/>
            <a:ext cx="8763000" cy="751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TextBox 2"/>
          <p:cNvSpPr txBox="1">
            <a:spLocks noChangeArrowheads="1"/>
          </p:cNvSpPr>
          <p:nvPr/>
        </p:nvSpPr>
        <p:spPr bwMode="auto">
          <a:xfrm>
            <a:off x="7239000" y="6096000"/>
            <a:ext cx="133508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b="1">
                <a:latin typeface="Arial" charset="0"/>
                <a:cs typeface="Arial" charset="0"/>
              </a:rPr>
              <a:t>Long Island</a:t>
            </a:r>
          </a:p>
        </p:txBody>
      </p:sp>
      <p:sp>
        <p:nvSpPr>
          <p:cNvPr id="23556" name="TextBox 3"/>
          <p:cNvSpPr txBox="1">
            <a:spLocks noChangeArrowheads="1"/>
          </p:cNvSpPr>
          <p:nvPr/>
        </p:nvSpPr>
        <p:spPr bwMode="auto">
          <a:xfrm>
            <a:off x="1295400" y="5715000"/>
            <a:ext cx="26590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b="1">
                <a:latin typeface="Arial" charset="0"/>
                <a:cs typeface="Arial" charset="0"/>
              </a:rPr>
              <a:t>Numbers are  1,000 years</a:t>
            </a:r>
          </a:p>
          <a:p>
            <a:pPr eaLnBrk="1" hangingPunct="1"/>
            <a:r>
              <a:rPr lang="en-US" sz="1600" b="1">
                <a:latin typeface="Arial" charset="0"/>
                <a:cs typeface="Arial" charset="0"/>
              </a:rPr>
              <a:t>since glacial retreat</a:t>
            </a:r>
          </a:p>
        </p:txBody>
      </p:sp>
      <p:sp>
        <p:nvSpPr>
          <p:cNvPr id="23557" name="TextBox 4"/>
          <p:cNvSpPr txBox="1">
            <a:spLocks noChangeArrowheads="1"/>
          </p:cNvSpPr>
          <p:nvPr/>
        </p:nvSpPr>
        <p:spPr bwMode="auto">
          <a:xfrm>
            <a:off x="457200" y="228600"/>
            <a:ext cx="42449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latin typeface="Arial" charset="0"/>
                <a:cs typeface="Arial" charset="0"/>
              </a:rPr>
              <a:t>Timing of the ice sheet retreat</a:t>
            </a:r>
          </a:p>
        </p:txBody>
      </p:sp>
    </p:spTree>
    <p:extLst>
      <p:ext uri="{BB962C8B-B14F-4D97-AF65-F5344CB8AC3E}">
        <p14:creationId xmlns:p14="http://schemas.microsoft.com/office/powerpoint/2010/main" val="365765765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0" y="0"/>
            <a:ext cx="4645025" cy="520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endParaRPr lang="en-US" sz="3200" b="1" dirty="0">
              <a:solidFill>
                <a:srgbClr val="FFFF00"/>
              </a:solidFill>
              <a:latin typeface="Arial" charset="0"/>
              <a:cs typeface="Arial" charset="0"/>
            </a:endParaRPr>
          </a:p>
          <a:p>
            <a:pPr eaLnBrk="1" hangingPunct="1"/>
            <a:r>
              <a:rPr lang="en-US" sz="2800" b="1" dirty="0">
                <a:solidFill>
                  <a:srgbClr val="FFFF00"/>
                </a:solidFill>
                <a:latin typeface="Arial" charset="0"/>
                <a:cs typeface="Arial" charset="0"/>
              </a:rPr>
              <a:t>Greenland &amp; Antarctic </a:t>
            </a:r>
          </a:p>
          <a:p>
            <a:pPr eaLnBrk="1" hangingPunct="1"/>
            <a:r>
              <a:rPr lang="en-US" sz="2800" b="1" dirty="0">
                <a:solidFill>
                  <a:srgbClr val="FFFF00"/>
                </a:solidFill>
                <a:latin typeface="Arial" charset="0"/>
                <a:cs typeface="Arial" charset="0"/>
              </a:rPr>
              <a:t>ice core records</a:t>
            </a:r>
          </a:p>
          <a:p>
            <a:pPr eaLnBrk="1" hangingPunct="1"/>
            <a:endParaRPr lang="en-US" sz="2800" b="1" dirty="0">
              <a:solidFill>
                <a:srgbClr val="FFFF00"/>
              </a:solidFill>
              <a:latin typeface="Arial" charset="0"/>
              <a:cs typeface="Arial" charset="0"/>
            </a:endParaRPr>
          </a:p>
          <a:p>
            <a:pPr eaLnBrk="1" hangingPunct="1"/>
            <a:r>
              <a:rPr lang="en-US" b="1" dirty="0">
                <a:solidFill>
                  <a:srgbClr val="FFFF00"/>
                </a:solidFill>
                <a:latin typeface="Arial" charset="0"/>
                <a:cs typeface="Arial" charset="0"/>
              </a:rPr>
              <a:t>	</a:t>
            </a:r>
            <a:r>
              <a:rPr lang="en-US" b="1" dirty="0">
                <a:solidFill>
                  <a:schemeClr val="bg1"/>
                </a:solidFill>
                <a:latin typeface="Arial" charset="0"/>
                <a:cs typeface="Arial" charset="0"/>
              </a:rPr>
              <a:t>oxygen isotopes</a:t>
            </a:r>
          </a:p>
          <a:p>
            <a:pPr eaLnBrk="1" hangingPunct="1"/>
            <a:r>
              <a:rPr lang="en-US" b="1" dirty="0">
                <a:solidFill>
                  <a:schemeClr val="bg1"/>
                </a:solidFill>
                <a:latin typeface="Arial" charset="0"/>
                <a:cs typeface="Arial" charset="0"/>
              </a:rPr>
              <a:t>	hydrogen isotopes</a:t>
            </a:r>
          </a:p>
          <a:p>
            <a:pPr eaLnBrk="1" hangingPunct="1"/>
            <a:r>
              <a:rPr lang="en-US" b="1" dirty="0">
                <a:solidFill>
                  <a:schemeClr val="bg1"/>
                </a:solidFill>
                <a:latin typeface="Arial" charset="0"/>
                <a:cs typeface="Arial" charset="0"/>
              </a:rPr>
              <a:t>	dust</a:t>
            </a:r>
          </a:p>
          <a:p>
            <a:pPr eaLnBrk="1" hangingPunct="1"/>
            <a:r>
              <a:rPr lang="en-US" b="1" dirty="0">
                <a:solidFill>
                  <a:schemeClr val="bg1"/>
                </a:solidFill>
                <a:latin typeface="Arial" charset="0"/>
                <a:cs typeface="Arial" charset="0"/>
              </a:rPr>
              <a:t>	methane</a:t>
            </a:r>
          </a:p>
          <a:p>
            <a:pPr eaLnBrk="1" hangingPunct="1"/>
            <a:r>
              <a:rPr lang="en-US" b="1" dirty="0">
                <a:solidFill>
                  <a:schemeClr val="bg1"/>
                </a:solidFill>
                <a:latin typeface="Arial" charset="0"/>
                <a:cs typeface="Arial" charset="0"/>
              </a:rPr>
              <a:t>	carbon dioxide</a:t>
            </a:r>
          </a:p>
          <a:p>
            <a:pPr eaLnBrk="1" hangingPunct="1"/>
            <a:endParaRPr lang="en-US" b="1" dirty="0">
              <a:solidFill>
                <a:schemeClr val="bg1"/>
              </a:solidFill>
              <a:latin typeface="Arial" charset="0"/>
              <a:cs typeface="Arial" charset="0"/>
            </a:endParaRPr>
          </a:p>
          <a:p>
            <a:pPr eaLnBrk="1" hangingPunct="1"/>
            <a:endParaRPr lang="en-US" b="1" dirty="0">
              <a:solidFill>
                <a:schemeClr val="bg1"/>
              </a:solidFill>
              <a:latin typeface="Arial" charset="0"/>
              <a:cs typeface="Arial" charset="0"/>
            </a:endParaRPr>
          </a:p>
          <a:p>
            <a:pPr eaLnBrk="1" hangingPunct="1"/>
            <a:r>
              <a:rPr lang="en-US" b="1" dirty="0">
                <a:solidFill>
                  <a:schemeClr val="bg1"/>
                </a:solidFill>
                <a:latin typeface="Arial" charset="0"/>
                <a:cs typeface="Arial" charset="0"/>
              </a:rPr>
              <a:t> annual layers of snowfall</a:t>
            </a:r>
          </a:p>
          <a:p>
            <a:pPr eaLnBrk="1" hangingPunct="1"/>
            <a:endParaRPr lang="en-US" b="1" dirty="0">
              <a:solidFill>
                <a:srgbClr val="FFFF00"/>
              </a:solidFill>
              <a:latin typeface="Arial" charset="0"/>
              <a:cs typeface="Arial" charset="0"/>
            </a:endParaRPr>
          </a:p>
        </p:txBody>
      </p:sp>
      <p:pic>
        <p:nvPicPr>
          <p:cNvPr id="2457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0"/>
            <a:ext cx="4953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Arrow Connector 4"/>
          <p:cNvCxnSpPr/>
          <p:nvPr/>
        </p:nvCxnSpPr>
        <p:spPr>
          <a:xfrm flipV="1">
            <a:off x="3810000" y="2971800"/>
            <a:ext cx="2362200" cy="1524000"/>
          </a:xfrm>
          <a:prstGeom prst="straightConnector1">
            <a:avLst/>
          </a:prstGeom>
          <a:ln w="57150">
            <a:solidFill>
              <a:srgbClr val="00004C"/>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37732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5750" y="2820988"/>
            <a:ext cx="4340225" cy="2830512"/>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l="3337" t="2513" r="15292" b="15694"/>
          <a:stretch>
            <a:fillRect/>
          </a:stretch>
        </p:blipFill>
        <p:spPr bwMode="auto">
          <a:xfrm>
            <a:off x="817563" y="998538"/>
            <a:ext cx="4206875" cy="2830512"/>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5604" name="TextBox 3"/>
          <p:cNvSpPr txBox="1">
            <a:spLocks noChangeArrowheads="1"/>
          </p:cNvSpPr>
          <p:nvPr/>
        </p:nvSpPr>
        <p:spPr bwMode="auto">
          <a:xfrm>
            <a:off x="5334000" y="687388"/>
            <a:ext cx="37544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solidFill>
                  <a:srgbClr val="FFFF00"/>
                </a:solidFill>
                <a:latin typeface="Arial" charset="0"/>
                <a:cs typeface="Arial" charset="0"/>
              </a:rPr>
              <a:t>Gas bubbles in the ice…</a:t>
            </a:r>
          </a:p>
        </p:txBody>
      </p:sp>
      <p:sp>
        <p:nvSpPr>
          <p:cNvPr id="25605" name="TextBox 4"/>
          <p:cNvSpPr txBox="1">
            <a:spLocks noChangeArrowheads="1"/>
          </p:cNvSpPr>
          <p:nvPr/>
        </p:nvSpPr>
        <p:spPr bwMode="auto">
          <a:xfrm>
            <a:off x="228600" y="5938838"/>
            <a:ext cx="46132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solidFill>
                  <a:srgbClr val="FFFF00"/>
                </a:solidFill>
                <a:latin typeface="Arial" charset="0"/>
                <a:cs typeface="Arial" charset="0"/>
              </a:rPr>
              <a:t>…trap the ancient atmosphere</a:t>
            </a:r>
          </a:p>
        </p:txBody>
      </p:sp>
    </p:spTree>
    <p:extLst>
      <p:ext uri="{BB962C8B-B14F-4D97-AF65-F5344CB8AC3E}">
        <p14:creationId xmlns:p14="http://schemas.microsoft.com/office/powerpoint/2010/main" val="4218556434"/>
      </p:ext>
    </p:extLst>
  </p:cSld>
  <p:clrMapOvr>
    <a:masterClrMapping/>
  </p:clrMapOvr>
  <p:transition xmlns:p14="http://schemas.microsoft.com/office/powerpoint/2010/main" spd="slow">
    <p:dissolve/>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Antarctica raised rel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69850"/>
            <a:ext cx="9448800" cy="692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Oval 28"/>
          <p:cNvSpPr>
            <a:spLocks noChangeArrowheads="1"/>
          </p:cNvSpPr>
          <p:nvPr/>
        </p:nvSpPr>
        <p:spPr bwMode="auto">
          <a:xfrm>
            <a:off x="6477000" y="4724400"/>
            <a:ext cx="228600" cy="228600"/>
          </a:xfrm>
          <a:prstGeom prst="ellipse">
            <a:avLst/>
          </a:prstGeom>
          <a:solidFill>
            <a:srgbClr val="FF3300"/>
          </a:solidFill>
          <a:ln w="9525">
            <a:solidFill>
              <a:schemeClr val="tx1"/>
            </a:solidFill>
            <a:round/>
            <a:headEnd/>
            <a:tailEnd/>
          </a:ln>
        </p:spPr>
        <p:txBody>
          <a:bodyPr wrap="none" anchor="ctr"/>
          <a:lstStyle/>
          <a:p>
            <a:endParaRPr lang="en-US"/>
          </a:p>
        </p:txBody>
      </p:sp>
      <p:sp>
        <p:nvSpPr>
          <p:cNvPr id="26628" name="Oval 30"/>
          <p:cNvSpPr>
            <a:spLocks noChangeArrowheads="1"/>
          </p:cNvSpPr>
          <p:nvPr/>
        </p:nvSpPr>
        <p:spPr bwMode="auto">
          <a:xfrm>
            <a:off x="5791200" y="3124200"/>
            <a:ext cx="228600" cy="228600"/>
          </a:xfrm>
          <a:prstGeom prst="ellipse">
            <a:avLst/>
          </a:prstGeom>
          <a:solidFill>
            <a:srgbClr val="FF3300"/>
          </a:solidFill>
          <a:ln w="9525">
            <a:solidFill>
              <a:schemeClr val="tx1"/>
            </a:solidFill>
            <a:round/>
            <a:headEnd/>
            <a:tailEnd/>
          </a:ln>
        </p:spPr>
        <p:txBody>
          <a:bodyPr wrap="none" anchor="ctr"/>
          <a:lstStyle/>
          <a:p>
            <a:endParaRPr lang="en-US"/>
          </a:p>
        </p:txBody>
      </p:sp>
      <p:sp>
        <p:nvSpPr>
          <p:cNvPr id="26629" name="Oval 31"/>
          <p:cNvSpPr>
            <a:spLocks noChangeArrowheads="1"/>
          </p:cNvSpPr>
          <p:nvPr/>
        </p:nvSpPr>
        <p:spPr bwMode="auto">
          <a:xfrm>
            <a:off x="2971800" y="4114800"/>
            <a:ext cx="228600" cy="228600"/>
          </a:xfrm>
          <a:prstGeom prst="ellipse">
            <a:avLst/>
          </a:prstGeom>
          <a:solidFill>
            <a:srgbClr val="FF3300"/>
          </a:solidFill>
          <a:ln w="9525">
            <a:solidFill>
              <a:schemeClr val="tx1"/>
            </a:solidFill>
            <a:round/>
            <a:headEnd/>
            <a:tailEnd/>
          </a:ln>
        </p:spPr>
        <p:txBody>
          <a:bodyPr wrap="none" anchor="ctr"/>
          <a:lstStyle/>
          <a:p>
            <a:endParaRPr lang="en-US"/>
          </a:p>
        </p:txBody>
      </p:sp>
      <p:sp>
        <p:nvSpPr>
          <p:cNvPr id="26630" name="TextBox 35"/>
          <p:cNvSpPr txBox="1">
            <a:spLocks noChangeArrowheads="1"/>
          </p:cNvSpPr>
          <p:nvPr/>
        </p:nvSpPr>
        <p:spPr bwMode="auto">
          <a:xfrm>
            <a:off x="2819400" y="685800"/>
            <a:ext cx="6078538" cy="461963"/>
          </a:xfrm>
          <a:prstGeom prst="rect">
            <a:avLst/>
          </a:prstGeom>
          <a:solidFill>
            <a:schemeClr val="bg1">
              <a:alpha val="5607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ICE CORES drilled through the ice sheet</a:t>
            </a:r>
          </a:p>
        </p:txBody>
      </p:sp>
      <p:sp>
        <p:nvSpPr>
          <p:cNvPr id="26631" name="TextBox 6"/>
          <p:cNvSpPr txBox="1">
            <a:spLocks noChangeArrowheads="1"/>
          </p:cNvSpPr>
          <p:nvPr/>
        </p:nvSpPr>
        <p:spPr bwMode="auto">
          <a:xfrm>
            <a:off x="4953000" y="2667000"/>
            <a:ext cx="1911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Vostok Ice Core</a:t>
            </a:r>
          </a:p>
        </p:txBody>
      </p:sp>
      <p:sp>
        <p:nvSpPr>
          <p:cNvPr id="26632" name="TextBox 7"/>
          <p:cNvSpPr txBox="1">
            <a:spLocks noChangeArrowheads="1"/>
          </p:cNvSpPr>
          <p:nvPr/>
        </p:nvSpPr>
        <p:spPr bwMode="auto">
          <a:xfrm>
            <a:off x="5715000" y="4338638"/>
            <a:ext cx="2743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EPICA Ice Core</a:t>
            </a:r>
          </a:p>
        </p:txBody>
      </p:sp>
      <p:sp>
        <p:nvSpPr>
          <p:cNvPr id="26633" name="TextBox 8"/>
          <p:cNvSpPr txBox="1">
            <a:spLocks noChangeArrowheads="1"/>
          </p:cNvSpPr>
          <p:nvPr/>
        </p:nvSpPr>
        <p:spPr bwMode="auto">
          <a:xfrm>
            <a:off x="1898650" y="3729038"/>
            <a:ext cx="17478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WAIS Ice Core</a:t>
            </a:r>
          </a:p>
        </p:txBody>
      </p:sp>
    </p:spTree>
    <p:extLst>
      <p:ext uri="{BB962C8B-B14F-4D97-AF65-F5344CB8AC3E}">
        <p14:creationId xmlns:p14="http://schemas.microsoft.com/office/powerpoint/2010/main" val="263941933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13" y="26988"/>
            <a:ext cx="8035925" cy="6026150"/>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02117" name="Rectangle 5"/>
          <p:cNvSpPr>
            <a:spLocks/>
          </p:cNvSpPr>
          <p:nvPr/>
        </p:nvSpPr>
        <p:spPr bwMode="auto">
          <a:xfrm>
            <a:off x="3186113" y="6249988"/>
            <a:ext cx="2128837" cy="430212"/>
          </a:xfrm>
          <a:prstGeom prst="rect">
            <a:avLst/>
          </a:prstGeom>
          <a:noFill/>
          <a:ln w="12700">
            <a:noFill/>
            <a:miter lim="800000"/>
            <a:headEnd/>
            <a:tailEnd/>
          </a:ln>
        </p:spPr>
        <p:txBody>
          <a:bodyPr wrap="none" lIns="0" tIns="0" rIns="0" bIns="0" anchor="ctr">
            <a:spAutoFit/>
          </a:bodyPr>
          <a:lstStyle/>
          <a:p>
            <a:pPr algn="ctr" defTabSz="642938">
              <a:defRPr/>
            </a:pPr>
            <a:r>
              <a:rPr lang="en-US" sz="2800" dirty="0">
                <a:effectLst>
                  <a:outerShdw blurRad="38100" dist="38100" dir="2700000" algn="tl">
                    <a:srgbClr val="C0C0C0"/>
                  </a:outerShdw>
                </a:effectLst>
                <a:latin typeface="American Typewriter" charset="0"/>
                <a:ea typeface="+mn-ea"/>
                <a:cs typeface="+mn-cs"/>
                <a:sym typeface="American Typewriter" charset="0"/>
              </a:rPr>
              <a:t>Ice Core CO</a:t>
            </a:r>
            <a:r>
              <a:rPr lang="en-US" sz="2800" baseline="-6000" dirty="0">
                <a:effectLst>
                  <a:outerShdw blurRad="38100" dist="38100" dir="2700000" algn="tl">
                    <a:srgbClr val="C0C0C0"/>
                  </a:outerShdw>
                </a:effectLst>
                <a:latin typeface="American Typewriter" charset="0"/>
                <a:ea typeface="+mn-ea"/>
                <a:cs typeface="+mn-cs"/>
                <a:sym typeface="American Typewriter" charset="0"/>
              </a:rPr>
              <a:t>2</a:t>
            </a:r>
            <a:endParaRPr lang="en-US" sz="2800" dirty="0">
              <a:effectLst>
                <a:outerShdw blurRad="38100" dist="38100" dir="2700000" algn="tl">
                  <a:srgbClr val="C0C0C0"/>
                </a:outerShdw>
              </a:effectLst>
              <a:latin typeface="American Typewriter" charset="0"/>
              <a:ea typeface="+mn-ea"/>
              <a:cs typeface="+mn-cs"/>
              <a:sym typeface="American Typewriter" charset="0"/>
            </a:endParaRPr>
          </a:p>
        </p:txBody>
      </p:sp>
      <p:sp>
        <p:nvSpPr>
          <p:cNvPr id="27652" name="Rectangle 6"/>
          <p:cNvSpPr>
            <a:spLocks/>
          </p:cNvSpPr>
          <p:nvPr/>
        </p:nvSpPr>
        <p:spPr bwMode="auto">
          <a:xfrm>
            <a:off x="8153400" y="1598613"/>
            <a:ext cx="293688" cy="3660775"/>
          </a:xfrm>
          <a:prstGeom prst="rect">
            <a:avLst/>
          </a:prstGeom>
          <a:solidFill>
            <a:schemeClr val="accent1"/>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53" name="Rectangle 7"/>
          <p:cNvSpPr>
            <a:spLocks/>
          </p:cNvSpPr>
          <p:nvPr/>
        </p:nvSpPr>
        <p:spPr bwMode="auto">
          <a:xfrm>
            <a:off x="8116888" y="2547938"/>
            <a:ext cx="36671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280</a:t>
            </a:r>
          </a:p>
        </p:txBody>
      </p:sp>
      <p:sp>
        <p:nvSpPr>
          <p:cNvPr id="27654" name="Rectangle 8"/>
          <p:cNvSpPr>
            <a:spLocks/>
          </p:cNvSpPr>
          <p:nvPr/>
        </p:nvSpPr>
        <p:spPr bwMode="auto">
          <a:xfrm>
            <a:off x="8113713" y="3840163"/>
            <a:ext cx="36671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230</a:t>
            </a:r>
          </a:p>
        </p:txBody>
      </p:sp>
      <p:sp>
        <p:nvSpPr>
          <p:cNvPr id="27655" name="Rectangle 9"/>
          <p:cNvSpPr>
            <a:spLocks/>
          </p:cNvSpPr>
          <p:nvPr/>
        </p:nvSpPr>
        <p:spPr bwMode="auto">
          <a:xfrm>
            <a:off x="8115300" y="4973638"/>
            <a:ext cx="3667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180</a:t>
            </a:r>
          </a:p>
        </p:txBody>
      </p:sp>
      <p:sp>
        <p:nvSpPr>
          <p:cNvPr id="27656" name="Rectangle 11"/>
          <p:cNvSpPr>
            <a:spLocks/>
          </p:cNvSpPr>
          <p:nvPr/>
        </p:nvSpPr>
        <p:spPr bwMode="auto">
          <a:xfrm>
            <a:off x="8072438" y="554038"/>
            <a:ext cx="26987" cy="1160462"/>
          </a:xfrm>
          <a:prstGeom prst="rect">
            <a:avLst/>
          </a:prstGeom>
          <a:solidFill>
            <a:srgbClr val="1F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defTabSz="642938"/>
            <a:r>
              <a:rPr lang="en-US" sz="1000">
                <a:latin typeface="American Typewriter" charset="0"/>
                <a:sym typeface="American Typewriter" charset="0"/>
              </a:rPr>
              <a:t>`</a:t>
            </a:r>
          </a:p>
        </p:txBody>
      </p:sp>
      <p:sp>
        <p:nvSpPr>
          <p:cNvPr id="27657" name="Rectangle 12"/>
          <p:cNvSpPr>
            <a:spLocks/>
          </p:cNvSpPr>
          <p:nvPr/>
        </p:nvSpPr>
        <p:spPr bwMode="auto">
          <a:xfrm>
            <a:off x="7358063" y="1670050"/>
            <a:ext cx="679450" cy="303213"/>
          </a:xfrm>
          <a:prstGeom prst="rect">
            <a:avLst/>
          </a:prstGeom>
          <a:solidFill>
            <a:srgbClr val="F3BFC8"/>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58" name="Rectangle 14"/>
          <p:cNvSpPr>
            <a:spLocks/>
          </p:cNvSpPr>
          <p:nvPr/>
        </p:nvSpPr>
        <p:spPr bwMode="auto">
          <a:xfrm>
            <a:off x="2536825" y="5018088"/>
            <a:ext cx="633413" cy="179387"/>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59" name="Rectangle 15"/>
          <p:cNvSpPr>
            <a:spLocks/>
          </p:cNvSpPr>
          <p:nvPr/>
        </p:nvSpPr>
        <p:spPr bwMode="auto">
          <a:xfrm>
            <a:off x="4419600" y="5081588"/>
            <a:ext cx="1000125"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60" name="Rectangle 16"/>
          <p:cNvSpPr>
            <a:spLocks/>
          </p:cNvSpPr>
          <p:nvPr/>
        </p:nvSpPr>
        <p:spPr bwMode="auto">
          <a:xfrm>
            <a:off x="6697663" y="5081588"/>
            <a:ext cx="1187450"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61" name="Rectangle 17"/>
          <p:cNvSpPr>
            <a:spLocks/>
          </p:cNvSpPr>
          <p:nvPr/>
        </p:nvSpPr>
        <p:spPr bwMode="auto">
          <a:xfrm>
            <a:off x="11080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62" name="Rectangle 18"/>
          <p:cNvSpPr>
            <a:spLocks/>
          </p:cNvSpPr>
          <p:nvPr/>
        </p:nvSpPr>
        <p:spPr bwMode="auto">
          <a:xfrm>
            <a:off x="29114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63" name="Rectangle 19"/>
          <p:cNvSpPr>
            <a:spLocks/>
          </p:cNvSpPr>
          <p:nvPr/>
        </p:nvSpPr>
        <p:spPr bwMode="auto">
          <a:xfrm>
            <a:off x="5197475" y="2679700"/>
            <a:ext cx="633413" cy="177800"/>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7664" name="Text Box 21"/>
          <p:cNvSpPr txBox="1">
            <a:spLocks noChangeArrowheads="1"/>
          </p:cNvSpPr>
          <p:nvPr/>
        </p:nvSpPr>
        <p:spPr bwMode="auto">
          <a:xfrm>
            <a:off x="898525" y="493713"/>
            <a:ext cx="311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Vostok ice core, Antarctica</a:t>
            </a:r>
          </a:p>
        </p:txBody>
      </p:sp>
    </p:spTree>
    <p:extLst>
      <p:ext uri="{BB962C8B-B14F-4D97-AF65-F5344CB8AC3E}">
        <p14:creationId xmlns:p14="http://schemas.microsoft.com/office/powerpoint/2010/main" val="559523878"/>
      </p:ext>
    </p:extLst>
  </p:cSld>
  <p:clrMapOvr>
    <a:masterClrMapping/>
  </p:clrMapOvr>
  <p:transition xmlns:p14="http://schemas.microsoft.com/office/powerpoint/2010/main" spd="slow">
    <p:dissolve/>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13" y="52388"/>
            <a:ext cx="8035925" cy="6026150"/>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02117" name="Rectangle 5"/>
          <p:cNvSpPr>
            <a:spLocks/>
          </p:cNvSpPr>
          <p:nvPr/>
        </p:nvSpPr>
        <p:spPr bwMode="auto">
          <a:xfrm>
            <a:off x="2551113" y="6249988"/>
            <a:ext cx="3398837" cy="430212"/>
          </a:xfrm>
          <a:prstGeom prst="rect">
            <a:avLst/>
          </a:prstGeom>
          <a:noFill/>
          <a:ln w="12700">
            <a:noFill/>
            <a:miter lim="800000"/>
            <a:headEnd/>
            <a:tailEnd/>
          </a:ln>
        </p:spPr>
        <p:txBody>
          <a:bodyPr wrap="none" lIns="0" tIns="0" rIns="0" bIns="0" anchor="ctr">
            <a:spAutoFit/>
          </a:bodyPr>
          <a:lstStyle/>
          <a:p>
            <a:pPr algn="ctr" defTabSz="642938">
              <a:defRPr/>
            </a:pPr>
            <a:r>
              <a:rPr lang="en-US" sz="2800">
                <a:effectLst>
                  <a:outerShdw blurRad="38100" dist="38100" dir="2700000" algn="tl">
                    <a:srgbClr val="DDDDDD"/>
                  </a:outerShdw>
                </a:effectLst>
                <a:latin typeface="American Typewriter" charset="0"/>
                <a:cs typeface="+mn-cs"/>
                <a:sym typeface="American Typewriter" charset="0"/>
              </a:rPr>
              <a:t>Ice Core temperature</a:t>
            </a:r>
          </a:p>
        </p:txBody>
      </p:sp>
      <p:sp>
        <p:nvSpPr>
          <p:cNvPr id="28676" name="Rectangle 11"/>
          <p:cNvSpPr>
            <a:spLocks/>
          </p:cNvSpPr>
          <p:nvPr/>
        </p:nvSpPr>
        <p:spPr bwMode="auto">
          <a:xfrm>
            <a:off x="8072438" y="554038"/>
            <a:ext cx="26987" cy="1160462"/>
          </a:xfrm>
          <a:prstGeom prst="rect">
            <a:avLst/>
          </a:prstGeom>
          <a:solidFill>
            <a:srgbClr val="1F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defTabSz="642938"/>
            <a:r>
              <a:rPr lang="en-US" sz="1000">
                <a:latin typeface="American Typewriter" charset="0"/>
                <a:sym typeface="American Typewriter" charset="0"/>
              </a:rPr>
              <a:t>`</a:t>
            </a:r>
          </a:p>
        </p:txBody>
      </p:sp>
      <p:sp>
        <p:nvSpPr>
          <p:cNvPr id="28677" name="Rectangle 14"/>
          <p:cNvSpPr>
            <a:spLocks/>
          </p:cNvSpPr>
          <p:nvPr/>
        </p:nvSpPr>
        <p:spPr bwMode="auto">
          <a:xfrm>
            <a:off x="2536825" y="5018088"/>
            <a:ext cx="633413" cy="179387"/>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78" name="Rectangle 15"/>
          <p:cNvSpPr>
            <a:spLocks/>
          </p:cNvSpPr>
          <p:nvPr/>
        </p:nvSpPr>
        <p:spPr bwMode="auto">
          <a:xfrm>
            <a:off x="4419600" y="5081588"/>
            <a:ext cx="1000125"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79" name="Rectangle 16"/>
          <p:cNvSpPr>
            <a:spLocks/>
          </p:cNvSpPr>
          <p:nvPr/>
        </p:nvSpPr>
        <p:spPr bwMode="auto">
          <a:xfrm>
            <a:off x="6697663" y="5081588"/>
            <a:ext cx="1187450"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80" name="Rectangle 17"/>
          <p:cNvSpPr>
            <a:spLocks/>
          </p:cNvSpPr>
          <p:nvPr/>
        </p:nvSpPr>
        <p:spPr bwMode="auto">
          <a:xfrm>
            <a:off x="11080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81" name="Rectangle 18"/>
          <p:cNvSpPr>
            <a:spLocks/>
          </p:cNvSpPr>
          <p:nvPr/>
        </p:nvSpPr>
        <p:spPr bwMode="auto">
          <a:xfrm>
            <a:off x="29114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82" name="Rectangle 19"/>
          <p:cNvSpPr>
            <a:spLocks/>
          </p:cNvSpPr>
          <p:nvPr/>
        </p:nvSpPr>
        <p:spPr bwMode="auto">
          <a:xfrm>
            <a:off x="5197475" y="2679700"/>
            <a:ext cx="633413" cy="177800"/>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8683" name="Text Box 21"/>
          <p:cNvSpPr txBox="1">
            <a:spLocks noChangeArrowheads="1"/>
          </p:cNvSpPr>
          <p:nvPr/>
        </p:nvSpPr>
        <p:spPr bwMode="auto">
          <a:xfrm>
            <a:off x="898525" y="493713"/>
            <a:ext cx="311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Vostok ice core, Antarctica</a:t>
            </a:r>
          </a:p>
        </p:txBody>
      </p:sp>
    </p:spTree>
    <p:extLst>
      <p:ext uri="{BB962C8B-B14F-4D97-AF65-F5344CB8AC3E}">
        <p14:creationId xmlns:p14="http://schemas.microsoft.com/office/powerpoint/2010/main" val="2104826263"/>
      </p:ext>
    </p:extLst>
  </p:cSld>
  <p:clrMapOvr>
    <a:masterClrMapping/>
  </p:clrMapOvr>
  <p:transition xmlns:p14="http://schemas.microsoft.com/office/powerpoint/2010/main" spd="slow">
    <p:dissolve/>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1963" y="0"/>
            <a:ext cx="8035925" cy="6026150"/>
          </a:xfrm>
          <a:prstGeom prst="rect">
            <a:avLst/>
          </a:prstGeom>
          <a:noFill/>
          <a:ln>
            <a:noFill/>
          </a:ln>
          <a:effectLst>
            <a:outerShdw dist="508000"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02117" name="Rectangle 5"/>
          <p:cNvSpPr>
            <a:spLocks/>
          </p:cNvSpPr>
          <p:nvPr/>
        </p:nvSpPr>
        <p:spPr bwMode="auto">
          <a:xfrm>
            <a:off x="2587625" y="6224588"/>
            <a:ext cx="3325813" cy="481012"/>
          </a:xfrm>
          <a:prstGeom prst="rect">
            <a:avLst/>
          </a:prstGeom>
          <a:noFill/>
          <a:ln w="12700">
            <a:noFill/>
            <a:miter lim="800000"/>
            <a:headEnd/>
            <a:tailEnd/>
          </a:ln>
        </p:spPr>
        <p:txBody>
          <a:bodyPr wrap="none" lIns="0" tIns="0" rIns="0" bIns="0" anchor="ctr">
            <a:spAutoFit/>
          </a:bodyPr>
          <a:lstStyle/>
          <a:p>
            <a:pPr algn="ctr" defTabSz="642938">
              <a:defRPr/>
            </a:pPr>
            <a:r>
              <a:rPr lang="en-US" sz="2800">
                <a:effectLst>
                  <a:outerShdw blurRad="38100" dist="38100" dir="2700000" algn="tl">
                    <a:srgbClr val="DDDDDD"/>
                  </a:outerShdw>
                </a:effectLst>
                <a:latin typeface="American Typewriter" charset="0"/>
                <a:cs typeface="+mn-cs"/>
                <a:sym typeface="American Typewriter" charset="0"/>
              </a:rPr>
              <a:t>CO</a:t>
            </a:r>
            <a:r>
              <a:rPr lang="en-US" sz="2800" baseline="-6000">
                <a:effectLst>
                  <a:outerShdw blurRad="38100" dist="38100" dir="2700000" algn="tl">
                    <a:srgbClr val="DDDDDD"/>
                  </a:outerShdw>
                </a:effectLst>
                <a:latin typeface="American Typewriter" charset="0"/>
                <a:cs typeface="+mn-cs"/>
                <a:sym typeface="American Typewriter" charset="0"/>
              </a:rPr>
              <a:t>2</a:t>
            </a:r>
            <a:r>
              <a:rPr lang="en-US" sz="2800">
                <a:effectLst>
                  <a:outerShdw blurRad="38100" dist="38100" dir="2700000" algn="tl">
                    <a:srgbClr val="DDDDDD"/>
                  </a:outerShdw>
                </a:effectLst>
                <a:latin typeface="American Typewriter" charset="0"/>
                <a:cs typeface="+mn-cs"/>
                <a:sym typeface="American Typewriter" charset="0"/>
              </a:rPr>
              <a:t> &amp; temperature</a:t>
            </a:r>
          </a:p>
        </p:txBody>
      </p:sp>
      <p:sp>
        <p:nvSpPr>
          <p:cNvPr id="29700" name="Rectangle 6"/>
          <p:cNvSpPr>
            <a:spLocks/>
          </p:cNvSpPr>
          <p:nvPr/>
        </p:nvSpPr>
        <p:spPr bwMode="auto">
          <a:xfrm>
            <a:off x="8153400" y="1598613"/>
            <a:ext cx="293688" cy="3660775"/>
          </a:xfrm>
          <a:prstGeom prst="rect">
            <a:avLst/>
          </a:prstGeom>
          <a:solidFill>
            <a:schemeClr val="accent1"/>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01" name="Rectangle 7"/>
          <p:cNvSpPr>
            <a:spLocks/>
          </p:cNvSpPr>
          <p:nvPr/>
        </p:nvSpPr>
        <p:spPr bwMode="auto">
          <a:xfrm>
            <a:off x="8116888" y="2547938"/>
            <a:ext cx="36671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280</a:t>
            </a:r>
          </a:p>
        </p:txBody>
      </p:sp>
      <p:sp>
        <p:nvSpPr>
          <p:cNvPr id="29702" name="Rectangle 8"/>
          <p:cNvSpPr>
            <a:spLocks/>
          </p:cNvSpPr>
          <p:nvPr/>
        </p:nvSpPr>
        <p:spPr bwMode="auto">
          <a:xfrm>
            <a:off x="8113713" y="3840163"/>
            <a:ext cx="36671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230</a:t>
            </a:r>
          </a:p>
        </p:txBody>
      </p:sp>
      <p:sp>
        <p:nvSpPr>
          <p:cNvPr id="29703" name="Rectangle 9"/>
          <p:cNvSpPr>
            <a:spLocks/>
          </p:cNvSpPr>
          <p:nvPr/>
        </p:nvSpPr>
        <p:spPr bwMode="auto">
          <a:xfrm>
            <a:off x="8115300" y="4973638"/>
            <a:ext cx="3667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300" b="1">
                <a:latin typeface="Gill Sans" charset="0"/>
                <a:sym typeface="Gill Sans" charset="0"/>
              </a:rPr>
              <a:t>180</a:t>
            </a:r>
          </a:p>
        </p:txBody>
      </p:sp>
      <p:sp>
        <p:nvSpPr>
          <p:cNvPr id="29704" name="Rectangle 11"/>
          <p:cNvSpPr>
            <a:spLocks/>
          </p:cNvSpPr>
          <p:nvPr/>
        </p:nvSpPr>
        <p:spPr bwMode="auto">
          <a:xfrm>
            <a:off x="8072438" y="554038"/>
            <a:ext cx="26987" cy="1160462"/>
          </a:xfrm>
          <a:prstGeom prst="rect">
            <a:avLst/>
          </a:prstGeom>
          <a:solidFill>
            <a:srgbClr val="1F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defTabSz="642938"/>
            <a:r>
              <a:rPr lang="en-US" sz="1000">
                <a:latin typeface="American Typewriter" charset="0"/>
                <a:sym typeface="American Typewriter" charset="0"/>
              </a:rPr>
              <a:t>`</a:t>
            </a:r>
          </a:p>
        </p:txBody>
      </p:sp>
      <p:sp>
        <p:nvSpPr>
          <p:cNvPr id="29705" name="Rectangle 12"/>
          <p:cNvSpPr>
            <a:spLocks/>
          </p:cNvSpPr>
          <p:nvPr/>
        </p:nvSpPr>
        <p:spPr bwMode="auto">
          <a:xfrm>
            <a:off x="7358063" y="1670050"/>
            <a:ext cx="679450" cy="303213"/>
          </a:xfrm>
          <a:prstGeom prst="rect">
            <a:avLst/>
          </a:prstGeom>
          <a:solidFill>
            <a:srgbClr val="F3BFC8"/>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06" name="Rectangle 14"/>
          <p:cNvSpPr>
            <a:spLocks/>
          </p:cNvSpPr>
          <p:nvPr/>
        </p:nvSpPr>
        <p:spPr bwMode="auto">
          <a:xfrm>
            <a:off x="2536825" y="5018088"/>
            <a:ext cx="633413" cy="179387"/>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07" name="Rectangle 15"/>
          <p:cNvSpPr>
            <a:spLocks/>
          </p:cNvSpPr>
          <p:nvPr/>
        </p:nvSpPr>
        <p:spPr bwMode="auto">
          <a:xfrm>
            <a:off x="4419600" y="5081588"/>
            <a:ext cx="1000125"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08" name="Rectangle 16"/>
          <p:cNvSpPr>
            <a:spLocks/>
          </p:cNvSpPr>
          <p:nvPr/>
        </p:nvSpPr>
        <p:spPr bwMode="auto">
          <a:xfrm>
            <a:off x="6697663" y="5081588"/>
            <a:ext cx="1187450" cy="187325"/>
          </a:xfrm>
          <a:prstGeom prst="rect">
            <a:avLst/>
          </a:prstGeom>
          <a:solidFill>
            <a:srgbClr val="201FF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09" name="Rectangle 17"/>
          <p:cNvSpPr>
            <a:spLocks/>
          </p:cNvSpPr>
          <p:nvPr/>
        </p:nvSpPr>
        <p:spPr bwMode="auto">
          <a:xfrm>
            <a:off x="11080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10" name="Rectangle 18"/>
          <p:cNvSpPr>
            <a:spLocks/>
          </p:cNvSpPr>
          <p:nvPr/>
        </p:nvSpPr>
        <p:spPr bwMode="auto">
          <a:xfrm>
            <a:off x="2911475" y="2589213"/>
            <a:ext cx="633413" cy="179387"/>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11" name="Rectangle 19"/>
          <p:cNvSpPr>
            <a:spLocks/>
          </p:cNvSpPr>
          <p:nvPr/>
        </p:nvSpPr>
        <p:spPr bwMode="auto">
          <a:xfrm>
            <a:off x="5197475" y="2679700"/>
            <a:ext cx="633413" cy="177800"/>
          </a:xfrm>
          <a:prstGeom prst="rect">
            <a:avLst/>
          </a:prstGeom>
          <a:solidFill>
            <a:srgbClr val="E11D1C"/>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endParaRPr lang="en-US"/>
          </a:p>
        </p:txBody>
      </p:sp>
      <p:sp>
        <p:nvSpPr>
          <p:cNvPr id="29712" name="Text Box 21"/>
          <p:cNvSpPr txBox="1">
            <a:spLocks noChangeArrowheads="1"/>
          </p:cNvSpPr>
          <p:nvPr/>
        </p:nvSpPr>
        <p:spPr bwMode="auto">
          <a:xfrm>
            <a:off x="898525" y="493713"/>
            <a:ext cx="311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Vostok ice core, Antarctica</a:t>
            </a:r>
          </a:p>
        </p:txBody>
      </p:sp>
      <p:grpSp>
        <p:nvGrpSpPr>
          <p:cNvPr id="29713" name="Group 27"/>
          <p:cNvGrpSpPr>
            <a:grpSpLocks/>
          </p:cNvGrpSpPr>
          <p:nvPr/>
        </p:nvGrpSpPr>
        <p:grpSpPr bwMode="auto">
          <a:xfrm>
            <a:off x="6719888" y="125413"/>
            <a:ext cx="1833562" cy="768350"/>
            <a:chOff x="6719888" y="126170"/>
            <a:chExt cx="1833562" cy="768100"/>
          </a:xfrm>
        </p:grpSpPr>
        <p:sp>
          <p:nvSpPr>
            <p:cNvPr id="29714" name="Rectangle 10"/>
            <p:cNvSpPr>
              <a:spLocks/>
            </p:cNvSpPr>
            <p:nvPr/>
          </p:nvSpPr>
          <p:spPr bwMode="auto">
            <a:xfrm>
              <a:off x="8043863" y="481013"/>
              <a:ext cx="50958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defTabSz="642938"/>
              <a:r>
                <a:rPr lang="en-US" sz="1300" b="1">
                  <a:latin typeface="Gill Sans" charset="0"/>
                  <a:sym typeface="Gill Sans" charset="0"/>
                </a:rPr>
                <a:t>384</a:t>
              </a:r>
              <a:endParaRPr lang="en-US" sz="800" b="1">
                <a:latin typeface="Gill Sans" charset="0"/>
                <a:sym typeface="Gill Sans" charset="0"/>
              </a:endParaRPr>
            </a:p>
            <a:p>
              <a:pPr algn="ctr" defTabSz="642938"/>
              <a:endParaRPr lang="en-US" sz="800" b="1">
                <a:latin typeface="Gill Sans" charset="0"/>
                <a:sym typeface="Gill Sans" charset="0"/>
              </a:endParaRPr>
            </a:p>
          </p:txBody>
        </p:sp>
        <p:sp>
          <p:nvSpPr>
            <p:cNvPr id="29715" name="Rectangle 20"/>
            <p:cNvSpPr>
              <a:spLocks/>
            </p:cNvSpPr>
            <p:nvPr/>
          </p:nvSpPr>
          <p:spPr bwMode="auto">
            <a:xfrm>
              <a:off x="6719888" y="520700"/>
              <a:ext cx="900112"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lgn="ctr" defTabSz="642938"/>
              <a:r>
                <a:rPr lang="en-US" sz="1700" b="1">
                  <a:latin typeface="Gill Sans" charset="0"/>
                  <a:sym typeface="Gill Sans" charset="0"/>
                </a:rPr>
                <a:t>TODAY</a:t>
              </a:r>
            </a:p>
          </p:txBody>
        </p:sp>
        <p:sp>
          <p:nvSpPr>
            <p:cNvPr id="22" name="Oval 21"/>
            <p:cNvSpPr/>
            <p:nvPr/>
          </p:nvSpPr>
          <p:spPr>
            <a:xfrm>
              <a:off x="7989888" y="356282"/>
              <a:ext cx="538162" cy="537988"/>
            </a:xfrm>
            <a:prstGeom prst="ellipse">
              <a:avLst/>
            </a:prstGeom>
            <a:noFill/>
            <a:ln w="3810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25" name="Straight Arrow Connector 24"/>
            <p:cNvCxnSpPr/>
            <p:nvPr/>
          </p:nvCxnSpPr>
          <p:spPr>
            <a:xfrm flipV="1">
              <a:off x="8066088" y="126170"/>
              <a:ext cx="0" cy="499899"/>
            </a:xfrm>
            <a:prstGeom prst="straightConnector1">
              <a:avLst/>
            </a:prstGeom>
            <a:ln w="38100">
              <a:solidFill>
                <a:srgbClr val="FF6600"/>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22343997"/>
      </p:ext>
    </p:extLst>
  </p:cSld>
  <p:clrMapOvr>
    <a:masterClrMapping/>
  </p:clrMapOvr>
  <p:transition xmlns:p14="http://schemas.microsoft.com/office/powerpoint/2010/main" spd="slow">
    <p:dissolv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0;Slide9.tif                                                     00135804Macintosh HD                   7C2623A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6254750"/>
            <a:ext cx="17483138" cy="131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6291263" y="3319463"/>
            <a:ext cx="1462087" cy="4746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Rectangle 11"/>
          <p:cNvSpPr/>
          <p:nvPr/>
        </p:nvSpPr>
        <p:spPr>
          <a:xfrm>
            <a:off x="6254750" y="977900"/>
            <a:ext cx="1462088" cy="4762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0725" name="TextBox 9"/>
          <p:cNvSpPr txBox="1">
            <a:spLocks noChangeArrowheads="1"/>
          </p:cNvSpPr>
          <p:nvPr/>
        </p:nvSpPr>
        <p:spPr bwMode="auto">
          <a:xfrm>
            <a:off x="4648200" y="3355975"/>
            <a:ext cx="2232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Present CO</a:t>
            </a:r>
            <a:r>
              <a:rPr lang="en-US" b="1" baseline="-25000"/>
              <a:t>2</a:t>
            </a:r>
            <a:r>
              <a:rPr lang="en-US" b="1"/>
              <a:t> levels</a:t>
            </a:r>
          </a:p>
        </p:txBody>
      </p:sp>
      <p:cxnSp>
        <p:nvCxnSpPr>
          <p:cNvPr id="9" name="Straight Arrow Connector 8"/>
          <p:cNvCxnSpPr/>
          <p:nvPr/>
        </p:nvCxnSpPr>
        <p:spPr>
          <a:xfrm>
            <a:off x="7162800" y="3538538"/>
            <a:ext cx="511175" cy="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0727" name="TextBox 10"/>
          <p:cNvSpPr txBox="1">
            <a:spLocks noChangeArrowheads="1"/>
          </p:cNvSpPr>
          <p:nvPr/>
        </p:nvSpPr>
        <p:spPr bwMode="auto">
          <a:xfrm>
            <a:off x="4495800" y="941388"/>
            <a:ext cx="243681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Projected CO</a:t>
            </a:r>
            <a:r>
              <a:rPr lang="en-US" b="1" baseline="-25000"/>
              <a:t>2</a:t>
            </a:r>
            <a:r>
              <a:rPr lang="en-US" b="1"/>
              <a:t> levels</a:t>
            </a:r>
          </a:p>
          <a:p>
            <a:pPr eaLnBrk="1" hangingPunct="1"/>
            <a:r>
              <a:rPr lang="en-US" b="1"/>
              <a:t>double CO</a:t>
            </a:r>
            <a:r>
              <a:rPr lang="en-US" b="1" baseline="-25000"/>
              <a:t>2 </a:t>
            </a:r>
            <a:r>
              <a:rPr lang="en-US" b="1"/>
              <a:t>by 2100</a:t>
            </a:r>
            <a:r>
              <a:rPr lang="en-US" b="1" baseline="-25000"/>
              <a:t> </a:t>
            </a:r>
            <a:endParaRPr lang="en-US" b="1"/>
          </a:p>
        </p:txBody>
      </p:sp>
      <p:cxnSp>
        <p:nvCxnSpPr>
          <p:cNvPr id="14" name="Straight Arrow Connector 13"/>
          <p:cNvCxnSpPr/>
          <p:nvPr/>
        </p:nvCxnSpPr>
        <p:spPr>
          <a:xfrm>
            <a:off x="7413625" y="1143000"/>
            <a:ext cx="511175" cy="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7772400" y="3276600"/>
            <a:ext cx="457200" cy="457200"/>
          </a:xfrm>
          <a:prstGeom prst="ellipse">
            <a:avLst/>
          </a:prstGeom>
          <a:noFill/>
          <a:ln w="5715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extLst>
      <p:ext uri="{BB962C8B-B14F-4D97-AF65-F5344CB8AC3E}">
        <p14:creationId xmlns:p14="http://schemas.microsoft.com/office/powerpoint/2010/main" val="3307689953"/>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milankovit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33375"/>
            <a:ext cx="4654550" cy="599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 Box 5"/>
          <p:cNvSpPr txBox="1">
            <a:spLocks noChangeArrowheads="1"/>
          </p:cNvSpPr>
          <p:nvPr/>
        </p:nvSpPr>
        <p:spPr bwMode="auto">
          <a:xfrm>
            <a:off x="4937125" y="1214438"/>
            <a:ext cx="39147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Shape of the Earth</a:t>
            </a:r>
            <a:r>
              <a:rPr lang="ja-JP" altLang="en-US" b="1"/>
              <a:t>’</a:t>
            </a:r>
            <a:r>
              <a:rPr lang="en-US" altLang="ja-JP" b="1"/>
              <a:t>s orbit</a:t>
            </a:r>
            <a:endParaRPr lang="en-US" b="1"/>
          </a:p>
        </p:txBody>
      </p:sp>
      <p:sp>
        <p:nvSpPr>
          <p:cNvPr id="31748" name="Text Box 6"/>
          <p:cNvSpPr txBox="1">
            <a:spLocks noChangeArrowheads="1"/>
          </p:cNvSpPr>
          <p:nvPr/>
        </p:nvSpPr>
        <p:spPr bwMode="auto">
          <a:xfrm>
            <a:off x="5334000" y="2986088"/>
            <a:ext cx="3362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Tilt of the Earth</a:t>
            </a:r>
            <a:r>
              <a:rPr lang="ja-JP" altLang="en-US" b="1"/>
              <a:t>’</a:t>
            </a:r>
            <a:r>
              <a:rPr lang="en-US" altLang="ja-JP" b="1"/>
              <a:t>s axis</a:t>
            </a:r>
            <a:endParaRPr lang="en-US" b="1"/>
          </a:p>
        </p:txBody>
      </p:sp>
      <p:sp>
        <p:nvSpPr>
          <p:cNvPr id="31749" name="Text Box 7"/>
          <p:cNvSpPr txBox="1">
            <a:spLocks noChangeArrowheads="1"/>
          </p:cNvSpPr>
          <p:nvPr/>
        </p:nvSpPr>
        <p:spPr bwMode="auto">
          <a:xfrm>
            <a:off x="5486400" y="4819650"/>
            <a:ext cx="327501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US" b="1"/>
              <a:t>Position of the Earth </a:t>
            </a:r>
          </a:p>
          <a:p>
            <a:pPr algn="ctr" eaLnBrk="1" hangingPunct="1"/>
            <a:r>
              <a:rPr lang="en-US" b="1"/>
              <a:t>seasonally</a:t>
            </a:r>
          </a:p>
        </p:txBody>
      </p:sp>
      <p:sp>
        <p:nvSpPr>
          <p:cNvPr id="31750" name="TextBox 5"/>
          <p:cNvSpPr txBox="1">
            <a:spLocks noChangeArrowheads="1"/>
          </p:cNvSpPr>
          <p:nvPr/>
        </p:nvSpPr>
        <p:spPr bwMode="auto">
          <a:xfrm>
            <a:off x="5962650" y="1612900"/>
            <a:ext cx="2120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t>100,000 year cycle</a:t>
            </a:r>
          </a:p>
        </p:txBody>
      </p:sp>
      <p:sp>
        <p:nvSpPr>
          <p:cNvPr id="31751" name="TextBox 6"/>
          <p:cNvSpPr txBox="1">
            <a:spLocks noChangeArrowheads="1"/>
          </p:cNvSpPr>
          <p:nvPr/>
        </p:nvSpPr>
        <p:spPr bwMode="auto">
          <a:xfrm>
            <a:off x="5999163" y="3319463"/>
            <a:ext cx="19923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t>41,000 year cycle</a:t>
            </a:r>
          </a:p>
        </p:txBody>
      </p:sp>
      <p:sp>
        <p:nvSpPr>
          <p:cNvPr id="31752" name="TextBox 7"/>
          <p:cNvSpPr txBox="1">
            <a:spLocks noChangeArrowheads="1"/>
          </p:cNvSpPr>
          <p:nvPr/>
        </p:nvSpPr>
        <p:spPr bwMode="auto">
          <a:xfrm>
            <a:off x="5683250" y="5770563"/>
            <a:ext cx="3095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t>19,000 &amp; 21,000 year cycles</a:t>
            </a:r>
          </a:p>
        </p:txBody>
      </p:sp>
      <p:sp>
        <p:nvSpPr>
          <p:cNvPr id="31753" name="TextBox 8"/>
          <p:cNvSpPr txBox="1">
            <a:spLocks noChangeArrowheads="1"/>
          </p:cNvSpPr>
          <p:nvPr/>
        </p:nvSpPr>
        <p:spPr bwMode="auto">
          <a:xfrm>
            <a:off x="3886200" y="76200"/>
            <a:ext cx="51403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800" b="1">
                <a:solidFill>
                  <a:srgbClr val="FF0000"/>
                </a:solidFill>
                <a:latin typeface="Arial" charset="0"/>
                <a:cs typeface="Arial" charset="0"/>
              </a:rPr>
              <a:t>What controls the </a:t>
            </a:r>
            <a:r>
              <a:rPr lang="ja-JP" altLang="en-US" sz="2800" b="1">
                <a:solidFill>
                  <a:srgbClr val="FF0000"/>
                </a:solidFill>
                <a:latin typeface="Arial" charset="0"/>
                <a:cs typeface="Arial" charset="0"/>
              </a:rPr>
              <a:t>‘</a:t>
            </a:r>
            <a:r>
              <a:rPr lang="en-US" altLang="ja-JP" sz="2800" b="1">
                <a:solidFill>
                  <a:srgbClr val="FF0000"/>
                </a:solidFill>
                <a:latin typeface="Arial" charset="0"/>
                <a:cs typeface="Arial" charset="0"/>
              </a:rPr>
              <a:t>heartbeat</a:t>
            </a:r>
            <a:r>
              <a:rPr lang="ja-JP" altLang="en-US" sz="2800" b="1">
                <a:solidFill>
                  <a:srgbClr val="FF0000"/>
                </a:solidFill>
                <a:latin typeface="Arial" charset="0"/>
                <a:cs typeface="Arial" charset="0"/>
              </a:rPr>
              <a:t>’</a:t>
            </a:r>
            <a:endParaRPr lang="en-US" altLang="ja-JP" sz="2800" b="1">
              <a:solidFill>
                <a:srgbClr val="FF0000"/>
              </a:solidFill>
              <a:latin typeface="Arial" charset="0"/>
              <a:cs typeface="Arial" charset="0"/>
            </a:endParaRPr>
          </a:p>
          <a:p>
            <a:pPr eaLnBrk="1" hangingPunct="1"/>
            <a:r>
              <a:rPr lang="en-US" sz="2800" b="1">
                <a:solidFill>
                  <a:srgbClr val="FF0000"/>
                </a:solidFill>
                <a:latin typeface="Arial" charset="0"/>
                <a:cs typeface="Arial" charset="0"/>
              </a:rPr>
              <a:t>                of climate change?</a:t>
            </a:r>
          </a:p>
        </p:txBody>
      </p:sp>
    </p:spTree>
    <p:extLst>
      <p:ext uri="{BB962C8B-B14F-4D97-AF65-F5344CB8AC3E}">
        <p14:creationId xmlns:p14="http://schemas.microsoft.com/office/powerpoint/2010/main" val="131951649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ChangeArrowheads="1"/>
          </p:cNvSpPr>
          <p:nvPr/>
        </p:nvSpPr>
        <p:spPr bwMode="auto">
          <a:xfrm>
            <a:off x="4500563" y="0"/>
            <a:ext cx="3095625" cy="6858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pic>
        <p:nvPicPr>
          <p:cNvPr id="32771" name="Picture 4" descr="sea-level cur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563" y="76200"/>
            <a:ext cx="23574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Rectangle 5"/>
          <p:cNvSpPr>
            <a:spLocks noChangeArrowheads="1"/>
          </p:cNvSpPr>
          <p:nvPr/>
        </p:nvSpPr>
        <p:spPr bwMode="auto">
          <a:xfrm>
            <a:off x="6804025" y="511175"/>
            <a:ext cx="1728788" cy="936625"/>
          </a:xfrm>
          <a:prstGeom prst="rect">
            <a:avLst/>
          </a:prstGeom>
          <a:gradFill rotWithShape="1">
            <a:gsLst>
              <a:gs pos="0">
                <a:srgbClr val="DDDDDD">
                  <a:alpha val="78998"/>
                </a:srgbClr>
              </a:gs>
              <a:gs pos="100000">
                <a:srgbClr val="868686">
                  <a:alpha val="37999"/>
                </a:srgbClr>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pic>
        <p:nvPicPr>
          <p:cNvPr id="32773" name="Picture 6" descr="EPICA inse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500563" y="76200"/>
            <a:ext cx="2297112" cy="4114800"/>
          </a:xfrm>
          <a:noFill/>
        </p:spPr>
      </p:pic>
      <p:sp>
        <p:nvSpPr>
          <p:cNvPr id="32774" name="Rectangle 18"/>
          <p:cNvSpPr>
            <a:spLocks noChangeArrowheads="1"/>
          </p:cNvSpPr>
          <p:nvPr/>
        </p:nvSpPr>
        <p:spPr bwMode="auto">
          <a:xfrm>
            <a:off x="0" y="0"/>
            <a:ext cx="9144000" cy="685800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32775" name="TextBox 6"/>
          <p:cNvSpPr txBox="1">
            <a:spLocks noChangeArrowheads="1"/>
          </p:cNvSpPr>
          <p:nvPr/>
        </p:nvSpPr>
        <p:spPr bwMode="auto">
          <a:xfrm rot="-5400000">
            <a:off x="3283744" y="2350294"/>
            <a:ext cx="2114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i c e  c o r e s</a:t>
            </a:r>
          </a:p>
        </p:txBody>
      </p:sp>
      <p:sp>
        <p:nvSpPr>
          <p:cNvPr id="32776" name="TextBox 7"/>
          <p:cNvSpPr txBox="1">
            <a:spLocks noChangeArrowheads="1"/>
          </p:cNvSpPr>
          <p:nvPr/>
        </p:nvSpPr>
        <p:spPr bwMode="auto">
          <a:xfrm rot="-5400000">
            <a:off x="5086350" y="4438650"/>
            <a:ext cx="3548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s e d i m e n t   c o r e s</a:t>
            </a:r>
          </a:p>
        </p:txBody>
      </p:sp>
      <p:sp>
        <p:nvSpPr>
          <p:cNvPr id="32777" name="TextBox 9"/>
          <p:cNvSpPr txBox="1">
            <a:spLocks noChangeArrowheads="1"/>
          </p:cNvSpPr>
          <p:nvPr/>
        </p:nvSpPr>
        <p:spPr bwMode="auto">
          <a:xfrm>
            <a:off x="228600" y="457200"/>
            <a:ext cx="38862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latin typeface="Arial" charset="0"/>
                <a:cs typeface="Arial" charset="0"/>
              </a:rPr>
              <a:t>Integration of geological</a:t>
            </a:r>
          </a:p>
          <a:p>
            <a:pPr eaLnBrk="1" hangingPunct="1"/>
            <a:r>
              <a:rPr lang="en-US">
                <a:latin typeface="Arial" charset="0"/>
                <a:cs typeface="Arial" charset="0"/>
              </a:rPr>
              <a:t>data with the testing power of numerical models in supercomputers.  </a:t>
            </a:r>
          </a:p>
          <a:p>
            <a:pPr eaLnBrk="1" hangingPunct="1"/>
            <a:endParaRPr lang="en-US">
              <a:latin typeface="Arial" charset="0"/>
              <a:cs typeface="Arial" charset="0"/>
            </a:endParaRPr>
          </a:p>
        </p:txBody>
      </p:sp>
      <p:sp>
        <p:nvSpPr>
          <p:cNvPr id="32778" name="TextBox 10"/>
          <p:cNvSpPr txBox="1">
            <a:spLocks noChangeArrowheads="1"/>
          </p:cNvSpPr>
          <p:nvPr/>
        </p:nvSpPr>
        <p:spPr bwMode="auto">
          <a:xfrm>
            <a:off x="457200" y="2133600"/>
            <a:ext cx="3581400" cy="244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endParaRPr lang="en-US">
              <a:latin typeface="Arial" charset="0"/>
              <a:cs typeface="Arial" charset="0"/>
            </a:endParaRPr>
          </a:p>
          <a:p>
            <a:pPr eaLnBrk="1" hangingPunct="1"/>
            <a:r>
              <a:rPr lang="en-US">
                <a:latin typeface="Arial" charset="0"/>
                <a:cs typeface="Arial" charset="0"/>
              </a:rPr>
              <a:t>A lot is learned from</a:t>
            </a:r>
          </a:p>
          <a:p>
            <a:pPr eaLnBrk="1" hangingPunct="1"/>
            <a:r>
              <a:rPr lang="ja-JP" altLang="en-US">
                <a:latin typeface="Arial" charset="0"/>
                <a:cs typeface="Arial" charset="0"/>
              </a:rPr>
              <a:t>‘</a:t>
            </a:r>
            <a:r>
              <a:rPr lang="en-US" altLang="ja-JP">
                <a:latin typeface="Arial" charset="0"/>
                <a:cs typeface="Arial" charset="0"/>
              </a:rPr>
              <a:t>failed</a:t>
            </a:r>
            <a:r>
              <a:rPr lang="ja-JP" altLang="en-US">
                <a:latin typeface="Arial" charset="0"/>
                <a:cs typeface="Arial" charset="0"/>
              </a:rPr>
              <a:t>’</a:t>
            </a:r>
            <a:r>
              <a:rPr lang="en-US" altLang="ja-JP">
                <a:latin typeface="Arial" charset="0"/>
                <a:cs typeface="Arial" charset="0"/>
              </a:rPr>
              <a:t> model runs….</a:t>
            </a:r>
          </a:p>
          <a:p>
            <a:pPr eaLnBrk="1" hangingPunct="1"/>
            <a:endParaRPr lang="en-US" sz="900">
              <a:latin typeface="Arial" charset="0"/>
              <a:cs typeface="Arial" charset="0"/>
            </a:endParaRPr>
          </a:p>
          <a:p>
            <a:pPr eaLnBrk="1" hangingPunct="1"/>
            <a:r>
              <a:rPr lang="en-US">
                <a:latin typeface="Arial" charset="0"/>
                <a:cs typeface="Arial" charset="0"/>
              </a:rPr>
              <a:t>… e.g. ice sheet sensitivity to climate forcing and feedbacks.</a:t>
            </a:r>
          </a:p>
        </p:txBody>
      </p:sp>
    </p:spTree>
    <p:extLst>
      <p:ext uri="{BB962C8B-B14F-4D97-AF65-F5344CB8AC3E}">
        <p14:creationId xmlns:p14="http://schemas.microsoft.com/office/powerpoint/2010/main" val="124857113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ChangeArrowheads="1"/>
          </p:cNvSpPr>
          <p:nvPr/>
        </p:nvSpPr>
        <p:spPr bwMode="auto">
          <a:xfrm>
            <a:off x="457200" y="152400"/>
            <a:ext cx="8229600" cy="914400"/>
          </a:xfrm>
          <a:prstGeom prst="rect">
            <a:avLst/>
          </a:prstGeom>
          <a:noFill/>
          <a:ln w="9525">
            <a:noFill/>
            <a:miter lim="800000"/>
            <a:headEnd/>
            <a:tailEnd/>
          </a:ln>
          <a:effectLst/>
        </p:spPr>
        <p:txBody>
          <a:bodyPr anchor="ctr"/>
          <a:lstStyle/>
          <a:p>
            <a:pPr algn="ctr">
              <a:defRPr/>
            </a:pPr>
            <a:r>
              <a:rPr lang="en-US" sz="3600">
                <a:effectLst>
                  <a:outerShdw blurRad="38100" dist="38100" dir="2700000" algn="tl">
                    <a:srgbClr val="DDDDDD"/>
                  </a:outerShdw>
                </a:effectLst>
                <a:latin typeface="Arial" charset="0"/>
                <a:cs typeface="+mn-cs"/>
              </a:rPr>
              <a:t>Deep Sea Drilling Project</a:t>
            </a:r>
          </a:p>
        </p:txBody>
      </p:sp>
      <p:pic>
        <p:nvPicPr>
          <p:cNvPr id="337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 y="1143000"/>
            <a:ext cx="301307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4" descr="dsdp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1114425"/>
            <a:ext cx="6096000" cy="574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6913" y="1219200"/>
            <a:ext cx="8524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Box 5"/>
          <p:cNvSpPr txBox="1">
            <a:spLocks noChangeArrowheads="1"/>
          </p:cNvSpPr>
          <p:nvPr/>
        </p:nvSpPr>
        <p:spPr bwMode="auto">
          <a:xfrm>
            <a:off x="5181600" y="5421313"/>
            <a:ext cx="696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cs typeface="Arial" charset="0"/>
              </a:rPr>
              <a:t>1972</a:t>
            </a:r>
          </a:p>
        </p:txBody>
      </p:sp>
      <p:cxnSp>
        <p:nvCxnSpPr>
          <p:cNvPr id="8" name="Straight Arrow Connector 7"/>
          <p:cNvCxnSpPr/>
          <p:nvPr/>
        </p:nvCxnSpPr>
        <p:spPr>
          <a:xfrm flipH="1">
            <a:off x="5410200" y="5715000"/>
            <a:ext cx="152400" cy="304800"/>
          </a:xfrm>
          <a:prstGeom prst="straightConnector1">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049680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86200"/>
            <a:ext cx="9193213" cy="1059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Rectangle 6"/>
          <p:cNvSpPr>
            <a:spLocks noChangeArrowheads="1"/>
          </p:cNvSpPr>
          <p:nvPr/>
        </p:nvSpPr>
        <p:spPr bwMode="auto">
          <a:xfrm>
            <a:off x="1371600" y="533400"/>
            <a:ext cx="5334000" cy="6096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r>
              <a:rPr lang="en-US" b="1"/>
              <a:t>CO</a:t>
            </a:r>
            <a:r>
              <a:rPr lang="en-US" b="1" baseline="-25000"/>
              <a:t>2</a:t>
            </a:r>
            <a:r>
              <a:rPr lang="en-US" b="1"/>
              <a:t> and temperature proxies</a:t>
            </a:r>
          </a:p>
        </p:txBody>
      </p:sp>
      <p:sp>
        <p:nvSpPr>
          <p:cNvPr id="34820" name="Rectangle 7"/>
          <p:cNvSpPr>
            <a:spLocks noChangeArrowheads="1"/>
          </p:cNvSpPr>
          <p:nvPr/>
        </p:nvSpPr>
        <p:spPr bwMode="auto">
          <a:xfrm>
            <a:off x="5638800" y="-1828800"/>
            <a:ext cx="3048000" cy="20574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34821" name="Text Box 8"/>
          <p:cNvSpPr txBox="1">
            <a:spLocks noChangeArrowheads="1"/>
          </p:cNvSpPr>
          <p:nvPr/>
        </p:nvSpPr>
        <p:spPr bwMode="auto">
          <a:xfrm>
            <a:off x="7013575" y="5214938"/>
            <a:ext cx="182562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t>after Zachos et al., 2008</a:t>
            </a:r>
          </a:p>
        </p:txBody>
      </p:sp>
      <p:sp>
        <p:nvSpPr>
          <p:cNvPr id="34822" name="Text Box 9"/>
          <p:cNvSpPr txBox="1">
            <a:spLocks noChangeArrowheads="1"/>
          </p:cNvSpPr>
          <p:nvPr/>
        </p:nvSpPr>
        <p:spPr bwMode="auto">
          <a:xfrm>
            <a:off x="5791200" y="250825"/>
            <a:ext cx="17986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t>from Pagani et al., 2008</a:t>
            </a:r>
          </a:p>
        </p:txBody>
      </p:sp>
      <p:sp>
        <p:nvSpPr>
          <p:cNvPr id="34823" name="Text Box 10"/>
          <p:cNvSpPr txBox="1">
            <a:spLocks noChangeArrowheads="1"/>
          </p:cNvSpPr>
          <p:nvPr/>
        </p:nvSpPr>
        <p:spPr bwMode="auto">
          <a:xfrm>
            <a:off x="6429375" y="-2873375"/>
            <a:ext cx="18335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t>from Kominz et al., 2008</a:t>
            </a:r>
          </a:p>
        </p:txBody>
      </p:sp>
      <p:sp>
        <p:nvSpPr>
          <p:cNvPr id="34824" name="Text Box 11"/>
          <p:cNvSpPr txBox="1">
            <a:spLocks noChangeArrowheads="1"/>
          </p:cNvSpPr>
          <p:nvPr/>
        </p:nvSpPr>
        <p:spPr bwMode="auto">
          <a:xfrm>
            <a:off x="6669088" y="4975225"/>
            <a:ext cx="2101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solidFill>
                  <a:srgbClr val="FF0000"/>
                </a:solidFill>
              </a:rPr>
              <a:t>after Crowley and Kim, 1995</a:t>
            </a:r>
          </a:p>
        </p:txBody>
      </p:sp>
      <p:sp>
        <p:nvSpPr>
          <p:cNvPr id="34825" name="Rectangle 15"/>
          <p:cNvSpPr>
            <a:spLocks noChangeArrowheads="1"/>
          </p:cNvSpPr>
          <p:nvPr/>
        </p:nvSpPr>
        <p:spPr bwMode="auto">
          <a:xfrm>
            <a:off x="2133600" y="-1447800"/>
            <a:ext cx="3733800" cy="20574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34826" name="Line 16"/>
          <p:cNvSpPr>
            <a:spLocks noChangeShapeType="1"/>
          </p:cNvSpPr>
          <p:nvPr/>
        </p:nvSpPr>
        <p:spPr bwMode="auto">
          <a:xfrm>
            <a:off x="762000" y="76200"/>
            <a:ext cx="8153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7" name="Text Box 17"/>
          <p:cNvSpPr txBox="1">
            <a:spLocks noChangeArrowheads="1"/>
          </p:cNvSpPr>
          <p:nvPr/>
        </p:nvSpPr>
        <p:spPr bwMode="auto">
          <a:xfrm>
            <a:off x="7848600" y="6400800"/>
            <a:ext cx="10810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a:t>R. Levy </a:t>
            </a:r>
            <a:r>
              <a:rPr lang="ja-JP" altLang="en-US" sz="1400"/>
              <a:t>‘</a:t>
            </a:r>
            <a:r>
              <a:rPr lang="en-US" altLang="ja-JP" sz="1400"/>
              <a:t>09</a:t>
            </a:r>
            <a:endParaRPr lang="en-US" sz="1400"/>
          </a:p>
        </p:txBody>
      </p:sp>
      <p:sp>
        <p:nvSpPr>
          <p:cNvPr id="15" name="Rectangle 14"/>
          <p:cNvSpPr/>
          <p:nvPr/>
        </p:nvSpPr>
        <p:spPr>
          <a:xfrm>
            <a:off x="-228600" y="6019800"/>
            <a:ext cx="10363200" cy="28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34829" name="Line 12"/>
          <p:cNvSpPr>
            <a:spLocks noChangeShapeType="1"/>
          </p:cNvSpPr>
          <p:nvPr/>
        </p:nvSpPr>
        <p:spPr bwMode="auto">
          <a:xfrm flipV="1">
            <a:off x="3581400" y="4038600"/>
            <a:ext cx="0" cy="914400"/>
          </a:xfrm>
          <a:prstGeom prst="line">
            <a:avLst/>
          </a:prstGeom>
          <a:noFill/>
          <a:ln w="1047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0" name="Text Box 13"/>
          <p:cNvSpPr txBox="1">
            <a:spLocks noChangeArrowheads="1"/>
          </p:cNvSpPr>
          <p:nvPr/>
        </p:nvSpPr>
        <p:spPr bwMode="auto">
          <a:xfrm>
            <a:off x="3657600" y="5029200"/>
            <a:ext cx="28241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Mid-Miocene Climatic Optimum</a:t>
            </a:r>
          </a:p>
        </p:txBody>
      </p:sp>
      <p:sp>
        <p:nvSpPr>
          <p:cNvPr id="34831" name="Line 12"/>
          <p:cNvSpPr>
            <a:spLocks noChangeShapeType="1"/>
          </p:cNvSpPr>
          <p:nvPr/>
        </p:nvSpPr>
        <p:spPr bwMode="auto">
          <a:xfrm>
            <a:off x="6781800" y="2895600"/>
            <a:ext cx="0" cy="762000"/>
          </a:xfrm>
          <a:prstGeom prst="line">
            <a:avLst/>
          </a:prstGeom>
          <a:noFill/>
          <a:ln w="104775">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2" name="Line 12"/>
          <p:cNvSpPr>
            <a:spLocks noChangeShapeType="1"/>
          </p:cNvSpPr>
          <p:nvPr/>
        </p:nvSpPr>
        <p:spPr bwMode="auto">
          <a:xfrm>
            <a:off x="6324600" y="3200400"/>
            <a:ext cx="0" cy="609600"/>
          </a:xfrm>
          <a:prstGeom prst="line">
            <a:avLst/>
          </a:prstGeom>
          <a:noFill/>
          <a:ln w="76200">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3" name="Line 12"/>
          <p:cNvSpPr>
            <a:spLocks noChangeShapeType="1"/>
          </p:cNvSpPr>
          <p:nvPr/>
        </p:nvSpPr>
        <p:spPr bwMode="auto">
          <a:xfrm>
            <a:off x="5791200" y="3352800"/>
            <a:ext cx="0" cy="609600"/>
          </a:xfrm>
          <a:prstGeom prst="line">
            <a:avLst/>
          </a:prstGeom>
          <a:noFill/>
          <a:ln w="76200">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4" name="Line 12"/>
          <p:cNvSpPr>
            <a:spLocks noChangeShapeType="1"/>
          </p:cNvSpPr>
          <p:nvPr/>
        </p:nvSpPr>
        <p:spPr bwMode="auto">
          <a:xfrm>
            <a:off x="4953000" y="3200400"/>
            <a:ext cx="0" cy="609600"/>
          </a:xfrm>
          <a:prstGeom prst="line">
            <a:avLst/>
          </a:prstGeom>
          <a:noFill/>
          <a:ln w="76200">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5" name="Line 12"/>
          <p:cNvSpPr>
            <a:spLocks noChangeShapeType="1"/>
          </p:cNvSpPr>
          <p:nvPr/>
        </p:nvSpPr>
        <p:spPr bwMode="auto">
          <a:xfrm>
            <a:off x="4267200" y="3200400"/>
            <a:ext cx="0" cy="609600"/>
          </a:xfrm>
          <a:prstGeom prst="line">
            <a:avLst/>
          </a:prstGeom>
          <a:noFill/>
          <a:ln w="76200">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6" name="Line 12"/>
          <p:cNvSpPr>
            <a:spLocks noChangeShapeType="1"/>
          </p:cNvSpPr>
          <p:nvPr/>
        </p:nvSpPr>
        <p:spPr bwMode="auto">
          <a:xfrm flipV="1">
            <a:off x="1447800" y="5181600"/>
            <a:ext cx="0" cy="609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7" name="Line 12"/>
          <p:cNvSpPr>
            <a:spLocks noChangeShapeType="1"/>
          </p:cNvSpPr>
          <p:nvPr/>
        </p:nvSpPr>
        <p:spPr bwMode="auto">
          <a:xfrm flipV="1">
            <a:off x="1752600" y="5181600"/>
            <a:ext cx="0" cy="609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38" name="Text Box 13"/>
          <p:cNvSpPr txBox="1">
            <a:spLocks noChangeArrowheads="1"/>
          </p:cNvSpPr>
          <p:nvPr/>
        </p:nvSpPr>
        <p:spPr bwMode="auto">
          <a:xfrm>
            <a:off x="5087938" y="2740025"/>
            <a:ext cx="27606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Onset of Antarctic    glaciation</a:t>
            </a:r>
          </a:p>
        </p:txBody>
      </p:sp>
      <p:sp>
        <p:nvSpPr>
          <p:cNvPr id="34839" name="Line 12"/>
          <p:cNvSpPr>
            <a:spLocks noChangeShapeType="1"/>
          </p:cNvSpPr>
          <p:nvPr/>
        </p:nvSpPr>
        <p:spPr bwMode="auto">
          <a:xfrm flipV="1">
            <a:off x="8305800" y="3276600"/>
            <a:ext cx="0" cy="6096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4" name="Rectangle 23"/>
          <p:cNvSpPr/>
          <p:nvPr/>
        </p:nvSpPr>
        <p:spPr>
          <a:xfrm>
            <a:off x="-914400" y="-76200"/>
            <a:ext cx="10363200" cy="28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Rectangle 24"/>
          <p:cNvSpPr/>
          <p:nvPr/>
        </p:nvSpPr>
        <p:spPr>
          <a:xfrm>
            <a:off x="533400" y="2362200"/>
            <a:ext cx="40386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842" name="Text Box 13"/>
          <p:cNvSpPr txBox="1">
            <a:spLocks noChangeArrowheads="1"/>
          </p:cNvSpPr>
          <p:nvPr/>
        </p:nvSpPr>
        <p:spPr bwMode="auto">
          <a:xfrm>
            <a:off x="4114800" y="6096000"/>
            <a:ext cx="19526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Millions of years ago</a:t>
            </a:r>
          </a:p>
        </p:txBody>
      </p:sp>
      <p:sp>
        <p:nvSpPr>
          <p:cNvPr id="34843" name="Text Box 13"/>
          <p:cNvSpPr txBox="1">
            <a:spLocks noChangeArrowheads="1"/>
          </p:cNvSpPr>
          <p:nvPr/>
        </p:nvSpPr>
        <p:spPr bwMode="auto">
          <a:xfrm>
            <a:off x="1600200" y="990600"/>
            <a:ext cx="6216650"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800" b="1">
                <a:solidFill>
                  <a:srgbClr val="000066"/>
                </a:solidFill>
                <a:latin typeface="Arial" charset="0"/>
                <a:cs typeface="Arial" charset="0"/>
              </a:rPr>
              <a:t>Long-term Cenozoic climate record</a:t>
            </a:r>
          </a:p>
          <a:p>
            <a:pPr eaLnBrk="1" hangingPunct="1"/>
            <a:r>
              <a:rPr lang="en-US" b="1">
                <a:latin typeface="Arial" charset="0"/>
                <a:cs typeface="Arial" charset="0"/>
              </a:rPr>
              <a:t>	decline in temperature</a:t>
            </a:r>
          </a:p>
          <a:p>
            <a:pPr eaLnBrk="1" hangingPunct="1"/>
            <a:r>
              <a:rPr lang="en-US" b="1">
                <a:latin typeface="Arial" charset="0"/>
                <a:cs typeface="Arial" charset="0"/>
              </a:rPr>
              <a:t>	punctuated warm and cold phases</a:t>
            </a:r>
          </a:p>
        </p:txBody>
      </p:sp>
      <p:sp>
        <p:nvSpPr>
          <p:cNvPr id="34844" name="Line 12"/>
          <p:cNvSpPr>
            <a:spLocks noChangeShapeType="1"/>
          </p:cNvSpPr>
          <p:nvPr/>
        </p:nvSpPr>
        <p:spPr bwMode="auto">
          <a:xfrm>
            <a:off x="1219200" y="4343400"/>
            <a:ext cx="0" cy="609600"/>
          </a:xfrm>
          <a:prstGeom prst="line">
            <a:avLst/>
          </a:prstGeom>
          <a:noFill/>
          <a:ln w="104775">
            <a:solidFill>
              <a:srgbClr val="333399"/>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4845" name="Text Box 13"/>
          <p:cNvSpPr txBox="1">
            <a:spLocks noChangeArrowheads="1"/>
          </p:cNvSpPr>
          <p:nvPr/>
        </p:nvSpPr>
        <p:spPr bwMode="auto">
          <a:xfrm>
            <a:off x="762000" y="4111625"/>
            <a:ext cx="2393950" cy="307975"/>
          </a:xfrm>
          <a:prstGeom prst="rect">
            <a:avLst/>
          </a:prstGeom>
          <a:solidFill>
            <a:schemeClr val="bg1">
              <a:alpha val="43921"/>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Onset of Arctic glaciation</a:t>
            </a:r>
          </a:p>
        </p:txBody>
      </p:sp>
    </p:spTree>
    <p:extLst>
      <p:ext uri="{BB962C8B-B14F-4D97-AF65-F5344CB8AC3E}">
        <p14:creationId xmlns:p14="http://schemas.microsoft.com/office/powerpoint/2010/main" val="185301336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16" descr="Fi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0"/>
            <a:ext cx="6248400" cy="688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905000" y="1447800"/>
            <a:ext cx="4800600" cy="175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4" name="Rectangle 3"/>
          <p:cNvSpPr/>
          <p:nvPr/>
        </p:nvSpPr>
        <p:spPr>
          <a:xfrm>
            <a:off x="2362200" y="3200400"/>
            <a:ext cx="3886200"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845" name="TextBox 4"/>
          <p:cNvSpPr txBox="1">
            <a:spLocks noChangeArrowheads="1"/>
          </p:cNvSpPr>
          <p:nvPr/>
        </p:nvSpPr>
        <p:spPr bwMode="auto">
          <a:xfrm>
            <a:off x="5943600" y="2057400"/>
            <a:ext cx="20558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a:latin typeface="Arial" charset="0"/>
                <a:cs typeface="Arial" charset="0"/>
              </a:rPr>
              <a:t>Note time scale change</a:t>
            </a:r>
          </a:p>
          <a:p>
            <a:pPr eaLnBrk="1" hangingPunct="1"/>
            <a:r>
              <a:rPr lang="en-US" sz="1400">
                <a:latin typeface="Arial" charset="0"/>
                <a:cs typeface="Arial" charset="0"/>
              </a:rPr>
              <a:t>   </a:t>
            </a:r>
            <a:r>
              <a:rPr lang="en-US" sz="1400" b="1">
                <a:latin typeface="Arial" charset="0"/>
                <a:cs typeface="Arial" charset="0"/>
              </a:rPr>
              <a:t> today</a:t>
            </a:r>
          </a:p>
        </p:txBody>
      </p:sp>
      <p:cxnSp>
        <p:nvCxnSpPr>
          <p:cNvPr id="9" name="Straight Arrow Connector 8"/>
          <p:cNvCxnSpPr/>
          <p:nvPr/>
        </p:nvCxnSpPr>
        <p:spPr>
          <a:xfrm>
            <a:off x="6248400" y="2667000"/>
            <a:ext cx="0" cy="4572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5847" name="TextBox 9"/>
          <p:cNvSpPr txBox="1">
            <a:spLocks noChangeArrowheads="1"/>
          </p:cNvSpPr>
          <p:nvPr/>
        </p:nvSpPr>
        <p:spPr bwMode="auto">
          <a:xfrm>
            <a:off x="6400800" y="454025"/>
            <a:ext cx="1062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CO</a:t>
            </a:r>
            <a:r>
              <a:rPr lang="en-US" sz="1400" b="1" baseline="-25000">
                <a:latin typeface="Arial" charset="0"/>
                <a:cs typeface="Arial" charset="0"/>
              </a:rPr>
              <a:t>2</a:t>
            </a:r>
            <a:r>
              <a:rPr lang="en-US" sz="1400" b="1">
                <a:latin typeface="Arial" charset="0"/>
                <a:cs typeface="Arial" charset="0"/>
              </a:rPr>
              <a:t> levels</a:t>
            </a:r>
          </a:p>
        </p:txBody>
      </p:sp>
      <p:sp>
        <p:nvSpPr>
          <p:cNvPr id="35848" name="TextBox 10"/>
          <p:cNvSpPr txBox="1">
            <a:spLocks noChangeArrowheads="1"/>
          </p:cNvSpPr>
          <p:nvPr/>
        </p:nvSpPr>
        <p:spPr bwMode="auto">
          <a:xfrm>
            <a:off x="6705600" y="2895600"/>
            <a:ext cx="1016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IPCC AR4</a:t>
            </a:r>
          </a:p>
        </p:txBody>
      </p:sp>
      <p:pic>
        <p:nvPicPr>
          <p:cNvPr id="3584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0" y="6400800"/>
            <a:ext cx="12192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p:cNvSpPr/>
          <p:nvPr/>
        </p:nvSpPr>
        <p:spPr>
          <a:xfrm>
            <a:off x="2514600" y="6578600"/>
            <a:ext cx="3886200"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851" name="TextBox 13"/>
          <p:cNvSpPr txBox="1">
            <a:spLocks noChangeArrowheads="1"/>
          </p:cNvSpPr>
          <p:nvPr/>
        </p:nvSpPr>
        <p:spPr bwMode="auto">
          <a:xfrm>
            <a:off x="2908300" y="2474913"/>
            <a:ext cx="973138"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US" sz="1400" b="1">
                <a:latin typeface="Arial" charset="0"/>
                <a:cs typeface="Arial" charset="0"/>
              </a:rPr>
              <a:t>ANDRILL</a:t>
            </a:r>
          </a:p>
          <a:p>
            <a:pPr algn="ctr" eaLnBrk="1" hangingPunct="1"/>
            <a:r>
              <a:rPr lang="en-US" sz="1400" b="1">
                <a:latin typeface="Arial" charset="0"/>
                <a:cs typeface="Arial" charset="0"/>
              </a:rPr>
              <a:t>FUTURE</a:t>
            </a:r>
          </a:p>
          <a:p>
            <a:pPr algn="ctr" eaLnBrk="1" hangingPunct="1"/>
            <a:r>
              <a:rPr lang="en-US" sz="1400" b="1">
                <a:latin typeface="Arial" charset="0"/>
                <a:cs typeface="Arial" charset="0"/>
              </a:rPr>
              <a:t>TIME</a:t>
            </a:r>
          </a:p>
          <a:p>
            <a:pPr algn="ctr" eaLnBrk="1" hangingPunct="1"/>
            <a:r>
              <a:rPr lang="en-US" sz="1400" b="1">
                <a:latin typeface="Arial" charset="0"/>
                <a:cs typeface="Arial" charset="0"/>
              </a:rPr>
              <a:t>TARGET</a:t>
            </a:r>
          </a:p>
        </p:txBody>
      </p:sp>
    </p:spTree>
    <p:extLst>
      <p:ext uri="{BB962C8B-B14F-4D97-AF65-F5344CB8AC3E}">
        <p14:creationId xmlns:p14="http://schemas.microsoft.com/office/powerpoint/2010/main" val="3451493809"/>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055688"/>
            <a:ext cx="9296400"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Box 2"/>
          <p:cNvSpPr txBox="1">
            <a:spLocks noChangeArrowheads="1"/>
          </p:cNvSpPr>
          <p:nvPr/>
        </p:nvSpPr>
        <p:spPr bwMode="auto">
          <a:xfrm>
            <a:off x="1500188" y="4427538"/>
            <a:ext cx="6342062"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solidFill>
                  <a:srgbClr val="FFFF00"/>
                </a:solidFill>
                <a:latin typeface="Arial" charset="0"/>
                <a:cs typeface="Arial" charset="0"/>
              </a:rPr>
              <a:t>Which of the Antarctic Ice Sheets were active</a:t>
            </a:r>
          </a:p>
          <a:p>
            <a:pPr eaLnBrk="1" hangingPunct="1"/>
            <a:r>
              <a:rPr lang="en-US">
                <a:solidFill>
                  <a:srgbClr val="FFFF00"/>
                </a:solidFill>
                <a:latin typeface="Arial" charset="0"/>
                <a:cs typeface="Arial" charset="0"/>
              </a:rPr>
              <a:t>In the past climate cycles?</a:t>
            </a:r>
          </a:p>
          <a:p>
            <a:pPr eaLnBrk="1" hangingPunct="1"/>
            <a:endParaRPr lang="en-US">
              <a:solidFill>
                <a:srgbClr val="FFFF00"/>
              </a:solidFill>
              <a:latin typeface="Arial" charset="0"/>
              <a:cs typeface="Arial" charset="0"/>
            </a:endParaRPr>
          </a:p>
          <a:p>
            <a:pPr eaLnBrk="1" hangingPunct="1"/>
            <a:r>
              <a:rPr lang="en-US">
                <a:solidFill>
                  <a:srgbClr val="FFFF00"/>
                </a:solidFill>
                <a:latin typeface="Arial" charset="0"/>
                <a:cs typeface="Arial" charset="0"/>
              </a:rPr>
              <a:t>Will they be active in a future warmer Earth?</a:t>
            </a:r>
          </a:p>
        </p:txBody>
      </p:sp>
      <p:pic>
        <p:nvPicPr>
          <p:cNvPr id="3789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4463" y="2847975"/>
            <a:ext cx="692150" cy="22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p:cNvCxnSpPr/>
          <p:nvPr/>
        </p:nvCxnSpPr>
        <p:spPr>
          <a:xfrm>
            <a:off x="5686425" y="2968625"/>
            <a:ext cx="0" cy="576263"/>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771482"/>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0"/>
            <a:ext cx="100885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8" name="Text Box 5"/>
          <p:cNvSpPr txBox="1">
            <a:spLocks noChangeArrowheads="1"/>
          </p:cNvSpPr>
          <p:nvPr/>
        </p:nvSpPr>
        <p:spPr bwMode="auto">
          <a:xfrm>
            <a:off x="4535488" y="1965325"/>
            <a:ext cx="4533900"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b="1">
                <a:solidFill>
                  <a:schemeClr val="bg1"/>
                </a:solidFill>
                <a:latin typeface="Arial" charset="0"/>
                <a:cs typeface="Arial" charset="0"/>
              </a:rPr>
              <a:t>Stratigraphic drilling for ice sheet history</a:t>
            </a:r>
          </a:p>
          <a:p>
            <a:pPr eaLnBrk="1" hangingPunct="1"/>
            <a:endParaRPr lang="en-US" sz="1600" b="1">
              <a:solidFill>
                <a:schemeClr val="bg1"/>
              </a:solidFill>
              <a:latin typeface="Arial" charset="0"/>
              <a:cs typeface="Arial" charset="0"/>
            </a:endParaRPr>
          </a:p>
          <a:p>
            <a:pPr eaLnBrk="1" hangingPunct="1"/>
            <a:r>
              <a:rPr lang="en-US" sz="1600" b="1">
                <a:solidFill>
                  <a:schemeClr val="bg1"/>
                </a:solidFill>
                <a:latin typeface="Arial" charset="0"/>
                <a:cs typeface="Arial" charset="0"/>
              </a:rPr>
              <a:t>from a proximal marine shelf setting</a:t>
            </a:r>
          </a:p>
          <a:p>
            <a:pPr eaLnBrk="1" hangingPunct="1"/>
            <a:endParaRPr lang="en-US" sz="1600" b="1">
              <a:solidFill>
                <a:schemeClr val="bg1"/>
              </a:solidFill>
              <a:latin typeface="Arial" charset="0"/>
              <a:cs typeface="Arial" charset="0"/>
            </a:endParaRPr>
          </a:p>
          <a:p>
            <a:pPr eaLnBrk="1" hangingPunct="1"/>
            <a:r>
              <a:rPr lang="en-US" sz="1600" b="1">
                <a:solidFill>
                  <a:schemeClr val="bg1"/>
                </a:solidFill>
                <a:latin typeface="Arial" charset="0"/>
                <a:cs typeface="Arial" charset="0"/>
              </a:rPr>
              <a:t>to reveal the pace and magnitude of change, </a:t>
            </a:r>
          </a:p>
          <a:p>
            <a:pPr eaLnBrk="1" hangingPunct="1"/>
            <a:endParaRPr lang="en-US" sz="1600" b="1">
              <a:solidFill>
                <a:schemeClr val="bg1"/>
              </a:solidFill>
              <a:latin typeface="Arial" charset="0"/>
              <a:cs typeface="Arial" charset="0"/>
            </a:endParaRPr>
          </a:p>
          <a:p>
            <a:pPr eaLnBrk="1" hangingPunct="1"/>
            <a:r>
              <a:rPr lang="en-US" sz="1600" b="1">
                <a:solidFill>
                  <a:schemeClr val="bg1"/>
                </a:solidFill>
                <a:latin typeface="Arial" charset="0"/>
                <a:cs typeface="Arial" charset="0"/>
              </a:rPr>
              <a:t>and to test climate sensitivity through </a:t>
            </a:r>
          </a:p>
          <a:p>
            <a:pPr eaLnBrk="1" hangingPunct="1"/>
            <a:endParaRPr lang="en-US" sz="1600" b="1">
              <a:solidFill>
                <a:schemeClr val="bg1"/>
              </a:solidFill>
              <a:latin typeface="Arial" charset="0"/>
              <a:cs typeface="Arial" charset="0"/>
            </a:endParaRPr>
          </a:p>
          <a:p>
            <a:pPr eaLnBrk="1" hangingPunct="1"/>
            <a:r>
              <a:rPr lang="en-US" sz="1600" b="1">
                <a:solidFill>
                  <a:schemeClr val="bg1"/>
                </a:solidFill>
                <a:latin typeface="Arial" charset="0"/>
                <a:cs typeface="Arial" charset="0"/>
              </a:rPr>
              <a:t>data and numerical modeling integration.  </a:t>
            </a:r>
          </a:p>
        </p:txBody>
      </p:sp>
      <p:pic>
        <p:nvPicPr>
          <p:cNvPr id="39939"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6019800"/>
            <a:ext cx="1905000"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0" name="TextBox 4"/>
          <p:cNvSpPr txBox="1">
            <a:spLocks noChangeArrowheads="1"/>
          </p:cNvSpPr>
          <p:nvPr/>
        </p:nvSpPr>
        <p:spPr bwMode="auto">
          <a:xfrm>
            <a:off x="5765800" y="381000"/>
            <a:ext cx="2844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The Time Machine</a:t>
            </a:r>
          </a:p>
        </p:txBody>
      </p:sp>
    </p:spTree>
    <p:extLst>
      <p:ext uri="{BB962C8B-B14F-4D97-AF65-F5344CB8AC3E}">
        <p14:creationId xmlns:p14="http://schemas.microsoft.com/office/powerpoint/2010/main" val="348947956"/>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grpSp>
        <p:nvGrpSpPr>
          <p:cNvPr id="40962" name="Group 3"/>
          <p:cNvGrpSpPr>
            <a:grpSpLocks/>
          </p:cNvGrpSpPr>
          <p:nvPr/>
        </p:nvGrpSpPr>
        <p:grpSpPr bwMode="auto">
          <a:xfrm>
            <a:off x="0" y="0"/>
            <a:ext cx="3013075" cy="2438400"/>
            <a:chOff x="0" y="0"/>
            <a:chExt cx="3552" cy="2874"/>
          </a:xfrm>
        </p:grpSpPr>
        <p:pic>
          <p:nvPicPr>
            <p:cNvPr id="40976" name="Picture 4" descr="10 Ma Antarct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552" cy="2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7" name="Rectangle 5"/>
            <p:cNvSpPr>
              <a:spLocks noChangeArrowheads="1"/>
            </p:cNvSpPr>
            <p:nvPr/>
          </p:nvSpPr>
          <p:spPr bwMode="auto">
            <a:xfrm>
              <a:off x="528" y="0"/>
              <a:ext cx="624" cy="38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r>
                <a:rPr lang="en-US" sz="1000" b="1">
                  <a:latin typeface="Arial" charset="0"/>
                </a:rPr>
                <a:t>Today</a:t>
              </a:r>
            </a:p>
          </p:txBody>
        </p:sp>
      </p:grpSp>
      <p:sp>
        <p:nvSpPr>
          <p:cNvPr id="40963" name="Text Box 2"/>
          <p:cNvSpPr txBox="1">
            <a:spLocks noChangeArrowheads="1"/>
          </p:cNvSpPr>
          <p:nvPr/>
        </p:nvSpPr>
        <p:spPr bwMode="auto">
          <a:xfrm>
            <a:off x="6003925" y="2857500"/>
            <a:ext cx="2970213"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dirty="0">
                <a:solidFill>
                  <a:srgbClr val="FFFF00"/>
                </a:solidFill>
                <a:latin typeface="Arial Rounded MT Bold" charset="0"/>
              </a:rPr>
              <a:t>Antarctic ice ages</a:t>
            </a:r>
          </a:p>
          <a:p>
            <a:pPr eaLnBrk="1" hangingPunct="1"/>
            <a:r>
              <a:rPr lang="en-US" dirty="0">
                <a:solidFill>
                  <a:srgbClr val="FFFF00"/>
                </a:solidFill>
                <a:latin typeface="Arial Rounded MT Bold" charset="0"/>
              </a:rPr>
              <a:t>  </a:t>
            </a:r>
            <a:r>
              <a:rPr lang="en-US" dirty="0">
                <a:solidFill>
                  <a:schemeClr val="bg1"/>
                </a:solidFill>
                <a:latin typeface="Arial Rounded MT Bold" charset="0"/>
              </a:rPr>
              <a:t>40 million year</a:t>
            </a:r>
          </a:p>
          <a:p>
            <a:pPr eaLnBrk="1" hangingPunct="1"/>
            <a:r>
              <a:rPr lang="en-US" dirty="0">
                <a:solidFill>
                  <a:srgbClr val="FFFF00"/>
                </a:solidFill>
                <a:latin typeface="Arial Rounded MT Bold" charset="0"/>
              </a:rPr>
              <a:t>  record of climate </a:t>
            </a:r>
          </a:p>
          <a:p>
            <a:pPr eaLnBrk="1" hangingPunct="1"/>
            <a:r>
              <a:rPr lang="en-US" dirty="0">
                <a:solidFill>
                  <a:srgbClr val="FFFF00"/>
                </a:solidFill>
                <a:latin typeface="Arial Rounded MT Bold" charset="0"/>
              </a:rPr>
              <a:t>  and ice volume </a:t>
            </a:r>
          </a:p>
          <a:p>
            <a:pPr eaLnBrk="1" hangingPunct="1"/>
            <a:r>
              <a:rPr lang="en-US" dirty="0">
                <a:solidFill>
                  <a:srgbClr val="FFFF00"/>
                </a:solidFill>
                <a:latin typeface="Arial Rounded MT Bold" charset="0"/>
              </a:rPr>
              <a:t>  variation.</a:t>
            </a:r>
          </a:p>
          <a:p>
            <a:pPr eaLnBrk="1" hangingPunct="1"/>
            <a:endParaRPr lang="en-US" sz="1000" dirty="0">
              <a:solidFill>
                <a:srgbClr val="FFFF00"/>
              </a:solidFill>
              <a:latin typeface="Arial Rounded MT Bold" charset="0"/>
            </a:endParaRPr>
          </a:p>
          <a:p>
            <a:pPr eaLnBrk="1" hangingPunct="1"/>
            <a:r>
              <a:rPr lang="en-US" dirty="0">
                <a:solidFill>
                  <a:srgbClr val="FFFF00"/>
                </a:solidFill>
                <a:latin typeface="Arial Rounded MT Bold" charset="0"/>
              </a:rPr>
              <a:t>  How often?</a:t>
            </a:r>
          </a:p>
          <a:p>
            <a:pPr eaLnBrk="1" hangingPunct="1"/>
            <a:endParaRPr lang="en-US" sz="1100" dirty="0">
              <a:solidFill>
                <a:srgbClr val="FFFF00"/>
              </a:solidFill>
              <a:latin typeface="Arial Rounded MT Bold" charset="0"/>
            </a:endParaRPr>
          </a:p>
          <a:p>
            <a:pPr eaLnBrk="1" hangingPunct="1"/>
            <a:r>
              <a:rPr lang="en-US" dirty="0">
                <a:solidFill>
                  <a:srgbClr val="FFFF00"/>
                </a:solidFill>
                <a:latin typeface="Arial Rounded MT Bold" charset="0"/>
              </a:rPr>
              <a:t>  How fast?</a:t>
            </a:r>
          </a:p>
          <a:p>
            <a:pPr eaLnBrk="1" hangingPunct="1"/>
            <a:endParaRPr lang="en-US" dirty="0">
              <a:solidFill>
                <a:srgbClr val="FFFF00"/>
              </a:solidFill>
              <a:latin typeface="Arial Rounded MT Bold" charset="0"/>
            </a:endParaRPr>
          </a:p>
          <a:p>
            <a:pPr eaLnBrk="1" hangingPunct="1"/>
            <a:r>
              <a:rPr lang="en-US" sz="1800" dirty="0">
                <a:solidFill>
                  <a:schemeClr val="bg1"/>
                </a:solidFill>
                <a:latin typeface="Arial Rounded MT Bold" charset="0"/>
              </a:rPr>
              <a:t>     The past is a guide</a:t>
            </a:r>
          </a:p>
          <a:p>
            <a:pPr eaLnBrk="1" hangingPunct="1"/>
            <a:r>
              <a:rPr lang="en-US" sz="1800" dirty="0">
                <a:solidFill>
                  <a:schemeClr val="bg1"/>
                </a:solidFill>
                <a:latin typeface="Arial Rounded MT Bold" charset="0"/>
              </a:rPr>
              <a:t>      to the future…</a:t>
            </a:r>
          </a:p>
        </p:txBody>
      </p:sp>
      <p:pic>
        <p:nvPicPr>
          <p:cNvPr id="40964" name="Picture 6" descr="50 Ma Antarctic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788" y="-15875"/>
            <a:ext cx="3097212" cy="245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8" descr="30 Ma Antarctic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6013" y="0"/>
            <a:ext cx="2947987"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6" name="Picture 10" descr="10 Ma Antarct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14600"/>
            <a:ext cx="2971800" cy="240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7" name="Picture 7" descr="40 Ma Antarctic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00375" y="2514600"/>
            <a:ext cx="3097213"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p:cNvSpPr/>
          <p:nvPr/>
        </p:nvSpPr>
        <p:spPr>
          <a:xfrm>
            <a:off x="1066800" y="635000"/>
            <a:ext cx="203200" cy="2032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t>4</a:t>
            </a:r>
          </a:p>
        </p:txBody>
      </p:sp>
      <p:grpSp>
        <p:nvGrpSpPr>
          <p:cNvPr id="40969" name="Group 11"/>
          <p:cNvGrpSpPr>
            <a:grpSpLocks/>
          </p:cNvGrpSpPr>
          <p:nvPr/>
        </p:nvGrpSpPr>
        <p:grpSpPr bwMode="auto">
          <a:xfrm>
            <a:off x="1143000" y="4922838"/>
            <a:ext cx="2514600" cy="1935162"/>
            <a:chOff x="-941" y="7920"/>
            <a:chExt cx="4013" cy="3087"/>
          </a:xfrm>
        </p:grpSpPr>
        <p:pic>
          <p:nvPicPr>
            <p:cNvPr id="40974" name="Picture 12" descr="20 Ma Antarctica"/>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6" y="7920"/>
              <a:ext cx="3648" cy="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5" name="Rectangle 13"/>
            <p:cNvSpPr>
              <a:spLocks noChangeArrowheads="1"/>
            </p:cNvSpPr>
            <p:nvPr/>
          </p:nvSpPr>
          <p:spPr bwMode="auto">
            <a:xfrm>
              <a:off x="-941" y="8089"/>
              <a:ext cx="1840" cy="506"/>
            </a:xfrm>
            <a:prstGeom prst="rect">
              <a:avLst/>
            </a:prstGeom>
            <a:solidFill>
              <a:schemeClr val="tx1"/>
            </a:solidFill>
            <a:ln w="9525">
              <a:solidFill>
                <a:schemeClr val="tx1"/>
              </a:solidFill>
              <a:miter lim="800000"/>
              <a:headEnd/>
              <a:tailEnd/>
            </a:ln>
          </p:spPr>
          <p:txBody>
            <a:bodyPr wrap="none" anchor="ctr"/>
            <a:lstStyle/>
            <a:p>
              <a:pPr algn="ctr"/>
              <a:r>
                <a:rPr lang="en-US" sz="1800">
                  <a:solidFill>
                    <a:schemeClr val="bg1"/>
                  </a:solidFill>
                  <a:latin typeface="Arial" charset="0"/>
                </a:rPr>
                <a:t>Future?</a:t>
              </a:r>
            </a:p>
          </p:txBody>
        </p:sp>
      </p:grpSp>
      <p:grpSp>
        <p:nvGrpSpPr>
          <p:cNvPr id="40970" name="Group 14"/>
          <p:cNvGrpSpPr>
            <a:grpSpLocks/>
          </p:cNvGrpSpPr>
          <p:nvPr/>
        </p:nvGrpSpPr>
        <p:grpSpPr bwMode="auto">
          <a:xfrm>
            <a:off x="3429000" y="4911725"/>
            <a:ext cx="2587625" cy="1946275"/>
            <a:chOff x="-363" y="4526"/>
            <a:chExt cx="4107" cy="3010"/>
          </a:xfrm>
        </p:grpSpPr>
        <p:pic>
          <p:nvPicPr>
            <p:cNvPr id="40971" name="Picture 15" descr="40 Ma Antarctic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589"/>
              <a:ext cx="3744"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2" name="Rectangle 16"/>
            <p:cNvSpPr>
              <a:spLocks noChangeArrowheads="1"/>
            </p:cNvSpPr>
            <p:nvPr/>
          </p:nvSpPr>
          <p:spPr bwMode="auto">
            <a:xfrm>
              <a:off x="-363" y="4608"/>
              <a:ext cx="2177" cy="453"/>
            </a:xfrm>
            <a:prstGeom prst="rect">
              <a:avLst/>
            </a:prstGeom>
            <a:solidFill>
              <a:schemeClr val="tx1"/>
            </a:solidFill>
            <a:ln w="9525">
              <a:solidFill>
                <a:schemeClr val="tx1"/>
              </a:solidFill>
              <a:miter lim="800000"/>
              <a:headEnd/>
              <a:tailEnd/>
            </a:ln>
          </p:spPr>
          <p:txBody>
            <a:bodyPr wrap="none" anchor="ctr"/>
            <a:lstStyle/>
            <a:p>
              <a:endParaRPr lang="en-US"/>
            </a:p>
          </p:txBody>
        </p:sp>
        <p:sp>
          <p:nvSpPr>
            <p:cNvPr id="40973" name="Text Box 17"/>
            <p:cNvSpPr txBox="1">
              <a:spLocks noChangeArrowheads="1"/>
            </p:cNvSpPr>
            <p:nvPr/>
          </p:nvSpPr>
          <p:spPr bwMode="auto">
            <a:xfrm>
              <a:off x="-363" y="4526"/>
              <a:ext cx="3548" cy="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a:solidFill>
                    <a:schemeClr val="bg1"/>
                  </a:solidFill>
                  <a:latin typeface="Arial" charset="0"/>
                </a:rPr>
                <a:t>Distant future?</a:t>
              </a:r>
            </a:p>
          </p:txBody>
        </p:sp>
      </p:grpSp>
    </p:spTree>
    <p:extLst>
      <p:ext uri="{BB962C8B-B14F-4D97-AF65-F5344CB8AC3E}">
        <p14:creationId xmlns:p14="http://schemas.microsoft.com/office/powerpoint/2010/main" val="15166854"/>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Rectangle 3"/>
          <p:cNvSpPr>
            <a:spLocks/>
          </p:cNvSpPr>
          <p:nvPr/>
        </p:nvSpPr>
        <p:spPr bwMode="auto">
          <a:xfrm>
            <a:off x="5029200" y="3886200"/>
            <a:ext cx="38100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lgn="ctr"/>
            <a:r>
              <a:rPr lang="en-US" sz="2000" b="1">
                <a:solidFill>
                  <a:srgbClr val="0033CC"/>
                </a:solidFill>
                <a:latin typeface="Helvetica CY" charset="0"/>
                <a:sym typeface="Helvetica CY" charset="0"/>
              </a:rPr>
              <a:t>ANtarctic geological DRILLing</a:t>
            </a:r>
          </a:p>
          <a:p>
            <a:pPr algn="ctr"/>
            <a:endParaRPr lang="en-US" sz="2000" b="1">
              <a:solidFill>
                <a:srgbClr val="0033CC"/>
              </a:solidFill>
              <a:latin typeface="Helvetica CY" charset="0"/>
              <a:sym typeface="Helvetica CY" charset="0"/>
            </a:endParaRPr>
          </a:p>
          <a:p>
            <a:pPr algn="ctr"/>
            <a:r>
              <a:rPr lang="en-US" sz="2000" b="1">
                <a:latin typeface="Helvetica CY" charset="0"/>
                <a:sym typeface="Helvetica CY" charset="0"/>
              </a:rPr>
              <a:t>www.andrill.org </a:t>
            </a:r>
          </a:p>
        </p:txBody>
      </p:sp>
      <p:sp>
        <p:nvSpPr>
          <p:cNvPr id="245764" name="Text Box 4"/>
          <p:cNvSpPr txBox="1">
            <a:spLocks noChangeArrowheads="1"/>
          </p:cNvSpPr>
          <p:nvPr/>
        </p:nvSpPr>
        <p:spPr bwMode="auto">
          <a:xfrm>
            <a:off x="152400" y="525463"/>
            <a:ext cx="7208838" cy="2432050"/>
          </a:xfrm>
          <a:prstGeom prst="rect">
            <a:avLst/>
          </a:prstGeom>
          <a:noFill/>
          <a:ln w="9525">
            <a:noFill/>
            <a:miter lim="800000"/>
            <a:headEnd/>
            <a:tailEnd/>
          </a:ln>
        </p:spPr>
        <p:txBody>
          <a:bodyPr wrap="none">
            <a:spAutoFit/>
          </a:bodyPr>
          <a:lstStyle/>
          <a:p>
            <a:pPr>
              <a:defRPr/>
            </a:pPr>
            <a:r>
              <a:rPr lang="en-US" b="1" dirty="0">
                <a:solidFill>
                  <a:schemeClr val="bg1"/>
                </a:solidFill>
                <a:latin typeface="Arial" charset="0"/>
                <a:ea typeface="+mn-ea"/>
                <a:cs typeface="+mn-cs"/>
                <a:sym typeface="Gill Sans" charset="0"/>
              </a:rPr>
              <a:t>Goals:</a:t>
            </a:r>
          </a:p>
          <a:p>
            <a:pPr>
              <a:defRPr/>
            </a:pPr>
            <a:endParaRPr lang="en-US" sz="800" b="1" dirty="0">
              <a:solidFill>
                <a:srgbClr val="FFFF00"/>
              </a:solidFill>
              <a:latin typeface="Arial" charset="0"/>
              <a:ea typeface="+mn-ea"/>
              <a:cs typeface="+mn-cs"/>
              <a:sym typeface="Gill Sans" charset="0"/>
            </a:endParaRPr>
          </a:p>
          <a:p>
            <a:pPr>
              <a:defRPr/>
            </a:pPr>
            <a:r>
              <a:rPr lang="en-US" sz="2000" b="1" dirty="0">
                <a:latin typeface="Arial" charset="0"/>
                <a:ea typeface="+mn-ea"/>
                <a:cs typeface="+mn-cs"/>
                <a:sym typeface="Gill Sans" charset="0"/>
              </a:rPr>
              <a:t>  </a:t>
            </a:r>
            <a:r>
              <a:rPr lang="en-US" sz="2000" b="1" dirty="0">
                <a:solidFill>
                  <a:schemeClr val="bg1"/>
                </a:solidFill>
                <a:latin typeface="Arial" charset="0"/>
                <a:ea typeface="+mn-ea"/>
                <a:cs typeface="+mn-cs"/>
                <a:sym typeface="Gill Sans" charset="0"/>
              </a:rPr>
              <a:t>Recover high-quality Antarctic rock and sediment cores;</a:t>
            </a:r>
          </a:p>
          <a:p>
            <a:pPr>
              <a:defRPr/>
            </a:pPr>
            <a:endParaRPr lang="en-US" sz="2000" b="1" dirty="0">
              <a:solidFill>
                <a:schemeClr val="bg1"/>
              </a:solidFill>
              <a:latin typeface="Arial" charset="0"/>
              <a:ea typeface="+mn-ea"/>
              <a:cs typeface="+mn-cs"/>
              <a:sym typeface="Gill Sans" charset="0"/>
            </a:endParaRPr>
          </a:p>
          <a:p>
            <a:pPr>
              <a:defRPr/>
            </a:pPr>
            <a:r>
              <a:rPr lang="en-US" sz="2000" b="1" dirty="0">
                <a:latin typeface="Arial" charset="0"/>
                <a:ea typeface="+mn-ea"/>
                <a:cs typeface="+mn-cs"/>
                <a:sym typeface="Gill Sans" charset="0"/>
              </a:rPr>
              <a:t>   </a:t>
            </a:r>
            <a:r>
              <a:rPr lang="en-US" sz="2000" b="1" dirty="0">
                <a:solidFill>
                  <a:srgbClr val="FFFF00"/>
                </a:solidFill>
                <a:latin typeface="Arial" charset="0"/>
                <a:ea typeface="+mn-ea"/>
                <a:cs typeface="+mn-cs"/>
                <a:sym typeface="Gill Sans" charset="0"/>
              </a:rPr>
              <a:t>Interpret </a:t>
            </a:r>
            <a:r>
              <a:rPr lang="en-US" sz="2000" b="1" dirty="0" err="1">
                <a:solidFill>
                  <a:srgbClr val="FFFF00"/>
                </a:solidFill>
                <a:latin typeface="Arial" charset="0"/>
                <a:ea typeface="+mn-ea"/>
                <a:cs typeface="+mn-cs"/>
                <a:sym typeface="Gill Sans" charset="0"/>
              </a:rPr>
              <a:t>paleoenvironmental</a:t>
            </a:r>
            <a:r>
              <a:rPr lang="en-US" sz="2000" b="1" dirty="0">
                <a:solidFill>
                  <a:srgbClr val="FFFF00"/>
                </a:solidFill>
                <a:latin typeface="Arial" charset="0"/>
                <a:ea typeface="+mn-ea"/>
                <a:cs typeface="+mn-cs"/>
                <a:sym typeface="Gill Sans" charset="0"/>
              </a:rPr>
              <a:t> changes;</a:t>
            </a:r>
          </a:p>
          <a:p>
            <a:pPr>
              <a:defRPr/>
            </a:pPr>
            <a:endParaRPr lang="en-US" sz="2000" b="1" dirty="0">
              <a:solidFill>
                <a:srgbClr val="FFFF00"/>
              </a:solidFill>
              <a:latin typeface="Arial" charset="0"/>
              <a:ea typeface="+mn-ea"/>
              <a:cs typeface="+mn-cs"/>
              <a:sym typeface="Gill Sans" charset="0"/>
            </a:endParaRPr>
          </a:p>
          <a:p>
            <a:pPr>
              <a:defRPr/>
            </a:pPr>
            <a:r>
              <a:rPr lang="en-US" sz="2000" b="1" dirty="0">
                <a:latin typeface="Arial" charset="0"/>
                <a:ea typeface="+mn-ea"/>
                <a:cs typeface="+mn-cs"/>
                <a:sym typeface="Gill Sans" charset="0"/>
              </a:rPr>
              <a:t>  </a:t>
            </a:r>
            <a:r>
              <a:rPr lang="en-US" sz="2000" b="1" dirty="0">
                <a:solidFill>
                  <a:schemeClr val="accent2">
                    <a:lumMod val="50000"/>
                  </a:schemeClr>
                </a:solidFill>
                <a:latin typeface="Arial" charset="0"/>
                <a:ea typeface="+mn-ea"/>
                <a:cs typeface="+mn-cs"/>
                <a:sym typeface="Gill Sans" charset="0"/>
              </a:rPr>
              <a:t>Construct a Cenozoic history of the </a:t>
            </a:r>
            <a:r>
              <a:rPr lang="en-US" sz="2000" b="1" dirty="0" err="1">
                <a:solidFill>
                  <a:schemeClr val="accent2">
                    <a:lumMod val="50000"/>
                  </a:schemeClr>
                </a:solidFill>
                <a:latin typeface="Arial" charset="0"/>
                <a:ea typeface="+mn-ea"/>
                <a:cs typeface="+mn-cs"/>
                <a:sym typeface="Gill Sans" charset="0"/>
              </a:rPr>
              <a:t>cryosphere</a:t>
            </a:r>
            <a:r>
              <a:rPr lang="en-US" sz="2000" b="1" dirty="0">
                <a:solidFill>
                  <a:schemeClr val="accent2">
                    <a:lumMod val="50000"/>
                  </a:schemeClr>
                </a:solidFill>
                <a:latin typeface="Arial" charset="0"/>
                <a:ea typeface="+mn-ea"/>
                <a:cs typeface="+mn-cs"/>
                <a:sym typeface="Gill Sans" charset="0"/>
              </a:rPr>
              <a:t>;</a:t>
            </a:r>
          </a:p>
          <a:p>
            <a:pPr>
              <a:defRPr/>
            </a:pPr>
            <a:endParaRPr lang="en-US" sz="2000" b="1" dirty="0">
              <a:solidFill>
                <a:srgbClr val="FF0000"/>
              </a:solidFill>
              <a:latin typeface="Arial" charset="0"/>
              <a:ea typeface="+mn-ea"/>
              <a:cs typeface="+mn-cs"/>
              <a:sym typeface="Gill Sans" charset="0"/>
            </a:endParaRPr>
          </a:p>
        </p:txBody>
      </p:sp>
      <p:pic>
        <p:nvPicPr>
          <p:cNvPr id="4301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3789363"/>
            <a:ext cx="2438400" cy="78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3967153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pic>
        <p:nvPicPr>
          <p:cNvPr id="44034" name="Picture 2" descr="DSC_1461 cop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97438" cy="731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Text Box 4"/>
          <p:cNvSpPr txBox="1">
            <a:spLocks noChangeArrowheads="1"/>
          </p:cNvSpPr>
          <p:nvPr/>
        </p:nvSpPr>
        <p:spPr bwMode="auto">
          <a:xfrm>
            <a:off x="3352800" y="6477000"/>
            <a:ext cx="1452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rPr>
              <a:t>photo C. Millan</a:t>
            </a:r>
          </a:p>
        </p:txBody>
      </p:sp>
      <p:pic>
        <p:nvPicPr>
          <p:cNvPr id="4403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762000"/>
            <a:ext cx="4267200"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 Box 6"/>
          <p:cNvSpPr txBox="1">
            <a:spLocks noChangeArrowheads="1"/>
          </p:cNvSpPr>
          <p:nvPr/>
        </p:nvSpPr>
        <p:spPr bwMode="auto">
          <a:xfrm>
            <a:off x="5562600" y="152400"/>
            <a:ext cx="28495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800" b="1" dirty="0" err="1">
                <a:solidFill>
                  <a:srgbClr val="FFFF00"/>
                </a:solidFill>
                <a:latin typeface="Arial" charset="0"/>
              </a:rPr>
              <a:t>www.andrill.org</a:t>
            </a:r>
            <a:endParaRPr lang="en-US" sz="2800" b="1" dirty="0">
              <a:solidFill>
                <a:srgbClr val="FFFF00"/>
              </a:solidFill>
              <a:latin typeface="Arial" charset="0"/>
            </a:endParaRPr>
          </a:p>
        </p:txBody>
      </p:sp>
      <p:pic>
        <p:nvPicPr>
          <p:cNvPr id="4403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62625" y="5892800"/>
            <a:ext cx="2460625" cy="78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4039" name="Object 9"/>
          <p:cNvGraphicFramePr>
            <a:graphicFrameLocks noChangeAspect="1"/>
          </p:cNvGraphicFramePr>
          <p:nvPr/>
        </p:nvGraphicFramePr>
        <p:xfrm>
          <a:off x="5867400" y="3030538"/>
          <a:ext cx="2286000" cy="2151062"/>
        </p:xfrm>
        <a:graphic>
          <a:graphicData uri="http://schemas.openxmlformats.org/presentationml/2006/ole">
            <mc:AlternateContent xmlns:mc="http://schemas.openxmlformats.org/markup-compatibility/2006">
              <mc:Choice xmlns:v="urn:schemas-microsoft-com:vml" Requires="v">
                <p:oleObj spid="_x0000_s28700" name="Document" r:id="rId7" imgW="1143000" imgH="1143000" progId="Word.Document.8">
                  <p:embed/>
                </p:oleObj>
              </mc:Choice>
              <mc:Fallback>
                <p:oleObj name="Document" r:id="rId7" imgW="1143000" imgH="1143000" progId="Word.Document.8">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7400" y="3030538"/>
                        <a:ext cx="2286000" cy="2151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2011744665"/>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3550" y="-1600200"/>
            <a:ext cx="6369050" cy="891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 y="71438"/>
            <a:ext cx="2438400" cy="78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Text Box 4"/>
          <p:cNvSpPr txBox="1">
            <a:spLocks noChangeArrowheads="1"/>
          </p:cNvSpPr>
          <p:nvPr/>
        </p:nvSpPr>
        <p:spPr bwMode="auto">
          <a:xfrm>
            <a:off x="152400" y="1143000"/>
            <a:ext cx="2368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solidFill>
                  <a:srgbClr val="FFFF00"/>
                </a:solidFill>
                <a:latin typeface="Arial" charset="0"/>
              </a:rPr>
              <a:t>Drilling system</a:t>
            </a:r>
          </a:p>
        </p:txBody>
      </p:sp>
      <p:sp>
        <p:nvSpPr>
          <p:cNvPr id="45061" name="Text Box 5"/>
          <p:cNvSpPr txBox="1">
            <a:spLocks noChangeArrowheads="1"/>
          </p:cNvSpPr>
          <p:nvPr/>
        </p:nvSpPr>
        <p:spPr bwMode="auto">
          <a:xfrm>
            <a:off x="76200" y="1752600"/>
            <a:ext cx="2928938"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dirty="0">
                <a:solidFill>
                  <a:schemeClr val="bg1"/>
                </a:solidFill>
                <a:latin typeface="Arial" charset="0"/>
              </a:rPr>
              <a:t>Minerals industry rig</a:t>
            </a:r>
          </a:p>
          <a:p>
            <a:pPr eaLnBrk="1" hangingPunct="1"/>
            <a:endParaRPr lang="en-US" sz="1800" b="1" dirty="0">
              <a:solidFill>
                <a:schemeClr val="bg1"/>
              </a:solidFill>
              <a:latin typeface="Arial" charset="0"/>
            </a:endParaRPr>
          </a:p>
          <a:p>
            <a:pPr eaLnBrk="1" hangingPunct="1"/>
            <a:r>
              <a:rPr lang="en-US" sz="1800" b="1" dirty="0">
                <a:solidFill>
                  <a:schemeClr val="bg1"/>
                </a:solidFill>
                <a:latin typeface="Arial" charset="0"/>
              </a:rPr>
              <a:t>Diamond bit coring</a:t>
            </a:r>
          </a:p>
          <a:p>
            <a:pPr eaLnBrk="1" hangingPunct="1"/>
            <a:endParaRPr lang="en-US" sz="1800" b="1" dirty="0">
              <a:solidFill>
                <a:schemeClr val="bg1"/>
              </a:solidFill>
              <a:latin typeface="Arial" charset="0"/>
            </a:endParaRPr>
          </a:p>
          <a:p>
            <a:pPr eaLnBrk="1" hangingPunct="1"/>
            <a:r>
              <a:rPr lang="en-US" sz="1800" b="1" dirty="0" err="1">
                <a:solidFill>
                  <a:schemeClr val="bg1"/>
                </a:solidFill>
                <a:latin typeface="Arial" charset="0"/>
              </a:rPr>
              <a:t>Wireline</a:t>
            </a:r>
            <a:r>
              <a:rPr lang="en-US" sz="1800" b="1" dirty="0">
                <a:solidFill>
                  <a:schemeClr val="bg1"/>
                </a:solidFill>
                <a:latin typeface="Arial" charset="0"/>
              </a:rPr>
              <a:t> core recovery</a:t>
            </a:r>
          </a:p>
          <a:p>
            <a:pPr eaLnBrk="1" hangingPunct="1"/>
            <a:endParaRPr lang="en-US" sz="1800" b="1" dirty="0">
              <a:solidFill>
                <a:schemeClr val="bg1"/>
              </a:solidFill>
              <a:latin typeface="Arial" charset="0"/>
            </a:endParaRPr>
          </a:p>
          <a:p>
            <a:pPr eaLnBrk="1" hangingPunct="1"/>
            <a:r>
              <a:rPr lang="en-US" sz="1800" b="1" dirty="0">
                <a:solidFill>
                  <a:schemeClr val="bg1"/>
                </a:solidFill>
                <a:latin typeface="Arial" charset="0"/>
              </a:rPr>
              <a:t>Three sizes of drill-string</a:t>
            </a:r>
          </a:p>
          <a:p>
            <a:pPr eaLnBrk="1" hangingPunct="1"/>
            <a:endParaRPr lang="en-US" sz="1800" b="1" dirty="0">
              <a:solidFill>
                <a:schemeClr val="bg1"/>
              </a:solidFill>
              <a:latin typeface="Arial" charset="0"/>
            </a:endParaRPr>
          </a:p>
          <a:p>
            <a:pPr eaLnBrk="1" hangingPunct="1"/>
            <a:r>
              <a:rPr lang="en-US" sz="1800" b="1" dirty="0">
                <a:solidFill>
                  <a:schemeClr val="bg1"/>
                </a:solidFill>
                <a:latin typeface="Arial" charset="0"/>
              </a:rPr>
              <a:t>98% core recovery</a:t>
            </a:r>
          </a:p>
        </p:txBody>
      </p:sp>
      <p:sp>
        <p:nvSpPr>
          <p:cNvPr id="45062" name="Text Box 6"/>
          <p:cNvSpPr txBox="1">
            <a:spLocks noChangeArrowheads="1"/>
          </p:cNvSpPr>
          <p:nvPr/>
        </p:nvSpPr>
        <p:spPr bwMode="auto">
          <a:xfrm>
            <a:off x="6858000" y="228600"/>
            <a:ext cx="20415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b="1">
                <a:latin typeface="Arial" charset="0"/>
              </a:rPr>
              <a:t>Source: Chicago Tribune </a:t>
            </a:r>
          </a:p>
        </p:txBody>
      </p:sp>
    </p:spTree>
    <p:extLst>
      <p:ext uri="{BB962C8B-B14F-4D97-AF65-F5344CB8AC3E}">
        <p14:creationId xmlns:p14="http://schemas.microsoft.com/office/powerpoint/2010/main" val="4833466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5938" y="-1250950"/>
            <a:ext cx="6545262"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57400"/>
            <a:ext cx="3505200" cy="1052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Rectangle 4"/>
          <p:cNvSpPr>
            <a:spLocks noChangeArrowheads="1"/>
          </p:cNvSpPr>
          <p:nvPr/>
        </p:nvSpPr>
        <p:spPr bwMode="auto">
          <a:xfrm>
            <a:off x="1219200" y="1143000"/>
            <a:ext cx="1447800" cy="3124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sz="1800">
              <a:latin typeface="Arial" charset="0"/>
              <a:cs typeface="Arial" charset="0"/>
            </a:endParaRPr>
          </a:p>
        </p:txBody>
      </p:sp>
      <p:sp>
        <p:nvSpPr>
          <p:cNvPr id="47108" name="Text Box 5"/>
          <p:cNvSpPr txBox="1">
            <a:spLocks noChangeArrowheads="1"/>
          </p:cNvSpPr>
          <p:nvPr/>
        </p:nvSpPr>
        <p:spPr bwMode="auto">
          <a:xfrm>
            <a:off x="1219200" y="1905000"/>
            <a:ext cx="19034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a:solidFill>
                  <a:srgbClr val="FF0000"/>
                </a:solidFill>
                <a:latin typeface="Arial" charset="0"/>
                <a:cs typeface="Arial" charset="0"/>
              </a:rPr>
              <a:t>850 m</a:t>
            </a:r>
            <a:r>
              <a:rPr lang="en-US" sz="1800">
                <a:latin typeface="Arial" charset="0"/>
                <a:cs typeface="Arial" charset="0"/>
              </a:rPr>
              <a:t>     </a:t>
            </a:r>
            <a:endParaRPr lang="en-US" sz="1800">
              <a:solidFill>
                <a:schemeClr val="accent2"/>
              </a:solidFill>
              <a:latin typeface="Arial" charset="0"/>
              <a:cs typeface="Arial" charset="0"/>
            </a:endParaRPr>
          </a:p>
          <a:p>
            <a:pPr eaLnBrk="1" hangingPunct="1"/>
            <a:r>
              <a:rPr lang="en-US" sz="1800">
                <a:latin typeface="Arial" charset="0"/>
                <a:cs typeface="Arial" charset="0"/>
              </a:rPr>
              <a:t>        water depth</a:t>
            </a:r>
          </a:p>
        </p:txBody>
      </p:sp>
      <p:sp>
        <p:nvSpPr>
          <p:cNvPr id="47109" name="Text Box 6"/>
          <p:cNvSpPr txBox="1">
            <a:spLocks noChangeArrowheads="1"/>
          </p:cNvSpPr>
          <p:nvPr/>
        </p:nvSpPr>
        <p:spPr bwMode="auto">
          <a:xfrm>
            <a:off x="1219200" y="5018088"/>
            <a:ext cx="202723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a:solidFill>
                  <a:srgbClr val="FF0000"/>
                </a:solidFill>
                <a:latin typeface="Arial" charset="0"/>
                <a:cs typeface="Arial" charset="0"/>
              </a:rPr>
              <a:t>1285 m</a:t>
            </a:r>
            <a:r>
              <a:rPr lang="en-US" sz="1800">
                <a:latin typeface="Arial" charset="0"/>
                <a:cs typeface="Arial" charset="0"/>
              </a:rPr>
              <a:t>     </a:t>
            </a:r>
            <a:endParaRPr lang="en-US" sz="1800">
              <a:solidFill>
                <a:schemeClr val="accent2"/>
              </a:solidFill>
              <a:latin typeface="Arial" charset="0"/>
              <a:cs typeface="Arial" charset="0"/>
            </a:endParaRPr>
          </a:p>
          <a:p>
            <a:pPr eaLnBrk="1" hangingPunct="1"/>
            <a:r>
              <a:rPr lang="en-US" sz="1800">
                <a:latin typeface="Arial" charset="0"/>
                <a:cs typeface="Arial" charset="0"/>
              </a:rPr>
              <a:t> sediment column</a:t>
            </a:r>
          </a:p>
          <a:p>
            <a:pPr eaLnBrk="1" hangingPunct="1"/>
            <a:endParaRPr lang="en-US" sz="1800">
              <a:latin typeface="Arial" charset="0"/>
              <a:cs typeface="Arial" charset="0"/>
            </a:endParaRPr>
          </a:p>
          <a:p>
            <a:pPr eaLnBrk="1" hangingPunct="1"/>
            <a:endParaRPr lang="en-US" sz="1800">
              <a:latin typeface="Arial" charset="0"/>
              <a:cs typeface="Arial" charset="0"/>
            </a:endParaRPr>
          </a:p>
          <a:p>
            <a:pPr eaLnBrk="1" hangingPunct="1"/>
            <a:r>
              <a:rPr lang="en-US" sz="1800">
                <a:latin typeface="Arial" charset="0"/>
                <a:cs typeface="Arial" charset="0"/>
              </a:rPr>
              <a:t>  98% recovery</a:t>
            </a:r>
          </a:p>
        </p:txBody>
      </p:sp>
      <p:grpSp>
        <p:nvGrpSpPr>
          <p:cNvPr id="47110" name="Group 7"/>
          <p:cNvGrpSpPr>
            <a:grpSpLocks/>
          </p:cNvGrpSpPr>
          <p:nvPr/>
        </p:nvGrpSpPr>
        <p:grpSpPr bwMode="auto">
          <a:xfrm>
            <a:off x="990600" y="152400"/>
            <a:ext cx="2066925" cy="1239838"/>
            <a:chOff x="624" y="96"/>
            <a:chExt cx="1302" cy="781"/>
          </a:xfrm>
        </p:grpSpPr>
        <p:sp>
          <p:nvSpPr>
            <p:cNvPr id="47111" name="Text Box 8"/>
            <p:cNvSpPr txBox="1">
              <a:spLocks noChangeArrowheads="1"/>
            </p:cNvSpPr>
            <p:nvPr/>
          </p:nvSpPr>
          <p:spPr bwMode="auto">
            <a:xfrm>
              <a:off x="624" y="96"/>
              <a:ext cx="94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a:solidFill>
                    <a:srgbClr val="FF0000"/>
                  </a:solidFill>
                  <a:latin typeface="Arial" charset="0"/>
                  <a:cs typeface="Arial" charset="0"/>
                </a:rPr>
                <a:t>MIS   </a:t>
              </a:r>
              <a:r>
                <a:rPr lang="en-US" sz="1800">
                  <a:latin typeface="Arial" charset="0"/>
                  <a:cs typeface="Arial" charset="0"/>
                </a:rPr>
                <a:t>Project</a:t>
              </a:r>
            </a:p>
          </p:txBody>
        </p:sp>
        <p:sp>
          <p:nvSpPr>
            <p:cNvPr id="47112" name="Text Box 9"/>
            <p:cNvSpPr txBox="1">
              <a:spLocks noChangeArrowheads="1"/>
            </p:cNvSpPr>
            <p:nvPr/>
          </p:nvSpPr>
          <p:spPr bwMode="auto">
            <a:xfrm>
              <a:off x="816" y="470"/>
              <a:ext cx="1110"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a:solidFill>
                    <a:srgbClr val="FF0000"/>
                  </a:solidFill>
                  <a:latin typeface="Arial" charset="0"/>
                  <a:cs typeface="Arial" charset="0"/>
                </a:rPr>
                <a:t>85 m</a:t>
              </a:r>
              <a:r>
                <a:rPr lang="en-US" sz="1800">
                  <a:latin typeface="Arial" charset="0"/>
                  <a:cs typeface="Arial" charset="0"/>
                </a:rPr>
                <a:t>         </a:t>
              </a:r>
              <a:endParaRPr lang="en-US" sz="1800">
                <a:solidFill>
                  <a:schemeClr val="accent2"/>
                </a:solidFill>
                <a:latin typeface="Arial" charset="0"/>
                <a:cs typeface="Arial" charset="0"/>
              </a:endParaRPr>
            </a:p>
            <a:p>
              <a:pPr eaLnBrk="1" hangingPunct="1"/>
              <a:r>
                <a:rPr lang="en-US" sz="1800">
                  <a:latin typeface="Arial" charset="0"/>
                  <a:cs typeface="Arial" charset="0"/>
                </a:rPr>
                <a:t>    ice thickness</a:t>
              </a:r>
            </a:p>
          </p:txBody>
        </p:sp>
        <p:sp>
          <p:nvSpPr>
            <p:cNvPr id="47113" name="Text Box 10"/>
            <p:cNvSpPr txBox="1">
              <a:spLocks noChangeArrowheads="1"/>
            </p:cNvSpPr>
            <p:nvPr/>
          </p:nvSpPr>
          <p:spPr bwMode="auto">
            <a:xfrm>
              <a:off x="1636" y="96"/>
              <a:ext cx="11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endParaRPr lang="en-US" sz="1800">
                <a:solidFill>
                  <a:schemeClr val="accent2"/>
                </a:solidFill>
                <a:latin typeface="Arial" charset="0"/>
                <a:cs typeface="Arial" charset="0"/>
              </a:endParaRPr>
            </a:p>
          </p:txBody>
        </p:sp>
      </p:grpSp>
    </p:spTree>
    <p:extLst>
      <p:ext uri="{BB962C8B-B14F-4D97-AF65-F5344CB8AC3E}">
        <p14:creationId xmlns:p14="http://schemas.microsoft.com/office/powerpoint/2010/main" val="216943963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EOS ANDRI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0"/>
            <a:ext cx="79248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3" descr="Antarctica raised relie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925" y="5291138"/>
            <a:ext cx="2058988"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Oval 4"/>
          <p:cNvSpPr>
            <a:spLocks noChangeArrowheads="1"/>
          </p:cNvSpPr>
          <p:nvPr/>
        </p:nvSpPr>
        <p:spPr bwMode="auto">
          <a:xfrm>
            <a:off x="7454900" y="6365875"/>
            <a:ext cx="165100" cy="165100"/>
          </a:xfrm>
          <a:prstGeom prst="ellipse">
            <a:avLst/>
          </a:prstGeom>
          <a:solidFill>
            <a:srgbClr val="CC0000"/>
          </a:solidFill>
          <a:ln w="9525">
            <a:solidFill>
              <a:schemeClr val="tx1"/>
            </a:solidFill>
            <a:round/>
            <a:headEnd/>
            <a:tailEnd/>
          </a:ln>
        </p:spPr>
        <p:txBody>
          <a:bodyPr wrap="none" anchor="ctr"/>
          <a:lstStyle/>
          <a:p>
            <a:endParaRPr lang="en-US"/>
          </a:p>
        </p:txBody>
      </p:sp>
      <p:sp>
        <p:nvSpPr>
          <p:cNvPr id="49157" name="Text Box 5"/>
          <p:cNvSpPr txBox="1">
            <a:spLocks noChangeArrowheads="1"/>
          </p:cNvSpPr>
          <p:nvPr/>
        </p:nvSpPr>
        <p:spPr bwMode="auto">
          <a:xfrm>
            <a:off x="2759075" y="4175125"/>
            <a:ext cx="2317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rPr>
              <a:t>Victoria Land Basin</a:t>
            </a:r>
          </a:p>
        </p:txBody>
      </p:sp>
      <p:sp>
        <p:nvSpPr>
          <p:cNvPr id="49158" name="Text Box 6"/>
          <p:cNvSpPr txBox="1">
            <a:spLocks noChangeArrowheads="1"/>
          </p:cNvSpPr>
          <p:nvPr/>
        </p:nvSpPr>
        <p:spPr bwMode="auto">
          <a:xfrm>
            <a:off x="6705600" y="4130675"/>
            <a:ext cx="145415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rPr>
              <a:t>Transantarctic </a:t>
            </a:r>
          </a:p>
          <a:p>
            <a:pPr eaLnBrk="1" hangingPunct="1"/>
            <a:r>
              <a:rPr lang="en-US" sz="1400" b="1">
                <a:latin typeface="Arial" charset="0"/>
              </a:rPr>
              <a:t>Mountains</a:t>
            </a:r>
          </a:p>
        </p:txBody>
      </p:sp>
      <p:sp>
        <p:nvSpPr>
          <p:cNvPr id="49159" name="Text Box 7"/>
          <p:cNvSpPr txBox="1">
            <a:spLocks noChangeArrowheads="1"/>
          </p:cNvSpPr>
          <p:nvPr/>
        </p:nvSpPr>
        <p:spPr bwMode="auto">
          <a:xfrm>
            <a:off x="6713538" y="5951538"/>
            <a:ext cx="5873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000" b="1">
                <a:latin typeface="Arial" charset="0"/>
              </a:rPr>
              <a:t>W. Ant</a:t>
            </a:r>
          </a:p>
        </p:txBody>
      </p:sp>
      <p:sp>
        <p:nvSpPr>
          <p:cNvPr id="49160" name="Text Box 8"/>
          <p:cNvSpPr txBox="1">
            <a:spLocks noChangeArrowheads="1"/>
          </p:cNvSpPr>
          <p:nvPr/>
        </p:nvSpPr>
        <p:spPr bwMode="auto">
          <a:xfrm>
            <a:off x="7373938" y="5851525"/>
            <a:ext cx="838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000" b="1">
                <a:latin typeface="Arial" charset="0"/>
              </a:rPr>
              <a:t>East</a:t>
            </a:r>
          </a:p>
          <a:p>
            <a:pPr eaLnBrk="1" hangingPunct="1"/>
            <a:r>
              <a:rPr lang="en-US" sz="1000" b="1">
                <a:latin typeface="Arial" charset="0"/>
              </a:rPr>
              <a:t> Antarctica</a:t>
            </a:r>
          </a:p>
        </p:txBody>
      </p:sp>
      <p:sp>
        <p:nvSpPr>
          <p:cNvPr id="49161" name="Text Box 9"/>
          <p:cNvSpPr txBox="1">
            <a:spLocks noChangeArrowheads="1"/>
          </p:cNvSpPr>
          <p:nvPr/>
        </p:nvSpPr>
        <p:spPr bwMode="auto">
          <a:xfrm>
            <a:off x="3649663" y="44450"/>
            <a:ext cx="3460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latin typeface="Arial" charset="0"/>
              </a:rPr>
              <a:t>MIS and SMS Project drillsites</a:t>
            </a:r>
          </a:p>
        </p:txBody>
      </p:sp>
      <p:sp>
        <p:nvSpPr>
          <p:cNvPr id="49162" name="Text Box 10"/>
          <p:cNvSpPr txBox="1">
            <a:spLocks noChangeArrowheads="1"/>
          </p:cNvSpPr>
          <p:nvPr/>
        </p:nvSpPr>
        <p:spPr bwMode="auto">
          <a:xfrm>
            <a:off x="1933575" y="3719513"/>
            <a:ext cx="189071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b="1">
                <a:latin typeface="Arial" charset="0"/>
              </a:rPr>
              <a:t>McMurdo Sound region</a:t>
            </a:r>
          </a:p>
        </p:txBody>
      </p:sp>
      <p:sp>
        <p:nvSpPr>
          <p:cNvPr id="49163" name="Rectangle 11"/>
          <p:cNvSpPr>
            <a:spLocks noChangeArrowheads="1"/>
          </p:cNvSpPr>
          <p:nvPr/>
        </p:nvSpPr>
        <p:spPr bwMode="auto">
          <a:xfrm>
            <a:off x="533400" y="0"/>
            <a:ext cx="7910513" cy="173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49164" name="Rectangle 12"/>
          <p:cNvSpPr>
            <a:spLocks noChangeArrowheads="1"/>
          </p:cNvSpPr>
          <p:nvPr/>
        </p:nvSpPr>
        <p:spPr bwMode="auto">
          <a:xfrm>
            <a:off x="533400" y="1819275"/>
            <a:ext cx="7910513" cy="22320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pic>
        <p:nvPicPr>
          <p:cNvPr id="49165"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828800"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66" name="Oval 14"/>
          <p:cNvSpPr>
            <a:spLocks noChangeArrowheads="1"/>
          </p:cNvSpPr>
          <p:nvPr/>
        </p:nvSpPr>
        <p:spPr bwMode="auto">
          <a:xfrm>
            <a:off x="2514600" y="2590800"/>
            <a:ext cx="152400" cy="152400"/>
          </a:xfrm>
          <a:prstGeom prst="ellipse">
            <a:avLst/>
          </a:prstGeom>
          <a:solidFill>
            <a:schemeClr val="accent2"/>
          </a:solidFill>
          <a:ln w="9525">
            <a:solidFill>
              <a:schemeClr val="tx1"/>
            </a:solidFill>
            <a:round/>
            <a:headEnd/>
            <a:tailEnd/>
          </a:ln>
        </p:spPr>
        <p:txBody>
          <a:bodyPr wrap="none" anchor="ctr"/>
          <a:lstStyle/>
          <a:p>
            <a:endParaRPr lang="en-US"/>
          </a:p>
        </p:txBody>
      </p:sp>
      <p:sp>
        <p:nvSpPr>
          <p:cNvPr id="49167" name="Oval 15"/>
          <p:cNvSpPr>
            <a:spLocks noChangeArrowheads="1"/>
          </p:cNvSpPr>
          <p:nvPr/>
        </p:nvSpPr>
        <p:spPr bwMode="auto">
          <a:xfrm>
            <a:off x="3886200" y="2514600"/>
            <a:ext cx="152400" cy="152400"/>
          </a:xfrm>
          <a:prstGeom prst="ellipse">
            <a:avLst/>
          </a:prstGeom>
          <a:solidFill>
            <a:srgbClr val="FF0000"/>
          </a:solidFill>
          <a:ln w="9525">
            <a:solidFill>
              <a:schemeClr val="tx1"/>
            </a:solidFill>
            <a:round/>
            <a:headEnd/>
            <a:tailEnd/>
          </a:ln>
        </p:spPr>
        <p:txBody>
          <a:bodyPr wrap="none" anchor="ctr"/>
          <a:lstStyle/>
          <a:p>
            <a:endParaRPr lang="en-US"/>
          </a:p>
        </p:txBody>
      </p:sp>
      <p:sp>
        <p:nvSpPr>
          <p:cNvPr id="49168" name="Oval 16"/>
          <p:cNvSpPr>
            <a:spLocks noChangeArrowheads="1"/>
          </p:cNvSpPr>
          <p:nvPr/>
        </p:nvSpPr>
        <p:spPr bwMode="auto">
          <a:xfrm>
            <a:off x="1981200" y="4800600"/>
            <a:ext cx="152400" cy="152400"/>
          </a:xfrm>
          <a:prstGeom prst="ellipse">
            <a:avLst/>
          </a:prstGeom>
          <a:solidFill>
            <a:schemeClr val="accent2"/>
          </a:solidFill>
          <a:ln w="9525">
            <a:solidFill>
              <a:schemeClr val="tx1"/>
            </a:solidFill>
            <a:round/>
            <a:headEnd/>
            <a:tailEnd/>
          </a:ln>
        </p:spPr>
        <p:txBody>
          <a:bodyPr wrap="none" anchor="ctr"/>
          <a:lstStyle/>
          <a:p>
            <a:endParaRPr lang="en-US"/>
          </a:p>
        </p:txBody>
      </p:sp>
      <p:sp>
        <p:nvSpPr>
          <p:cNvPr id="49169" name="Oval 17"/>
          <p:cNvSpPr>
            <a:spLocks noChangeArrowheads="1"/>
          </p:cNvSpPr>
          <p:nvPr/>
        </p:nvSpPr>
        <p:spPr bwMode="auto">
          <a:xfrm>
            <a:off x="4648200" y="4800600"/>
            <a:ext cx="152400" cy="152400"/>
          </a:xfrm>
          <a:prstGeom prst="ellipse">
            <a:avLst/>
          </a:prstGeom>
          <a:solidFill>
            <a:srgbClr val="FF0000"/>
          </a:solidFill>
          <a:ln w="9525">
            <a:solidFill>
              <a:schemeClr val="tx1"/>
            </a:solidFill>
            <a:round/>
            <a:headEnd/>
            <a:tailEnd/>
          </a:ln>
        </p:spPr>
        <p:txBody>
          <a:bodyPr wrap="none" anchor="ctr"/>
          <a:lstStyle/>
          <a:p>
            <a:endParaRPr lang="en-US"/>
          </a:p>
        </p:txBody>
      </p:sp>
      <p:sp>
        <p:nvSpPr>
          <p:cNvPr id="49170" name="Rectangle 18"/>
          <p:cNvSpPr>
            <a:spLocks noChangeArrowheads="1"/>
          </p:cNvSpPr>
          <p:nvPr/>
        </p:nvSpPr>
        <p:spPr bwMode="auto">
          <a:xfrm>
            <a:off x="1905000" y="4572000"/>
            <a:ext cx="381000" cy="2286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49171" name="Rectangle 19"/>
          <p:cNvSpPr>
            <a:spLocks noChangeArrowheads="1"/>
          </p:cNvSpPr>
          <p:nvPr/>
        </p:nvSpPr>
        <p:spPr bwMode="auto">
          <a:xfrm>
            <a:off x="4572000" y="4572000"/>
            <a:ext cx="381000" cy="2286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49172" name="Text Box 20"/>
          <p:cNvSpPr txBox="1">
            <a:spLocks noChangeArrowheads="1"/>
          </p:cNvSpPr>
          <p:nvPr/>
        </p:nvSpPr>
        <p:spPr bwMode="auto">
          <a:xfrm>
            <a:off x="1812925" y="445611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solidFill>
                  <a:schemeClr val="accent2"/>
                </a:solidFill>
                <a:latin typeface="Arial" charset="0"/>
              </a:rPr>
              <a:t>MIS</a:t>
            </a:r>
          </a:p>
        </p:txBody>
      </p:sp>
      <p:sp>
        <p:nvSpPr>
          <p:cNvPr id="49173" name="Text Box 21"/>
          <p:cNvSpPr txBox="1">
            <a:spLocks noChangeArrowheads="1"/>
          </p:cNvSpPr>
          <p:nvPr/>
        </p:nvSpPr>
        <p:spPr bwMode="auto">
          <a:xfrm>
            <a:off x="4419600" y="4419600"/>
            <a:ext cx="679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solidFill>
                  <a:srgbClr val="FF0000"/>
                </a:solidFill>
                <a:latin typeface="Arial" charset="0"/>
              </a:rPr>
              <a:t>SMS</a:t>
            </a:r>
          </a:p>
        </p:txBody>
      </p:sp>
      <p:sp>
        <p:nvSpPr>
          <p:cNvPr id="49174" name="Text Box 22"/>
          <p:cNvSpPr txBox="1">
            <a:spLocks noChangeArrowheads="1"/>
          </p:cNvSpPr>
          <p:nvPr/>
        </p:nvSpPr>
        <p:spPr bwMode="auto">
          <a:xfrm>
            <a:off x="5949950" y="4419600"/>
            <a:ext cx="666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b="1">
                <a:solidFill>
                  <a:schemeClr val="folHlink"/>
                </a:solidFill>
                <a:latin typeface="Arial" charset="0"/>
              </a:rPr>
              <a:t>CRP</a:t>
            </a:r>
          </a:p>
        </p:txBody>
      </p:sp>
      <p:sp>
        <p:nvSpPr>
          <p:cNvPr id="49175" name="Line 23"/>
          <p:cNvSpPr>
            <a:spLocks noChangeShapeType="1"/>
          </p:cNvSpPr>
          <p:nvPr/>
        </p:nvSpPr>
        <p:spPr bwMode="auto">
          <a:xfrm>
            <a:off x="6172200" y="4953000"/>
            <a:ext cx="0" cy="4572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9176" name="Oval 24"/>
          <p:cNvSpPr>
            <a:spLocks noChangeArrowheads="1"/>
          </p:cNvSpPr>
          <p:nvPr/>
        </p:nvSpPr>
        <p:spPr bwMode="auto">
          <a:xfrm>
            <a:off x="6096000" y="4800600"/>
            <a:ext cx="152400" cy="152400"/>
          </a:xfrm>
          <a:prstGeom prst="ellipse">
            <a:avLst/>
          </a:prstGeom>
          <a:solidFill>
            <a:schemeClr val="folHlink"/>
          </a:solidFill>
          <a:ln w="9525">
            <a:solidFill>
              <a:schemeClr val="tx1"/>
            </a:solidFill>
            <a:round/>
            <a:headEnd/>
            <a:tailEnd/>
          </a:ln>
        </p:spPr>
        <p:txBody>
          <a:bodyPr wrap="none" anchor="ctr"/>
          <a:lstStyle/>
          <a:p>
            <a:endParaRPr lang="en-US"/>
          </a:p>
        </p:txBody>
      </p:sp>
      <p:sp>
        <p:nvSpPr>
          <p:cNvPr id="49177" name="Oval 25"/>
          <p:cNvSpPr>
            <a:spLocks noChangeArrowheads="1"/>
          </p:cNvSpPr>
          <p:nvPr/>
        </p:nvSpPr>
        <p:spPr bwMode="auto">
          <a:xfrm>
            <a:off x="6553200" y="2667000"/>
            <a:ext cx="152400" cy="152400"/>
          </a:xfrm>
          <a:prstGeom prst="ellipse">
            <a:avLst/>
          </a:prstGeom>
          <a:solidFill>
            <a:schemeClr val="folHlink"/>
          </a:solidFill>
          <a:ln w="9525">
            <a:solidFill>
              <a:schemeClr val="tx1"/>
            </a:solidFill>
            <a:round/>
            <a:headEnd/>
            <a:tailEnd/>
          </a:ln>
        </p:spPr>
        <p:txBody>
          <a:bodyPr wrap="none" anchor="ctr"/>
          <a:lstStyle/>
          <a:p>
            <a:pPr algn="ctr"/>
            <a:endParaRPr lang="en-US" sz="1800" b="1">
              <a:latin typeface="Arial" charset="0"/>
            </a:endParaRPr>
          </a:p>
        </p:txBody>
      </p:sp>
      <p:sp>
        <p:nvSpPr>
          <p:cNvPr id="49178" name="Text Box 26"/>
          <p:cNvSpPr txBox="1">
            <a:spLocks noChangeArrowheads="1"/>
          </p:cNvSpPr>
          <p:nvPr/>
        </p:nvSpPr>
        <p:spPr bwMode="auto">
          <a:xfrm>
            <a:off x="6629400" y="2651125"/>
            <a:ext cx="452438"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000" b="1">
                <a:latin typeface="Arial" charset="0"/>
              </a:rPr>
              <a:t>CRP</a:t>
            </a:r>
          </a:p>
        </p:txBody>
      </p:sp>
    </p:spTree>
    <p:extLst>
      <p:ext uri="{BB962C8B-B14F-4D97-AF65-F5344CB8AC3E}">
        <p14:creationId xmlns:p14="http://schemas.microsoft.com/office/powerpoint/2010/main" val="3851979417"/>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0178" name="Picture 2" descr="IMG_02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9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ext Box 3"/>
          <p:cNvSpPr txBox="1">
            <a:spLocks noChangeArrowheads="1"/>
          </p:cNvSpPr>
          <p:nvPr/>
        </p:nvSpPr>
        <p:spPr bwMode="auto">
          <a:xfrm>
            <a:off x="669925" y="6205538"/>
            <a:ext cx="105251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solidFill>
                  <a:srgbClr val="FFFF00"/>
                </a:solidFill>
                <a:latin typeface="Arial" charset="0"/>
              </a:rPr>
              <a:t>Lucia Simion</a:t>
            </a:r>
          </a:p>
        </p:txBody>
      </p:sp>
      <p:sp>
        <p:nvSpPr>
          <p:cNvPr id="50180" name="TextBox 3"/>
          <p:cNvSpPr txBox="1">
            <a:spLocks noChangeArrowheads="1"/>
          </p:cNvSpPr>
          <p:nvPr/>
        </p:nvSpPr>
        <p:spPr bwMode="auto">
          <a:xfrm>
            <a:off x="693738" y="4965700"/>
            <a:ext cx="22891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a:latin typeface="Arial" charset="0"/>
                <a:cs typeface="Arial" charset="0"/>
              </a:rPr>
              <a:t>a 9-meter core run</a:t>
            </a:r>
          </a:p>
        </p:txBody>
      </p:sp>
    </p:spTree>
    <p:extLst>
      <p:ext uri="{BB962C8B-B14F-4D97-AF65-F5344CB8AC3E}">
        <p14:creationId xmlns:p14="http://schemas.microsoft.com/office/powerpoint/2010/main" val="1125162591"/>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pic>
        <p:nvPicPr>
          <p:cNvPr id="51202" name="Picture 2" descr="_MG_013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34463"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3" name="Text Box 3"/>
          <p:cNvSpPr txBox="1">
            <a:spLocks noChangeArrowheads="1"/>
          </p:cNvSpPr>
          <p:nvPr/>
        </p:nvSpPr>
        <p:spPr bwMode="auto">
          <a:xfrm>
            <a:off x="669925" y="6205538"/>
            <a:ext cx="105251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200">
                <a:solidFill>
                  <a:srgbClr val="FFFF00"/>
                </a:solidFill>
                <a:latin typeface="Arial" charset="0"/>
              </a:rPr>
              <a:t>Lucia Simion</a:t>
            </a:r>
          </a:p>
        </p:txBody>
      </p:sp>
    </p:spTree>
    <p:extLst>
      <p:ext uri="{BB962C8B-B14F-4D97-AF65-F5344CB8AC3E}">
        <p14:creationId xmlns:p14="http://schemas.microsoft.com/office/powerpoint/2010/main" val="66317157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Slide63.tif                                                    00135804Macintosh HD                   7C2623A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6293661"/>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p:cNvSpPr>
          <p:nvPr/>
        </p:nvSpPr>
        <p:spPr bwMode="auto">
          <a:xfrm>
            <a:off x="-44450" y="5170488"/>
            <a:ext cx="9402763" cy="1749425"/>
          </a:xfrm>
          <a:prstGeom prst="rect">
            <a:avLst/>
          </a:prstGeom>
          <a:solidFill>
            <a:srgbClr val="000000"/>
          </a:solidFill>
          <a:ln w="25400">
            <a:solidFill>
              <a:schemeClr val="tx1"/>
            </a:solidFill>
            <a:miter lim="800000"/>
            <a:headEnd/>
            <a:tailEnd/>
          </a:ln>
        </p:spPr>
        <p:txBody>
          <a:bodyPr/>
          <a:lstStyle/>
          <a:p>
            <a:endParaRPr lang="en-US" sz="1800">
              <a:latin typeface="Arial" charset="0"/>
            </a:endParaRPr>
          </a:p>
        </p:txBody>
      </p:sp>
      <p:sp>
        <p:nvSpPr>
          <p:cNvPr id="53251" name="Rectangle 3"/>
          <p:cNvSpPr>
            <a:spLocks/>
          </p:cNvSpPr>
          <p:nvPr/>
        </p:nvSpPr>
        <p:spPr bwMode="auto">
          <a:xfrm>
            <a:off x="-17463" y="-17463"/>
            <a:ext cx="2089151" cy="5303838"/>
          </a:xfrm>
          <a:prstGeom prst="rect">
            <a:avLst/>
          </a:prstGeom>
          <a:solidFill>
            <a:srgbClr val="000000"/>
          </a:solidFill>
          <a:ln w="25400">
            <a:solidFill>
              <a:schemeClr val="tx1"/>
            </a:solidFill>
            <a:miter lim="800000"/>
            <a:headEnd/>
            <a:tailEnd/>
          </a:ln>
        </p:spPr>
        <p:txBody>
          <a:bodyPr/>
          <a:lstStyle/>
          <a:p>
            <a:endParaRPr lang="en-US" sz="1800">
              <a:latin typeface="Arial" charset="0"/>
            </a:endParaRPr>
          </a:p>
        </p:txBody>
      </p:sp>
      <p:pic>
        <p:nvPicPr>
          <p:cNvPr id="53252" name="Picture 4" descr="Core462to498m 06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75" y="-990600"/>
            <a:ext cx="4703763" cy="883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2163" y="-46038"/>
            <a:ext cx="7072312" cy="5213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Rectangle 6"/>
          <p:cNvSpPr>
            <a:spLocks/>
          </p:cNvSpPr>
          <p:nvPr/>
        </p:nvSpPr>
        <p:spPr bwMode="auto">
          <a:xfrm>
            <a:off x="8054975" y="4889500"/>
            <a:ext cx="1008063" cy="204788"/>
          </a:xfrm>
          <a:prstGeom prst="rect">
            <a:avLst/>
          </a:prstGeom>
          <a:solidFill>
            <a:schemeClr val="accent1">
              <a:alpha val="52940"/>
            </a:schemeClr>
          </a:solidFill>
          <a:ln>
            <a:noFill/>
          </a:ln>
          <a:extLst>
            <a:ext uri="{91240B29-F687-4f45-9708-019B960494DF}">
              <a14:hiddenLine xmlns:a14="http://schemas.microsoft.com/office/drawing/2010/main" w="25400">
                <a:solidFill>
                  <a:srgbClr val="000000"/>
                </a:solidFill>
                <a:miter lim="800000"/>
                <a:headEnd/>
                <a:tailEnd/>
              </a14:hiddenLine>
            </a:ext>
          </a:extLst>
        </p:spPr>
        <p:txBody>
          <a:bodyPr/>
          <a:lstStyle/>
          <a:p>
            <a:endParaRPr lang="en-US" sz="1800">
              <a:latin typeface="Arial" charset="0"/>
            </a:endParaRPr>
          </a:p>
        </p:txBody>
      </p:sp>
      <p:sp>
        <p:nvSpPr>
          <p:cNvPr id="53255" name="Rectangle 7"/>
          <p:cNvSpPr>
            <a:spLocks/>
          </p:cNvSpPr>
          <p:nvPr/>
        </p:nvSpPr>
        <p:spPr bwMode="auto">
          <a:xfrm>
            <a:off x="8180388" y="4900613"/>
            <a:ext cx="723900"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p>
            <a:pPr algn="ctr" defTabSz="642938"/>
            <a:r>
              <a:rPr lang="en-US" sz="1300">
                <a:latin typeface="Gill Sans" charset="0"/>
                <a:sym typeface="Gill Sans" charset="0"/>
              </a:rPr>
              <a:t>Angie Fox</a:t>
            </a:r>
          </a:p>
        </p:txBody>
      </p:sp>
      <p:sp>
        <p:nvSpPr>
          <p:cNvPr id="53256" name="Line 8"/>
          <p:cNvSpPr>
            <a:spLocks noChangeShapeType="1"/>
          </p:cNvSpPr>
          <p:nvPr/>
        </p:nvSpPr>
        <p:spPr bwMode="auto">
          <a:xfrm>
            <a:off x="1981200" y="-609600"/>
            <a:ext cx="0" cy="7620000"/>
          </a:xfrm>
          <a:prstGeom prst="line">
            <a:avLst/>
          </a:prstGeom>
          <a:noFill/>
          <a:ln w="203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3257" name="Rectangle 8"/>
          <p:cNvSpPr>
            <a:spLocks noChangeArrowheads="1"/>
          </p:cNvSpPr>
          <p:nvPr/>
        </p:nvSpPr>
        <p:spPr bwMode="auto">
          <a:xfrm>
            <a:off x="2670175" y="5476875"/>
            <a:ext cx="48529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1800" b="1">
                <a:solidFill>
                  <a:srgbClr val="FFFF00"/>
                </a:solidFill>
                <a:latin typeface="Arial" charset="0"/>
              </a:rPr>
              <a:t>Sediments deposited beneath the ice shelf</a:t>
            </a:r>
            <a:endParaRPr lang="en-US" sz="1800">
              <a:latin typeface="Arial" charset="0"/>
            </a:endParaRPr>
          </a:p>
        </p:txBody>
      </p:sp>
    </p:spTree>
    <p:extLst>
      <p:ext uri="{BB962C8B-B14F-4D97-AF65-F5344CB8AC3E}">
        <p14:creationId xmlns:p14="http://schemas.microsoft.com/office/powerpoint/2010/main" val="688146514"/>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p:cNvSpPr>
          <p:nvPr/>
        </p:nvSpPr>
        <p:spPr bwMode="auto">
          <a:xfrm>
            <a:off x="-17463" y="-17463"/>
            <a:ext cx="2079626" cy="5303838"/>
          </a:xfrm>
          <a:prstGeom prst="rect">
            <a:avLst/>
          </a:prstGeom>
          <a:solidFill>
            <a:srgbClr val="000000"/>
          </a:solidFill>
          <a:ln w="25400">
            <a:solidFill>
              <a:schemeClr val="tx1"/>
            </a:solidFill>
            <a:miter lim="800000"/>
            <a:headEnd/>
            <a:tailEnd/>
          </a:ln>
        </p:spPr>
        <p:txBody>
          <a:bodyPr/>
          <a:lstStyle/>
          <a:p>
            <a:endParaRPr lang="en-US" sz="1800">
              <a:latin typeface="Arial" charset="0"/>
            </a:endParaRPr>
          </a:p>
        </p:txBody>
      </p:sp>
      <p:pic>
        <p:nvPicPr>
          <p:cNvPr id="54275" name="Picture 3" descr="Core723to753m 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76200"/>
            <a:ext cx="4838700" cy="792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0575" y="-52388"/>
            <a:ext cx="7112000" cy="524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Rectangle 5"/>
          <p:cNvSpPr>
            <a:spLocks/>
          </p:cNvSpPr>
          <p:nvPr/>
        </p:nvSpPr>
        <p:spPr bwMode="auto">
          <a:xfrm>
            <a:off x="8054975" y="4889500"/>
            <a:ext cx="1008063" cy="204788"/>
          </a:xfrm>
          <a:prstGeom prst="rect">
            <a:avLst/>
          </a:prstGeom>
          <a:solidFill>
            <a:schemeClr val="accent1">
              <a:alpha val="52940"/>
            </a:schemeClr>
          </a:solidFill>
          <a:ln>
            <a:noFill/>
          </a:ln>
          <a:extLst>
            <a:ext uri="{91240B29-F687-4f45-9708-019B960494DF}">
              <a14:hiddenLine xmlns:a14="http://schemas.microsoft.com/office/drawing/2010/main" w="25400">
                <a:solidFill>
                  <a:srgbClr val="000000"/>
                </a:solidFill>
                <a:miter lim="800000"/>
                <a:headEnd/>
                <a:tailEnd/>
              </a14:hiddenLine>
            </a:ext>
          </a:extLst>
        </p:spPr>
        <p:txBody>
          <a:bodyPr/>
          <a:lstStyle/>
          <a:p>
            <a:endParaRPr lang="en-US" sz="1800">
              <a:latin typeface="Arial" charset="0"/>
            </a:endParaRPr>
          </a:p>
        </p:txBody>
      </p:sp>
      <p:sp>
        <p:nvSpPr>
          <p:cNvPr id="54278" name="Rectangle 6"/>
          <p:cNvSpPr>
            <a:spLocks/>
          </p:cNvSpPr>
          <p:nvPr/>
        </p:nvSpPr>
        <p:spPr bwMode="auto">
          <a:xfrm>
            <a:off x="8180388" y="4900613"/>
            <a:ext cx="723900"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p>
            <a:pPr algn="ctr" defTabSz="642938"/>
            <a:r>
              <a:rPr lang="en-US" sz="1300">
                <a:latin typeface="Gill Sans" charset="0"/>
                <a:sym typeface="Gill Sans" charset="0"/>
              </a:rPr>
              <a:t>Angie Fox</a:t>
            </a:r>
          </a:p>
        </p:txBody>
      </p:sp>
      <p:sp>
        <p:nvSpPr>
          <p:cNvPr id="54279" name="Line 7"/>
          <p:cNvSpPr>
            <a:spLocks noChangeShapeType="1"/>
          </p:cNvSpPr>
          <p:nvPr/>
        </p:nvSpPr>
        <p:spPr bwMode="auto">
          <a:xfrm>
            <a:off x="1981200" y="-609600"/>
            <a:ext cx="0" cy="7620000"/>
          </a:xfrm>
          <a:prstGeom prst="line">
            <a:avLst/>
          </a:prstGeom>
          <a:noFill/>
          <a:ln w="1778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4280" name="Rectangle 8"/>
          <p:cNvSpPr>
            <a:spLocks/>
          </p:cNvSpPr>
          <p:nvPr/>
        </p:nvSpPr>
        <p:spPr bwMode="auto">
          <a:xfrm>
            <a:off x="1981200" y="5170488"/>
            <a:ext cx="7377113" cy="1749425"/>
          </a:xfrm>
          <a:prstGeom prst="rect">
            <a:avLst/>
          </a:prstGeom>
          <a:solidFill>
            <a:srgbClr val="000000"/>
          </a:solidFill>
          <a:ln w="25400">
            <a:solidFill>
              <a:schemeClr val="tx1"/>
            </a:solidFill>
            <a:miter lim="800000"/>
            <a:headEnd/>
            <a:tailEnd/>
          </a:ln>
        </p:spPr>
        <p:txBody>
          <a:bodyPr/>
          <a:lstStyle/>
          <a:p>
            <a:r>
              <a:rPr lang="en-US" sz="2000" b="1">
                <a:solidFill>
                  <a:srgbClr val="FFFF00"/>
                </a:solidFill>
                <a:latin typeface="Arial" charset="0"/>
              </a:rPr>
              <a:t>       </a:t>
            </a:r>
          </a:p>
          <a:p>
            <a:endParaRPr lang="en-US" sz="2000" b="1">
              <a:solidFill>
                <a:srgbClr val="FFFF00"/>
              </a:solidFill>
              <a:latin typeface="Arial" charset="0"/>
            </a:endParaRPr>
          </a:p>
          <a:p>
            <a:r>
              <a:rPr lang="en-US" sz="2000" b="1">
                <a:solidFill>
                  <a:srgbClr val="FFFF00"/>
                </a:solidFill>
                <a:latin typeface="Arial" charset="0"/>
              </a:rPr>
              <a:t>      Distal diatom-rich muds - - little to no ice is present</a:t>
            </a:r>
          </a:p>
        </p:txBody>
      </p:sp>
    </p:spTree>
    <p:extLst>
      <p:ext uri="{BB962C8B-B14F-4D97-AF65-F5344CB8AC3E}">
        <p14:creationId xmlns:p14="http://schemas.microsoft.com/office/powerpoint/2010/main" val="1209923044"/>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914400"/>
            <a:ext cx="79248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Text Box 3"/>
          <p:cNvSpPr txBox="1">
            <a:spLocks noChangeArrowheads="1"/>
          </p:cNvSpPr>
          <p:nvPr/>
        </p:nvSpPr>
        <p:spPr bwMode="auto">
          <a:xfrm>
            <a:off x="1371600" y="152400"/>
            <a:ext cx="538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b="1">
                <a:solidFill>
                  <a:schemeClr val="bg1"/>
                </a:solidFill>
                <a:latin typeface="Arial" charset="0"/>
                <a:cs typeface="Arial" charset="0"/>
              </a:rPr>
              <a:t>Antarctic diatoms - - one celled algae</a:t>
            </a:r>
          </a:p>
          <a:p>
            <a:pPr eaLnBrk="1" hangingPunct="1"/>
            <a:r>
              <a:rPr lang="en-US" sz="2000" b="1">
                <a:solidFill>
                  <a:schemeClr val="bg1"/>
                </a:solidFill>
                <a:latin typeface="Arial" charset="0"/>
                <a:cs typeface="Arial" charset="0"/>
              </a:rPr>
              <a:t>	engines of the Antarctic food chain</a:t>
            </a:r>
          </a:p>
        </p:txBody>
      </p:sp>
    </p:spTree>
    <p:extLst>
      <p:ext uri="{BB962C8B-B14F-4D97-AF65-F5344CB8AC3E}">
        <p14:creationId xmlns:p14="http://schemas.microsoft.com/office/powerpoint/2010/main" val="245868277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0575" y="-44450"/>
            <a:ext cx="7073900" cy="521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3" name="Rectangle 3"/>
          <p:cNvSpPr>
            <a:spLocks/>
          </p:cNvSpPr>
          <p:nvPr/>
        </p:nvSpPr>
        <p:spPr bwMode="auto">
          <a:xfrm>
            <a:off x="8054975" y="4889500"/>
            <a:ext cx="1008063" cy="204788"/>
          </a:xfrm>
          <a:prstGeom prst="rect">
            <a:avLst/>
          </a:prstGeom>
          <a:solidFill>
            <a:schemeClr val="accent1">
              <a:alpha val="52940"/>
            </a:schemeClr>
          </a:solidFill>
          <a:ln>
            <a:noFill/>
          </a:ln>
          <a:extLst>
            <a:ext uri="{91240B29-F687-4f45-9708-019B960494DF}">
              <a14:hiddenLine xmlns:a14="http://schemas.microsoft.com/office/drawing/2010/main" w="25400">
                <a:solidFill>
                  <a:srgbClr val="000000"/>
                </a:solidFill>
                <a:miter lim="800000"/>
                <a:headEnd/>
                <a:tailEnd/>
              </a14:hiddenLine>
            </a:ext>
          </a:extLst>
        </p:spPr>
        <p:txBody>
          <a:bodyPr/>
          <a:lstStyle/>
          <a:p>
            <a:endParaRPr lang="en-US" sz="1800">
              <a:latin typeface="Arial" charset="0"/>
            </a:endParaRPr>
          </a:p>
        </p:txBody>
      </p:sp>
      <p:sp>
        <p:nvSpPr>
          <p:cNvPr id="56324" name="Rectangle 4"/>
          <p:cNvSpPr>
            <a:spLocks/>
          </p:cNvSpPr>
          <p:nvPr/>
        </p:nvSpPr>
        <p:spPr bwMode="auto">
          <a:xfrm>
            <a:off x="8180388" y="4900613"/>
            <a:ext cx="723900"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p>
            <a:pPr algn="ctr" defTabSz="642938"/>
            <a:r>
              <a:rPr lang="en-US" sz="1300">
                <a:latin typeface="Gill Sans" charset="0"/>
                <a:sym typeface="Gill Sans" charset="0"/>
              </a:rPr>
              <a:t>Angie Fox</a:t>
            </a:r>
          </a:p>
        </p:txBody>
      </p:sp>
      <p:sp>
        <p:nvSpPr>
          <p:cNvPr id="56325" name="Rectangle 5"/>
          <p:cNvSpPr>
            <a:spLocks/>
          </p:cNvSpPr>
          <p:nvPr/>
        </p:nvSpPr>
        <p:spPr bwMode="auto">
          <a:xfrm>
            <a:off x="-44450" y="5170488"/>
            <a:ext cx="9402763" cy="1749425"/>
          </a:xfrm>
          <a:prstGeom prst="rect">
            <a:avLst/>
          </a:prstGeom>
          <a:solidFill>
            <a:srgbClr val="000000"/>
          </a:solidFill>
          <a:ln w="25400">
            <a:solidFill>
              <a:schemeClr val="tx1"/>
            </a:solidFill>
            <a:miter lim="800000"/>
            <a:headEnd/>
            <a:tailEnd/>
          </a:ln>
        </p:spPr>
        <p:txBody>
          <a:bodyPr/>
          <a:lstStyle/>
          <a:p>
            <a:endParaRPr lang="en-US" sz="1800">
              <a:latin typeface="Arial" charset="0"/>
            </a:endParaRPr>
          </a:p>
        </p:txBody>
      </p:sp>
      <p:sp>
        <p:nvSpPr>
          <p:cNvPr id="56326" name="Rectangle 6"/>
          <p:cNvSpPr>
            <a:spLocks/>
          </p:cNvSpPr>
          <p:nvPr/>
        </p:nvSpPr>
        <p:spPr bwMode="auto">
          <a:xfrm>
            <a:off x="-17463" y="-17463"/>
            <a:ext cx="2079626" cy="5303838"/>
          </a:xfrm>
          <a:prstGeom prst="rect">
            <a:avLst/>
          </a:prstGeom>
          <a:solidFill>
            <a:srgbClr val="000000"/>
          </a:solidFill>
          <a:ln w="25400">
            <a:solidFill>
              <a:schemeClr val="tx1"/>
            </a:solidFill>
            <a:miter lim="800000"/>
            <a:headEnd/>
            <a:tailEnd/>
          </a:ln>
        </p:spPr>
        <p:txBody>
          <a:bodyPr/>
          <a:lstStyle/>
          <a:p>
            <a:endParaRPr lang="en-US" sz="1800">
              <a:latin typeface="Arial" charset="0"/>
            </a:endParaRPr>
          </a:p>
        </p:txBody>
      </p:sp>
      <p:pic>
        <p:nvPicPr>
          <p:cNvPr id="56327" name="Picture 7" descr="Core198to229m 0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0"/>
            <a:ext cx="5184775" cy="800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8" name="Line 8"/>
          <p:cNvSpPr>
            <a:spLocks noChangeShapeType="1"/>
          </p:cNvSpPr>
          <p:nvPr/>
        </p:nvSpPr>
        <p:spPr bwMode="auto">
          <a:xfrm>
            <a:off x="1981200" y="-609600"/>
            <a:ext cx="0" cy="7620000"/>
          </a:xfrm>
          <a:prstGeom prst="line">
            <a:avLst/>
          </a:prstGeom>
          <a:noFill/>
          <a:ln w="1778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29" name="Rectangle 8"/>
          <p:cNvSpPr>
            <a:spLocks noChangeArrowheads="1"/>
          </p:cNvSpPr>
          <p:nvPr/>
        </p:nvSpPr>
        <p:spPr bwMode="auto">
          <a:xfrm>
            <a:off x="2524125" y="5549900"/>
            <a:ext cx="46720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1800" b="1">
                <a:solidFill>
                  <a:srgbClr val="FFFF00"/>
                </a:solidFill>
                <a:latin typeface="Arial" charset="0"/>
              </a:rPr>
              <a:t>Sediments beneath a grounded ice sheet</a:t>
            </a:r>
            <a:endParaRPr lang="en-US" sz="1800">
              <a:latin typeface="Arial" charset="0"/>
            </a:endParaRPr>
          </a:p>
        </p:txBody>
      </p:sp>
    </p:spTree>
    <p:extLst>
      <p:ext uri="{BB962C8B-B14F-4D97-AF65-F5344CB8AC3E}">
        <p14:creationId xmlns:p14="http://schemas.microsoft.com/office/powerpoint/2010/main" val="1988047766"/>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 y="0"/>
            <a:ext cx="10466388" cy="692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6" name="Text Box 6"/>
          <p:cNvSpPr txBox="1">
            <a:spLocks noChangeArrowheads="1"/>
          </p:cNvSpPr>
          <p:nvPr/>
        </p:nvSpPr>
        <p:spPr bwMode="auto">
          <a:xfrm>
            <a:off x="7286625" y="6313488"/>
            <a:ext cx="14763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a:solidFill>
                  <a:schemeClr val="bg1"/>
                </a:solidFill>
              </a:rPr>
              <a:t>photo: R. Powell</a:t>
            </a:r>
          </a:p>
        </p:txBody>
      </p:sp>
    </p:spTree>
    <p:extLst>
      <p:ext uri="{BB962C8B-B14F-4D97-AF65-F5344CB8AC3E}">
        <p14:creationId xmlns:p14="http://schemas.microsoft.com/office/powerpoint/2010/main" val="1035820217"/>
      </p:ext>
    </p:extLst>
  </p:cSld>
  <p:clrMapOvr>
    <a:masterClrMapping/>
  </p:clrMapOvr>
  <p:transition xmlns:p14="http://schemas.microsoft.com/office/powerpoint/2010/main" spd="med">
    <p:dissolve/>
  </p:transitio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1" descr="PrairieFire_graphic.t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29700" y="381000"/>
            <a:ext cx="18246725" cy="639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 name="Straight Connector 3"/>
          <p:cNvCxnSpPr/>
          <p:nvPr/>
        </p:nvCxnSpPr>
        <p:spPr>
          <a:xfrm flipV="1">
            <a:off x="0" y="6610350"/>
            <a:ext cx="9144000" cy="38100"/>
          </a:xfrm>
          <a:prstGeom prst="line">
            <a:avLst/>
          </a:prstGeom>
          <a:ln w="177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932797"/>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1" descr="PrairieFire_graphic.t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750" y="357188"/>
            <a:ext cx="19161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3529922"/>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84150"/>
            <a:ext cx="8243888" cy="1557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1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0"/>
            <a:ext cx="3465513" cy="838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1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44450"/>
            <a:ext cx="3167063" cy="2290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6536201"/>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3" descr="Cleaned.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3738" y="541338"/>
            <a:ext cx="7713662" cy="593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Left Arrow 5"/>
          <p:cNvSpPr/>
          <p:nvPr/>
        </p:nvSpPr>
        <p:spPr>
          <a:xfrm>
            <a:off x="8004175" y="6188075"/>
            <a:ext cx="1035050" cy="665163"/>
          </a:xfrm>
          <a:prstGeom prst="leftArrow">
            <a:avLst/>
          </a:prstGeom>
          <a:solidFill>
            <a:srgbClr val="FF252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1600" dirty="0">
                <a:latin typeface="Calisto MT" pitchFamily="18" charset="0"/>
              </a:rPr>
              <a:t>6.48Ma</a:t>
            </a:r>
          </a:p>
        </p:txBody>
      </p:sp>
      <p:pic>
        <p:nvPicPr>
          <p:cNvPr id="61444"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25" y="6553200"/>
            <a:ext cx="295275" cy="25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5" name="TextBox 25"/>
          <p:cNvSpPr txBox="1">
            <a:spLocks noChangeArrowheads="1"/>
          </p:cNvSpPr>
          <p:nvPr/>
        </p:nvSpPr>
        <p:spPr bwMode="auto">
          <a:xfrm>
            <a:off x="6097588" y="6507163"/>
            <a:ext cx="10699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600">
                <a:solidFill>
                  <a:schemeClr val="bg1"/>
                </a:solidFill>
                <a:latin typeface="Calisto MT" charset="0"/>
              </a:rPr>
              <a:t>Diatomite</a:t>
            </a:r>
          </a:p>
        </p:txBody>
      </p:sp>
      <p:sp>
        <p:nvSpPr>
          <p:cNvPr id="61446" name="Text Box 6"/>
          <p:cNvSpPr txBox="1">
            <a:spLocks noChangeArrowheads="1"/>
          </p:cNvSpPr>
          <p:nvPr/>
        </p:nvSpPr>
        <p:spPr bwMode="auto">
          <a:xfrm>
            <a:off x="1219200" y="49213"/>
            <a:ext cx="662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b="1">
                <a:solidFill>
                  <a:schemeClr val="accent2"/>
                </a:solidFill>
                <a:latin typeface="Arial" charset="0"/>
              </a:rPr>
              <a:t>ANDRILL McMurdo Ice Shelf Project   upper 600 mbsf</a:t>
            </a:r>
          </a:p>
        </p:txBody>
      </p:sp>
      <p:cxnSp>
        <p:nvCxnSpPr>
          <p:cNvPr id="8" name="Straight Connector 7"/>
          <p:cNvCxnSpPr/>
          <p:nvPr/>
        </p:nvCxnSpPr>
        <p:spPr>
          <a:xfrm flipV="1">
            <a:off x="1614488" y="741363"/>
            <a:ext cx="614362" cy="5721350"/>
          </a:xfrm>
          <a:prstGeom prst="line">
            <a:avLst/>
          </a:prstGeom>
          <a:ln w="19050">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2843213" y="701675"/>
            <a:ext cx="692150" cy="5761038"/>
          </a:xfrm>
          <a:prstGeom prst="line">
            <a:avLst/>
          </a:prstGeom>
          <a:ln w="19050">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4225925" y="741363"/>
            <a:ext cx="614363" cy="5721350"/>
          </a:xfrm>
          <a:prstGeom prst="line">
            <a:avLst/>
          </a:prstGeom>
          <a:ln w="19050">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416550" y="701675"/>
            <a:ext cx="692150" cy="5722938"/>
          </a:xfrm>
          <a:prstGeom prst="line">
            <a:avLst/>
          </a:prstGeom>
          <a:ln w="19050">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6761163" y="663575"/>
            <a:ext cx="614362" cy="5722938"/>
          </a:xfrm>
          <a:prstGeom prst="line">
            <a:avLst/>
          </a:prstGeom>
          <a:ln w="19050">
            <a:solidFill>
              <a:srgbClr val="000099"/>
            </a:solidFill>
          </a:ln>
        </p:spPr>
        <p:style>
          <a:lnRef idx="1">
            <a:schemeClr val="accent1"/>
          </a:lnRef>
          <a:fillRef idx="0">
            <a:schemeClr val="accent1"/>
          </a:fillRef>
          <a:effectRef idx="0">
            <a:schemeClr val="accent1"/>
          </a:effectRef>
          <a:fontRef idx="minor">
            <a:schemeClr val="tx1"/>
          </a:fontRef>
        </p:style>
      </p:cxnSp>
      <p:sp>
        <p:nvSpPr>
          <p:cNvPr id="61452" name="TextBox 14"/>
          <p:cNvSpPr txBox="1">
            <a:spLocks noChangeArrowheads="1"/>
          </p:cNvSpPr>
          <p:nvPr/>
        </p:nvSpPr>
        <p:spPr bwMode="auto">
          <a:xfrm>
            <a:off x="1038225" y="395288"/>
            <a:ext cx="8524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0-100 m</a:t>
            </a:r>
          </a:p>
        </p:txBody>
      </p:sp>
      <p:sp>
        <p:nvSpPr>
          <p:cNvPr id="61453" name="TextBox 15"/>
          <p:cNvSpPr txBox="1">
            <a:spLocks noChangeArrowheads="1"/>
          </p:cNvSpPr>
          <p:nvPr/>
        </p:nvSpPr>
        <p:spPr bwMode="auto">
          <a:xfrm>
            <a:off x="2184400" y="395288"/>
            <a:ext cx="1050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100-200 m</a:t>
            </a:r>
          </a:p>
        </p:txBody>
      </p:sp>
      <p:sp>
        <p:nvSpPr>
          <p:cNvPr id="61454" name="TextBox 16"/>
          <p:cNvSpPr txBox="1">
            <a:spLocks noChangeArrowheads="1"/>
          </p:cNvSpPr>
          <p:nvPr/>
        </p:nvSpPr>
        <p:spPr bwMode="auto">
          <a:xfrm>
            <a:off x="3482975" y="395288"/>
            <a:ext cx="1050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200-300 m</a:t>
            </a:r>
          </a:p>
        </p:txBody>
      </p:sp>
      <p:sp>
        <p:nvSpPr>
          <p:cNvPr id="61455" name="TextBox 17"/>
          <p:cNvSpPr txBox="1">
            <a:spLocks noChangeArrowheads="1"/>
          </p:cNvSpPr>
          <p:nvPr/>
        </p:nvSpPr>
        <p:spPr bwMode="auto">
          <a:xfrm>
            <a:off x="4781550" y="395288"/>
            <a:ext cx="1050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300-400 m</a:t>
            </a:r>
          </a:p>
        </p:txBody>
      </p:sp>
      <p:sp>
        <p:nvSpPr>
          <p:cNvPr id="61456" name="TextBox 19"/>
          <p:cNvSpPr txBox="1">
            <a:spLocks noChangeArrowheads="1"/>
          </p:cNvSpPr>
          <p:nvPr/>
        </p:nvSpPr>
        <p:spPr bwMode="auto">
          <a:xfrm>
            <a:off x="6132513" y="395288"/>
            <a:ext cx="1050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400-500 m</a:t>
            </a:r>
          </a:p>
        </p:txBody>
      </p:sp>
      <p:sp>
        <p:nvSpPr>
          <p:cNvPr id="61457" name="TextBox 20"/>
          <p:cNvSpPr txBox="1">
            <a:spLocks noChangeArrowheads="1"/>
          </p:cNvSpPr>
          <p:nvPr/>
        </p:nvSpPr>
        <p:spPr bwMode="auto">
          <a:xfrm>
            <a:off x="7483475" y="395288"/>
            <a:ext cx="1050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b="1">
                <a:latin typeface="Arial" charset="0"/>
                <a:cs typeface="Arial" charset="0"/>
              </a:rPr>
              <a:t>500-600 m</a:t>
            </a:r>
          </a:p>
        </p:txBody>
      </p:sp>
    </p:spTree>
    <p:extLst>
      <p:ext uri="{BB962C8B-B14F-4D97-AF65-F5344CB8AC3E}">
        <p14:creationId xmlns:p14="http://schemas.microsoft.com/office/powerpoint/2010/main" val="257397558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idx="4294967295"/>
          </p:nvPr>
        </p:nvSpPr>
        <p:spPr>
          <a:xfrm>
            <a:off x="457200" y="274638"/>
            <a:ext cx="45719" cy="377483"/>
          </a:xfrm>
        </p:spPr>
        <p:txBody>
          <a:bodyPr lIns="91440" tIns="45720" rIns="91440" bIns="45720">
            <a:normAutofit fontScale="90000"/>
          </a:bodyPr>
          <a:lstStyle/>
          <a:p>
            <a:pPr eaLnBrk="1" hangingPunct="1"/>
            <a:endParaRPr lang="en-GB" dirty="0">
              <a:latin typeface="Times New Roman" charset="0"/>
            </a:endParaRPr>
          </a:p>
        </p:txBody>
      </p:sp>
      <p:pic>
        <p:nvPicPr>
          <p:cNvPr id="62467" name="Picture 3" descr="Motif lo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119813" y="0"/>
            <a:ext cx="3024187" cy="6858000"/>
          </a:xfrm>
          <a:noFill/>
        </p:spPr>
      </p:pic>
      <p:sp>
        <p:nvSpPr>
          <p:cNvPr id="62468" name="Rectangle 4"/>
          <p:cNvSpPr>
            <a:spLocks noChangeArrowheads="1"/>
          </p:cNvSpPr>
          <p:nvPr/>
        </p:nvSpPr>
        <p:spPr bwMode="auto">
          <a:xfrm>
            <a:off x="395288" y="115888"/>
            <a:ext cx="5616575" cy="8651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defTabSz="869950"/>
            <a:r>
              <a:rPr lang="en-NZ" sz="2500">
                <a:solidFill>
                  <a:schemeClr val="tx2"/>
                </a:solidFill>
                <a:latin typeface="Verdana" charset="0"/>
              </a:rPr>
              <a:t>40 glacial-interglacial cycles</a:t>
            </a:r>
            <a:br>
              <a:rPr lang="en-NZ" sz="2500">
                <a:solidFill>
                  <a:schemeClr val="tx2"/>
                </a:solidFill>
                <a:latin typeface="Verdana" charset="0"/>
              </a:rPr>
            </a:br>
            <a:r>
              <a:rPr lang="en-NZ" sz="2500">
                <a:solidFill>
                  <a:schemeClr val="tx2"/>
                </a:solidFill>
                <a:latin typeface="Verdana" charset="0"/>
              </a:rPr>
              <a:t>in the last 5 million years </a:t>
            </a:r>
            <a:endParaRPr lang="en-AU" sz="2500">
              <a:solidFill>
                <a:schemeClr val="tx2"/>
              </a:solidFill>
              <a:latin typeface="Verdana" charset="0"/>
            </a:endParaRPr>
          </a:p>
        </p:txBody>
      </p:sp>
      <p:pic>
        <p:nvPicPr>
          <p:cNvPr id="62469" name="Picture 5"/>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49300" y="1125538"/>
            <a:ext cx="5124450" cy="5430837"/>
          </a:xfrm>
          <a:noFill/>
        </p:spPr>
      </p:pic>
      <p:sp>
        <p:nvSpPr>
          <p:cNvPr id="62470" name="Rectangle 6"/>
          <p:cNvSpPr>
            <a:spLocks noChangeArrowheads="1"/>
          </p:cNvSpPr>
          <p:nvPr/>
        </p:nvSpPr>
        <p:spPr bwMode="auto">
          <a:xfrm>
            <a:off x="0" y="0"/>
            <a:ext cx="9144000" cy="685800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a:latin typeface="Arial" charset="0"/>
            </a:endParaRPr>
          </a:p>
        </p:txBody>
      </p:sp>
      <p:sp>
        <p:nvSpPr>
          <p:cNvPr id="62471" name="Rectangle 7"/>
          <p:cNvSpPr>
            <a:spLocks noChangeArrowheads="1"/>
          </p:cNvSpPr>
          <p:nvPr/>
        </p:nvSpPr>
        <p:spPr bwMode="auto">
          <a:xfrm>
            <a:off x="755650" y="1125538"/>
            <a:ext cx="5111750" cy="5399087"/>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a:latin typeface="Arial" charset="0"/>
            </a:endParaRPr>
          </a:p>
        </p:txBody>
      </p:sp>
    </p:spTree>
    <p:extLst>
      <p:ext uri="{BB962C8B-B14F-4D97-AF65-F5344CB8AC3E}">
        <p14:creationId xmlns:p14="http://schemas.microsoft.com/office/powerpoint/2010/main" val="2097404847"/>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Slide46.tif                                                    00135804Macintosh HD                   7C2623A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9816895"/>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Fi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 y="576263"/>
            <a:ext cx="8637588" cy="623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5" name="TextBox 2"/>
          <p:cNvSpPr txBox="1">
            <a:spLocks noChangeArrowheads="1"/>
          </p:cNvSpPr>
          <p:nvPr/>
        </p:nvSpPr>
        <p:spPr bwMode="auto">
          <a:xfrm>
            <a:off x="1460500" y="165100"/>
            <a:ext cx="65230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latin typeface="Arial" charset="0"/>
                <a:cs typeface="Arial" charset="0"/>
              </a:rPr>
              <a:t>Data and Model Integration     ANDRILL MIS</a:t>
            </a:r>
          </a:p>
        </p:txBody>
      </p:sp>
    </p:spTree>
    <p:extLst>
      <p:ext uri="{BB962C8B-B14F-4D97-AF65-F5344CB8AC3E}">
        <p14:creationId xmlns:p14="http://schemas.microsoft.com/office/powerpoint/2010/main" val="2804020202"/>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Slide47.tif                                                    00135804Macintosh HD                   7C2623A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13"/>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5937809"/>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446213"/>
            <a:ext cx="9296400"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3" name="Rectangle 3"/>
          <p:cNvSpPr>
            <a:spLocks/>
          </p:cNvSpPr>
          <p:nvPr/>
        </p:nvSpPr>
        <p:spPr bwMode="auto">
          <a:xfrm>
            <a:off x="2465388" y="4648200"/>
            <a:ext cx="1801812" cy="128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p>
            <a:pPr algn="ctr" defTabSz="642938"/>
            <a:r>
              <a:rPr lang="en-US" sz="2800">
                <a:solidFill>
                  <a:schemeClr val="bg1"/>
                </a:solidFill>
                <a:latin typeface="Helvetica" charset="0"/>
                <a:cs typeface="Helvetica" charset="0"/>
                <a:sym typeface="Helvetica" charset="0"/>
              </a:rPr>
              <a:t>5-6 meters </a:t>
            </a:r>
          </a:p>
          <a:p>
            <a:pPr algn="ctr" defTabSz="642938"/>
            <a:r>
              <a:rPr lang="en-US" sz="2800">
                <a:solidFill>
                  <a:schemeClr val="bg1"/>
                </a:solidFill>
                <a:latin typeface="Helvetica" charset="0"/>
                <a:cs typeface="Helvetica" charset="0"/>
                <a:sym typeface="Helvetica" charset="0"/>
              </a:rPr>
              <a:t>sea-level</a:t>
            </a:r>
          </a:p>
          <a:p>
            <a:pPr algn="ctr" defTabSz="642938"/>
            <a:r>
              <a:rPr lang="en-US" sz="2800">
                <a:solidFill>
                  <a:schemeClr val="bg1"/>
                </a:solidFill>
                <a:latin typeface="Helvetica" charset="0"/>
                <a:cs typeface="Helvetica" charset="0"/>
                <a:sym typeface="Helvetica" charset="0"/>
              </a:rPr>
              <a:t>rise</a:t>
            </a:r>
          </a:p>
        </p:txBody>
      </p:sp>
      <p:sp>
        <p:nvSpPr>
          <p:cNvPr id="66564" name="Rectangle 4"/>
          <p:cNvSpPr>
            <a:spLocks/>
          </p:cNvSpPr>
          <p:nvPr/>
        </p:nvSpPr>
        <p:spPr bwMode="auto">
          <a:xfrm>
            <a:off x="6443663" y="4648200"/>
            <a:ext cx="1989137" cy="128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p>
            <a:pPr algn="ctr" defTabSz="642938"/>
            <a:r>
              <a:rPr lang="en-US" sz="2800">
                <a:solidFill>
                  <a:schemeClr val="bg1"/>
                </a:solidFill>
                <a:latin typeface="Helvetica" charset="0"/>
                <a:cs typeface="Helvetica" charset="0"/>
                <a:sym typeface="Helvetica" charset="0"/>
              </a:rPr>
              <a:t>~ 60 meters </a:t>
            </a:r>
          </a:p>
          <a:p>
            <a:pPr algn="ctr" defTabSz="642938"/>
            <a:r>
              <a:rPr lang="en-US" sz="2800">
                <a:solidFill>
                  <a:schemeClr val="bg1"/>
                </a:solidFill>
                <a:latin typeface="Helvetica" charset="0"/>
                <a:cs typeface="Helvetica" charset="0"/>
                <a:sym typeface="Helvetica" charset="0"/>
              </a:rPr>
              <a:t>sea-level</a:t>
            </a:r>
          </a:p>
          <a:p>
            <a:pPr algn="ctr" defTabSz="642938"/>
            <a:r>
              <a:rPr lang="en-US" sz="2800">
                <a:solidFill>
                  <a:schemeClr val="bg1"/>
                </a:solidFill>
                <a:latin typeface="Helvetica" charset="0"/>
                <a:cs typeface="Helvetica" charset="0"/>
                <a:sym typeface="Helvetica" charset="0"/>
              </a:rPr>
              <a:t>rise</a:t>
            </a:r>
          </a:p>
        </p:txBody>
      </p:sp>
      <p:sp>
        <p:nvSpPr>
          <p:cNvPr id="66565" name="Line 5"/>
          <p:cNvSpPr>
            <a:spLocks noChangeShapeType="1"/>
          </p:cNvSpPr>
          <p:nvPr/>
        </p:nvSpPr>
        <p:spPr bwMode="auto">
          <a:xfrm flipV="1">
            <a:off x="5867400" y="4343400"/>
            <a:ext cx="0" cy="1447800"/>
          </a:xfrm>
          <a:prstGeom prst="line">
            <a:avLst/>
          </a:prstGeom>
          <a:noFill/>
          <a:ln w="5715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66566" name="Text Box 6"/>
          <p:cNvSpPr txBox="1">
            <a:spLocks/>
          </p:cNvSpPr>
          <p:nvPr/>
        </p:nvSpPr>
        <p:spPr bwMode="auto">
          <a:xfrm>
            <a:off x="1843088" y="165100"/>
            <a:ext cx="6116637"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64291" tIns="32146" rIns="64291" bIns="32146">
            <a:spAutoFit/>
          </a:bodyPr>
          <a:lstStyle>
            <a:lvl1pPr defTabSz="642938" eaLnBrk="0" hangingPunct="0">
              <a:defRPr sz="2400">
                <a:solidFill>
                  <a:schemeClr val="tx1"/>
                </a:solidFill>
                <a:latin typeface="Times New Roman" charset="0"/>
                <a:ea typeface="ＭＳ Ｐゴシック" charset="0"/>
                <a:cs typeface="ＭＳ Ｐゴシック" charset="0"/>
              </a:defRPr>
            </a:lvl1pPr>
            <a:lvl2pPr marL="742950" indent="-285750" defTabSz="642938" eaLnBrk="0" hangingPunct="0">
              <a:defRPr sz="2400">
                <a:solidFill>
                  <a:schemeClr val="tx1"/>
                </a:solidFill>
                <a:latin typeface="Times New Roman" charset="0"/>
                <a:ea typeface="ＭＳ Ｐゴシック" charset="0"/>
              </a:defRPr>
            </a:lvl2pPr>
            <a:lvl3pPr marL="1143000" indent="-228600" defTabSz="642938" eaLnBrk="0" hangingPunct="0">
              <a:defRPr sz="2400">
                <a:solidFill>
                  <a:schemeClr val="tx1"/>
                </a:solidFill>
                <a:latin typeface="Times New Roman" charset="0"/>
                <a:ea typeface="ＭＳ Ｐゴシック" charset="0"/>
              </a:defRPr>
            </a:lvl3pPr>
            <a:lvl4pPr marL="1600200" indent="-228600" defTabSz="642938" eaLnBrk="0" hangingPunct="0">
              <a:defRPr sz="2400">
                <a:solidFill>
                  <a:schemeClr val="tx1"/>
                </a:solidFill>
                <a:latin typeface="Times New Roman" charset="0"/>
                <a:ea typeface="ＭＳ Ｐゴシック" charset="0"/>
              </a:defRPr>
            </a:lvl4pPr>
            <a:lvl5pPr marL="2057400" indent="-228600" defTabSz="642938" eaLnBrk="0" hangingPunct="0">
              <a:defRPr sz="2400">
                <a:solidFill>
                  <a:schemeClr val="tx1"/>
                </a:solidFill>
                <a:latin typeface="Times New Roman" charset="0"/>
                <a:ea typeface="ＭＳ Ｐゴシック" charset="0"/>
              </a:defRPr>
            </a:lvl5pPr>
            <a:lvl6pPr marL="2514600" indent="-228600" defTabSz="642938"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defTabSz="642938"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defTabSz="642938"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defTabSz="642938"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US" sz="3000" b="1" dirty="0">
                <a:solidFill>
                  <a:schemeClr val="bg1"/>
                </a:solidFill>
                <a:latin typeface="Gill Sans" charset="0"/>
                <a:sym typeface="Gill Sans" charset="0"/>
              </a:rPr>
              <a:t>If these ice sheets were to melt…</a:t>
            </a:r>
          </a:p>
          <a:p>
            <a:pPr algn="ctr" eaLnBrk="1" hangingPunct="1"/>
            <a:r>
              <a:rPr lang="en-US" sz="3000" b="1" dirty="0">
                <a:solidFill>
                  <a:schemeClr val="bg1"/>
                </a:solidFill>
                <a:latin typeface="Gill Sans" charset="0"/>
                <a:sym typeface="Gill Sans" charset="0"/>
              </a:rPr>
              <a:t>sea-level would rise</a:t>
            </a:r>
            <a:endParaRPr lang="en-US" sz="3000" b="1" dirty="0">
              <a:latin typeface="Gill Sans" charset="0"/>
              <a:sym typeface="Gill Sans" charset="0"/>
            </a:endParaRPr>
          </a:p>
        </p:txBody>
      </p:sp>
      <p:sp>
        <p:nvSpPr>
          <p:cNvPr id="66567" name="Text Box 7"/>
          <p:cNvSpPr txBox="1">
            <a:spLocks noChangeArrowheads="1"/>
          </p:cNvSpPr>
          <p:nvPr/>
        </p:nvSpPr>
        <p:spPr bwMode="auto">
          <a:xfrm>
            <a:off x="517525" y="6059488"/>
            <a:ext cx="72882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b="1">
                <a:solidFill>
                  <a:srgbClr val="FFFF00"/>
                </a:solidFill>
                <a:latin typeface="Arial" charset="0"/>
                <a:cs typeface="Arial" charset="0"/>
              </a:rPr>
              <a:t>Greenland Ice Sheet 5 to 6 meters more…        </a:t>
            </a:r>
            <a:r>
              <a:rPr lang="en-US" b="1">
                <a:solidFill>
                  <a:srgbClr val="FFFF00"/>
                </a:solidFill>
                <a:latin typeface="Arial" charset="0"/>
                <a:cs typeface="Arial" charset="0"/>
              </a:rPr>
              <a:t>IPCC AR5</a:t>
            </a:r>
          </a:p>
        </p:txBody>
      </p:sp>
      <p:pic>
        <p:nvPicPr>
          <p:cNvPr id="6656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371600"/>
            <a:ext cx="1905000"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9" name="Line 9"/>
          <p:cNvSpPr>
            <a:spLocks noChangeShapeType="1"/>
          </p:cNvSpPr>
          <p:nvPr/>
        </p:nvSpPr>
        <p:spPr bwMode="auto">
          <a:xfrm>
            <a:off x="1600200" y="1981200"/>
            <a:ext cx="76200" cy="838200"/>
          </a:xfrm>
          <a:prstGeom prst="line">
            <a:avLst/>
          </a:prstGeom>
          <a:noFill/>
          <a:ln w="19050">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6570" name="Line 10"/>
          <p:cNvSpPr>
            <a:spLocks noChangeShapeType="1"/>
          </p:cNvSpPr>
          <p:nvPr/>
        </p:nvSpPr>
        <p:spPr bwMode="auto">
          <a:xfrm>
            <a:off x="2133600" y="1981200"/>
            <a:ext cx="3505200" cy="1676400"/>
          </a:xfrm>
          <a:prstGeom prst="line">
            <a:avLst/>
          </a:prstGeom>
          <a:noFill/>
          <a:ln w="19050">
            <a:solidFill>
              <a:schemeClr val="bg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101838382"/>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2" descr="Millan_rig_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0" name="AutoShape 5"/>
          <p:cNvSpPr>
            <a:spLocks noChangeArrowheads="1"/>
          </p:cNvSpPr>
          <p:nvPr/>
        </p:nvSpPr>
        <p:spPr bwMode="auto">
          <a:xfrm>
            <a:off x="5851525" y="3392488"/>
            <a:ext cx="3073400" cy="730250"/>
          </a:xfrm>
          <a:prstGeom prst="cloudCallout">
            <a:avLst>
              <a:gd name="adj1" fmla="val -44083"/>
              <a:gd name="adj2" fmla="val 37361"/>
            </a:avLst>
          </a:prstGeom>
          <a:solidFill>
            <a:schemeClr val="accent1">
              <a:alpha val="54117"/>
            </a:schemeClr>
          </a:solidFill>
          <a:ln w="9525">
            <a:solidFill>
              <a:schemeClr val="tx1"/>
            </a:solidFill>
            <a:round/>
            <a:headEnd/>
            <a:tailEnd/>
          </a:ln>
        </p:spPr>
        <p:txBody>
          <a:bodyPr wrap="none" anchor="ctr"/>
          <a:lstStyle/>
          <a:p>
            <a:pPr algn="ctr" eaLnBrk="0" hangingPunct="0"/>
            <a:endParaRPr lang="en-US"/>
          </a:p>
        </p:txBody>
      </p:sp>
      <p:sp>
        <p:nvSpPr>
          <p:cNvPr id="68611" name="Text Box 6"/>
          <p:cNvSpPr txBox="1">
            <a:spLocks noChangeArrowheads="1"/>
          </p:cNvSpPr>
          <p:nvPr/>
        </p:nvSpPr>
        <p:spPr bwMode="auto">
          <a:xfrm>
            <a:off x="6210300" y="3538538"/>
            <a:ext cx="31527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r>
              <a:rPr lang="it-IT" sz="1600" b="1">
                <a:latin typeface="Arial" charset="0"/>
                <a:cs typeface="Arial" charset="0"/>
              </a:rPr>
              <a:t>any questions, please...</a:t>
            </a:r>
          </a:p>
        </p:txBody>
      </p:sp>
    </p:spTree>
    <p:extLst>
      <p:ext uri="{BB962C8B-B14F-4D97-AF65-F5344CB8AC3E}">
        <p14:creationId xmlns:p14="http://schemas.microsoft.com/office/powerpoint/2010/main" val="2981058774"/>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3" descr="andrill_flag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513" y="0"/>
            <a:ext cx="9107487" cy="717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5" name="TextBox 2"/>
          <p:cNvSpPr txBox="1">
            <a:spLocks noChangeArrowheads="1"/>
          </p:cNvSpPr>
          <p:nvPr/>
        </p:nvSpPr>
        <p:spPr bwMode="auto">
          <a:xfrm>
            <a:off x="2895600" y="152400"/>
            <a:ext cx="36179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800" b="1">
                <a:latin typeface="Arial" charset="0"/>
                <a:cs typeface="Arial" charset="0"/>
              </a:rPr>
              <a:t>Where to Drill Next?</a:t>
            </a:r>
          </a:p>
        </p:txBody>
      </p:sp>
    </p:spTree>
    <p:extLst>
      <p:ext uri="{BB962C8B-B14F-4D97-AF65-F5344CB8AC3E}">
        <p14:creationId xmlns:p14="http://schemas.microsoft.com/office/powerpoint/2010/main" val="344825577"/>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Grp="1" noChangeAspect="1"/>
          </p:cNvPicPr>
          <p:nvPr>
            <p:ph/>
          </p:nvPr>
        </p:nvPicPr>
        <p:blipFill>
          <a:blip r:embed="rId2">
            <a:extLst>
              <a:ext uri="{28A0092B-C50C-407E-A947-70E740481C1C}">
                <a14:useLocalDpi xmlns:a14="http://schemas.microsoft.com/office/drawing/2010/main" val="0"/>
              </a:ext>
            </a:extLst>
          </a:blip>
          <a:srcRect/>
          <a:stretch>
            <a:fillRect/>
          </a:stretch>
        </p:blipFill>
        <p:spPr>
          <a:xfrm>
            <a:off x="0" y="581025"/>
            <a:ext cx="9144000" cy="5800725"/>
          </a:xfrm>
          <a:noFill/>
        </p:spPr>
      </p:pic>
      <p:sp>
        <p:nvSpPr>
          <p:cNvPr id="70659" name="Rectangle 3"/>
          <p:cNvSpPr>
            <a:spLocks noChangeArrowheads="1"/>
          </p:cNvSpPr>
          <p:nvPr/>
        </p:nvSpPr>
        <p:spPr bwMode="auto">
          <a:xfrm>
            <a:off x="2889250" y="5038725"/>
            <a:ext cx="330200" cy="146050"/>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70660" name="Text Box 4"/>
          <p:cNvSpPr txBox="1">
            <a:spLocks noChangeArrowheads="1"/>
          </p:cNvSpPr>
          <p:nvPr/>
        </p:nvSpPr>
        <p:spPr bwMode="auto">
          <a:xfrm>
            <a:off x="2852738" y="152400"/>
            <a:ext cx="482758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solidFill>
                  <a:srgbClr val="0000FF"/>
                </a:solidFill>
              </a:rPr>
              <a:t>ANDRILL Coulman High Project</a:t>
            </a:r>
          </a:p>
        </p:txBody>
      </p:sp>
      <p:sp>
        <p:nvSpPr>
          <p:cNvPr id="70661" name="Line 6"/>
          <p:cNvSpPr>
            <a:spLocks noChangeShapeType="1"/>
          </p:cNvSpPr>
          <p:nvPr/>
        </p:nvSpPr>
        <p:spPr bwMode="auto">
          <a:xfrm flipH="1" flipV="1">
            <a:off x="3181350" y="5257800"/>
            <a:ext cx="439738" cy="841375"/>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62" name="Text Box 7"/>
          <p:cNvSpPr txBox="1">
            <a:spLocks noChangeArrowheads="1"/>
          </p:cNvSpPr>
          <p:nvPr/>
        </p:nvSpPr>
        <p:spPr bwMode="auto">
          <a:xfrm>
            <a:off x="219075" y="320675"/>
            <a:ext cx="2365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b="1"/>
              <a:t>Future Drilling:</a:t>
            </a:r>
          </a:p>
        </p:txBody>
      </p:sp>
      <p:pic>
        <p:nvPicPr>
          <p:cNvPr id="7066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5994400"/>
            <a:ext cx="1746250" cy="56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7451214"/>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Content Placeholder 3" descr="Fig. C-F.png"/>
          <p:cNvPicPr>
            <a:picLocks noGrp="1" noChangeAspect="1"/>
          </p:cNvPicPr>
          <p:nvPr>
            <p:ph idx="1"/>
          </p:nvPr>
        </p:nvPicPr>
        <p:blipFill>
          <a:blip r:embed="rId3">
            <a:extLst>
              <a:ext uri="{28A0092B-C50C-407E-A947-70E740481C1C}">
                <a14:useLocalDpi xmlns:a14="http://schemas.microsoft.com/office/drawing/2010/main" val="0"/>
              </a:ext>
            </a:extLst>
          </a:blip>
          <a:srcRect l="-8690" r="-11038"/>
          <a:stretch>
            <a:fillRect/>
          </a:stretch>
        </p:blipFill>
        <p:spPr>
          <a:xfrm>
            <a:off x="2557463" y="376238"/>
            <a:ext cx="7013575" cy="6126162"/>
          </a:xfrm>
        </p:spPr>
      </p:pic>
      <p:sp>
        <p:nvSpPr>
          <p:cNvPr id="12291" name="TextBox 4"/>
          <p:cNvSpPr txBox="1">
            <a:spLocks noChangeArrowheads="1"/>
          </p:cNvSpPr>
          <p:nvPr/>
        </p:nvSpPr>
        <p:spPr bwMode="auto">
          <a:xfrm>
            <a:off x="338138" y="779463"/>
            <a:ext cx="2422525" cy="2678112"/>
          </a:xfrm>
          <a:prstGeom prst="rect">
            <a:avLst/>
          </a:prstGeom>
          <a:noFill/>
          <a:ln w="9525">
            <a:noFill/>
            <a:miter lim="800000"/>
            <a:headEnd/>
            <a:tailEnd/>
          </a:ln>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b="1" smtClean="0">
                <a:solidFill>
                  <a:srgbClr val="FFFF00"/>
                </a:solidFill>
                <a:effectLst>
                  <a:outerShdw blurRad="38100" dist="38100" dir="2700000" algn="tl">
                    <a:srgbClr val="000000"/>
                  </a:outerShdw>
                </a:effectLst>
                <a:latin typeface="Arial" charset="0"/>
                <a:cs typeface="+mn-cs"/>
              </a:rPr>
              <a:t>Effect of higher bedrock topography in Eocene (Wilson and Luyendyk 2009; WL09):</a:t>
            </a:r>
          </a:p>
        </p:txBody>
      </p:sp>
      <p:sp>
        <p:nvSpPr>
          <p:cNvPr id="13316" name="TextBox 4"/>
          <p:cNvSpPr txBox="1">
            <a:spLocks noChangeArrowheads="1"/>
          </p:cNvSpPr>
          <p:nvPr/>
        </p:nvSpPr>
        <p:spPr bwMode="auto">
          <a:xfrm>
            <a:off x="1336675" y="5856288"/>
            <a:ext cx="1625600" cy="584200"/>
          </a:xfrm>
          <a:prstGeom prst="rect">
            <a:avLst/>
          </a:prstGeom>
          <a:noFill/>
          <a:ln w="9525">
            <a:noFill/>
            <a:miter lim="800000"/>
            <a:headEnd/>
            <a:tailEnd/>
          </a:ln>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1600" i="1" smtClean="0">
                <a:effectLst>
                  <a:outerShdw blurRad="38100" dist="38100" dir="2700000" algn="tl">
                    <a:srgbClr val="FFFFFF"/>
                  </a:outerShdw>
                </a:effectLst>
                <a:latin typeface="Arial" charset="0"/>
                <a:cs typeface="+mn-cs"/>
              </a:rPr>
              <a:t>Ice models by D. Pollard</a:t>
            </a:r>
          </a:p>
        </p:txBody>
      </p:sp>
      <p:sp>
        <p:nvSpPr>
          <p:cNvPr id="71685" name="TextBox 4"/>
          <p:cNvSpPr txBox="1">
            <a:spLocks noChangeArrowheads="1"/>
          </p:cNvSpPr>
          <p:nvPr/>
        </p:nvSpPr>
        <p:spPr bwMode="auto">
          <a:xfrm>
            <a:off x="4318000" y="2921000"/>
            <a:ext cx="35560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US" sz="1000" i="1">
                <a:solidFill>
                  <a:schemeClr val="bg2"/>
                </a:solidFill>
              </a:rPr>
              <a:t>After Studinger &amp; Barrett (2009)</a:t>
            </a:r>
          </a:p>
        </p:txBody>
      </p:sp>
      <p:sp>
        <p:nvSpPr>
          <p:cNvPr id="6" name="TextBox 5"/>
          <p:cNvSpPr txBox="1"/>
          <p:nvPr/>
        </p:nvSpPr>
        <p:spPr>
          <a:xfrm>
            <a:off x="457200" y="3700463"/>
            <a:ext cx="1778000" cy="1568450"/>
          </a:xfrm>
          <a:prstGeom prst="rect">
            <a:avLst/>
          </a:prstGeom>
          <a:noFill/>
        </p:spPr>
        <p:txBody>
          <a:bodyPr>
            <a:spAutoFit/>
          </a:bodyPr>
          <a:lstStyle/>
          <a:p>
            <a:pPr>
              <a:defRPr/>
            </a:pPr>
            <a:r>
              <a:rPr lang="en-US" b="1" dirty="0">
                <a:solidFill>
                  <a:srgbClr val="FFFF00"/>
                </a:solidFill>
                <a:effectLst>
                  <a:outerShdw blurRad="38100" dist="38100" dir="2700000" algn="tl">
                    <a:srgbClr val="000000"/>
                  </a:outerShdw>
                </a:effectLst>
                <a:latin typeface="Times New Roman" pitchFamily="18" charset="0"/>
                <a:ea typeface="+mn-ea"/>
                <a:cs typeface="+mn-cs"/>
              </a:rPr>
              <a:t>More ice predicted </a:t>
            </a:r>
          </a:p>
          <a:p>
            <a:pPr>
              <a:defRPr/>
            </a:pPr>
            <a:r>
              <a:rPr lang="en-US" b="1" dirty="0">
                <a:solidFill>
                  <a:srgbClr val="FFFF00"/>
                </a:solidFill>
                <a:effectLst>
                  <a:outerShdw blurRad="38100" dist="38100" dir="2700000" algn="tl">
                    <a:srgbClr val="000000"/>
                  </a:outerShdw>
                </a:effectLst>
                <a:latin typeface="Times New Roman" pitchFamily="18" charset="0"/>
                <a:ea typeface="+mn-ea"/>
                <a:cs typeface="+mn-cs"/>
              </a:rPr>
              <a:t>at E-O</a:t>
            </a:r>
          </a:p>
          <a:p>
            <a:pPr>
              <a:defRPr/>
            </a:pPr>
            <a:endParaRPr lang="en-US" dirty="0">
              <a:latin typeface="Times New Roman" pitchFamily="18" charset="0"/>
              <a:ea typeface="+mn-ea"/>
              <a:cs typeface="+mn-cs"/>
            </a:endParaRPr>
          </a:p>
        </p:txBody>
      </p:sp>
      <p:sp>
        <p:nvSpPr>
          <p:cNvPr id="7" name="Footer Placeholder 11"/>
          <p:cNvSpPr txBox="1">
            <a:spLocks/>
          </p:cNvSpPr>
          <p:nvPr/>
        </p:nvSpPr>
        <p:spPr bwMode="auto">
          <a:xfrm>
            <a:off x="3124200" y="6489700"/>
            <a:ext cx="2895600" cy="457200"/>
          </a:xfrm>
          <a:prstGeom prst="rect">
            <a:avLst/>
          </a:prstGeom>
          <a:noFill/>
          <a:ln>
            <a:noFill/>
          </a:ln>
          <a:effectLst>
            <a:outerShdw blurRad="63500" algn="ctr" rotWithShape="0">
              <a:srgbClr val="000000">
                <a:alpha val="7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defRPr/>
            </a:pPr>
            <a:r>
              <a:rPr lang="en-US" sz="1400">
                <a:solidFill>
                  <a:srgbClr val="FFFFFF"/>
                </a:solidFill>
                <a:latin typeface="Verdana" pitchFamily="34" charset="0"/>
                <a:ea typeface="+mn-ea"/>
                <a:cs typeface="+mn-cs"/>
              </a:rPr>
              <a:t>ISAES XI Edinburgh</a:t>
            </a:r>
          </a:p>
        </p:txBody>
      </p:sp>
    </p:spTree>
    <p:extLst>
      <p:ext uri="{BB962C8B-B14F-4D97-AF65-F5344CB8AC3E}">
        <p14:creationId xmlns:p14="http://schemas.microsoft.com/office/powerpoint/2010/main" val="208559004"/>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Fi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381000"/>
            <a:ext cx="11177587" cy="617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9141160"/>
      </p:ext>
    </p:extLst>
  </p:cSld>
  <p:clrMapOvr>
    <a:masterClrMapping/>
  </p:clrMapOvr>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8" y="3498850"/>
            <a:ext cx="8543925"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9" name="Freeform 10"/>
          <p:cNvSpPr>
            <a:spLocks/>
          </p:cNvSpPr>
          <p:nvPr/>
        </p:nvSpPr>
        <p:spPr bwMode="auto">
          <a:xfrm>
            <a:off x="1784350" y="4416425"/>
            <a:ext cx="5767388" cy="779463"/>
          </a:xfrm>
          <a:custGeom>
            <a:avLst/>
            <a:gdLst>
              <a:gd name="T0" fmla="*/ 2147483647 w 3633"/>
              <a:gd name="T1" fmla="*/ 0 h 491"/>
              <a:gd name="T2" fmla="*/ 2147483647 w 3633"/>
              <a:gd name="T3" fmla="*/ 2147483647 h 491"/>
              <a:gd name="T4" fmla="*/ 2147483647 w 3633"/>
              <a:gd name="T5" fmla="*/ 2147483647 h 491"/>
              <a:gd name="T6" fmla="*/ 2147483647 w 3633"/>
              <a:gd name="T7" fmla="*/ 2147483647 h 491"/>
              <a:gd name="T8" fmla="*/ 2147483647 w 3633"/>
              <a:gd name="T9" fmla="*/ 2147483647 h 491"/>
              <a:gd name="T10" fmla="*/ 2147483647 w 3633"/>
              <a:gd name="T11" fmla="*/ 2147483647 h 491"/>
              <a:gd name="T12" fmla="*/ 2147483647 w 3633"/>
              <a:gd name="T13" fmla="*/ 2147483647 h 491"/>
              <a:gd name="T14" fmla="*/ 2147483647 w 3633"/>
              <a:gd name="T15" fmla="*/ 2147483647 h 491"/>
              <a:gd name="T16" fmla="*/ 2147483647 w 3633"/>
              <a:gd name="T17" fmla="*/ 2147483647 h 491"/>
              <a:gd name="T18" fmla="*/ 2147483647 w 3633"/>
              <a:gd name="T19" fmla="*/ 2147483647 h 491"/>
              <a:gd name="T20" fmla="*/ 2147483647 w 3633"/>
              <a:gd name="T21" fmla="*/ 2147483647 h 491"/>
              <a:gd name="T22" fmla="*/ 2147483647 w 3633"/>
              <a:gd name="T23" fmla="*/ 2147483647 h 491"/>
              <a:gd name="T24" fmla="*/ 2147483647 w 3633"/>
              <a:gd name="T25" fmla="*/ 2147483647 h 491"/>
              <a:gd name="T26" fmla="*/ 2147483647 w 3633"/>
              <a:gd name="T27" fmla="*/ 2147483647 h 491"/>
              <a:gd name="T28" fmla="*/ 2147483647 w 3633"/>
              <a:gd name="T29" fmla="*/ 2147483647 h 491"/>
              <a:gd name="T30" fmla="*/ 2147483647 w 3633"/>
              <a:gd name="T31" fmla="*/ 2147483647 h 491"/>
              <a:gd name="T32" fmla="*/ 2147483647 w 3633"/>
              <a:gd name="T33" fmla="*/ 2147483647 h 491"/>
              <a:gd name="T34" fmla="*/ 2147483647 w 3633"/>
              <a:gd name="T35" fmla="*/ 2147483647 h 491"/>
              <a:gd name="T36" fmla="*/ 2147483647 w 3633"/>
              <a:gd name="T37" fmla="*/ 2147483647 h 491"/>
              <a:gd name="T38" fmla="*/ 2147483647 w 3633"/>
              <a:gd name="T39" fmla="*/ 2147483647 h 491"/>
              <a:gd name="T40" fmla="*/ 2147483647 w 3633"/>
              <a:gd name="T41" fmla="*/ 2147483647 h 491"/>
              <a:gd name="T42" fmla="*/ 2147483647 w 3633"/>
              <a:gd name="T43" fmla="*/ 2147483647 h 491"/>
              <a:gd name="T44" fmla="*/ 2147483647 w 3633"/>
              <a:gd name="T45" fmla="*/ 2147483647 h 491"/>
              <a:gd name="T46" fmla="*/ 2147483647 w 3633"/>
              <a:gd name="T47" fmla="*/ 2147483647 h 491"/>
              <a:gd name="T48" fmla="*/ 2147483647 w 3633"/>
              <a:gd name="T49" fmla="*/ 2147483647 h 491"/>
              <a:gd name="T50" fmla="*/ 2147483647 w 3633"/>
              <a:gd name="T51" fmla="*/ 2147483647 h 491"/>
              <a:gd name="T52" fmla="*/ 2147483647 w 3633"/>
              <a:gd name="T53" fmla="*/ 2147483647 h 491"/>
              <a:gd name="T54" fmla="*/ 0 w 3633"/>
              <a:gd name="T55" fmla="*/ 2147483647 h 491"/>
              <a:gd name="T56" fmla="*/ 2147483647 w 3633"/>
              <a:gd name="T57" fmla="*/ 0 h 491"/>
              <a:gd name="T58" fmla="*/ 2147483647 w 3633"/>
              <a:gd name="T59" fmla="*/ 2147483647 h 491"/>
              <a:gd name="T60" fmla="*/ 2147483647 w 3633"/>
              <a:gd name="T61" fmla="*/ 2147483647 h 491"/>
              <a:gd name="T62" fmla="*/ 2147483647 w 3633"/>
              <a:gd name="T63" fmla="*/ 2147483647 h 491"/>
              <a:gd name="T64" fmla="*/ 2147483647 w 3633"/>
              <a:gd name="T65" fmla="*/ 2147483647 h 491"/>
              <a:gd name="T66" fmla="*/ 2147483647 w 3633"/>
              <a:gd name="T67" fmla="*/ 2147483647 h 491"/>
              <a:gd name="T68" fmla="*/ 2147483647 w 3633"/>
              <a:gd name="T69" fmla="*/ 2147483647 h 491"/>
              <a:gd name="T70" fmla="*/ 2147483647 w 3633"/>
              <a:gd name="T71" fmla="*/ 2147483647 h 491"/>
              <a:gd name="T72" fmla="*/ 2147483647 w 3633"/>
              <a:gd name="T73" fmla="*/ 2147483647 h 491"/>
              <a:gd name="T74" fmla="*/ 2147483647 w 3633"/>
              <a:gd name="T75" fmla="*/ 2147483647 h 491"/>
              <a:gd name="T76" fmla="*/ 2147483647 w 3633"/>
              <a:gd name="T77" fmla="*/ 2147483647 h 491"/>
              <a:gd name="T78" fmla="*/ 2147483647 w 3633"/>
              <a:gd name="T79" fmla="*/ 2147483647 h 491"/>
              <a:gd name="T80" fmla="*/ 2147483647 w 3633"/>
              <a:gd name="T81" fmla="*/ 2147483647 h 491"/>
              <a:gd name="T82" fmla="*/ 2147483647 w 3633"/>
              <a:gd name="T83" fmla="*/ 2147483647 h 491"/>
              <a:gd name="T84" fmla="*/ 2147483647 w 3633"/>
              <a:gd name="T85" fmla="*/ 2147483647 h 491"/>
              <a:gd name="T86" fmla="*/ 2147483647 w 3633"/>
              <a:gd name="T87" fmla="*/ 2147483647 h 491"/>
              <a:gd name="T88" fmla="*/ 2147483647 w 3633"/>
              <a:gd name="T89" fmla="*/ 2147483647 h 491"/>
              <a:gd name="T90" fmla="*/ 2147483647 w 3633"/>
              <a:gd name="T91" fmla="*/ 2147483647 h 491"/>
              <a:gd name="T92" fmla="*/ 2147483647 w 3633"/>
              <a:gd name="T93" fmla="*/ 2147483647 h 491"/>
              <a:gd name="T94" fmla="*/ 2147483647 w 3633"/>
              <a:gd name="T95" fmla="*/ 2147483647 h 491"/>
              <a:gd name="T96" fmla="*/ 2147483647 w 3633"/>
              <a:gd name="T97" fmla="*/ 0 h 49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633"/>
              <a:gd name="T148" fmla="*/ 0 h 491"/>
              <a:gd name="T149" fmla="*/ 3633 w 3633"/>
              <a:gd name="T150" fmla="*/ 491 h 49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633" h="491">
                <a:moveTo>
                  <a:pt x="3633" y="0"/>
                </a:moveTo>
                <a:lnTo>
                  <a:pt x="3576" y="150"/>
                </a:lnTo>
                <a:lnTo>
                  <a:pt x="3448" y="157"/>
                </a:lnTo>
                <a:lnTo>
                  <a:pt x="3349" y="221"/>
                </a:lnTo>
                <a:lnTo>
                  <a:pt x="3192" y="278"/>
                </a:lnTo>
                <a:lnTo>
                  <a:pt x="3143" y="370"/>
                </a:lnTo>
                <a:lnTo>
                  <a:pt x="3121" y="427"/>
                </a:lnTo>
                <a:lnTo>
                  <a:pt x="2773" y="477"/>
                </a:lnTo>
                <a:lnTo>
                  <a:pt x="2602" y="477"/>
                </a:lnTo>
                <a:lnTo>
                  <a:pt x="2488" y="491"/>
                </a:lnTo>
                <a:lnTo>
                  <a:pt x="2168" y="456"/>
                </a:lnTo>
                <a:lnTo>
                  <a:pt x="1984" y="420"/>
                </a:lnTo>
                <a:lnTo>
                  <a:pt x="1848" y="370"/>
                </a:lnTo>
                <a:lnTo>
                  <a:pt x="1649" y="285"/>
                </a:lnTo>
                <a:lnTo>
                  <a:pt x="1514" y="264"/>
                </a:lnTo>
                <a:lnTo>
                  <a:pt x="1344" y="221"/>
                </a:lnTo>
                <a:lnTo>
                  <a:pt x="1230" y="178"/>
                </a:lnTo>
                <a:lnTo>
                  <a:pt x="1180" y="370"/>
                </a:lnTo>
                <a:lnTo>
                  <a:pt x="1116" y="456"/>
                </a:lnTo>
                <a:lnTo>
                  <a:pt x="903" y="420"/>
                </a:lnTo>
                <a:lnTo>
                  <a:pt x="768" y="406"/>
                </a:lnTo>
                <a:lnTo>
                  <a:pt x="689" y="406"/>
                </a:lnTo>
                <a:lnTo>
                  <a:pt x="583" y="328"/>
                </a:lnTo>
                <a:lnTo>
                  <a:pt x="519" y="320"/>
                </a:lnTo>
                <a:lnTo>
                  <a:pt x="341" y="228"/>
                </a:lnTo>
                <a:lnTo>
                  <a:pt x="192" y="150"/>
                </a:lnTo>
                <a:lnTo>
                  <a:pt x="149" y="143"/>
                </a:lnTo>
                <a:lnTo>
                  <a:pt x="0" y="50"/>
                </a:lnTo>
                <a:lnTo>
                  <a:pt x="220" y="0"/>
                </a:lnTo>
                <a:lnTo>
                  <a:pt x="497" y="43"/>
                </a:lnTo>
                <a:lnTo>
                  <a:pt x="696" y="79"/>
                </a:lnTo>
                <a:lnTo>
                  <a:pt x="888" y="86"/>
                </a:lnTo>
                <a:lnTo>
                  <a:pt x="1123" y="36"/>
                </a:lnTo>
                <a:lnTo>
                  <a:pt x="1258" y="8"/>
                </a:lnTo>
                <a:lnTo>
                  <a:pt x="1493" y="50"/>
                </a:lnTo>
                <a:lnTo>
                  <a:pt x="1692" y="72"/>
                </a:lnTo>
                <a:lnTo>
                  <a:pt x="1870" y="100"/>
                </a:lnTo>
                <a:lnTo>
                  <a:pt x="2033" y="114"/>
                </a:lnTo>
                <a:lnTo>
                  <a:pt x="2133" y="136"/>
                </a:lnTo>
                <a:lnTo>
                  <a:pt x="2254" y="107"/>
                </a:lnTo>
                <a:lnTo>
                  <a:pt x="2417" y="157"/>
                </a:lnTo>
                <a:lnTo>
                  <a:pt x="2531" y="157"/>
                </a:lnTo>
                <a:lnTo>
                  <a:pt x="2702" y="171"/>
                </a:lnTo>
                <a:lnTo>
                  <a:pt x="2844" y="136"/>
                </a:lnTo>
                <a:lnTo>
                  <a:pt x="2993" y="136"/>
                </a:lnTo>
                <a:lnTo>
                  <a:pt x="3114" y="86"/>
                </a:lnTo>
                <a:lnTo>
                  <a:pt x="3278" y="57"/>
                </a:lnTo>
                <a:lnTo>
                  <a:pt x="3470" y="22"/>
                </a:lnTo>
                <a:lnTo>
                  <a:pt x="3633" y="0"/>
                </a:lnTo>
                <a:close/>
              </a:path>
            </a:pathLst>
          </a:custGeom>
          <a:solidFill>
            <a:srgbClr val="6699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780" name="Rectangle 27"/>
          <p:cNvSpPr>
            <a:spLocks noChangeArrowheads="1"/>
          </p:cNvSpPr>
          <p:nvPr/>
        </p:nvSpPr>
        <p:spPr bwMode="auto">
          <a:xfrm>
            <a:off x="0" y="0"/>
            <a:ext cx="9144000" cy="461963"/>
          </a:xfrm>
          <a:prstGeom prst="rect">
            <a:avLst/>
          </a:prstGeom>
          <a:solidFill>
            <a:srgbClr val="000066"/>
          </a:solidFill>
          <a:ln w="9525">
            <a:solidFill>
              <a:schemeClr val="tx1"/>
            </a:solidFill>
            <a:miter lim="800000"/>
            <a:headEnd/>
            <a:tailEnd/>
          </a:ln>
        </p:spPr>
        <p:txBody>
          <a:bodyPr wrap="none" anchor="ctr"/>
          <a:lstStyle/>
          <a:p>
            <a:endParaRPr lang="en-US">
              <a:latin typeface="Calibri" charset="0"/>
            </a:endParaRPr>
          </a:p>
        </p:txBody>
      </p:sp>
      <p:sp>
        <p:nvSpPr>
          <p:cNvPr id="75781" name="Text Box 28"/>
          <p:cNvSpPr txBox="1">
            <a:spLocks noChangeArrowheads="1"/>
          </p:cNvSpPr>
          <p:nvPr/>
        </p:nvSpPr>
        <p:spPr bwMode="auto">
          <a:xfrm>
            <a:off x="395288" y="19050"/>
            <a:ext cx="54292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NZ" sz="2000" b="1">
                <a:solidFill>
                  <a:srgbClr val="FFFF66"/>
                </a:solidFill>
                <a:latin typeface="Myriad Pro Light" charset="0"/>
              </a:rPr>
              <a:t>Coulman High Drilling Targets</a:t>
            </a:r>
            <a:endParaRPr lang="en-AU" sz="2000" b="1">
              <a:solidFill>
                <a:srgbClr val="FFFF66"/>
              </a:solidFill>
              <a:latin typeface="Myriad Pro Light" charset="0"/>
            </a:endParaRPr>
          </a:p>
        </p:txBody>
      </p:sp>
      <p:sp>
        <p:nvSpPr>
          <p:cNvPr id="75782" name="Text Box 30"/>
          <p:cNvSpPr txBox="1">
            <a:spLocks noChangeArrowheads="1"/>
          </p:cNvSpPr>
          <p:nvPr/>
        </p:nvSpPr>
        <p:spPr bwMode="auto">
          <a:xfrm>
            <a:off x="500063" y="762000"/>
            <a:ext cx="8123237" cy="19208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NZ" sz="2000" b="1">
                <a:solidFill>
                  <a:srgbClr val="000090"/>
                </a:solidFill>
                <a:latin typeface="Myriad Pro Light" charset="0"/>
              </a:rPr>
              <a:t>Key Science Drivers:</a:t>
            </a:r>
          </a:p>
          <a:p>
            <a:pPr eaLnBrk="1" hangingPunct="1">
              <a:spcBef>
                <a:spcPct val="50000"/>
              </a:spcBef>
            </a:pPr>
            <a:r>
              <a:rPr lang="en-NZ" sz="2000" b="1">
                <a:solidFill>
                  <a:srgbClr val="000090"/>
                </a:solidFill>
                <a:latin typeface="Myriad Pro Light" charset="0"/>
              </a:rPr>
              <a:t>1. Uncover the evolution and behavior of the West Antarctic Ice Sheet in a high CO</a:t>
            </a:r>
            <a:r>
              <a:rPr lang="en-NZ" sz="2000" b="1" baseline="-25000">
                <a:solidFill>
                  <a:srgbClr val="000090"/>
                </a:solidFill>
                <a:latin typeface="Myriad Pro Light" charset="0"/>
              </a:rPr>
              <a:t>2</a:t>
            </a:r>
            <a:r>
              <a:rPr lang="en-NZ" sz="2000" b="1">
                <a:solidFill>
                  <a:srgbClr val="000090"/>
                </a:solidFill>
                <a:latin typeface="Myriad Pro Light" charset="0"/>
              </a:rPr>
              <a:t> world (&gt; 600 ppmv)</a:t>
            </a:r>
          </a:p>
          <a:p>
            <a:pPr eaLnBrk="1" hangingPunct="1">
              <a:spcBef>
                <a:spcPct val="50000"/>
              </a:spcBef>
              <a:buSzPct val="60000"/>
              <a:buFont typeface="Wingdings" charset="0"/>
              <a:buNone/>
            </a:pPr>
            <a:r>
              <a:rPr lang="en-NZ" sz="2000" b="1">
                <a:solidFill>
                  <a:srgbClr val="000090"/>
                </a:solidFill>
                <a:latin typeface="Myriad Pro Light" charset="0"/>
              </a:rPr>
              <a:t>2. Constrain West Antarctic geography through time to improve ice sheet models</a:t>
            </a:r>
            <a:endParaRPr lang="en-AU" sz="2000" b="1">
              <a:solidFill>
                <a:srgbClr val="000090"/>
              </a:solidFill>
              <a:latin typeface="Myriad Pro Light" charset="0"/>
            </a:endParaRPr>
          </a:p>
        </p:txBody>
      </p:sp>
      <p:grpSp>
        <p:nvGrpSpPr>
          <p:cNvPr id="75783" name="Group 36"/>
          <p:cNvGrpSpPr>
            <a:grpSpLocks noChangeAspect="1"/>
          </p:cNvGrpSpPr>
          <p:nvPr/>
        </p:nvGrpSpPr>
        <p:grpSpPr bwMode="auto">
          <a:xfrm>
            <a:off x="635000" y="4138613"/>
            <a:ext cx="8081963" cy="1119187"/>
            <a:chOff x="400" y="2619"/>
            <a:chExt cx="5091" cy="705"/>
          </a:xfrm>
        </p:grpSpPr>
        <p:sp>
          <p:nvSpPr>
            <p:cNvPr id="75802" name="AutoShape 35"/>
            <p:cNvSpPr>
              <a:spLocks noChangeAspect="1" noChangeArrowheads="1" noTextEdit="1"/>
            </p:cNvSpPr>
            <p:nvPr/>
          </p:nvSpPr>
          <p:spPr bwMode="auto">
            <a:xfrm>
              <a:off x="400" y="2619"/>
              <a:ext cx="5091" cy="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75803" name="Freeform 37"/>
            <p:cNvSpPr>
              <a:spLocks/>
            </p:cNvSpPr>
            <p:nvPr/>
          </p:nvSpPr>
          <p:spPr bwMode="auto">
            <a:xfrm>
              <a:off x="3399" y="2931"/>
              <a:ext cx="338" cy="182"/>
            </a:xfrm>
            <a:custGeom>
              <a:avLst/>
              <a:gdLst>
                <a:gd name="T0" fmla="*/ 0 w 201"/>
                <a:gd name="T1" fmla="*/ 0 h 108"/>
                <a:gd name="T2" fmla="*/ 2147483647 w 201"/>
                <a:gd name="T3" fmla="*/ 2147483647 h 108"/>
                <a:gd name="T4" fmla="*/ 2147483647 w 201"/>
                <a:gd name="T5" fmla="*/ 2147483647 h 108"/>
                <a:gd name="T6" fmla="*/ 2147483647 w 201"/>
                <a:gd name="T7" fmla="*/ 2147483647 h 108"/>
                <a:gd name="T8" fmla="*/ 2147483647 w 201"/>
                <a:gd name="T9" fmla="*/ 2147483647 h 108"/>
                <a:gd name="T10" fmla="*/ 2147483647 w 201"/>
                <a:gd name="T11" fmla="*/ 2147483647 h 108"/>
                <a:gd name="T12" fmla="*/ 2147483647 w 201"/>
                <a:gd name="T13" fmla="*/ 2147483647 h 108"/>
                <a:gd name="T14" fmla="*/ 2147483647 w 201"/>
                <a:gd name="T15" fmla="*/ 2147483647 h 108"/>
                <a:gd name="T16" fmla="*/ 0 60000 65536"/>
                <a:gd name="T17" fmla="*/ 0 60000 65536"/>
                <a:gd name="T18" fmla="*/ 0 60000 65536"/>
                <a:gd name="T19" fmla="*/ 0 60000 65536"/>
                <a:gd name="T20" fmla="*/ 0 60000 65536"/>
                <a:gd name="T21" fmla="*/ 0 60000 65536"/>
                <a:gd name="T22" fmla="*/ 0 60000 65536"/>
                <a:gd name="T23" fmla="*/ 0 60000 65536"/>
                <a:gd name="T24" fmla="*/ 0 w 201"/>
                <a:gd name="T25" fmla="*/ 0 h 108"/>
                <a:gd name="T26" fmla="*/ 201 w 201"/>
                <a:gd name="T27" fmla="*/ 108 h 1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1" h="108">
                  <a:moveTo>
                    <a:pt x="0" y="0"/>
                  </a:moveTo>
                  <a:cubicBezTo>
                    <a:pt x="16" y="10"/>
                    <a:pt x="48" y="24"/>
                    <a:pt x="58" y="27"/>
                  </a:cubicBezTo>
                  <a:cubicBezTo>
                    <a:pt x="69" y="31"/>
                    <a:pt x="69" y="39"/>
                    <a:pt x="83" y="43"/>
                  </a:cubicBezTo>
                  <a:cubicBezTo>
                    <a:pt x="98" y="48"/>
                    <a:pt x="92" y="51"/>
                    <a:pt x="97" y="50"/>
                  </a:cubicBezTo>
                  <a:cubicBezTo>
                    <a:pt x="102" y="49"/>
                    <a:pt x="93" y="71"/>
                    <a:pt x="99" y="73"/>
                  </a:cubicBezTo>
                  <a:cubicBezTo>
                    <a:pt x="104" y="75"/>
                    <a:pt x="97" y="81"/>
                    <a:pt x="112" y="87"/>
                  </a:cubicBezTo>
                  <a:cubicBezTo>
                    <a:pt x="127" y="92"/>
                    <a:pt x="151" y="98"/>
                    <a:pt x="165" y="100"/>
                  </a:cubicBezTo>
                  <a:cubicBezTo>
                    <a:pt x="179" y="102"/>
                    <a:pt x="192" y="107"/>
                    <a:pt x="201" y="108"/>
                  </a:cubicBezTo>
                </a:path>
              </a:pathLst>
            </a:custGeom>
            <a:noFill/>
            <a:ln w="22225">
              <a:solidFill>
                <a:srgbClr val="F7931E"/>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4" name="Freeform 38"/>
            <p:cNvSpPr>
              <a:spLocks/>
            </p:cNvSpPr>
            <p:nvPr/>
          </p:nvSpPr>
          <p:spPr bwMode="auto">
            <a:xfrm>
              <a:off x="3265" y="2930"/>
              <a:ext cx="126" cy="319"/>
            </a:xfrm>
            <a:custGeom>
              <a:avLst/>
              <a:gdLst>
                <a:gd name="T0" fmla="*/ 2147483647 w 75"/>
                <a:gd name="T1" fmla="*/ 0 h 190"/>
                <a:gd name="T2" fmla="*/ 2147483647 w 75"/>
                <a:gd name="T3" fmla="*/ 2147483647 h 190"/>
                <a:gd name="T4" fmla="*/ 0 w 75"/>
                <a:gd name="T5" fmla="*/ 2147483647 h 190"/>
                <a:gd name="T6" fmla="*/ 0 60000 65536"/>
                <a:gd name="T7" fmla="*/ 0 60000 65536"/>
                <a:gd name="T8" fmla="*/ 0 60000 65536"/>
                <a:gd name="T9" fmla="*/ 0 w 75"/>
                <a:gd name="T10" fmla="*/ 0 h 190"/>
                <a:gd name="T11" fmla="*/ 75 w 75"/>
                <a:gd name="T12" fmla="*/ 190 h 190"/>
              </a:gdLst>
              <a:ahLst/>
              <a:cxnLst>
                <a:cxn ang="T6">
                  <a:pos x="T0" y="T1"/>
                </a:cxn>
                <a:cxn ang="T7">
                  <a:pos x="T2" y="T3"/>
                </a:cxn>
                <a:cxn ang="T8">
                  <a:pos x="T4" y="T5"/>
                </a:cxn>
              </a:cxnLst>
              <a:rect l="T9" t="T10" r="T11" b="T12"/>
              <a:pathLst>
                <a:path w="75" h="190">
                  <a:moveTo>
                    <a:pt x="75" y="0"/>
                  </a:moveTo>
                  <a:cubicBezTo>
                    <a:pt x="69" y="26"/>
                    <a:pt x="34" y="109"/>
                    <a:pt x="24" y="131"/>
                  </a:cubicBezTo>
                  <a:cubicBezTo>
                    <a:pt x="15" y="153"/>
                    <a:pt x="0" y="190"/>
                    <a:pt x="0" y="190"/>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5" name="Freeform 39"/>
            <p:cNvSpPr>
              <a:spLocks/>
            </p:cNvSpPr>
            <p:nvPr/>
          </p:nvSpPr>
          <p:spPr bwMode="auto">
            <a:xfrm>
              <a:off x="2982" y="2925"/>
              <a:ext cx="144" cy="324"/>
            </a:xfrm>
            <a:custGeom>
              <a:avLst/>
              <a:gdLst>
                <a:gd name="T0" fmla="*/ 2147483647 w 86"/>
                <a:gd name="T1" fmla="*/ 0 h 193"/>
                <a:gd name="T2" fmla="*/ 2147483647 w 86"/>
                <a:gd name="T3" fmla="*/ 2147483647 h 193"/>
                <a:gd name="T4" fmla="*/ 0 w 86"/>
                <a:gd name="T5" fmla="*/ 2147483647 h 193"/>
                <a:gd name="T6" fmla="*/ 0 60000 65536"/>
                <a:gd name="T7" fmla="*/ 0 60000 65536"/>
                <a:gd name="T8" fmla="*/ 0 60000 65536"/>
                <a:gd name="T9" fmla="*/ 0 w 86"/>
                <a:gd name="T10" fmla="*/ 0 h 193"/>
                <a:gd name="T11" fmla="*/ 86 w 86"/>
                <a:gd name="T12" fmla="*/ 193 h 193"/>
              </a:gdLst>
              <a:ahLst/>
              <a:cxnLst>
                <a:cxn ang="T6">
                  <a:pos x="T0" y="T1"/>
                </a:cxn>
                <a:cxn ang="T7">
                  <a:pos x="T2" y="T3"/>
                </a:cxn>
                <a:cxn ang="T8">
                  <a:pos x="T4" y="T5"/>
                </a:cxn>
              </a:cxnLst>
              <a:rect l="T9" t="T10" r="T11" b="T12"/>
              <a:pathLst>
                <a:path w="86" h="193">
                  <a:moveTo>
                    <a:pt x="86" y="0"/>
                  </a:moveTo>
                  <a:cubicBezTo>
                    <a:pt x="74" y="29"/>
                    <a:pt x="60" y="72"/>
                    <a:pt x="47" y="93"/>
                  </a:cubicBezTo>
                  <a:cubicBezTo>
                    <a:pt x="34" y="114"/>
                    <a:pt x="0" y="193"/>
                    <a:pt x="0" y="193"/>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6" name="Freeform 40"/>
            <p:cNvSpPr>
              <a:spLocks/>
            </p:cNvSpPr>
            <p:nvPr/>
          </p:nvSpPr>
          <p:spPr bwMode="auto">
            <a:xfrm>
              <a:off x="2689" y="2856"/>
              <a:ext cx="17" cy="255"/>
            </a:xfrm>
            <a:custGeom>
              <a:avLst/>
              <a:gdLst>
                <a:gd name="T0" fmla="*/ 2147483647 w 10"/>
                <a:gd name="T1" fmla="*/ 0 h 152"/>
                <a:gd name="T2" fmla="*/ 1967844177 w 10"/>
                <a:gd name="T3" fmla="*/ 2147483647 h 152"/>
                <a:gd name="T4" fmla="*/ 0 w 10"/>
                <a:gd name="T5" fmla="*/ 2147483647 h 152"/>
                <a:gd name="T6" fmla="*/ 0 60000 65536"/>
                <a:gd name="T7" fmla="*/ 0 60000 65536"/>
                <a:gd name="T8" fmla="*/ 0 60000 65536"/>
                <a:gd name="T9" fmla="*/ 0 w 10"/>
                <a:gd name="T10" fmla="*/ 0 h 152"/>
                <a:gd name="T11" fmla="*/ 10 w 10"/>
                <a:gd name="T12" fmla="*/ 152 h 152"/>
              </a:gdLst>
              <a:ahLst/>
              <a:cxnLst>
                <a:cxn ang="T6">
                  <a:pos x="T0" y="T1"/>
                </a:cxn>
                <a:cxn ang="T7">
                  <a:pos x="T2" y="T3"/>
                </a:cxn>
                <a:cxn ang="T8">
                  <a:pos x="T4" y="T5"/>
                </a:cxn>
              </a:cxnLst>
              <a:rect l="T9" t="T10" r="T11" b="T12"/>
              <a:pathLst>
                <a:path w="10" h="152">
                  <a:moveTo>
                    <a:pt x="10" y="0"/>
                  </a:moveTo>
                  <a:cubicBezTo>
                    <a:pt x="5" y="16"/>
                    <a:pt x="9" y="57"/>
                    <a:pt x="6" y="76"/>
                  </a:cubicBezTo>
                  <a:cubicBezTo>
                    <a:pt x="3" y="95"/>
                    <a:pt x="0" y="152"/>
                    <a:pt x="0" y="152"/>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7" name="Freeform 41"/>
            <p:cNvSpPr>
              <a:spLocks/>
            </p:cNvSpPr>
            <p:nvPr/>
          </p:nvSpPr>
          <p:spPr bwMode="auto">
            <a:xfrm>
              <a:off x="2303" y="2827"/>
              <a:ext cx="79" cy="341"/>
            </a:xfrm>
            <a:custGeom>
              <a:avLst/>
              <a:gdLst>
                <a:gd name="T0" fmla="*/ 2147483647 w 47"/>
                <a:gd name="T1" fmla="*/ 0 h 203"/>
                <a:gd name="T2" fmla="*/ 2147483647 w 47"/>
                <a:gd name="T3" fmla="*/ 2147483647 h 203"/>
                <a:gd name="T4" fmla="*/ 0 w 47"/>
                <a:gd name="T5" fmla="*/ 2147483647 h 203"/>
                <a:gd name="T6" fmla="*/ 0 60000 65536"/>
                <a:gd name="T7" fmla="*/ 0 60000 65536"/>
                <a:gd name="T8" fmla="*/ 0 60000 65536"/>
                <a:gd name="T9" fmla="*/ 0 w 47"/>
                <a:gd name="T10" fmla="*/ 0 h 203"/>
                <a:gd name="T11" fmla="*/ 47 w 47"/>
                <a:gd name="T12" fmla="*/ 203 h 203"/>
              </a:gdLst>
              <a:ahLst/>
              <a:cxnLst>
                <a:cxn ang="T6">
                  <a:pos x="T0" y="T1"/>
                </a:cxn>
                <a:cxn ang="T7">
                  <a:pos x="T2" y="T3"/>
                </a:cxn>
                <a:cxn ang="T8">
                  <a:pos x="T4" y="T5"/>
                </a:cxn>
              </a:cxnLst>
              <a:rect l="T9" t="T10" r="T11" b="T12"/>
              <a:pathLst>
                <a:path w="47" h="203">
                  <a:moveTo>
                    <a:pt x="47" y="0"/>
                  </a:moveTo>
                  <a:cubicBezTo>
                    <a:pt x="43" y="28"/>
                    <a:pt x="38" y="68"/>
                    <a:pt x="31" y="93"/>
                  </a:cubicBezTo>
                  <a:cubicBezTo>
                    <a:pt x="25" y="118"/>
                    <a:pt x="3" y="197"/>
                    <a:pt x="0" y="203"/>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8" name="Freeform 42"/>
            <p:cNvSpPr>
              <a:spLocks/>
            </p:cNvSpPr>
            <p:nvPr/>
          </p:nvSpPr>
          <p:spPr bwMode="auto">
            <a:xfrm>
              <a:off x="2547" y="2847"/>
              <a:ext cx="124" cy="207"/>
            </a:xfrm>
            <a:custGeom>
              <a:avLst/>
              <a:gdLst>
                <a:gd name="T0" fmla="*/ 0 w 74"/>
                <a:gd name="T1" fmla="*/ 0 h 123"/>
                <a:gd name="T2" fmla="*/ 2147483647 w 74"/>
                <a:gd name="T3" fmla="*/ 2147483647 h 123"/>
                <a:gd name="T4" fmla="*/ 2147483647 w 74"/>
                <a:gd name="T5" fmla="*/ 2147483647 h 123"/>
                <a:gd name="T6" fmla="*/ 0 60000 65536"/>
                <a:gd name="T7" fmla="*/ 0 60000 65536"/>
                <a:gd name="T8" fmla="*/ 0 60000 65536"/>
                <a:gd name="T9" fmla="*/ 0 w 74"/>
                <a:gd name="T10" fmla="*/ 0 h 123"/>
                <a:gd name="T11" fmla="*/ 74 w 74"/>
                <a:gd name="T12" fmla="*/ 123 h 123"/>
              </a:gdLst>
              <a:ahLst/>
              <a:cxnLst>
                <a:cxn ang="T6">
                  <a:pos x="T0" y="T1"/>
                </a:cxn>
                <a:cxn ang="T7">
                  <a:pos x="T2" y="T3"/>
                </a:cxn>
                <a:cxn ang="T8">
                  <a:pos x="T4" y="T5"/>
                </a:cxn>
              </a:cxnLst>
              <a:rect l="T9" t="T10" r="T11" b="T12"/>
              <a:pathLst>
                <a:path w="74" h="123">
                  <a:moveTo>
                    <a:pt x="0" y="0"/>
                  </a:moveTo>
                  <a:cubicBezTo>
                    <a:pt x="11" y="13"/>
                    <a:pt x="38" y="60"/>
                    <a:pt x="41" y="68"/>
                  </a:cubicBezTo>
                  <a:cubicBezTo>
                    <a:pt x="44" y="75"/>
                    <a:pt x="74" y="123"/>
                    <a:pt x="74" y="123"/>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09" name="Freeform 43"/>
            <p:cNvSpPr>
              <a:spLocks/>
            </p:cNvSpPr>
            <p:nvPr/>
          </p:nvSpPr>
          <p:spPr bwMode="auto">
            <a:xfrm>
              <a:off x="1832" y="2914"/>
              <a:ext cx="121" cy="319"/>
            </a:xfrm>
            <a:custGeom>
              <a:avLst/>
              <a:gdLst>
                <a:gd name="T0" fmla="*/ 2147483647 w 72"/>
                <a:gd name="T1" fmla="*/ 0 h 190"/>
                <a:gd name="T2" fmla="*/ 2147483647 w 72"/>
                <a:gd name="T3" fmla="*/ 2147483647 h 190"/>
                <a:gd name="T4" fmla="*/ 0 w 72"/>
                <a:gd name="T5" fmla="*/ 2147483647 h 190"/>
                <a:gd name="T6" fmla="*/ 0 60000 65536"/>
                <a:gd name="T7" fmla="*/ 0 60000 65536"/>
                <a:gd name="T8" fmla="*/ 0 60000 65536"/>
                <a:gd name="T9" fmla="*/ 0 w 72"/>
                <a:gd name="T10" fmla="*/ 0 h 190"/>
                <a:gd name="T11" fmla="*/ 72 w 72"/>
                <a:gd name="T12" fmla="*/ 190 h 190"/>
              </a:gdLst>
              <a:ahLst/>
              <a:cxnLst>
                <a:cxn ang="T6">
                  <a:pos x="T0" y="T1"/>
                </a:cxn>
                <a:cxn ang="T7">
                  <a:pos x="T2" y="T3"/>
                </a:cxn>
                <a:cxn ang="T8">
                  <a:pos x="T4" y="T5"/>
                </a:cxn>
              </a:cxnLst>
              <a:rect l="T9" t="T10" r="T11" b="T12"/>
              <a:pathLst>
                <a:path w="72" h="190">
                  <a:moveTo>
                    <a:pt x="72" y="0"/>
                  </a:moveTo>
                  <a:cubicBezTo>
                    <a:pt x="65" y="29"/>
                    <a:pt x="24" y="120"/>
                    <a:pt x="22" y="125"/>
                  </a:cubicBezTo>
                  <a:cubicBezTo>
                    <a:pt x="19" y="134"/>
                    <a:pt x="8" y="168"/>
                    <a:pt x="0" y="190"/>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0" name="Freeform 44"/>
            <p:cNvSpPr>
              <a:spLocks/>
            </p:cNvSpPr>
            <p:nvPr/>
          </p:nvSpPr>
          <p:spPr bwMode="auto">
            <a:xfrm>
              <a:off x="1677" y="2874"/>
              <a:ext cx="83" cy="324"/>
            </a:xfrm>
            <a:custGeom>
              <a:avLst/>
              <a:gdLst>
                <a:gd name="T0" fmla="*/ 2147483647 w 49"/>
                <a:gd name="T1" fmla="*/ 0 h 193"/>
                <a:gd name="T2" fmla="*/ 2147483647 w 49"/>
                <a:gd name="T3" fmla="*/ 2147483647 h 193"/>
                <a:gd name="T4" fmla="*/ 0 w 49"/>
                <a:gd name="T5" fmla="*/ 2147483647 h 193"/>
                <a:gd name="T6" fmla="*/ 0 60000 65536"/>
                <a:gd name="T7" fmla="*/ 0 60000 65536"/>
                <a:gd name="T8" fmla="*/ 0 60000 65536"/>
                <a:gd name="T9" fmla="*/ 0 w 49"/>
                <a:gd name="T10" fmla="*/ 0 h 193"/>
                <a:gd name="T11" fmla="*/ 49 w 49"/>
                <a:gd name="T12" fmla="*/ 193 h 193"/>
              </a:gdLst>
              <a:ahLst/>
              <a:cxnLst>
                <a:cxn ang="T6">
                  <a:pos x="T0" y="T1"/>
                </a:cxn>
                <a:cxn ang="T7">
                  <a:pos x="T2" y="T3"/>
                </a:cxn>
                <a:cxn ang="T8">
                  <a:pos x="T4" y="T5"/>
                </a:cxn>
              </a:cxnLst>
              <a:rect l="T9" t="T10" r="T11" b="T12"/>
              <a:pathLst>
                <a:path w="49" h="193">
                  <a:moveTo>
                    <a:pt x="49" y="0"/>
                  </a:moveTo>
                  <a:cubicBezTo>
                    <a:pt x="44" y="39"/>
                    <a:pt x="32" y="88"/>
                    <a:pt x="24" y="116"/>
                  </a:cubicBezTo>
                  <a:cubicBezTo>
                    <a:pt x="15" y="144"/>
                    <a:pt x="3" y="188"/>
                    <a:pt x="0" y="193"/>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1" name="Freeform 45"/>
            <p:cNvSpPr>
              <a:spLocks/>
            </p:cNvSpPr>
            <p:nvPr/>
          </p:nvSpPr>
          <p:spPr bwMode="auto">
            <a:xfrm>
              <a:off x="4537" y="2815"/>
              <a:ext cx="210" cy="368"/>
            </a:xfrm>
            <a:custGeom>
              <a:avLst/>
              <a:gdLst>
                <a:gd name="T0" fmla="*/ 0 w 125"/>
                <a:gd name="T1" fmla="*/ 2147483647 h 219"/>
                <a:gd name="T2" fmla="*/ 2147483647 w 125"/>
                <a:gd name="T3" fmla="*/ 2147483647 h 219"/>
                <a:gd name="T4" fmla="*/ 2147483647 w 125"/>
                <a:gd name="T5" fmla="*/ 0 h 219"/>
                <a:gd name="T6" fmla="*/ 0 60000 65536"/>
                <a:gd name="T7" fmla="*/ 0 60000 65536"/>
                <a:gd name="T8" fmla="*/ 0 60000 65536"/>
                <a:gd name="T9" fmla="*/ 0 w 125"/>
                <a:gd name="T10" fmla="*/ 0 h 219"/>
                <a:gd name="T11" fmla="*/ 125 w 125"/>
                <a:gd name="T12" fmla="*/ 219 h 219"/>
              </a:gdLst>
              <a:ahLst/>
              <a:cxnLst>
                <a:cxn ang="T6">
                  <a:pos x="T0" y="T1"/>
                </a:cxn>
                <a:cxn ang="T7">
                  <a:pos x="T2" y="T3"/>
                </a:cxn>
                <a:cxn ang="T8">
                  <a:pos x="T4" y="T5"/>
                </a:cxn>
              </a:cxnLst>
              <a:rect l="T9" t="T10" r="T11" b="T12"/>
              <a:pathLst>
                <a:path w="125" h="219">
                  <a:moveTo>
                    <a:pt x="0" y="219"/>
                  </a:moveTo>
                  <a:cubicBezTo>
                    <a:pt x="33" y="179"/>
                    <a:pt x="68" y="123"/>
                    <a:pt x="85" y="96"/>
                  </a:cubicBezTo>
                  <a:cubicBezTo>
                    <a:pt x="101" y="69"/>
                    <a:pt x="114" y="24"/>
                    <a:pt x="125" y="0"/>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2" name="Freeform 46"/>
            <p:cNvSpPr>
              <a:spLocks/>
            </p:cNvSpPr>
            <p:nvPr/>
          </p:nvSpPr>
          <p:spPr bwMode="auto">
            <a:xfrm>
              <a:off x="3740" y="2810"/>
              <a:ext cx="1031" cy="301"/>
            </a:xfrm>
            <a:custGeom>
              <a:avLst/>
              <a:gdLst>
                <a:gd name="T0" fmla="*/ 0 w 614"/>
                <a:gd name="T1" fmla="*/ 2147483647 h 179"/>
                <a:gd name="T2" fmla="*/ 2147483647 w 614"/>
                <a:gd name="T3" fmla="*/ 2147483647 h 179"/>
                <a:gd name="T4" fmla="*/ 2147483647 w 614"/>
                <a:gd name="T5" fmla="*/ 2147483647 h 179"/>
                <a:gd name="T6" fmla="*/ 2147483647 w 614"/>
                <a:gd name="T7" fmla="*/ 2147483647 h 179"/>
                <a:gd name="T8" fmla="*/ 2147483647 w 614"/>
                <a:gd name="T9" fmla="*/ 2147483647 h 179"/>
                <a:gd name="T10" fmla="*/ 2147483647 w 614"/>
                <a:gd name="T11" fmla="*/ 2147483647 h 179"/>
                <a:gd name="T12" fmla="*/ 2147483647 w 614"/>
                <a:gd name="T13" fmla="*/ 2147483647 h 179"/>
                <a:gd name="T14" fmla="*/ 2147483647 w 614"/>
                <a:gd name="T15" fmla="*/ 2147483647 h 179"/>
                <a:gd name="T16" fmla="*/ 2147483647 w 614"/>
                <a:gd name="T17" fmla="*/ 2147483647 h 179"/>
                <a:gd name="T18" fmla="*/ 2147483647 w 614"/>
                <a:gd name="T19" fmla="*/ 2147483647 h 179"/>
                <a:gd name="T20" fmla="*/ 2147483647 w 614"/>
                <a:gd name="T21" fmla="*/ 2147483647 h 179"/>
                <a:gd name="T22" fmla="*/ 2147483647 w 614"/>
                <a:gd name="T23" fmla="*/ 2147483647 h 179"/>
                <a:gd name="T24" fmla="*/ 2147483647 w 614"/>
                <a:gd name="T25" fmla="*/ 2147483647 h 179"/>
                <a:gd name="T26" fmla="*/ 2147483647 w 614"/>
                <a:gd name="T27" fmla="*/ 2147483647 h 179"/>
                <a:gd name="T28" fmla="*/ 2147483647 w 614"/>
                <a:gd name="T29" fmla="*/ 2147483647 h 179"/>
                <a:gd name="T30" fmla="*/ 2147483647 w 614"/>
                <a:gd name="T31" fmla="*/ 2147483647 h 179"/>
                <a:gd name="T32" fmla="*/ 2147483647 w 614"/>
                <a:gd name="T33" fmla="*/ 2147483647 h 179"/>
                <a:gd name="T34" fmla="*/ 2147483647 w 614"/>
                <a:gd name="T35" fmla="*/ 2147483647 h 179"/>
                <a:gd name="T36" fmla="*/ 2147483647 w 614"/>
                <a:gd name="T37" fmla="*/ 2147483647 h 179"/>
                <a:gd name="T38" fmla="*/ 2147483647 w 614"/>
                <a:gd name="T39" fmla="*/ 2147483647 h 179"/>
                <a:gd name="T40" fmla="*/ 2147483647 w 614"/>
                <a:gd name="T41" fmla="*/ 2147483647 h 179"/>
                <a:gd name="T42" fmla="*/ 2147483647 w 614"/>
                <a:gd name="T43" fmla="*/ 2147483647 h 179"/>
                <a:gd name="T44" fmla="*/ 2147483647 w 614"/>
                <a:gd name="T45" fmla="*/ 613726514 h 179"/>
                <a:gd name="T46" fmla="*/ 2147483647 w 614"/>
                <a:gd name="T47" fmla="*/ 0 h 1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4"/>
                <a:gd name="T73" fmla="*/ 0 h 179"/>
                <a:gd name="T74" fmla="*/ 614 w 614"/>
                <a:gd name="T75" fmla="*/ 179 h 1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4" h="179">
                  <a:moveTo>
                    <a:pt x="0" y="179"/>
                  </a:moveTo>
                  <a:cubicBezTo>
                    <a:pt x="6" y="177"/>
                    <a:pt x="15" y="156"/>
                    <a:pt x="25" y="156"/>
                  </a:cubicBezTo>
                  <a:cubicBezTo>
                    <a:pt x="36" y="156"/>
                    <a:pt x="68" y="147"/>
                    <a:pt x="78" y="145"/>
                  </a:cubicBezTo>
                  <a:cubicBezTo>
                    <a:pt x="89" y="144"/>
                    <a:pt x="111" y="138"/>
                    <a:pt x="130" y="137"/>
                  </a:cubicBezTo>
                  <a:cubicBezTo>
                    <a:pt x="150" y="136"/>
                    <a:pt x="157" y="135"/>
                    <a:pt x="169" y="135"/>
                  </a:cubicBezTo>
                  <a:cubicBezTo>
                    <a:pt x="181" y="135"/>
                    <a:pt x="198" y="137"/>
                    <a:pt x="198" y="137"/>
                  </a:cubicBezTo>
                  <a:cubicBezTo>
                    <a:pt x="198" y="137"/>
                    <a:pt x="184" y="121"/>
                    <a:pt x="199" y="123"/>
                  </a:cubicBezTo>
                  <a:cubicBezTo>
                    <a:pt x="213" y="124"/>
                    <a:pt x="257" y="123"/>
                    <a:pt x="265" y="123"/>
                  </a:cubicBezTo>
                  <a:cubicBezTo>
                    <a:pt x="272" y="123"/>
                    <a:pt x="288" y="123"/>
                    <a:pt x="291" y="123"/>
                  </a:cubicBezTo>
                  <a:cubicBezTo>
                    <a:pt x="293" y="123"/>
                    <a:pt x="292" y="115"/>
                    <a:pt x="296" y="115"/>
                  </a:cubicBezTo>
                  <a:cubicBezTo>
                    <a:pt x="300" y="115"/>
                    <a:pt x="314" y="114"/>
                    <a:pt x="314" y="114"/>
                  </a:cubicBezTo>
                  <a:cubicBezTo>
                    <a:pt x="314" y="114"/>
                    <a:pt x="317" y="105"/>
                    <a:pt x="328" y="105"/>
                  </a:cubicBezTo>
                  <a:cubicBezTo>
                    <a:pt x="340" y="105"/>
                    <a:pt x="340" y="102"/>
                    <a:pt x="344" y="102"/>
                  </a:cubicBezTo>
                  <a:cubicBezTo>
                    <a:pt x="348" y="101"/>
                    <a:pt x="348" y="92"/>
                    <a:pt x="360" y="88"/>
                  </a:cubicBezTo>
                  <a:cubicBezTo>
                    <a:pt x="372" y="83"/>
                    <a:pt x="398" y="81"/>
                    <a:pt x="407" y="80"/>
                  </a:cubicBezTo>
                  <a:cubicBezTo>
                    <a:pt x="416" y="78"/>
                    <a:pt x="423" y="83"/>
                    <a:pt x="426" y="83"/>
                  </a:cubicBezTo>
                  <a:cubicBezTo>
                    <a:pt x="430" y="83"/>
                    <a:pt x="420" y="86"/>
                    <a:pt x="428" y="86"/>
                  </a:cubicBezTo>
                  <a:cubicBezTo>
                    <a:pt x="435" y="86"/>
                    <a:pt x="450" y="84"/>
                    <a:pt x="450" y="84"/>
                  </a:cubicBezTo>
                  <a:cubicBezTo>
                    <a:pt x="450" y="84"/>
                    <a:pt x="453" y="72"/>
                    <a:pt x="467" y="71"/>
                  </a:cubicBezTo>
                  <a:cubicBezTo>
                    <a:pt x="481" y="70"/>
                    <a:pt x="505" y="61"/>
                    <a:pt x="514" y="56"/>
                  </a:cubicBezTo>
                  <a:cubicBezTo>
                    <a:pt x="525" y="51"/>
                    <a:pt x="531" y="40"/>
                    <a:pt x="542" y="39"/>
                  </a:cubicBezTo>
                  <a:cubicBezTo>
                    <a:pt x="553" y="37"/>
                    <a:pt x="579" y="34"/>
                    <a:pt x="585" y="34"/>
                  </a:cubicBezTo>
                  <a:cubicBezTo>
                    <a:pt x="590" y="34"/>
                    <a:pt x="597" y="3"/>
                    <a:pt x="600" y="3"/>
                  </a:cubicBezTo>
                  <a:cubicBezTo>
                    <a:pt x="602" y="3"/>
                    <a:pt x="614" y="0"/>
                    <a:pt x="614" y="0"/>
                  </a:cubicBezTo>
                </a:path>
              </a:pathLst>
            </a:custGeom>
            <a:noFill/>
            <a:ln w="22225">
              <a:solidFill>
                <a:srgbClr val="F7931E"/>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3" name="Freeform 47"/>
            <p:cNvSpPr>
              <a:spLocks/>
            </p:cNvSpPr>
            <p:nvPr/>
          </p:nvSpPr>
          <p:spPr bwMode="auto">
            <a:xfrm>
              <a:off x="1283" y="2935"/>
              <a:ext cx="718" cy="287"/>
            </a:xfrm>
            <a:custGeom>
              <a:avLst/>
              <a:gdLst>
                <a:gd name="T0" fmla="*/ 2147483647 w 428"/>
                <a:gd name="T1" fmla="*/ 2147483647 h 171"/>
                <a:gd name="T2" fmla="*/ 2147483647 w 428"/>
                <a:gd name="T3" fmla="*/ 2147483647 h 171"/>
                <a:gd name="T4" fmla="*/ 2147483647 w 428"/>
                <a:gd name="T5" fmla="*/ 2147483647 h 171"/>
                <a:gd name="T6" fmla="*/ 2147483647 w 428"/>
                <a:gd name="T7" fmla="*/ 2147483647 h 171"/>
                <a:gd name="T8" fmla="*/ 2147483647 w 428"/>
                <a:gd name="T9" fmla="*/ 2147483647 h 171"/>
                <a:gd name="T10" fmla="*/ 2147483647 w 428"/>
                <a:gd name="T11" fmla="*/ 2147483647 h 171"/>
                <a:gd name="T12" fmla="*/ 2147483647 w 428"/>
                <a:gd name="T13" fmla="*/ 2147483647 h 171"/>
                <a:gd name="T14" fmla="*/ 2147483647 w 428"/>
                <a:gd name="T15" fmla="*/ 2147483647 h 171"/>
                <a:gd name="T16" fmla="*/ 2147483647 w 428"/>
                <a:gd name="T17" fmla="*/ 2147483647 h 171"/>
                <a:gd name="T18" fmla="*/ 2147483647 w 428"/>
                <a:gd name="T19" fmla="*/ 2147483647 h 171"/>
                <a:gd name="T20" fmla="*/ 0 w 428"/>
                <a:gd name="T21" fmla="*/ 0 h 17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28"/>
                <a:gd name="T34" fmla="*/ 0 h 171"/>
                <a:gd name="T35" fmla="*/ 428 w 428"/>
                <a:gd name="T36" fmla="*/ 171 h 17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28" h="171">
                  <a:moveTo>
                    <a:pt x="428" y="171"/>
                  </a:moveTo>
                  <a:cubicBezTo>
                    <a:pt x="425" y="170"/>
                    <a:pt x="371" y="162"/>
                    <a:pt x="353" y="153"/>
                  </a:cubicBezTo>
                  <a:cubicBezTo>
                    <a:pt x="336" y="143"/>
                    <a:pt x="338" y="157"/>
                    <a:pt x="333" y="157"/>
                  </a:cubicBezTo>
                  <a:cubicBezTo>
                    <a:pt x="328" y="156"/>
                    <a:pt x="316" y="149"/>
                    <a:pt x="311" y="145"/>
                  </a:cubicBezTo>
                  <a:cubicBezTo>
                    <a:pt x="305" y="140"/>
                    <a:pt x="270" y="110"/>
                    <a:pt x="258" y="99"/>
                  </a:cubicBezTo>
                  <a:cubicBezTo>
                    <a:pt x="246" y="88"/>
                    <a:pt x="246" y="108"/>
                    <a:pt x="246" y="108"/>
                  </a:cubicBezTo>
                  <a:cubicBezTo>
                    <a:pt x="246" y="108"/>
                    <a:pt x="236" y="108"/>
                    <a:pt x="223" y="105"/>
                  </a:cubicBezTo>
                  <a:cubicBezTo>
                    <a:pt x="211" y="102"/>
                    <a:pt x="190" y="98"/>
                    <a:pt x="182" y="94"/>
                  </a:cubicBezTo>
                  <a:cubicBezTo>
                    <a:pt x="174" y="89"/>
                    <a:pt x="147" y="69"/>
                    <a:pt x="135" y="59"/>
                  </a:cubicBezTo>
                  <a:cubicBezTo>
                    <a:pt x="123" y="48"/>
                    <a:pt x="102" y="31"/>
                    <a:pt x="85" y="25"/>
                  </a:cubicBezTo>
                  <a:cubicBezTo>
                    <a:pt x="71" y="19"/>
                    <a:pt x="11" y="0"/>
                    <a:pt x="0" y="0"/>
                  </a:cubicBezTo>
                </a:path>
              </a:pathLst>
            </a:custGeom>
            <a:noFill/>
            <a:ln w="22225">
              <a:solidFill>
                <a:srgbClr val="3A54A5"/>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4" name="Freeform 48"/>
            <p:cNvSpPr>
              <a:spLocks/>
            </p:cNvSpPr>
            <p:nvPr/>
          </p:nvSpPr>
          <p:spPr bwMode="auto">
            <a:xfrm>
              <a:off x="1306" y="2815"/>
              <a:ext cx="1009" cy="286"/>
            </a:xfrm>
            <a:custGeom>
              <a:avLst/>
              <a:gdLst>
                <a:gd name="T0" fmla="*/ 0 w 601"/>
                <a:gd name="T1" fmla="*/ 0 h 170"/>
                <a:gd name="T2" fmla="*/ 2147483647 w 601"/>
                <a:gd name="T3" fmla="*/ 2147483647 h 170"/>
                <a:gd name="T4" fmla="*/ 2147483647 w 601"/>
                <a:gd name="T5" fmla="*/ 2147483647 h 170"/>
                <a:gd name="T6" fmla="*/ 2147483647 w 601"/>
                <a:gd name="T7" fmla="*/ 2147483647 h 170"/>
                <a:gd name="T8" fmla="*/ 2147483647 w 601"/>
                <a:gd name="T9" fmla="*/ 2147483647 h 170"/>
                <a:gd name="T10" fmla="*/ 2147483647 w 601"/>
                <a:gd name="T11" fmla="*/ 2147483647 h 170"/>
                <a:gd name="T12" fmla="*/ 2147483647 w 601"/>
                <a:gd name="T13" fmla="*/ 2147483647 h 170"/>
                <a:gd name="T14" fmla="*/ 2147483647 w 601"/>
                <a:gd name="T15" fmla="*/ 2147483647 h 170"/>
                <a:gd name="T16" fmla="*/ 2147483647 w 601"/>
                <a:gd name="T17" fmla="*/ 2147483647 h 170"/>
                <a:gd name="T18" fmla="*/ 2147483647 w 601"/>
                <a:gd name="T19" fmla="*/ 2147483647 h 170"/>
                <a:gd name="T20" fmla="*/ 2147483647 w 601"/>
                <a:gd name="T21" fmla="*/ 2147483647 h 170"/>
                <a:gd name="T22" fmla="*/ 2147483647 w 601"/>
                <a:gd name="T23" fmla="*/ 2147483647 h 17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1"/>
                <a:gd name="T37" fmla="*/ 0 h 170"/>
                <a:gd name="T38" fmla="*/ 601 w 601"/>
                <a:gd name="T39" fmla="*/ 170 h 17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1" h="170">
                  <a:moveTo>
                    <a:pt x="0" y="0"/>
                  </a:moveTo>
                  <a:cubicBezTo>
                    <a:pt x="19" y="11"/>
                    <a:pt x="81" y="43"/>
                    <a:pt x="102" y="51"/>
                  </a:cubicBezTo>
                  <a:cubicBezTo>
                    <a:pt x="123" y="58"/>
                    <a:pt x="152" y="72"/>
                    <a:pt x="176" y="80"/>
                  </a:cubicBezTo>
                  <a:cubicBezTo>
                    <a:pt x="201" y="88"/>
                    <a:pt x="247" y="99"/>
                    <a:pt x="251" y="99"/>
                  </a:cubicBezTo>
                  <a:cubicBezTo>
                    <a:pt x="254" y="99"/>
                    <a:pt x="263" y="72"/>
                    <a:pt x="280" y="74"/>
                  </a:cubicBezTo>
                  <a:cubicBezTo>
                    <a:pt x="297" y="77"/>
                    <a:pt x="332" y="94"/>
                    <a:pt x="342" y="98"/>
                  </a:cubicBezTo>
                  <a:cubicBezTo>
                    <a:pt x="351" y="101"/>
                    <a:pt x="364" y="105"/>
                    <a:pt x="364" y="105"/>
                  </a:cubicBezTo>
                  <a:cubicBezTo>
                    <a:pt x="364" y="105"/>
                    <a:pt x="369" y="94"/>
                    <a:pt x="393" y="105"/>
                  </a:cubicBezTo>
                  <a:cubicBezTo>
                    <a:pt x="417" y="116"/>
                    <a:pt x="449" y="126"/>
                    <a:pt x="453" y="129"/>
                  </a:cubicBezTo>
                  <a:cubicBezTo>
                    <a:pt x="457" y="131"/>
                    <a:pt x="446" y="151"/>
                    <a:pt x="456" y="152"/>
                  </a:cubicBezTo>
                  <a:cubicBezTo>
                    <a:pt x="466" y="152"/>
                    <a:pt x="465" y="168"/>
                    <a:pt x="501" y="169"/>
                  </a:cubicBezTo>
                  <a:cubicBezTo>
                    <a:pt x="512" y="170"/>
                    <a:pt x="549" y="158"/>
                    <a:pt x="601" y="166"/>
                  </a:cubicBezTo>
                </a:path>
              </a:pathLst>
            </a:custGeom>
            <a:noFill/>
            <a:ln w="22225">
              <a:solidFill>
                <a:srgbClr val="EC008C"/>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5" name="Freeform 49"/>
            <p:cNvSpPr>
              <a:spLocks/>
            </p:cNvSpPr>
            <p:nvPr/>
          </p:nvSpPr>
          <p:spPr bwMode="auto">
            <a:xfrm>
              <a:off x="2788" y="2894"/>
              <a:ext cx="1504" cy="304"/>
            </a:xfrm>
            <a:custGeom>
              <a:avLst/>
              <a:gdLst>
                <a:gd name="T0" fmla="*/ 2147483647 w 896"/>
                <a:gd name="T1" fmla="*/ 2147483647 h 181"/>
                <a:gd name="T2" fmla="*/ 2147483647 w 896"/>
                <a:gd name="T3" fmla="*/ 2147483647 h 181"/>
                <a:gd name="T4" fmla="*/ 2147483647 w 896"/>
                <a:gd name="T5" fmla="*/ 2147483647 h 181"/>
                <a:gd name="T6" fmla="*/ 2147483647 w 896"/>
                <a:gd name="T7" fmla="*/ 2147483647 h 181"/>
                <a:gd name="T8" fmla="*/ 2147483647 w 896"/>
                <a:gd name="T9" fmla="*/ 2147483647 h 181"/>
                <a:gd name="T10" fmla="*/ 2147483647 w 896"/>
                <a:gd name="T11" fmla="*/ 2147483647 h 181"/>
                <a:gd name="T12" fmla="*/ 2147483647 w 896"/>
                <a:gd name="T13" fmla="*/ 2147483647 h 181"/>
                <a:gd name="T14" fmla="*/ 2147483647 w 896"/>
                <a:gd name="T15" fmla="*/ 2147483647 h 181"/>
                <a:gd name="T16" fmla="*/ 2147483647 w 896"/>
                <a:gd name="T17" fmla="*/ 2147483647 h 181"/>
                <a:gd name="T18" fmla="*/ 2147483647 w 896"/>
                <a:gd name="T19" fmla="*/ 2147483647 h 181"/>
                <a:gd name="T20" fmla="*/ 2147483647 w 896"/>
                <a:gd name="T21" fmla="*/ 2147483647 h 181"/>
                <a:gd name="T22" fmla="*/ 2147483647 w 896"/>
                <a:gd name="T23" fmla="*/ 2147483647 h 181"/>
                <a:gd name="T24" fmla="*/ 2147483647 w 896"/>
                <a:gd name="T25" fmla="*/ 2147483647 h 181"/>
                <a:gd name="T26" fmla="*/ 2147483647 w 896"/>
                <a:gd name="T27" fmla="*/ 2147483647 h 181"/>
                <a:gd name="T28" fmla="*/ 2147483647 w 896"/>
                <a:gd name="T29" fmla="*/ 2147483647 h 181"/>
                <a:gd name="T30" fmla="*/ 2147483647 w 896"/>
                <a:gd name="T31" fmla="*/ 2147483647 h 181"/>
                <a:gd name="T32" fmla="*/ 2147483647 w 896"/>
                <a:gd name="T33" fmla="*/ 2147483647 h 181"/>
                <a:gd name="T34" fmla="*/ 2147483647 w 896"/>
                <a:gd name="T35" fmla="*/ 2147483647 h 181"/>
                <a:gd name="T36" fmla="*/ 2147483647 w 896"/>
                <a:gd name="T37" fmla="*/ 2147483647 h 181"/>
                <a:gd name="T38" fmla="*/ 2147483647 w 896"/>
                <a:gd name="T39" fmla="*/ 2147483647 h 181"/>
                <a:gd name="T40" fmla="*/ 2147483647 w 896"/>
                <a:gd name="T41" fmla="*/ 2147483647 h 181"/>
                <a:gd name="T42" fmla="*/ 2147483647 w 896"/>
                <a:gd name="T43" fmla="*/ 2147483647 h 181"/>
                <a:gd name="T44" fmla="*/ 2147483647 w 896"/>
                <a:gd name="T45" fmla="*/ 2147483647 h 181"/>
                <a:gd name="T46" fmla="*/ 2147483647 w 896"/>
                <a:gd name="T47" fmla="*/ 2147483647 h 181"/>
                <a:gd name="T48" fmla="*/ 0 w 896"/>
                <a:gd name="T49" fmla="*/ 0 h 18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96"/>
                <a:gd name="T76" fmla="*/ 0 h 181"/>
                <a:gd name="T77" fmla="*/ 896 w 896"/>
                <a:gd name="T78" fmla="*/ 181 h 18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96" h="181">
                  <a:moveTo>
                    <a:pt x="896" y="133"/>
                  </a:moveTo>
                  <a:cubicBezTo>
                    <a:pt x="896" y="133"/>
                    <a:pt x="881" y="142"/>
                    <a:pt x="869" y="146"/>
                  </a:cubicBezTo>
                  <a:cubicBezTo>
                    <a:pt x="856" y="151"/>
                    <a:pt x="837" y="145"/>
                    <a:pt x="826" y="145"/>
                  </a:cubicBezTo>
                  <a:cubicBezTo>
                    <a:pt x="814" y="145"/>
                    <a:pt x="778" y="135"/>
                    <a:pt x="770" y="135"/>
                  </a:cubicBezTo>
                  <a:cubicBezTo>
                    <a:pt x="761" y="135"/>
                    <a:pt x="756" y="136"/>
                    <a:pt x="756" y="136"/>
                  </a:cubicBezTo>
                  <a:cubicBezTo>
                    <a:pt x="756" y="136"/>
                    <a:pt x="749" y="137"/>
                    <a:pt x="742" y="137"/>
                  </a:cubicBezTo>
                  <a:cubicBezTo>
                    <a:pt x="736" y="137"/>
                    <a:pt x="732" y="145"/>
                    <a:pt x="732" y="145"/>
                  </a:cubicBezTo>
                  <a:cubicBezTo>
                    <a:pt x="732" y="145"/>
                    <a:pt x="716" y="145"/>
                    <a:pt x="699" y="144"/>
                  </a:cubicBezTo>
                  <a:cubicBezTo>
                    <a:pt x="682" y="143"/>
                    <a:pt x="696" y="152"/>
                    <a:pt x="679" y="152"/>
                  </a:cubicBezTo>
                  <a:cubicBezTo>
                    <a:pt x="662" y="152"/>
                    <a:pt x="612" y="151"/>
                    <a:pt x="593" y="153"/>
                  </a:cubicBezTo>
                  <a:cubicBezTo>
                    <a:pt x="586" y="153"/>
                    <a:pt x="580" y="154"/>
                    <a:pt x="580" y="154"/>
                  </a:cubicBezTo>
                  <a:cubicBezTo>
                    <a:pt x="580" y="154"/>
                    <a:pt x="560" y="181"/>
                    <a:pt x="549" y="180"/>
                  </a:cubicBezTo>
                  <a:cubicBezTo>
                    <a:pt x="538" y="180"/>
                    <a:pt x="480" y="165"/>
                    <a:pt x="468" y="164"/>
                  </a:cubicBezTo>
                  <a:cubicBezTo>
                    <a:pt x="457" y="163"/>
                    <a:pt x="430" y="155"/>
                    <a:pt x="421" y="148"/>
                  </a:cubicBezTo>
                  <a:cubicBezTo>
                    <a:pt x="412" y="142"/>
                    <a:pt x="432" y="139"/>
                    <a:pt x="419" y="135"/>
                  </a:cubicBezTo>
                  <a:cubicBezTo>
                    <a:pt x="412" y="134"/>
                    <a:pt x="395" y="130"/>
                    <a:pt x="395" y="130"/>
                  </a:cubicBezTo>
                  <a:cubicBezTo>
                    <a:pt x="380" y="122"/>
                    <a:pt x="343" y="111"/>
                    <a:pt x="335" y="104"/>
                  </a:cubicBezTo>
                  <a:cubicBezTo>
                    <a:pt x="327" y="97"/>
                    <a:pt x="310" y="143"/>
                    <a:pt x="305" y="140"/>
                  </a:cubicBezTo>
                  <a:cubicBezTo>
                    <a:pt x="300" y="137"/>
                    <a:pt x="282" y="130"/>
                    <a:pt x="280" y="129"/>
                  </a:cubicBezTo>
                  <a:cubicBezTo>
                    <a:pt x="277" y="129"/>
                    <a:pt x="248" y="119"/>
                    <a:pt x="238" y="112"/>
                  </a:cubicBezTo>
                  <a:cubicBezTo>
                    <a:pt x="228" y="105"/>
                    <a:pt x="194" y="90"/>
                    <a:pt x="184" y="76"/>
                  </a:cubicBezTo>
                  <a:cubicBezTo>
                    <a:pt x="174" y="62"/>
                    <a:pt x="161" y="113"/>
                    <a:pt x="152" y="109"/>
                  </a:cubicBezTo>
                  <a:cubicBezTo>
                    <a:pt x="143" y="105"/>
                    <a:pt x="128" y="89"/>
                    <a:pt x="122" y="88"/>
                  </a:cubicBezTo>
                  <a:cubicBezTo>
                    <a:pt x="115" y="87"/>
                    <a:pt x="103" y="79"/>
                    <a:pt x="88" y="68"/>
                  </a:cubicBezTo>
                  <a:cubicBezTo>
                    <a:pt x="72" y="57"/>
                    <a:pt x="25" y="20"/>
                    <a:pt x="0" y="0"/>
                  </a:cubicBezTo>
                </a:path>
              </a:pathLst>
            </a:custGeom>
            <a:noFill/>
            <a:ln w="22225">
              <a:solidFill>
                <a:srgbClr val="F6EB16"/>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6" name="Freeform 50"/>
            <p:cNvSpPr>
              <a:spLocks/>
            </p:cNvSpPr>
            <p:nvPr/>
          </p:nvSpPr>
          <p:spPr bwMode="auto">
            <a:xfrm>
              <a:off x="1810" y="2861"/>
              <a:ext cx="1190" cy="317"/>
            </a:xfrm>
            <a:custGeom>
              <a:avLst/>
              <a:gdLst>
                <a:gd name="T0" fmla="*/ 2147483647 w 709"/>
                <a:gd name="T1" fmla="*/ 2147483647 h 189"/>
                <a:gd name="T2" fmla="*/ 2147483647 w 709"/>
                <a:gd name="T3" fmla="*/ 2147483647 h 189"/>
                <a:gd name="T4" fmla="*/ 2147483647 w 709"/>
                <a:gd name="T5" fmla="*/ 2147483647 h 189"/>
                <a:gd name="T6" fmla="*/ 2147483647 w 709"/>
                <a:gd name="T7" fmla="*/ 2147483647 h 189"/>
                <a:gd name="T8" fmla="*/ 2147483647 w 709"/>
                <a:gd name="T9" fmla="*/ 2147483647 h 189"/>
                <a:gd name="T10" fmla="*/ 2147483647 w 709"/>
                <a:gd name="T11" fmla="*/ 2147483647 h 189"/>
                <a:gd name="T12" fmla="*/ 2147483647 w 709"/>
                <a:gd name="T13" fmla="*/ 2147483647 h 189"/>
                <a:gd name="T14" fmla="*/ 2147483647 w 709"/>
                <a:gd name="T15" fmla="*/ 2147483647 h 189"/>
                <a:gd name="T16" fmla="*/ 2147483647 w 709"/>
                <a:gd name="T17" fmla="*/ 2147483647 h 189"/>
                <a:gd name="T18" fmla="*/ 2147483647 w 709"/>
                <a:gd name="T19" fmla="*/ 2147483647 h 189"/>
                <a:gd name="T20" fmla="*/ 2147483647 w 709"/>
                <a:gd name="T21" fmla="*/ 2147483647 h 189"/>
                <a:gd name="T22" fmla="*/ 2147483647 w 709"/>
                <a:gd name="T23" fmla="*/ 2147483647 h 189"/>
                <a:gd name="T24" fmla="*/ 2147483647 w 709"/>
                <a:gd name="T25" fmla="*/ 2147483647 h 189"/>
                <a:gd name="T26" fmla="*/ 2147483647 w 709"/>
                <a:gd name="T27" fmla="*/ 2147483647 h 189"/>
                <a:gd name="T28" fmla="*/ 2147483647 w 709"/>
                <a:gd name="T29" fmla="*/ 2147483647 h 189"/>
                <a:gd name="T30" fmla="*/ 2147483647 w 709"/>
                <a:gd name="T31" fmla="*/ 2147483647 h 189"/>
                <a:gd name="T32" fmla="*/ 2147483647 w 709"/>
                <a:gd name="T33" fmla="*/ 2147483647 h 189"/>
                <a:gd name="T34" fmla="*/ 2147483647 w 709"/>
                <a:gd name="T35" fmla="*/ 2147483647 h 189"/>
                <a:gd name="T36" fmla="*/ 2147483647 w 709"/>
                <a:gd name="T37" fmla="*/ 2147483647 h 189"/>
                <a:gd name="T38" fmla="*/ 0 w 709"/>
                <a:gd name="T39" fmla="*/ 0 h 18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09"/>
                <a:gd name="T61" fmla="*/ 0 h 189"/>
                <a:gd name="T62" fmla="*/ 709 w 709"/>
                <a:gd name="T63" fmla="*/ 189 h 18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09" h="189">
                  <a:moveTo>
                    <a:pt x="709" y="189"/>
                  </a:moveTo>
                  <a:cubicBezTo>
                    <a:pt x="694" y="176"/>
                    <a:pt x="677" y="161"/>
                    <a:pt x="662" y="152"/>
                  </a:cubicBezTo>
                  <a:cubicBezTo>
                    <a:pt x="646" y="144"/>
                    <a:pt x="610" y="136"/>
                    <a:pt x="601" y="128"/>
                  </a:cubicBezTo>
                  <a:cubicBezTo>
                    <a:pt x="591" y="120"/>
                    <a:pt x="583" y="120"/>
                    <a:pt x="572" y="112"/>
                  </a:cubicBezTo>
                  <a:cubicBezTo>
                    <a:pt x="562" y="104"/>
                    <a:pt x="546" y="90"/>
                    <a:pt x="538" y="88"/>
                  </a:cubicBezTo>
                  <a:cubicBezTo>
                    <a:pt x="530" y="87"/>
                    <a:pt x="537" y="137"/>
                    <a:pt x="518" y="128"/>
                  </a:cubicBezTo>
                  <a:cubicBezTo>
                    <a:pt x="499" y="119"/>
                    <a:pt x="464" y="106"/>
                    <a:pt x="452" y="101"/>
                  </a:cubicBezTo>
                  <a:cubicBezTo>
                    <a:pt x="440" y="96"/>
                    <a:pt x="409" y="89"/>
                    <a:pt x="393" y="81"/>
                  </a:cubicBezTo>
                  <a:cubicBezTo>
                    <a:pt x="378" y="73"/>
                    <a:pt x="346" y="58"/>
                    <a:pt x="337" y="54"/>
                  </a:cubicBezTo>
                  <a:cubicBezTo>
                    <a:pt x="328" y="50"/>
                    <a:pt x="325" y="80"/>
                    <a:pt x="308" y="74"/>
                  </a:cubicBezTo>
                  <a:cubicBezTo>
                    <a:pt x="291" y="67"/>
                    <a:pt x="257" y="69"/>
                    <a:pt x="241" y="56"/>
                  </a:cubicBezTo>
                  <a:cubicBezTo>
                    <a:pt x="225" y="43"/>
                    <a:pt x="224" y="36"/>
                    <a:pt x="195" y="31"/>
                  </a:cubicBezTo>
                  <a:cubicBezTo>
                    <a:pt x="191" y="31"/>
                    <a:pt x="186" y="39"/>
                    <a:pt x="180" y="40"/>
                  </a:cubicBezTo>
                  <a:cubicBezTo>
                    <a:pt x="174" y="40"/>
                    <a:pt x="165" y="36"/>
                    <a:pt x="162" y="36"/>
                  </a:cubicBezTo>
                  <a:cubicBezTo>
                    <a:pt x="158" y="36"/>
                    <a:pt x="152" y="42"/>
                    <a:pt x="148" y="39"/>
                  </a:cubicBezTo>
                  <a:cubicBezTo>
                    <a:pt x="143" y="37"/>
                    <a:pt x="115" y="34"/>
                    <a:pt x="108" y="34"/>
                  </a:cubicBezTo>
                  <a:cubicBezTo>
                    <a:pt x="101" y="34"/>
                    <a:pt x="94" y="29"/>
                    <a:pt x="92" y="29"/>
                  </a:cubicBezTo>
                  <a:cubicBezTo>
                    <a:pt x="90" y="29"/>
                    <a:pt x="82" y="35"/>
                    <a:pt x="75" y="35"/>
                  </a:cubicBezTo>
                  <a:cubicBezTo>
                    <a:pt x="69" y="35"/>
                    <a:pt x="45" y="27"/>
                    <a:pt x="38" y="23"/>
                  </a:cubicBezTo>
                  <a:cubicBezTo>
                    <a:pt x="31" y="20"/>
                    <a:pt x="6" y="4"/>
                    <a:pt x="0" y="0"/>
                  </a:cubicBezTo>
                </a:path>
              </a:pathLst>
            </a:custGeom>
            <a:noFill/>
            <a:ln w="22225">
              <a:solidFill>
                <a:srgbClr val="92C83E"/>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7" name="Freeform 51"/>
            <p:cNvSpPr>
              <a:spLocks/>
            </p:cNvSpPr>
            <p:nvPr/>
          </p:nvSpPr>
          <p:spPr bwMode="auto">
            <a:xfrm>
              <a:off x="3381" y="2797"/>
              <a:ext cx="1355" cy="161"/>
            </a:xfrm>
            <a:custGeom>
              <a:avLst/>
              <a:gdLst>
                <a:gd name="T0" fmla="*/ 0 w 807"/>
                <a:gd name="T1" fmla="*/ 2147483647 h 96"/>
                <a:gd name="T2" fmla="*/ 2147483647 w 807"/>
                <a:gd name="T3" fmla="*/ 2147483647 h 96"/>
                <a:gd name="T4" fmla="*/ 2147483647 w 807"/>
                <a:gd name="T5" fmla="*/ 2147483647 h 96"/>
                <a:gd name="T6" fmla="*/ 2147483647 w 807"/>
                <a:gd name="T7" fmla="*/ 2147483647 h 96"/>
                <a:gd name="T8" fmla="*/ 2147483647 w 807"/>
                <a:gd name="T9" fmla="*/ 2147483647 h 96"/>
                <a:gd name="T10" fmla="*/ 2147483647 w 807"/>
                <a:gd name="T11" fmla="*/ 2147483647 h 96"/>
                <a:gd name="T12" fmla="*/ 2147483647 w 807"/>
                <a:gd name="T13" fmla="*/ 2147483647 h 96"/>
                <a:gd name="T14" fmla="*/ 2147483647 w 807"/>
                <a:gd name="T15" fmla="*/ 2147483647 h 96"/>
                <a:gd name="T16" fmla="*/ 2147483647 w 807"/>
                <a:gd name="T17" fmla="*/ 2147483647 h 96"/>
                <a:gd name="T18" fmla="*/ 2147483647 w 807"/>
                <a:gd name="T19" fmla="*/ 2147483647 h 96"/>
                <a:gd name="T20" fmla="*/ 2147483647 w 807"/>
                <a:gd name="T21" fmla="*/ 2147483647 h 96"/>
                <a:gd name="T22" fmla="*/ 2147483647 w 807"/>
                <a:gd name="T23" fmla="*/ 2147483647 h 96"/>
                <a:gd name="T24" fmla="*/ 2147483647 w 807"/>
                <a:gd name="T25" fmla="*/ 2147483647 h 96"/>
                <a:gd name="T26" fmla="*/ 2147483647 w 807"/>
                <a:gd name="T27" fmla="*/ 2147483647 h 96"/>
                <a:gd name="T28" fmla="*/ 2147483647 w 807"/>
                <a:gd name="T29" fmla="*/ 2147483647 h 96"/>
                <a:gd name="T30" fmla="*/ 2147483647 w 807"/>
                <a:gd name="T31" fmla="*/ 1594151794 h 96"/>
                <a:gd name="T32" fmla="*/ 2147483647 w 807"/>
                <a:gd name="T33" fmla="*/ 0 h 9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07"/>
                <a:gd name="T52" fmla="*/ 0 h 96"/>
                <a:gd name="T53" fmla="*/ 807 w 807"/>
                <a:gd name="T54" fmla="*/ 96 h 9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07" h="96">
                  <a:moveTo>
                    <a:pt x="0" y="66"/>
                  </a:moveTo>
                  <a:cubicBezTo>
                    <a:pt x="10" y="68"/>
                    <a:pt x="21" y="74"/>
                    <a:pt x="37" y="78"/>
                  </a:cubicBezTo>
                  <a:cubicBezTo>
                    <a:pt x="56" y="82"/>
                    <a:pt x="48" y="78"/>
                    <a:pt x="62" y="83"/>
                  </a:cubicBezTo>
                  <a:cubicBezTo>
                    <a:pt x="76" y="88"/>
                    <a:pt x="103" y="88"/>
                    <a:pt x="119" y="88"/>
                  </a:cubicBezTo>
                  <a:cubicBezTo>
                    <a:pt x="135" y="88"/>
                    <a:pt x="148" y="87"/>
                    <a:pt x="168" y="89"/>
                  </a:cubicBezTo>
                  <a:cubicBezTo>
                    <a:pt x="188" y="91"/>
                    <a:pt x="208" y="96"/>
                    <a:pt x="238" y="94"/>
                  </a:cubicBezTo>
                  <a:cubicBezTo>
                    <a:pt x="267" y="93"/>
                    <a:pt x="281" y="94"/>
                    <a:pt x="297" y="91"/>
                  </a:cubicBezTo>
                  <a:cubicBezTo>
                    <a:pt x="312" y="89"/>
                    <a:pt x="321" y="86"/>
                    <a:pt x="344" y="83"/>
                  </a:cubicBezTo>
                  <a:cubicBezTo>
                    <a:pt x="368" y="79"/>
                    <a:pt x="358" y="75"/>
                    <a:pt x="385" y="77"/>
                  </a:cubicBezTo>
                  <a:cubicBezTo>
                    <a:pt x="412" y="78"/>
                    <a:pt x="416" y="75"/>
                    <a:pt x="438" y="74"/>
                  </a:cubicBezTo>
                  <a:cubicBezTo>
                    <a:pt x="460" y="72"/>
                    <a:pt x="451" y="69"/>
                    <a:pt x="458" y="69"/>
                  </a:cubicBezTo>
                  <a:cubicBezTo>
                    <a:pt x="465" y="69"/>
                    <a:pt x="468" y="63"/>
                    <a:pt x="473" y="63"/>
                  </a:cubicBezTo>
                  <a:cubicBezTo>
                    <a:pt x="478" y="63"/>
                    <a:pt x="491" y="62"/>
                    <a:pt x="509" y="56"/>
                  </a:cubicBezTo>
                  <a:cubicBezTo>
                    <a:pt x="527" y="50"/>
                    <a:pt x="550" y="41"/>
                    <a:pt x="568" y="37"/>
                  </a:cubicBezTo>
                  <a:cubicBezTo>
                    <a:pt x="587" y="32"/>
                    <a:pt x="625" y="28"/>
                    <a:pt x="635" y="26"/>
                  </a:cubicBezTo>
                  <a:cubicBezTo>
                    <a:pt x="658" y="19"/>
                    <a:pt x="712" y="8"/>
                    <a:pt x="727" y="8"/>
                  </a:cubicBezTo>
                  <a:cubicBezTo>
                    <a:pt x="742" y="8"/>
                    <a:pt x="805" y="0"/>
                    <a:pt x="807" y="0"/>
                  </a:cubicBezTo>
                </a:path>
              </a:pathLst>
            </a:custGeom>
            <a:noFill/>
            <a:ln w="22225">
              <a:solidFill>
                <a:srgbClr val="006F3B"/>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8" name="Freeform 52"/>
            <p:cNvSpPr>
              <a:spLocks/>
            </p:cNvSpPr>
            <p:nvPr/>
          </p:nvSpPr>
          <p:spPr bwMode="auto">
            <a:xfrm>
              <a:off x="407" y="2792"/>
              <a:ext cx="2971" cy="121"/>
            </a:xfrm>
            <a:custGeom>
              <a:avLst/>
              <a:gdLst>
                <a:gd name="T0" fmla="*/ 2147483647 w 1770"/>
                <a:gd name="T1" fmla="*/ 2147483647 h 72"/>
                <a:gd name="T2" fmla="*/ 2147483647 w 1770"/>
                <a:gd name="T3" fmla="*/ 2147483647 h 72"/>
                <a:gd name="T4" fmla="*/ 2147483647 w 1770"/>
                <a:gd name="T5" fmla="*/ 2147483647 h 72"/>
                <a:gd name="T6" fmla="*/ 2147483647 w 1770"/>
                <a:gd name="T7" fmla="*/ 2147483647 h 72"/>
                <a:gd name="T8" fmla="*/ 2147483647 w 1770"/>
                <a:gd name="T9" fmla="*/ 2147483647 h 72"/>
                <a:gd name="T10" fmla="*/ 2147483647 w 1770"/>
                <a:gd name="T11" fmla="*/ 2147483647 h 72"/>
                <a:gd name="T12" fmla="*/ 2147483647 w 1770"/>
                <a:gd name="T13" fmla="*/ 2147483647 h 72"/>
                <a:gd name="T14" fmla="*/ 2147483647 w 1770"/>
                <a:gd name="T15" fmla="*/ 2147483647 h 72"/>
                <a:gd name="T16" fmla="*/ 2147483647 w 1770"/>
                <a:gd name="T17" fmla="*/ 2147483647 h 72"/>
                <a:gd name="T18" fmla="*/ 2147483647 w 1770"/>
                <a:gd name="T19" fmla="*/ 2147483647 h 72"/>
                <a:gd name="T20" fmla="*/ 2147483647 w 1770"/>
                <a:gd name="T21" fmla="*/ 603681251 h 72"/>
                <a:gd name="T22" fmla="*/ 2147483647 w 1770"/>
                <a:gd name="T23" fmla="*/ 2147483647 h 72"/>
                <a:gd name="T24" fmla="*/ 2147483647 w 1770"/>
                <a:gd name="T25" fmla="*/ 2147483647 h 72"/>
                <a:gd name="T26" fmla="*/ 2147483647 w 1770"/>
                <a:gd name="T27" fmla="*/ 2147483647 h 72"/>
                <a:gd name="T28" fmla="*/ 2147483647 w 1770"/>
                <a:gd name="T29" fmla="*/ 2147483647 h 72"/>
                <a:gd name="T30" fmla="*/ 2147483647 w 1770"/>
                <a:gd name="T31" fmla="*/ 2147483647 h 72"/>
                <a:gd name="T32" fmla="*/ 2147483647 w 1770"/>
                <a:gd name="T33" fmla="*/ 2147483647 h 72"/>
                <a:gd name="T34" fmla="*/ 2147483647 w 1770"/>
                <a:gd name="T35" fmla="*/ 2147483647 h 72"/>
                <a:gd name="T36" fmla="*/ 2147483647 w 1770"/>
                <a:gd name="T37" fmla="*/ 2147483647 h 72"/>
                <a:gd name="T38" fmla="*/ 2147483647 w 1770"/>
                <a:gd name="T39" fmla="*/ 2147483647 h 72"/>
                <a:gd name="T40" fmla="*/ 2147483647 w 1770"/>
                <a:gd name="T41" fmla="*/ 2147483647 h 72"/>
                <a:gd name="T42" fmla="*/ 2147483647 w 1770"/>
                <a:gd name="T43" fmla="*/ 2147483647 h 72"/>
                <a:gd name="T44" fmla="*/ 2147483647 w 1770"/>
                <a:gd name="T45" fmla="*/ 2147483647 h 72"/>
                <a:gd name="T46" fmla="*/ 2147483647 w 1770"/>
                <a:gd name="T47" fmla="*/ 2147483647 h 72"/>
                <a:gd name="T48" fmla="*/ 2147483647 w 1770"/>
                <a:gd name="T49" fmla="*/ 2147483647 h 72"/>
                <a:gd name="T50" fmla="*/ 2147483647 w 1770"/>
                <a:gd name="T51" fmla="*/ 2147483647 h 72"/>
                <a:gd name="T52" fmla="*/ 2147483647 w 1770"/>
                <a:gd name="T53" fmla="*/ 2147483647 h 72"/>
                <a:gd name="T54" fmla="*/ 2147483647 w 1770"/>
                <a:gd name="T55" fmla="*/ 1572058815 h 72"/>
                <a:gd name="T56" fmla="*/ 2147483647 w 1770"/>
                <a:gd name="T57" fmla="*/ 359215066 h 72"/>
                <a:gd name="T58" fmla="*/ 2147483647 w 1770"/>
                <a:gd name="T59" fmla="*/ 1572058815 h 72"/>
                <a:gd name="T60" fmla="*/ 2147483647 w 1770"/>
                <a:gd name="T61" fmla="*/ 2147483647 h 72"/>
                <a:gd name="T62" fmla="*/ 2147483647 w 1770"/>
                <a:gd name="T63" fmla="*/ 2147483647 h 72"/>
                <a:gd name="T64" fmla="*/ 2147483647 w 1770"/>
                <a:gd name="T65" fmla="*/ 2147483647 h 72"/>
                <a:gd name="T66" fmla="*/ 2147483647 w 1770"/>
                <a:gd name="T67" fmla="*/ 2147483647 h 72"/>
                <a:gd name="T68" fmla="*/ 2147483647 w 1770"/>
                <a:gd name="T69" fmla="*/ 2147483647 h 72"/>
                <a:gd name="T70" fmla="*/ 2147483647 w 1770"/>
                <a:gd name="T71" fmla="*/ 2147483647 h 72"/>
                <a:gd name="T72" fmla="*/ 2147483647 w 1770"/>
                <a:gd name="T73" fmla="*/ 2147483647 h 72"/>
                <a:gd name="T74" fmla="*/ 2147483647 w 1770"/>
                <a:gd name="T75" fmla="*/ 2147483647 h 72"/>
                <a:gd name="T76" fmla="*/ 2147483647 w 1770"/>
                <a:gd name="T77" fmla="*/ 2147483647 h 72"/>
                <a:gd name="T78" fmla="*/ 2147483647 w 1770"/>
                <a:gd name="T79" fmla="*/ 2147483647 h 72"/>
                <a:gd name="T80" fmla="*/ 2147483647 w 1770"/>
                <a:gd name="T81" fmla="*/ 2147483647 h 72"/>
                <a:gd name="T82" fmla="*/ 2147483647 w 1770"/>
                <a:gd name="T83" fmla="*/ 2147483647 h 72"/>
                <a:gd name="T84" fmla="*/ 2147483647 w 1770"/>
                <a:gd name="T85" fmla="*/ 2147483647 h 72"/>
                <a:gd name="T86" fmla="*/ 0 w 1770"/>
                <a:gd name="T87" fmla="*/ 2147483647 h 7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770"/>
                <a:gd name="T133" fmla="*/ 0 h 72"/>
                <a:gd name="T134" fmla="*/ 1770 w 1770"/>
                <a:gd name="T135" fmla="*/ 72 h 7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770" h="72">
                  <a:moveTo>
                    <a:pt x="1770" y="69"/>
                  </a:moveTo>
                  <a:cubicBezTo>
                    <a:pt x="1749" y="64"/>
                    <a:pt x="1757" y="65"/>
                    <a:pt x="1733" y="69"/>
                  </a:cubicBezTo>
                  <a:cubicBezTo>
                    <a:pt x="1709" y="72"/>
                    <a:pt x="1683" y="67"/>
                    <a:pt x="1666" y="65"/>
                  </a:cubicBezTo>
                  <a:cubicBezTo>
                    <a:pt x="1648" y="64"/>
                    <a:pt x="1633" y="56"/>
                    <a:pt x="1614" y="57"/>
                  </a:cubicBezTo>
                  <a:cubicBezTo>
                    <a:pt x="1594" y="59"/>
                    <a:pt x="1572" y="61"/>
                    <a:pt x="1552" y="59"/>
                  </a:cubicBezTo>
                  <a:cubicBezTo>
                    <a:pt x="1531" y="57"/>
                    <a:pt x="1536" y="50"/>
                    <a:pt x="1508" y="48"/>
                  </a:cubicBezTo>
                  <a:cubicBezTo>
                    <a:pt x="1479" y="46"/>
                    <a:pt x="1442" y="42"/>
                    <a:pt x="1427" y="38"/>
                  </a:cubicBezTo>
                  <a:cubicBezTo>
                    <a:pt x="1413" y="34"/>
                    <a:pt x="1377" y="30"/>
                    <a:pt x="1372" y="29"/>
                  </a:cubicBezTo>
                  <a:cubicBezTo>
                    <a:pt x="1367" y="27"/>
                    <a:pt x="1364" y="30"/>
                    <a:pt x="1347" y="27"/>
                  </a:cubicBezTo>
                  <a:cubicBezTo>
                    <a:pt x="1331" y="25"/>
                    <a:pt x="1298" y="16"/>
                    <a:pt x="1283" y="11"/>
                  </a:cubicBezTo>
                  <a:cubicBezTo>
                    <a:pt x="1269" y="5"/>
                    <a:pt x="1241" y="0"/>
                    <a:pt x="1214" y="3"/>
                  </a:cubicBezTo>
                  <a:cubicBezTo>
                    <a:pt x="1187" y="5"/>
                    <a:pt x="1199" y="9"/>
                    <a:pt x="1182" y="10"/>
                  </a:cubicBezTo>
                  <a:cubicBezTo>
                    <a:pt x="1164" y="10"/>
                    <a:pt x="1152" y="11"/>
                    <a:pt x="1142" y="10"/>
                  </a:cubicBezTo>
                  <a:cubicBezTo>
                    <a:pt x="1131" y="9"/>
                    <a:pt x="1125" y="10"/>
                    <a:pt x="1119" y="10"/>
                  </a:cubicBezTo>
                  <a:cubicBezTo>
                    <a:pt x="1114" y="10"/>
                    <a:pt x="1116" y="19"/>
                    <a:pt x="1107" y="18"/>
                  </a:cubicBezTo>
                  <a:cubicBezTo>
                    <a:pt x="1099" y="16"/>
                    <a:pt x="1088" y="19"/>
                    <a:pt x="1083" y="19"/>
                  </a:cubicBezTo>
                  <a:cubicBezTo>
                    <a:pt x="1078" y="19"/>
                    <a:pt x="1064" y="17"/>
                    <a:pt x="1059" y="17"/>
                  </a:cubicBezTo>
                  <a:cubicBezTo>
                    <a:pt x="1055" y="17"/>
                    <a:pt x="1060" y="27"/>
                    <a:pt x="1051" y="27"/>
                  </a:cubicBezTo>
                  <a:cubicBezTo>
                    <a:pt x="1042" y="28"/>
                    <a:pt x="1027" y="27"/>
                    <a:pt x="1017" y="27"/>
                  </a:cubicBezTo>
                  <a:cubicBezTo>
                    <a:pt x="1007" y="27"/>
                    <a:pt x="1003" y="27"/>
                    <a:pt x="993" y="29"/>
                  </a:cubicBezTo>
                  <a:cubicBezTo>
                    <a:pt x="982" y="30"/>
                    <a:pt x="984" y="38"/>
                    <a:pt x="970" y="39"/>
                  </a:cubicBezTo>
                  <a:cubicBezTo>
                    <a:pt x="956" y="40"/>
                    <a:pt x="945" y="34"/>
                    <a:pt x="925" y="35"/>
                  </a:cubicBezTo>
                  <a:cubicBezTo>
                    <a:pt x="906" y="35"/>
                    <a:pt x="875" y="40"/>
                    <a:pt x="867" y="38"/>
                  </a:cubicBezTo>
                  <a:cubicBezTo>
                    <a:pt x="859" y="37"/>
                    <a:pt x="842" y="30"/>
                    <a:pt x="833" y="28"/>
                  </a:cubicBezTo>
                  <a:cubicBezTo>
                    <a:pt x="824" y="26"/>
                    <a:pt x="833" y="25"/>
                    <a:pt x="814" y="27"/>
                  </a:cubicBezTo>
                  <a:cubicBezTo>
                    <a:pt x="795" y="30"/>
                    <a:pt x="774" y="28"/>
                    <a:pt x="750" y="25"/>
                  </a:cubicBezTo>
                  <a:cubicBezTo>
                    <a:pt x="725" y="22"/>
                    <a:pt x="703" y="16"/>
                    <a:pt x="683" y="13"/>
                  </a:cubicBezTo>
                  <a:cubicBezTo>
                    <a:pt x="663" y="10"/>
                    <a:pt x="652" y="9"/>
                    <a:pt x="635" y="7"/>
                  </a:cubicBezTo>
                  <a:cubicBezTo>
                    <a:pt x="618" y="5"/>
                    <a:pt x="606" y="1"/>
                    <a:pt x="590" y="2"/>
                  </a:cubicBezTo>
                  <a:cubicBezTo>
                    <a:pt x="573" y="3"/>
                    <a:pt x="559" y="5"/>
                    <a:pt x="541" y="7"/>
                  </a:cubicBezTo>
                  <a:cubicBezTo>
                    <a:pt x="523" y="10"/>
                    <a:pt x="516" y="10"/>
                    <a:pt x="493" y="13"/>
                  </a:cubicBezTo>
                  <a:cubicBezTo>
                    <a:pt x="469" y="16"/>
                    <a:pt x="447" y="19"/>
                    <a:pt x="423" y="19"/>
                  </a:cubicBezTo>
                  <a:cubicBezTo>
                    <a:pt x="399" y="19"/>
                    <a:pt x="399" y="21"/>
                    <a:pt x="373" y="18"/>
                  </a:cubicBezTo>
                  <a:cubicBezTo>
                    <a:pt x="362" y="16"/>
                    <a:pt x="367" y="19"/>
                    <a:pt x="358" y="18"/>
                  </a:cubicBezTo>
                  <a:cubicBezTo>
                    <a:pt x="349" y="17"/>
                    <a:pt x="358" y="21"/>
                    <a:pt x="342" y="21"/>
                  </a:cubicBezTo>
                  <a:cubicBezTo>
                    <a:pt x="326" y="21"/>
                    <a:pt x="307" y="22"/>
                    <a:pt x="299" y="21"/>
                  </a:cubicBezTo>
                  <a:cubicBezTo>
                    <a:pt x="291" y="20"/>
                    <a:pt x="294" y="29"/>
                    <a:pt x="282" y="28"/>
                  </a:cubicBezTo>
                  <a:cubicBezTo>
                    <a:pt x="270" y="27"/>
                    <a:pt x="241" y="32"/>
                    <a:pt x="221" y="32"/>
                  </a:cubicBezTo>
                  <a:cubicBezTo>
                    <a:pt x="202" y="31"/>
                    <a:pt x="183" y="31"/>
                    <a:pt x="165" y="31"/>
                  </a:cubicBezTo>
                  <a:cubicBezTo>
                    <a:pt x="147" y="31"/>
                    <a:pt x="115" y="31"/>
                    <a:pt x="110" y="31"/>
                  </a:cubicBezTo>
                  <a:cubicBezTo>
                    <a:pt x="105" y="31"/>
                    <a:pt x="113" y="37"/>
                    <a:pt x="95" y="38"/>
                  </a:cubicBezTo>
                  <a:cubicBezTo>
                    <a:pt x="77" y="40"/>
                    <a:pt x="54" y="37"/>
                    <a:pt x="54" y="37"/>
                  </a:cubicBezTo>
                  <a:cubicBezTo>
                    <a:pt x="54" y="37"/>
                    <a:pt x="44" y="40"/>
                    <a:pt x="32" y="40"/>
                  </a:cubicBezTo>
                  <a:cubicBezTo>
                    <a:pt x="20" y="39"/>
                    <a:pt x="0" y="33"/>
                    <a:pt x="0" y="33"/>
                  </a:cubicBezTo>
                </a:path>
              </a:pathLst>
            </a:custGeom>
            <a:noFill/>
            <a:ln w="22225">
              <a:solidFill>
                <a:srgbClr val="006F3B"/>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19" name="Freeform 53"/>
            <p:cNvSpPr>
              <a:spLocks/>
            </p:cNvSpPr>
            <p:nvPr/>
          </p:nvSpPr>
          <p:spPr bwMode="auto">
            <a:xfrm>
              <a:off x="4746" y="2732"/>
              <a:ext cx="743" cy="60"/>
            </a:xfrm>
            <a:custGeom>
              <a:avLst/>
              <a:gdLst>
                <a:gd name="T0" fmla="*/ 0 w 443"/>
                <a:gd name="T1" fmla="*/ 2147483647 h 36"/>
                <a:gd name="T2" fmla="*/ 2147483647 w 443"/>
                <a:gd name="T3" fmla="*/ 2147483647 h 36"/>
                <a:gd name="T4" fmla="*/ 2147483647 w 443"/>
                <a:gd name="T5" fmla="*/ 2147483647 h 36"/>
                <a:gd name="T6" fmla="*/ 2147483647 w 443"/>
                <a:gd name="T7" fmla="*/ 2147483647 h 36"/>
                <a:gd name="T8" fmla="*/ 2147483647 w 443"/>
                <a:gd name="T9" fmla="*/ 1470338577 h 36"/>
                <a:gd name="T10" fmla="*/ 2147483647 w 443"/>
                <a:gd name="T11" fmla="*/ 778354515 h 36"/>
                <a:gd name="T12" fmla="*/ 2147483647 w 443"/>
                <a:gd name="T13" fmla="*/ 280207615 h 36"/>
                <a:gd name="T14" fmla="*/ 2147483647 w 443"/>
                <a:gd name="T15" fmla="*/ 0 h 36"/>
                <a:gd name="T16" fmla="*/ 2147483647 w 443"/>
                <a:gd name="T17" fmla="*/ 280207615 h 36"/>
                <a:gd name="T18" fmla="*/ 2147483647 w 443"/>
                <a:gd name="T19" fmla="*/ 0 h 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3"/>
                <a:gd name="T31" fmla="*/ 0 h 36"/>
                <a:gd name="T32" fmla="*/ 443 w 443"/>
                <a:gd name="T33" fmla="*/ 36 h 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3" h="36">
                  <a:moveTo>
                    <a:pt x="0" y="36"/>
                  </a:moveTo>
                  <a:cubicBezTo>
                    <a:pt x="20" y="35"/>
                    <a:pt x="54" y="28"/>
                    <a:pt x="79" y="27"/>
                  </a:cubicBezTo>
                  <a:cubicBezTo>
                    <a:pt x="105" y="25"/>
                    <a:pt x="138" y="25"/>
                    <a:pt x="157" y="21"/>
                  </a:cubicBezTo>
                  <a:cubicBezTo>
                    <a:pt x="175" y="17"/>
                    <a:pt x="174" y="14"/>
                    <a:pt x="197" y="13"/>
                  </a:cubicBezTo>
                  <a:cubicBezTo>
                    <a:pt x="219" y="12"/>
                    <a:pt x="244" y="10"/>
                    <a:pt x="254" y="9"/>
                  </a:cubicBezTo>
                  <a:cubicBezTo>
                    <a:pt x="269" y="8"/>
                    <a:pt x="297" y="5"/>
                    <a:pt x="310" y="5"/>
                  </a:cubicBezTo>
                  <a:cubicBezTo>
                    <a:pt x="323" y="5"/>
                    <a:pt x="335" y="2"/>
                    <a:pt x="346" y="2"/>
                  </a:cubicBezTo>
                  <a:cubicBezTo>
                    <a:pt x="356" y="3"/>
                    <a:pt x="373" y="0"/>
                    <a:pt x="383" y="0"/>
                  </a:cubicBezTo>
                  <a:cubicBezTo>
                    <a:pt x="394" y="0"/>
                    <a:pt x="415" y="2"/>
                    <a:pt x="422" y="2"/>
                  </a:cubicBezTo>
                  <a:cubicBezTo>
                    <a:pt x="429" y="2"/>
                    <a:pt x="443" y="0"/>
                    <a:pt x="443" y="0"/>
                  </a:cubicBezTo>
                </a:path>
              </a:pathLst>
            </a:custGeom>
            <a:noFill/>
            <a:ln w="22225">
              <a:solidFill>
                <a:srgbClr val="006F3B"/>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0" name="Freeform 54"/>
            <p:cNvSpPr>
              <a:spLocks/>
            </p:cNvSpPr>
            <p:nvPr/>
          </p:nvSpPr>
          <p:spPr bwMode="auto">
            <a:xfrm>
              <a:off x="2404" y="2815"/>
              <a:ext cx="381" cy="96"/>
            </a:xfrm>
            <a:custGeom>
              <a:avLst/>
              <a:gdLst>
                <a:gd name="T0" fmla="*/ 2147483647 w 227"/>
                <a:gd name="T1" fmla="*/ 2147483647 h 57"/>
                <a:gd name="T2" fmla="*/ 2147483647 w 227"/>
                <a:gd name="T3" fmla="*/ 2147483647 h 57"/>
                <a:gd name="T4" fmla="*/ 2147483647 w 227"/>
                <a:gd name="T5" fmla="*/ 2147483647 h 57"/>
                <a:gd name="T6" fmla="*/ 2147483647 w 227"/>
                <a:gd name="T7" fmla="*/ 2147483647 h 57"/>
                <a:gd name="T8" fmla="*/ 2147483647 w 227"/>
                <a:gd name="T9" fmla="*/ 2147483647 h 57"/>
                <a:gd name="T10" fmla="*/ 0 w 227"/>
                <a:gd name="T11" fmla="*/ 0 h 57"/>
                <a:gd name="T12" fmla="*/ 0 60000 65536"/>
                <a:gd name="T13" fmla="*/ 0 60000 65536"/>
                <a:gd name="T14" fmla="*/ 0 60000 65536"/>
                <a:gd name="T15" fmla="*/ 0 60000 65536"/>
                <a:gd name="T16" fmla="*/ 0 60000 65536"/>
                <a:gd name="T17" fmla="*/ 0 60000 65536"/>
                <a:gd name="T18" fmla="*/ 0 w 227"/>
                <a:gd name="T19" fmla="*/ 0 h 57"/>
                <a:gd name="T20" fmla="*/ 227 w 227"/>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227" h="57">
                  <a:moveTo>
                    <a:pt x="227" y="44"/>
                  </a:moveTo>
                  <a:cubicBezTo>
                    <a:pt x="213" y="41"/>
                    <a:pt x="191" y="37"/>
                    <a:pt x="187" y="37"/>
                  </a:cubicBezTo>
                  <a:cubicBezTo>
                    <a:pt x="182" y="37"/>
                    <a:pt x="175" y="53"/>
                    <a:pt x="159" y="55"/>
                  </a:cubicBezTo>
                  <a:cubicBezTo>
                    <a:pt x="143" y="57"/>
                    <a:pt x="118" y="51"/>
                    <a:pt x="112" y="49"/>
                  </a:cubicBezTo>
                  <a:cubicBezTo>
                    <a:pt x="105" y="47"/>
                    <a:pt x="65" y="27"/>
                    <a:pt x="50" y="24"/>
                  </a:cubicBezTo>
                  <a:cubicBezTo>
                    <a:pt x="34" y="20"/>
                    <a:pt x="0" y="0"/>
                    <a:pt x="0" y="0"/>
                  </a:cubicBezTo>
                </a:path>
              </a:pathLst>
            </a:custGeom>
            <a:noFill/>
            <a:ln w="22225">
              <a:solidFill>
                <a:srgbClr val="F6EB16"/>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1" name="Freeform 55"/>
            <p:cNvSpPr>
              <a:spLocks/>
            </p:cNvSpPr>
            <p:nvPr/>
          </p:nvSpPr>
          <p:spPr bwMode="auto">
            <a:xfrm>
              <a:off x="4286" y="2920"/>
              <a:ext cx="414" cy="193"/>
            </a:xfrm>
            <a:custGeom>
              <a:avLst/>
              <a:gdLst>
                <a:gd name="T0" fmla="*/ 863639871 w 247"/>
                <a:gd name="T1" fmla="*/ 2147483647 h 115"/>
                <a:gd name="T2" fmla="*/ 2147483647 w 247"/>
                <a:gd name="T3" fmla="*/ 2147483647 h 115"/>
                <a:gd name="T4" fmla="*/ 2147483647 w 247"/>
                <a:gd name="T5" fmla="*/ 2147483647 h 115"/>
                <a:gd name="T6" fmla="*/ 2147483647 w 247"/>
                <a:gd name="T7" fmla="*/ 2147483647 h 115"/>
                <a:gd name="T8" fmla="*/ 2147483647 w 247"/>
                <a:gd name="T9" fmla="*/ 2147483647 h 115"/>
                <a:gd name="T10" fmla="*/ 2147483647 w 247"/>
                <a:gd name="T11" fmla="*/ 2147483647 h 115"/>
                <a:gd name="T12" fmla="*/ 2147483647 w 247"/>
                <a:gd name="T13" fmla="*/ 2147483647 h 115"/>
                <a:gd name="T14" fmla="*/ 2147483647 w 247"/>
                <a:gd name="T15" fmla="*/ 0 h 115"/>
                <a:gd name="T16" fmla="*/ 0 60000 65536"/>
                <a:gd name="T17" fmla="*/ 0 60000 65536"/>
                <a:gd name="T18" fmla="*/ 0 60000 65536"/>
                <a:gd name="T19" fmla="*/ 0 60000 65536"/>
                <a:gd name="T20" fmla="*/ 0 60000 65536"/>
                <a:gd name="T21" fmla="*/ 0 60000 65536"/>
                <a:gd name="T22" fmla="*/ 0 60000 65536"/>
                <a:gd name="T23" fmla="*/ 0 60000 65536"/>
                <a:gd name="T24" fmla="*/ 0 w 247"/>
                <a:gd name="T25" fmla="*/ 0 h 115"/>
                <a:gd name="T26" fmla="*/ 247 w 247"/>
                <a:gd name="T27" fmla="*/ 115 h 11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7" h="115">
                  <a:moveTo>
                    <a:pt x="4" y="115"/>
                  </a:moveTo>
                  <a:cubicBezTo>
                    <a:pt x="18" y="111"/>
                    <a:pt x="0" y="99"/>
                    <a:pt x="13" y="96"/>
                  </a:cubicBezTo>
                  <a:cubicBezTo>
                    <a:pt x="25" y="93"/>
                    <a:pt x="13" y="81"/>
                    <a:pt x="34" y="76"/>
                  </a:cubicBezTo>
                  <a:cubicBezTo>
                    <a:pt x="55" y="70"/>
                    <a:pt x="85" y="63"/>
                    <a:pt x="93" y="63"/>
                  </a:cubicBezTo>
                  <a:cubicBezTo>
                    <a:pt x="100" y="63"/>
                    <a:pt x="99" y="55"/>
                    <a:pt x="114" y="51"/>
                  </a:cubicBezTo>
                  <a:cubicBezTo>
                    <a:pt x="128" y="47"/>
                    <a:pt x="133" y="43"/>
                    <a:pt x="142" y="35"/>
                  </a:cubicBezTo>
                  <a:cubicBezTo>
                    <a:pt x="152" y="28"/>
                    <a:pt x="157" y="22"/>
                    <a:pt x="184" y="17"/>
                  </a:cubicBezTo>
                  <a:cubicBezTo>
                    <a:pt x="212" y="11"/>
                    <a:pt x="229" y="1"/>
                    <a:pt x="247" y="0"/>
                  </a:cubicBezTo>
                </a:path>
              </a:pathLst>
            </a:custGeom>
            <a:noFill/>
            <a:ln w="22225">
              <a:solidFill>
                <a:srgbClr val="F6EB16"/>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2" name="Freeform 56"/>
            <p:cNvSpPr>
              <a:spLocks/>
            </p:cNvSpPr>
            <p:nvPr/>
          </p:nvSpPr>
          <p:spPr bwMode="auto">
            <a:xfrm>
              <a:off x="4783" y="2792"/>
              <a:ext cx="63" cy="5"/>
            </a:xfrm>
            <a:custGeom>
              <a:avLst/>
              <a:gdLst>
                <a:gd name="T0" fmla="*/ 0 w 38"/>
                <a:gd name="T1" fmla="*/ 467013007 h 3"/>
                <a:gd name="T2" fmla="*/ 2147483647 w 38"/>
                <a:gd name="T3" fmla="*/ 0 h 3"/>
                <a:gd name="T4" fmla="*/ 0 60000 65536"/>
                <a:gd name="T5" fmla="*/ 0 60000 65536"/>
                <a:gd name="T6" fmla="*/ 0 w 38"/>
                <a:gd name="T7" fmla="*/ 0 h 3"/>
                <a:gd name="T8" fmla="*/ 38 w 38"/>
                <a:gd name="T9" fmla="*/ 3 h 3"/>
              </a:gdLst>
              <a:ahLst/>
              <a:cxnLst>
                <a:cxn ang="T4">
                  <a:pos x="T0" y="T1"/>
                </a:cxn>
                <a:cxn ang="T5">
                  <a:pos x="T2" y="T3"/>
                </a:cxn>
              </a:cxnLst>
              <a:rect l="T6" t="T7" r="T8" b="T9"/>
              <a:pathLst>
                <a:path w="38" h="3">
                  <a:moveTo>
                    <a:pt x="0" y="3"/>
                  </a:moveTo>
                  <a:cubicBezTo>
                    <a:pt x="12" y="2"/>
                    <a:pt x="25" y="2"/>
                    <a:pt x="38" y="0"/>
                  </a:cubicBezTo>
                </a:path>
              </a:pathLst>
            </a:custGeom>
            <a:noFill/>
            <a:ln w="22225">
              <a:solidFill>
                <a:srgbClr val="F6EB16"/>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3" name="Freeform 57"/>
            <p:cNvSpPr>
              <a:spLocks/>
            </p:cNvSpPr>
            <p:nvPr/>
          </p:nvSpPr>
          <p:spPr bwMode="auto">
            <a:xfrm>
              <a:off x="403" y="2624"/>
              <a:ext cx="5080" cy="79"/>
            </a:xfrm>
            <a:custGeom>
              <a:avLst/>
              <a:gdLst>
                <a:gd name="T0" fmla="*/ 2147483647 w 3026"/>
                <a:gd name="T1" fmla="*/ 606594309 h 47"/>
                <a:gd name="T2" fmla="*/ 2147483647 w 3026"/>
                <a:gd name="T3" fmla="*/ 360885433 h 47"/>
                <a:gd name="T4" fmla="*/ 2147483647 w 3026"/>
                <a:gd name="T5" fmla="*/ 214704072 h 47"/>
                <a:gd name="T6" fmla="*/ 2147483647 w 3026"/>
                <a:gd name="T7" fmla="*/ 360885433 h 47"/>
                <a:gd name="T8" fmla="*/ 2147483647 w 3026"/>
                <a:gd name="T9" fmla="*/ 941305545 h 47"/>
                <a:gd name="T10" fmla="*/ 2147483647 w 3026"/>
                <a:gd name="T11" fmla="*/ 1961056566 h 47"/>
                <a:gd name="T12" fmla="*/ 2147483647 w 3026"/>
                <a:gd name="T13" fmla="*/ 2147483647 h 47"/>
                <a:gd name="T14" fmla="*/ 2147483647 w 3026"/>
                <a:gd name="T15" fmla="*/ 2147483647 h 47"/>
                <a:gd name="T16" fmla="*/ 2147483647 w 3026"/>
                <a:gd name="T17" fmla="*/ 2147483647 h 47"/>
                <a:gd name="T18" fmla="*/ 2147483647 w 3026"/>
                <a:gd name="T19" fmla="*/ 2147483647 h 47"/>
                <a:gd name="T20" fmla="*/ 2147483647 w 3026"/>
                <a:gd name="T21" fmla="*/ 2147483647 h 47"/>
                <a:gd name="T22" fmla="*/ 2147483647 w 3026"/>
                <a:gd name="T23" fmla="*/ 2147483647 h 47"/>
                <a:gd name="T24" fmla="*/ 2147483647 w 3026"/>
                <a:gd name="T25" fmla="*/ 2147483647 h 47"/>
                <a:gd name="T26" fmla="*/ 2147483647 w 3026"/>
                <a:gd name="T27" fmla="*/ 2147483647 h 47"/>
                <a:gd name="T28" fmla="*/ 2147483647 w 3026"/>
                <a:gd name="T29" fmla="*/ 2147483647 h 47"/>
                <a:gd name="T30" fmla="*/ 2147483647 w 3026"/>
                <a:gd name="T31" fmla="*/ 2147483647 h 47"/>
                <a:gd name="T32" fmla="*/ 2147483647 w 3026"/>
                <a:gd name="T33" fmla="*/ 2147483647 h 47"/>
                <a:gd name="T34" fmla="*/ 2147483647 w 3026"/>
                <a:gd name="T35" fmla="*/ 2147483647 h 47"/>
                <a:gd name="T36" fmla="*/ 2147483647 w 3026"/>
                <a:gd name="T37" fmla="*/ 2147483647 h 47"/>
                <a:gd name="T38" fmla="*/ 2147483647 w 3026"/>
                <a:gd name="T39" fmla="*/ 2147483647 h 47"/>
                <a:gd name="T40" fmla="*/ 2147483647 w 3026"/>
                <a:gd name="T41" fmla="*/ 2147483647 h 47"/>
                <a:gd name="T42" fmla="*/ 2147483647 w 3026"/>
                <a:gd name="T43" fmla="*/ 2147483647 h 47"/>
                <a:gd name="T44" fmla="*/ 2147483647 w 3026"/>
                <a:gd name="T45" fmla="*/ 2147483647 h 47"/>
                <a:gd name="T46" fmla="*/ 2147483647 w 3026"/>
                <a:gd name="T47" fmla="*/ 2147483647 h 47"/>
                <a:gd name="T48" fmla="*/ 2147483647 w 3026"/>
                <a:gd name="T49" fmla="*/ 2147483647 h 47"/>
                <a:gd name="T50" fmla="*/ 2147483647 w 3026"/>
                <a:gd name="T51" fmla="*/ 2147483647 h 47"/>
                <a:gd name="T52" fmla="*/ 2147483647 w 3026"/>
                <a:gd name="T53" fmla="*/ 2147483647 h 47"/>
                <a:gd name="T54" fmla="*/ 2147483647 w 3026"/>
                <a:gd name="T55" fmla="*/ 1354697137 h 47"/>
                <a:gd name="T56" fmla="*/ 2147483647 w 3026"/>
                <a:gd name="T57" fmla="*/ 1582193712 h 47"/>
                <a:gd name="T58" fmla="*/ 2147483647 w 3026"/>
                <a:gd name="T59" fmla="*/ 1961056566 h 47"/>
                <a:gd name="T60" fmla="*/ 2147483647 w 3026"/>
                <a:gd name="T61" fmla="*/ 2147483647 h 47"/>
                <a:gd name="T62" fmla="*/ 2147483647 w 3026"/>
                <a:gd name="T63" fmla="*/ 2147483647 h 47"/>
                <a:gd name="T64" fmla="*/ 2147483647 w 3026"/>
                <a:gd name="T65" fmla="*/ 2147483647 h 47"/>
                <a:gd name="T66" fmla="*/ 2147483647 w 3026"/>
                <a:gd name="T67" fmla="*/ 2147483647 h 47"/>
                <a:gd name="T68" fmla="*/ 2147483647 w 3026"/>
                <a:gd name="T69" fmla="*/ 2147483647 h 47"/>
                <a:gd name="T70" fmla="*/ 2147483647 w 3026"/>
                <a:gd name="T71" fmla="*/ 2147483647 h 47"/>
                <a:gd name="T72" fmla="*/ 2147483647 w 3026"/>
                <a:gd name="T73" fmla="*/ 2147483647 h 47"/>
                <a:gd name="T74" fmla="*/ 2147483647 w 3026"/>
                <a:gd name="T75" fmla="*/ 2147483647 h 47"/>
                <a:gd name="T76" fmla="*/ 2147483647 w 3026"/>
                <a:gd name="T77" fmla="*/ 2147483647 h 47"/>
                <a:gd name="T78" fmla="*/ 2147483647 w 3026"/>
                <a:gd name="T79" fmla="*/ 2147483647 h 47"/>
                <a:gd name="T80" fmla="*/ 2147483647 w 3026"/>
                <a:gd name="T81" fmla="*/ 2147483647 h 47"/>
                <a:gd name="T82" fmla="*/ 2147483647 w 3026"/>
                <a:gd name="T83" fmla="*/ 2147483647 h 47"/>
                <a:gd name="T84" fmla="*/ 2147483647 w 3026"/>
                <a:gd name="T85" fmla="*/ 2147483647 h 47"/>
                <a:gd name="T86" fmla="*/ 2147483647 w 3026"/>
                <a:gd name="T87" fmla="*/ 2147483647 h 47"/>
                <a:gd name="T88" fmla="*/ 0 w 3026"/>
                <a:gd name="T89" fmla="*/ 2147483647 h 4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026"/>
                <a:gd name="T136" fmla="*/ 0 h 47"/>
                <a:gd name="T137" fmla="*/ 3026 w 3026"/>
                <a:gd name="T138" fmla="*/ 47 h 4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026" h="47">
                  <a:moveTo>
                    <a:pt x="3026" y="3"/>
                  </a:moveTo>
                  <a:cubicBezTo>
                    <a:pt x="3013" y="3"/>
                    <a:pt x="2906" y="1"/>
                    <a:pt x="2890" y="2"/>
                  </a:cubicBezTo>
                  <a:cubicBezTo>
                    <a:pt x="2875" y="3"/>
                    <a:pt x="2807" y="0"/>
                    <a:pt x="2790" y="1"/>
                  </a:cubicBezTo>
                  <a:cubicBezTo>
                    <a:pt x="2773" y="2"/>
                    <a:pt x="2713" y="2"/>
                    <a:pt x="2703" y="2"/>
                  </a:cubicBezTo>
                  <a:cubicBezTo>
                    <a:pt x="2693" y="2"/>
                    <a:pt x="2619" y="3"/>
                    <a:pt x="2607" y="4"/>
                  </a:cubicBezTo>
                  <a:cubicBezTo>
                    <a:pt x="2595" y="5"/>
                    <a:pt x="2552" y="8"/>
                    <a:pt x="2535" y="9"/>
                  </a:cubicBezTo>
                  <a:cubicBezTo>
                    <a:pt x="2519" y="10"/>
                    <a:pt x="2473" y="11"/>
                    <a:pt x="2454" y="13"/>
                  </a:cubicBezTo>
                  <a:cubicBezTo>
                    <a:pt x="2435" y="15"/>
                    <a:pt x="2408" y="17"/>
                    <a:pt x="2390" y="19"/>
                  </a:cubicBezTo>
                  <a:cubicBezTo>
                    <a:pt x="2371" y="21"/>
                    <a:pt x="2314" y="29"/>
                    <a:pt x="2300" y="31"/>
                  </a:cubicBezTo>
                  <a:cubicBezTo>
                    <a:pt x="2287" y="32"/>
                    <a:pt x="2260" y="32"/>
                    <a:pt x="2243" y="35"/>
                  </a:cubicBezTo>
                  <a:cubicBezTo>
                    <a:pt x="2227" y="38"/>
                    <a:pt x="2206" y="38"/>
                    <a:pt x="2182" y="39"/>
                  </a:cubicBezTo>
                  <a:cubicBezTo>
                    <a:pt x="2158" y="40"/>
                    <a:pt x="2125" y="40"/>
                    <a:pt x="2111" y="41"/>
                  </a:cubicBezTo>
                  <a:cubicBezTo>
                    <a:pt x="2098" y="42"/>
                    <a:pt x="2075" y="44"/>
                    <a:pt x="2063" y="44"/>
                  </a:cubicBezTo>
                  <a:cubicBezTo>
                    <a:pt x="2051" y="43"/>
                    <a:pt x="2002" y="46"/>
                    <a:pt x="1989" y="46"/>
                  </a:cubicBezTo>
                  <a:cubicBezTo>
                    <a:pt x="1976" y="46"/>
                    <a:pt x="1925" y="44"/>
                    <a:pt x="1908" y="45"/>
                  </a:cubicBezTo>
                  <a:cubicBezTo>
                    <a:pt x="1891" y="47"/>
                    <a:pt x="1869" y="43"/>
                    <a:pt x="1850" y="43"/>
                  </a:cubicBezTo>
                  <a:cubicBezTo>
                    <a:pt x="1830" y="43"/>
                    <a:pt x="1810" y="41"/>
                    <a:pt x="1793" y="40"/>
                  </a:cubicBezTo>
                  <a:cubicBezTo>
                    <a:pt x="1775" y="39"/>
                    <a:pt x="1758" y="38"/>
                    <a:pt x="1743" y="37"/>
                  </a:cubicBezTo>
                  <a:cubicBezTo>
                    <a:pt x="1727" y="36"/>
                    <a:pt x="1694" y="36"/>
                    <a:pt x="1680" y="36"/>
                  </a:cubicBezTo>
                  <a:cubicBezTo>
                    <a:pt x="1666" y="36"/>
                    <a:pt x="1622" y="32"/>
                    <a:pt x="1606" y="31"/>
                  </a:cubicBezTo>
                  <a:cubicBezTo>
                    <a:pt x="1590" y="30"/>
                    <a:pt x="1553" y="27"/>
                    <a:pt x="1539" y="26"/>
                  </a:cubicBezTo>
                  <a:cubicBezTo>
                    <a:pt x="1524" y="26"/>
                    <a:pt x="1510" y="25"/>
                    <a:pt x="1494" y="24"/>
                  </a:cubicBezTo>
                  <a:cubicBezTo>
                    <a:pt x="1479" y="23"/>
                    <a:pt x="1456" y="21"/>
                    <a:pt x="1443" y="21"/>
                  </a:cubicBezTo>
                  <a:cubicBezTo>
                    <a:pt x="1430" y="20"/>
                    <a:pt x="1411" y="20"/>
                    <a:pt x="1400" y="20"/>
                  </a:cubicBezTo>
                  <a:cubicBezTo>
                    <a:pt x="1389" y="20"/>
                    <a:pt x="1385" y="17"/>
                    <a:pt x="1372" y="15"/>
                  </a:cubicBezTo>
                  <a:cubicBezTo>
                    <a:pt x="1359" y="13"/>
                    <a:pt x="1339" y="16"/>
                    <a:pt x="1322" y="15"/>
                  </a:cubicBezTo>
                  <a:cubicBezTo>
                    <a:pt x="1304" y="14"/>
                    <a:pt x="1296" y="11"/>
                    <a:pt x="1283" y="10"/>
                  </a:cubicBezTo>
                  <a:cubicBezTo>
                    <a:pt x="1269" y="9"/>
                    <a:pt x="1254" y="8"/>
                    <a:pt x="1242" y="6"/>
                  </a:cubicBezTo>
                  <a:cubicBezTo>
                    <a:pt x="1229" y="4"/>
                    <a:pt x="1195" y="7"/>
                    <a:pt x="1181" y="7"/>
                  </a:cubicBezTo>
                  <a:cubicBezTo>
                    <a:pt x="1167" y="8"/>
                    <a:pt x="1155" y="8"/>
                    <a:pt x="1146" y="9"/>
                  </a:cubicBezTo>
                  <a:cubicBezTo>
                    <a:pt x="1138" y="10"/>
                    <a:pt x="1124" y="12"/>
                    <a:pt x="1110" y="12"/>
                  </a:cubicBezTo>
                  <a:cubicBezTo>
                    <a:pt x="1096" y="13"/>
                    <a:pt x="1077" y="17"/>
                    <a:pt x="1066" y="17"/>
                  </a:cubicBezTo>
                  <a:cubicBezTo>
                    <a:pt x="1056" y="18"/>
                    <a:pt x="1038" y="22"/>
                    <a:pt x="1028" y="23"/>
                  </a:cubicBezTo>
                  <a:cubicBezTo>
                    <a:pt x="1009" y="26"/>
                    <a:pt x="935" y="30"/>
                    <a:pt x="917" y="30"/>
                  </a:cubicBezTo>
                  <a:cubicBezTo>
                    <a:pt x="899" y="30"/>
                    <a:pt x="850" y="31"/>
                    <a:pt x="829" y="30"/>
                  </a:cubicBezTo>
                  <a:cubicBezTo>
                    <a:pt x="808" y="29"/>
                    <a:pt x="771" y="26"/>
                    <a:pt x="744" y="25"/>
                  </a:cubicBezTo>
                  <a:cubicBezTo>
                    <a:pt x="717" y="23"/>
                    <a:pt x="701" y="20"/>
                    <a:pt x="677" y="20"/>
                  </a:cubicBezTo>
                  <a:cubicBezTo>
                    <a:pt x="654" y="21"/>
                    <a:pt x="629" y="17"/>
                    <a:pt x="605" y="18"/>
                  </a:cubicBezTo>
                  <a:cubicBezTo>
                    <a:pt x="581" y="19"/>
                    <a:pt x="584" y="17"/>
                    <a:pt x="562" y="19"/>
                  </a:cubicBezTo>
                  <a:cubicBezTo>
                    <a:pt x="539" y="20"/>
                    <a:pt x="499" y="18"/>
                    <a:pt x="475" y="20"/>
                  </a:cubicBezTo>
                  <a:cubicBezTo>
                    <a:pt x="451" y="22"/>
                    <a:pt x="391" y="23"/>
                    <a:pt x="353" y="21"/>
                  </a:cubicBezTo>
                  <a:cubicBezTo>
                    <a:pt x="315" y="19"/>
                    <a:pt x="320" y="23"/>
                    <a:pt x="290" y="24"/>
                  </a:cubicBezTo>
                  <a:cubicBezTo>
                    <a:pt x="264" y="25"/>
                    <a:pt x="230" y="26"/>
                    <a:pt x="197" y="27"/>
                  </a:cubicBezTo>
                  <a:cubicBezTo>
                    <a:pt x="163" y="28"/>
                    <a:pt x="102" y="29"/>
                    <a:pt x="82" y="31"/>
                  </a:cubicBezTo>
                  <a:cubicBezTo>
                    <a:pt x="63" y="33"/>
                    <a:pt x="0" y="42"/>
                    <a:pt x="0" y="42"/>
                  </a:cubicBezTo>
                </a:path>
              </a:pathLst>
            </a:custGeom>
            <a:noFill/>
            <a:ln w="22225">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4" name="Freeform 58"/>
            <p:cNvSpPr>
              <a:spLocks/>
            </p:cNvSpPr>
            <p:nvPr/>
          </p:nvSpPr>
          <p:spPr bwMode="auto">
            <a:xfrm>
              <a:off x="4254" y="2903"/>
              <a:ext cx="107" cy="322"/>
            </a:xfrm>
            <a:custGeom>
              <a:avLst/>
              <a:gdLst>
                <a:gd name="T0" fmla="*/ 2147483647 w 64"/>
                <a:gd name="T1" fmla="*/ 0 h 192"/>
                <a:gd name="T2" fmla="*/ 2147483647 w 64"/>
                <a:gd name="T3" fmla="*/ 2147483647 h 192"/>
                <a:gd name="T4" fmla="*/ 2147483647 w 64"/>
                <a:gd name="T5" fmla="*/ 2147483647 h 192"/>
                <a:gd name="T6" fmla="*/ 0 w 64"/>
                <a:gd name="T7" fmla="*/ 2147483647 h 192"/>
                <a:gd name="T8" fmla="*/ 0 60000 65536"/>
                <a:gd name="T9" fmla="*/ 0 60000 65536"/>
                <a:gd name="T10" fmla="*/ 0 60000 65536"/>
                <a:gd name="T11" fmla="*/ 0 60000 65536"/>
                <a:gd name="T12" fmla="*/ 0 w 64"/>
                <a:gd name="T13" fmla="*/ 0 h 192"/>
                <a:gd name="T14" fmla="*/ 64 w 64"/>
                <a:gd name="T15" fmla="*/ 192 h 192"/>
              </a:gdLst>
              <a:ahLst/>
              <a:cxnLst>
                <a:cxn ang="T8">
                  <a:pos x="T0" y="T1"/>
                </a:cxn>
                <a:cxn ang="T9">
                  <a:pos x="T2" y="T3"/>
                </a:cxn>
                <a:cxn ang="T10">
                  <a:pos x="T4" y="T5"/>
                </a:cxn>
                <a:cxn ang="T11">
                  <a:pos x="T6" y="T7"/>
                </a:cxn>
              </a:cxnLst>
              <a:rect l="T12" t="T13" r="T14" b="T15"/>
              <a:pathLst>
                <a:path w="64" h="192">
                  <a:moveTo>
                    <a:pt x="64" y="0"/>
                  </a:moveTo>
                  <a:cubicBezTo>
                    <a:pt x="60" y="15"/>
                    <a:pt x="52" y="35"/>
                    <a:pt x="46" y="55"/>
                  </a:cubicBezTo>
                  <a:cubicBezTo>
                    <a:pt x="41" y="74"/>
                    <a:pt x="20" y="144"/>
                    <a:pt x="17" y="151"/>
                  </a:cubicBezTo>
                  <a:cubicBezTo>
                    <a:pt x="13" y="157"/>
                    <a:pt x="0" y="192"/>
                    <a:pt x="0" y="192"/>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5" name="Freeform 59"/>
            <p:cNvSpPr>
              <a:spLocks/>
            </p:cNvSpPr>
            <p:nvPr/>
          </p:nvSpPr>
          <p:spPr bwMode="auto">
            <a:xfrm>
              <a:off x="3544" y="2972"/>
              <a:ext cx="95" cy="292"/>
            </a:xfrm>
            <a:custGeom>
              <a:avLst/>
              <a:gdLst>
                <a:gd name="T0" fmla="*/ 0 w 57"/>
                <a:gd name="T1" fmla="*/ 0 h 174"/>
                <a:gd name="T2" fmla="*/ 2147483647 w 57"/>
                <a:gd name="T3" fmla="*/ 2147483647 h 174"/>
                <a:gd name="T4" fmla="*/ 2147483647 w 57"/>
                <a:gd name="T5" fmla="*/ 2147483647 h 174"/>
                <a:gd name="T6" fmla="*/ 2147483647 w 57"/>
                <a:gd name="T7" fmla="*/ 2147483647 h 174"/>
                <a:gd name="T8" fmla="*/ 0 60000 65536"/>
                <a:gd name="T9" fmla="*/ 0 60000 65536"/>
                <a:gd name="T10" fmla="*/ 0 60000 65536"/>
                <a:gd name="T11" fmla="*/ 0 60000 65536"/>
                <a:gd name="T12" fmla="*/ 0 w 57"/>
                <a:gd name="T13" fmla="*/ 0 h 174"/>
                <a:gd name="T14" fmla="*/ 57 w 57"/>
                <a:gd name="T15" fmla="*/ 174 h 174"/>
              </a:gdLst>
              <a:ahLst/>
              <a:cxnLst>
                <a:cxn ang="T8">
                  <a:pos x="T0" y="T1"/>
                </a:cxn>
                <a:cxn ang="T9">
                  <a:pos x="T2" y="T3"/>
                </a:cxn>
                <a:cxn ang="T10">
                  <a:pos x="T4" y="T5"/>
                </a:cxn>
                <a:cxn ang="T11">
                  <a:pos x="T6" y="T7"/>
                </a:cxn>
              </a:cxnLst>
              <a:rect l="T12" t="T13" r="T14" b="T15"/>
              <a:pathLst>
                <a:path w="57" h="174">
                  <a:moveTo>
                    <a:pt x="0" y="0"/>
                  </a:moveTo>
                  <a:cubicBezTo>
                    <a:pt x="2" y="11"/>
                    <a:pt x="18" y="62"/>
                    <a:pt x="25" y="76"/>
                  </a:cubicBezTo>
                  <a:cubicBezTo>
                    <a:pt x="32" y="91"/>
                    <a:pt x="30" y="103"/>
                    <a:pt x="35" y="110"/>
                  </a:cubicBezTo>
                  <a:cubicBezTo>
                    <a:pt x="40" y="116"/>
                    <a:pt x="51" y="170"/>
                    <a:pt x="57" y="174"/>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826" name="Freeform 60"/>
            <p:cNvSpPr>
              <a:spLocks/>
            </p:cNvSpPr>
            <p:nvPr/>
          </p:nvSpPr>
          <p:spPr bwMode="auto">
            <a:xfrm>
              <a:off x="3668" y="3034"/>
              <a:ext cx="121" cy="288"/>
            </a:xfrm>
            <a:custGeom>
              <a:avLst/>
              <a:gdLst>
                <a:gd name="T0" fmla="*/ 2147483647 w 72"/>
                <a:gd name="T1" fmla="*/ 0 h 172"/>
                <a:gd name="T2" fmla="*/ 2147483647 w 72"/>
                <a:gd name="T3" fmla="*/ 2147483647 h 172"/>
                <a:gd name="T4" fmla="*/ 0 w 72"/>
                <a:gd name="T5" fmla="*/ 2147483647 h 172"/>
                <a:gd name="T6" fmla="*/ 0 60000 65536"/>
                <a:gd name="T7" fmla="*/ 0 60000 65536"/>
                <a:gd name="T8" fmla="*/ 0 60000 65536"/>
                <a:gd name="T9" fmla="*/ 0 w 72"/>
                <a:gd name="T10" fmla="*/ 0 h 172"/>
                <a:gd name="T11" fmla="*/ 72 w 72"/>
                <a:gd name="T12" fmla="*/ 172 h 172"/>
              </a:gdLst>
              <a:ahLst/>
              <a:cxnLst>
                <a:cxn ang="T6">
                  <a:pos x="T0" y="T1"/>
                </a:cxn>
                <a:cxn ang="T7">
                  <a:pos x="T2" y="T3"/>
                </a:cxn>
                <a:cxn ang="T8">
                  <a:pos x="T4" y="T5"/>
                </a:cxn>
              </a:cxnLst>
              <a:rect l="T9" t="T10" r="T11" b="T12"/>
              <a:pathLst>
                <a:path w="72" h="172">
                  <a:moveTo>
                    <a:pt x="72" y="0"/>
                  </a:moveTo>
                  <a:cubicBezTo>
                    <a:pt x="65" y="14"/>
                    <a:pt x="54" y="42"/>
                    <a:pt x="48" y="57"/>
                  </a:cubicBezTo>
                  <a:cubicBezTo>
                    <a:pt x="43" y="71"/>
                    <a:pt x="0" y="167"/>
                    <a:pt x="0" y="172"/>
                  </a:cubicBezTo>
                </a:path>
              </a:pathLst>
            </a:custGeom>
            <a:noFill/>
            <a:ln w="11113">
              <a:solidFill>
                <a:srgbClr val="01010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5784" name="Freeform 65"/>
          <p:cNvSpPr>
            <a:spLocks/>
          </p:cNvSpPr>
          <p:nvPr/>
        </p:nvSpPr>
        <p:spPr bwMode="auto">
          <a:xfrm>
            <a:off x="661988" y="4156075"/>
            <a:ext cx="8093075" cy="511175"/>
          </a:xfrm>
          <a:custGeom>
            <a:avLst/>
            <a:gdLst>
              <a:gd name="T0" fmla="*/ 0 w 5098"/>
              <a:gd name="T1" fmla="*/ 2147483647 h 322"/>
              <a:gd name="T2" fmla="*/ 2147483647 w 5098"/>
              <a:gd name="T3" fmla="*/ 2147483647 h 322"/>
              <a:gd name="T4" fmla="*/ 2147483647 w 5098"/>
              <a:gd name="T5" fmla="*/ 2147483647 h 322"/>
              <a:gd name="T6" fmla="*/ 2147483647 w 5098"/>
              <a:gd name="T7" fmla="*/ 2147483647 h 322"/>
              <a:gd name="T8" fmla="*/ 2147483647 w 5098"/>
              <a:gd name="T9" fmla="*/ 2147483647 h 322"/>
              <a:gd name="T10" fmla="*/ 2147483647 w 5098"/>
              <a:gd name="T11" fmla="*/ 2147483647 h 322"/>
              <a:gd name="T12" fmla="*/ 2147483647 w 5098"/>
              <a:gd name="T13" fmla="*/ 2147483647 h 322"/>
              <a:gd name="T14" fmla="*/ 2147483647 w 5098"/>
              <a:gd name="T15" fmla="*/ 2147483647 h 322"/>
              <a:gd name="T16" fmla="*/ 2147483647 w 5098"/>
              <a:gd name="T17" fmla="*/ 2147483647 h 322"/>
              <a:gd name="T18" fmla="*/ 2147483647 w 5098"/>
              <a:gd name="T19" fmla="*/ 2147483647 h 322"/>
              <a:gd name="T20" fmla="*/ 2147483647 w 5098"/>
              <a:gd name="T21" fmla="*/ 2147483647 h 322"/>
              <a:gd name="T22" fmla="*/ 2147483647 w 5098"/>
              <a:gd name="T23" fmla="*/ 2147483647 h 322"/>
              <a:gd name="T24" fmla="*/ 2147483647 w 5098"/>
              <a:gd name="T25" fmla="*/ 2147483647 h 322"/>
              <a:gd name="T26" fmla="*/ 2147483647 w 5098"/>
              <a:gd name="T27" fmla="*/ 2147483647 h 322"/>
              <a:gd name="T28" fmla="*/ 2147483647 w 5098"/>
              <a:gd name="T29" fmla="*/ 2147483647 h 322"/>
              <a:gd name="T30" fmla="*/ 2147483647 w 5098"/>
              <a:gd name="T31" fmla="*/ 2147483647 h 322"/>
              <a:gd name="T32" fmla="*/ 2147483647 w 5098"/>
              <a:gd name="T33" fmla="*/ 2147483647 h 322"/>
              <a:gd name="T34" fmla="*/ 2147483647 w 5098"/>
              <a:gd name="T35" fmla="*/ 2147483647 h 322"/>
              <a:gd name="T36" fmla="*/ 2147483647 w 5098"/>
              <a:gd name="T37" fmla="*/ 2147483647 h 322"/>
              <a:gd name="T38" fmla="*/ 2147483647 w 5098"/>
              <a:gd name="T39" fmla="*/ 2147483647 h 322"/>
              <a:gd name="T40" fmla="*/ 2147483647 w 5098"/>
              <a:gd name="T41" fmla="*/ 2147483647 h 322"/>
              <a:gd name="T42" fmla="*/ 2147483647 w 5098"/>
              <a:gd name="T43" fmla="*/ 2147483647 h 322"/>
              <a:gd name="T44" fmla="*/ 2147483647 w 5098"/>
              <a:gd name="T45" fmla="*/ 0 h 322"/>
              <a:gd name="T46" fmla="*/ 2147483647 w 5098"/>
              <a:gd name="T47" fmla="*/ 2147483647 h 322"/>
              <a:gd name="T48" fmla="*/ 2147483647 w 5098"/>
              <a:gd name="T49" fmla="*/ 2147483647 h 322"/>
              <a:gd name="T50" fmla="*/ 2147483647 w 5098"/>
              <a:gd name="T51" fmla="*/ 2147483647 h 322"/>
              <a:gd name="T52" fmla="*/ 2147483647 w 5098"/>
              <a:gd name="T53" fmla="*/ 2147483647 h 322"/>
              <a:gd name="T54" fmla="*/ 2147483647 w 5098"/>
              <a:gd name="T55" fmla="*/ 2147483647 h 322"/>
              <a:gd name="T56" fmla="*/ 2147483647 w 5098"/>
              <a:gd name="T57" fmla="*/ 2147483647 h 322"/>
              <a:gd name="T58" fmla="*/ 2147483647 w 5098"/>
              <a:gd name="T59" fmla="*/ 2147483647 h 322"/>
              <a:gd name="T60" fmla="*/ 2147483647 w 5098"/>
              <a:gd name="T61" fmla="*/ 2147483647 h 322"/>
              <a:gd name="T62" fmla="*/ 2147483647 w 5098"/>
              <a:gd name="T63" fmla="*/ 2147483647 h 322"/>
              <a:gd name="T64" fmla="*/ 2147483647 w 5098"/>
              <a:gd name="T65" fmla="*/ 2147483647 h 322"/>
              <a:gd name="T66" fmla="*/ 2147483647 w 5098"/>
              <a:gd name="T67" fmla="*/ 2147483647 h 322"/>
              <a:gd name="T68" fmla="*/ 2147483647 w 5098"/>
              <a:gd name="T69" fmla="*/ 2147483647 h 322"/>
              <a:gd name="T70" fmla="*/ 2147483647 w 5098"/>
              <a:gd name="T71" fmla="*/ 2147483647 h 322"/>
              <a:gd name="T72" fmla="*/ 2147483647 w 5098"/>
              <a:gd name="T73" fmla="*/ 2147483647 h 3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098"/>
              <a:gd name="T112" fmla="*/ 0 h 322"/>
              <a:gd name="T113" fmla="*/ 5098 w 5098"/>
              <a:gd name="T114" fmla="*/ 322 h 3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098" h="322">
                <a:moveTo>
                  <a:pt x="0" y="69"/>
                </a:moveTo>
                <a:lnTo>
                  <a:pt x="0" y="228"/>
                </a:lnTo>
                <a:lnTo>
                  <a:pt x="172" y="232"/>
                </a:lnTo>
                <a:lnTo>
                  <a:pt x="275" y="219"/>
                </a:lnTo>
                <a:lnTo>
                  <a:pt x="374" y="219"/>
                </a:lnTo>
                <a:lnTo>
                  <a:pt x="455" y="219"/>
                </a:lnTo>
                <a:lnTo>
                  <a:pt x="554" y="206"/>
                </a:lnTo>
                <a:lnTo>
                  <a:pt x="644" y="202"/>
                </a:lnTo>
                <a:lnTo>
                  <a:pt x="739" y="202"/>
                </a:lnTo>
                <a:lnTo>
                  <a:pt x="838" y="185"/>
                </a:lnTo>
                <a:lnTo>
                  <a:pt x="915" y="185"/>
                </a:lnTo>
                <a:lnTo>
                  <a:pt x="1031" y="180"/>
                </a:lnTo>
                <a:lnTo>
                  <a:pt x="1152" y="193"/>
                </a:lnTo>
                <a:lnTo>
                  <a:pt x="1276" y="219"/>
                </a:lnTo>
                <a:lnTo>
                  <a:pt x="1362" y="219"/>
                </a:lnTo>
                <a:lnTo>
                  <a:pt x="1470" y="223"/>
                </a:lnTo>
                <a:lnTo>
                  <a:pt x="1534" y="236"/>
                </a:lnTo>
                <a:lnTo>
                  <a:pt x="1612" y="236"/>
                </a:lnTo>
                <a:lnTo>
                  <a:pt x="1749" y="210"/>
                </a:lnTo>
                <a:lnTo>
                  <a:pt x="1857" y="198"/>
                </a:lnTo>
                <a:lnTo>
                  <a:pt x="1986" y="172"/>
                </a:lnTo>
                <a:lnTo>
                  <a:pt x="2097" y="167"/>
                </a:lnTo>
                <a:lnTo>
                  <a:pt x="2235" y="206"/>
                </a:lnTo>
                <a:lnTo>
                  <a:pt x="2372" y="219"/>
                </a:lnTo>
                <a:lnTo>
                  <a:pt x="2514" y="245"/>
                </a:lnTo>
                <a:lnTo>
                  <a:pt x="2570" y="245"/>
                </a:lnTo>
                <a:lnTo>
                  <a:pt x="2613" y="271"/>
                </a:lnTo>
                <a:lnTo>
                  <a:pt x="2699" y="271"/>
                </a:lnTo>
                <a:lnTo>
                  <a:pt x="2815" y="288"/>
                </a:lnTo>
                <a:lnTo>
                  <a:pt x="2923" y="275"/>
                </a:lnTo>
                <a:lnTo>
                  <a:pt x="3000" y="283"/>
                </a:lnTo>
                <a:lnTo>
                  <a:pt x="3138" y="309"/>
                </a:lnTo>
                <a:lnTo>
                  <a:pt x="3241" y="314"/>
                </a:lnTo>
                <a:lnTo>
                  <a:pt x="3365" y="322"/>
                </a:lnTo>
                <a:lnTo>
                  <a:pt x="3460" y="318"/>
                </a:lnTo>
                <a:lnTo>
                  <a:pt x="3580" y="301"/>
                </a:lnTo>
                <a:lnTo>
                  <a:pt x="3688" y="301"/>
                </a:lnTo>
                <a:lnTo>
                  <a:pt x="3812" y="262"/>
                </a:lnTo>
                <a:lnTo>
                  <a:pt x="3984" y="223"/>
                </a:lnTo>
                <a:lnTo>
                  <a:pt x="4139" y="198"/>
                </a:lnTo>
                <a:lnTo>
                  <a:pt x="4367" y="172"/>
                </a:lnTo>
                <a:lnTo>
                  <a:pt x="4603" y="133"/>
                </a:lnTo>
                <a:lnTo>
                  <a:pt x="4767" y="120"/>
                </a:lnTo>
                <a:lnTo>
                  <a:pt x="4917" y="116"/>
                </a:lnTo>
                <a:lnTo>
                  <a:pt x="5098" y="103"/>
                </a:lnTo>
                <a:lnTo>
                  <a:pt x="5098" y="0"/>
                </a:lnTo>
                <a:lnTo>
                  <a:pt x="4823" y="4"/>
                </a:lnTo>
                <a:lnTo>
                  <a:pt x="4517" y="8"/>
                </a:lnTo>
                <a:lnTo>
                  <a:pt x="4320" y="13"/>
                </a:lnTo>
                <a:lnTo>
                  <a:pt x="4174" y="21"/>
                </a:lnTo>
                <a:lnTo>
                  <a:pt x="3993" y="30"/>
                </a:lnTo>
                <a:lnTo>
                  <a:pt x="3830" y="51"/>
                </a:lnTo>
                <a:lnTo>
                  <a:pt x="3649" y="64"/>
                </a:lnTo>
                <a:lnTo>
                  <a:pt x="3395" y="77"/>
                </a:lnTo>
                <a:lnTo>
                  <a:pt x="3142" y="73"/>
                </a:lnTo>
                <a:lnTo>
                  <a:pt x="2837" y="60"/>
                </a:lnTo>
                <a:lnTo>
                  <a:pt x="2544" y="43"/>
                </a:lnTo>
                <a:lnTo>
                  <a:pt x="2304" y="26"/>
                </a:lnTo>
                <a:lnTo>
                  <a:pt x="2158" y="21"/>
                </a:lnTo>
                <a:lnTo>
                  <a:pt x="2050" y="8"/>
                </a:lnTo>
                <a:lnTo>
                  <a:pt x="1964" y="8"/>
                </a:lnTo>
                <a:lnTo>
                  <a:pt x="1844" y="17"/>
                </a:lnTo>
                <a:lnTo>
                  <a:pt x="1732" y="34"/>
                </a:lnTo>
                <a:lnTo>
                  <a:pt x="1655" y="47"/>
                </a:lnTo>
                <a:lnTo>
                  <a:pt x="1491" y="51"/>
                </a:lnTo>
                <a:lnTo>
                  <a:pt x="1319" y="47"/>
                </a:lnTo>
                <a:lnTo>
                  <a:pt x="1190" y="34"/>
                </a:lnTo>
                <a:lnTo>
                  <a:pt x="1036" y="30"/>
                </a:lnTo>
                <a:lnTo>
                  <a:pt x="911" y="30"/>
                </a:lnTo>
                <a:lnTo>
                  <a:pt x="730" y="34"/>
                </a:lnTo>
                <a:lnTo>
                  <a:pt x="606" y="34"/>
                </a:lnTo>
                <a:lnTo>
                  <a:pt x="481" y="43"/>
                </a:lnTo>
                <a:lnTo>
                  <a:pt x="292" y="43"/>
                </a:lnTo>
                <a:lnTo>
                  <a:pt x="133" y="47"/>
                </a:lnTo>
                <a:lnTo>
                  <a:pt x="0" y="69"/>
                </a:lnTo>
                <a:close/>
              </a:path>
            </a:pathLst>
          </a:custGeom>
          <a:solidFill>
            <a:srgbClr val="0099CC">
              <a:alpha val="61960"/>
            </a:srgbClr>
          </a:solidFill>
          <a:ln w="9525">
            <a:solidFill>
              <a:schemeClr val="tx1"/>
            </a:solidFill>
            <a:round/>
            <a:headEnd/>
            <a:tailEnd/>
          </a:ln>
        </p:spPr>
        <p:txBody>
          <a:bodyPr/>
          <a:lstStyle/>
          <a:p>
            <a:endParaRPr lang="en-US"/>
          </a:p>
        </p:txBody>
      </p:sp>
      <p:sp>
        <p:nvSpPr>
          <p:cNvPr id="75785" name="Line 22"/>
          <p:cNvSpPr>
            <a:spLocks noChangeShapeType="1"/>
          </p:cNvSpPr>
          <p:nvPr/>
        </p:nvSpPr>
        <p:spPr bwMode="auto">
          <a:xfrm flipV="1">
            <a:off x="2362200" y="3103563"/>
            <a:ext cx="0" cy="1851025"/>
          </a:xfrm>
          <a:prstGeom prst="line">
            <a:avLst/>
          </a:prstGeom>
          <a:noFill/>
          <a:ln w="28575">
            <a:solidFill>
              <a:srgbClr val="00009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5786" name="Line 19"/>
          <p:cNvSpPr>
            <a:spLocks noChangeShapeType="1"/>
          </p:cNvSpPr>
          <p:nvPr/>
        </p:nvSpPr>
        <p:spPr bwMode="auto">
          <a:xfrm flipV="1">
            <a:off x="6062663" y="3103563"/>
            <a:ext cx="0" cy="1851025"/>
          </a:xfrm>
          <a:prstGeom prst="line">
            <a:avLst/>
          </a:prstGeom>
          <a:noFill/>
          <a:ln w="28575">
            <a:solidFill>
              <a:srgbClr val="00009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2" name="Text Box 23"/>
          <p:cNvSpPr txBox="1">
            <a:spLocks noChangeArrowheads="1"/>
          </p:cNvSpPr>
          <p:nvPr/>
        </p:nvSpPr>
        <p:spPr bwMode="auto">
          <a:xfrm>
            <a:off x="1524000" y="2667000"/>
            <a:ext cx="1658938" cy="400050"/>
          </a:xfrm>
          <a:prstGeom prst="rect">
            <a:avLst/>
          </a:prstGeom>
          <a:noFill/>
          <a:ln w="9525">
            <a:noFill/>
            <a:miter lim="800000"/>
            <a:headEnd/>
            <a:tailEnd/>
          </a:ln>
        </p:spPr>
        <p:txBody>
          <a:bodyPr>
            <a:spAutoFit/>
          </a:bodyPr>
          <a:lstStyle/>
          <a:p>
            <a:pPr>
              <a:spcBef>
                <a:spcPct val="50000"/>
              </a:spcBef>
              <a:defRPr/>
            </a:pPr>
            <a:r>
              <a:rPr lang="en-NZ" sz="2000" b="1" dirty="0">
                <a:solidFill>
                  <a:srgbClr val="FF6600"/>
                </a:solidFill>
                <a:effectLst>
                  <a:outerShdw blurRad="38100" dist="38100" dir="2700000" algn="tl">
                    <a:srgbClr val="000000"/>
                  </a:outerShdw>
                </a:effectLst>
                <a:latin typeface="Verdana" pitchFamily="34" charset="0"/>
                <a:ea typeface="+mn-ea"/>
                <a:cs typeface="+mn-cs"/>
              </a:rPr>
              <a:t>AND CH-2</a:t>
            </a:r>
            <a:endParaRPr lang="en-AU" sz="2000" b="1" dirty="0">
              <a:solidFill>
                <a:srgbClr val="FF6600"/>
              </a:solidFill>
              <a:effectLst>
                <a:outerShdw blurRad="38100" dist="38100" dir="2700000" algn="tl">
                  <a:srgbClr val="000000"/>
                </a:outerShdw>
              </a:effectLst>
              <a:latin typeface="Verdana" pitchFamily="34" charset="0"/>
              <a:ea typeface="+mn-ea"/>
              <a:cs typeface="+mn-cs"/>
            </a:endParaRPr>
          </a:p>
        </p:txBody>
      </p:sp>
      <p:sp>
        <p:nvSpPr>
          <p:cNvPr id="53" name="Text Box 23"/>
          <p:cNvSpPr txBox="1">
            <a:spLocks noChangeArrowheads="1"/>
          </p:cNvSpPr>
          <p:nvPr/>
        </p:nvSpPr>
        <p:spPr bwMode="auto">
          <a:xfrm>
            <a:off x="5275263" y="2667000"/>
            <a:ext cx="1658937" cy="400050"/>
          </a:xfrm>
          <a:prstGeom prst="rect">
            <a:avLst/>
          </a:prstGeom>
          <a:noFill/>
          <a:ln w="9525">
            <a:noFill/>
            <a:miter lim="800000"/>
            <a:headEnd/>
            <a:tailEnd/>
          </a:ln>
        </p:spPr>
        <p:txBody>
          <a:bodyPr>
            <a:spAutoFit/>
          </a:bodyPr>
          <a:lstStyle/>
          <a:p>
            <a:pPr>
              <a:spcBef>
                <a:spcPct val="50000"/>
              </a:spcBef>
              <a:defRPr/>
            </a:pPr>
            <a:r>
              <a:rPr lang="en-NZ" sz="2000" b="1" dirty="0">
                <a:solidFill>
                  <a:srgbClr val="FF6600"/>
                </a:solidFill>
                <a:effectLst>
                  <a:outerShdw blurRad="38100" dist="38100" dir="2700000" algn="tl">
                    <a:srgbClr val="000000"/>
                  </a:outerShdw>
                </a:effectLst>
                <a:latin typeface="Verdana" pitchFamily="34" charset="0"/>
                <a:ea typeface="+mn-ea"/>
                <a:cs typeface="+mn-cs"/>
              </a:rPr>
              <a:t>AND CH-1</a:t>
            </a:r>
            <a:endParaRPr lang="en-AU" sz="2000" b="1" dirty="0">
              <a:solidFill>
                <a:srgbClr val="FF6600"/>
              </a:solidFill>
              <a:effectLst>
                <a:outerShdw blurRad="38100" dist="38100" dir="2700000" algn="tl">
                  <a:srgbClr val="000000"/>
                </a:outerShdw>
              </a:effectLst>
              <a:latin typeface="Verdana" pitchFamily="34" charset="0"/>
              <a:ea typeface="+mn-ea"/>
              <a:cs typeface="+mn-cs"/>
            </a:endParaRPr>
          </a:p>
        </p:txBody>
      </p:sp>
      <p:sp>
        <p:nvSpPr>
          <p:cNvPr id="54" name="Text Box 25"/>
          <p:cNvSpPr txBox="1">
            <a:spLocks noChangeArrowheads="1"/>
          </p:cNvSpPr>
          <p:nvPr/>
        </p:nvSpPr>
        <p:spPr bwMode="auto">
          <a:xfrm>
            <a:off x="250825" y="5783263"/>
            <a:ext cx="3711575" cy="708025"/>
          </a:xfrm>
          <a:prstGeom prst="rect">
            <a:avLst/>
          </a:prstGeom>
          <a:noFill/>
          <a:ln w="9525">
            <a:noFill/>
            <a:miter lim="800000"/>
            <a:headEnd/>
            <a:tailEnd/>
          </a:ln>
        </p:spPr>
        <p:txBody>
          <a:bodyPr>
            <a:spAutoFit/>
          </a:bodyPr>
          <a:lstStyle/>
          <a:p>
            <a:pPr>
              <a:spcBef>
                <a:spcPct val="50000"/>
              </a:spcBef>
              <a:defRPr/>
            </a:pPr>
            <a:r>
              <a:rPr lang="en-NZ" sz="2000" b="1" dirty="0">
                <a:solidFill>
                  <a:srgbClr val="FF6600"/>
                </a:solidFill>
                <a:effectLst>
                  <a:outerShdw blurRad="38100" dist="38100" dir="2700000" algn="tl">
                    <a:srgbClr val="000000"/>
                  </a:outerShdw>
                </a:effectLst>
                <a:latin typeface="Verdana" pitchFamily="34" charset="0"/>
                <a:ea typeface="+mn-ea"/>
                <a:cs typeface="Arial" pitchFamily="34" charset="0"/>
              </a:rPr>
              <a:t>GREENHOUSE WORLD CO2 &gt; 1000 </a:t>
            </a:r>
            <a:r>
              <a:rPr lang="en-NZ" sz="2000" b="1" dirty="0" err="1">
                <a:solidFill>
                  <a:srgbClr val="FF6600"/>
                </a:solidFill>
                <a:effectLst>
                  <a:outerShdw blurRad="38100" dist="38100" dir="2700000" algn="tl">
                    <a:srgbClr val="000000"/>
                  </a:outerShdw>
                </a:effectLst>
                <a:latin typeface="Verdana" pitchFamily="34" charset="0"/>
                <a:ea typeface="+mn-ea"/>
                <a:cs typeface="Arial" pitchFamily="34" charset="0"/>
              </a:rPr>
              <a:t>ppmv</a:t>
            </a:r>
            <a:endParaRPr lang="en-AU" sz="2000" b="1" dirty="0">
              <a:solidFill>
                <a:srgbClr val="FF6600"/>
              </a:solidFill>
              <a:effectLst>
                <a:outerShdw blurRad="38100" dist="38100" dir="2700000" algn="tl">
                  <a:srgbClr val="000000"/>
                </a:outerShdw>
              </a:effectLst>
              <a:latin typeface="Verdana" pitchFamily="34" charset="0"/>
              <a:ea typeface="+mn-ea"/>
              <a:cs typeface="Arial" pitchFamily="34" charset="0"/>
            </a:endParaRPr>
          </a:p>
        </p:txBody>
      </p:sp>
      <p:sp>
        <p:nvSpPr>
          <p:cNvPr id="75790" name="Freeform 26"/>
          <p:cNvSpPr>
            <a:spLocks/>
          </p:cNvSpPr>
          <p:nvPr/>
        </p:nvSpPr>
        <p:spPr bwMode="auto">
          <a:xfrm>
            <a:off x="2700338" y="4953000"/>
            <a:ext cx="587375" cy="903288"/>
          </a:xfrm>
          <a:custGeom>
            <a:avLst/>
            <a:gdLst>
              <a:gd name="T0" fmla="*/ 0 w 370"/>
              <a:gd name="T1" fmla="*/ 2147483647 h 569"/>
              <a:gd name="T2" fmla="*/ 2147483647 w 370"/>
              <a:gd name="T3" fmla="*/ 2147483647 h 569"/>
              <a:gd name="T4" fmla="*/ 2147483647 w 370"/>
              <a:gd name="T5" fmla="*/ 0 h 569"/>
              <a:gd name="T6" fmla="*/ 0 60000 65536"/>
              <a:gd name="T7" fmla="*/ 0 60000 65536"/>
              <a:gd name="T8" fmla="*/ 0 60000 65536"/>
              <a:gd name="T9" fmla="*/ 0 w 370"/>
              <a:gd name="T10" fmla="*/ 0 h 569"/>
              <a:gd name="T11" fmla="*/ 370 w 370"/>
              <a:gd name="T12" fmla="*/ 569 h 569"/>
            </a:gdLst>
            <a:ahLst/>
            <a:cxnLst>
              <a:cxn ang="T6">
                <a:pos x="T0" y="T1"/>
              </a:cxn>
              <a:cxn ang="T7">
                <a:pos x="T2" y="T3"/>
              </a:cxn>
              <a:cxn ang="T8">
                <a:pos x="T4" y="T5"/>
              </a:cxn>
            </a:cxnLst>
            <a:rect l="T9" t="T10" r="T11" b="T12"/>
            <a:pathLst>
              <a:path w="370" h="569">
                <a:moveTo>
                  <a:pt x="0" y="569"/>
                </a:moveTo>
                <a:cubicBezTo>
                  <a:pt x="122" y="513"/>
                  <a:pt x="244" y="458"/>
                  <a:pt x="306" y="363"/>
                </a:cubicBezTo>
                <a:cubicBezTo>
                  <a:pt x="368" y="268"/>
                  <a:pt x="369" y="134"/>
                  <a:pt x="370" y="0"/>
                </a:cubicBezTo>
              </a:path>
            </a:pathLst>
          </a:custGeom>
          <a:noFill/>
          <a:ln w="38100">
            <a:solidFill>
              <a:srgbClr val="00009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Text Box 34"/>
          <p:cNvSpPr txBox="1">
            <a:spLocks noChangeArrowheads="1"/>
          </p:cNvSpPr>
          <p:nvPr/>
        </p:nvSpPr>
        <p:spPr bwMode="auto">
          <a:xfrm>
            <a:off x="4206875" y="5873750"/>
            <a:ext cx="2471738" cy="400050"/>
          </a:xfrm>
          <a:prstGeom prst="rect">
            <a:avLst/>
          </a:prstGeom>
          <a:noFill/>
          <a:ln w="9525">
            <a:noFill/>
            <a:miter lim="800000"/>
            <a:headEnd/>
            <a:tailEnd/>
          </a:ln>
        </p:spPr>
        <p:txBody>
          <a:bodyPr>
            <a:spAutoFit/>
          </a:bodyPr>
          <a:lstStyle/>
          <a:p>
            <a:pPr algn="ctr">
              <a:spcBef>
                <a:spcPct val="50000"/>
              </a:spcBef>
              <a:defRPr/>
            </a:pPr>
            <a:r>
              <a:rPr lang="en-NZ" sz="2000" b="1" dirty="0">
                <a:solidFill>
                  <a:srgbClr val="FF6600"/>
                </a:solidFill>
                <a:effectLst>
                  <a:outerShdw blurRad="38100" dist="38100" dir="2700000" algn="tl">
                    <a:srgbClr val="000000"/>
                  </a:outerShdw>
                </a:effectLst>
                <a:latin typeface="Verdana" pitchFamily="34" charset="0"/>
                <a:ea typeface="+mn-ea"/>
                <a:cs typeface="Arial" pitchFamily="34" charset="0"/>
              </a:rPr>
              <a:t>CO2 &gt; 600 </a:t>
            </a:r>
            <a:r>
              <a:rPr lang="en-NZ" sz="2000" b="1" dirty="0" err="1">
                <a:solidFill>
                  <a:srgbClr val="FF6600"/>
                </a:solidFill>
                <a:effectLst>
                  <a:outerShdw blurRad="38100" dist="38100" dir="2700000" algn="tl">
                    <a:srgbClr val="000000"/>
                  </a:outerShdw>
                </a:effectLst>
                <a:latin typeface="Verdana" pitchFamily="34" charset="0"/>
                <a:ea typeface="+mn-ea"/>
                <a:cs typeface="Arial" pitchFamily="34" charset="0"/>
              </a:rPr>
              <a:t>ppmv</a:t>
            </a:r>
            <a:endParaRPr lang="en-AU" sz="2000" b="1" dirty="0">
              <a:solidFill>
                <a:srgbClr val="FF6600"/>
              </a:solidFill>
              <a:effectLst>
                <a:outerShdw blurRad="38100" dist="38100" dir="2700000" algn="tl">
                  <a:srgbClr val="000000"/>
                </a:outerShdw>
              </a:effectLst>
              <a:latin typeface="Verdana" pitchFamily="34" charset="0"/>
              <a:ea typeface="+mn-ea"/>
              <a:cs typeface="Arial" pitchFamily="34" charset="0"/>
            </a:endParaRPr>
          </a:p>
        </p:txBody>
      </p:sp>
      <p:sp>
        <p:nvSpPr>
          <p:cNvPr id="75792" name="Freeform 33"/>
          <p:cNvSpPr>
            <a:spLocks/>
          </p:cNvSpPr>
          <p:nvPr/>
        </p:nvSpPr>
        <p:spPr bwMode="auto">
          <a:xfrm>
            <a:off x="5300663" y="4473575"/>
            <a:ext cx="587375" cy="1512888"/>
          </a:xfrm>
          <a:custGeom>
            <a:avLst/>
            <a:gdLst>
              <a:gd name="T0" fmla="*/ 0 w 370"/>
              <a:gd name="T1" fmla="*/ 2147483647 h 569"/>
              <a:gd name="T2" fmla="*/ 2147483647 w 370"/>
              <a:gd name="T3" fmla="*/ 2147483647 h 569"/>
              <a:gd name="T4" fmla="*/ 2147483647 w 370"/>
              <a:gd name="T5" fmla="*/ 0 h 569"/>
              <a:gd name="T6" fmla="*/ 0 60000 65536"/>
              <a:gd name="T7" fmla="*/ 0 60000 65536"/>
              <a:gd name="T8" fmla="*/ 0 60000 65536"/>
              <a:gd name="T9" fmla="*/ 0 w 370"/>
              <a:gd name="T10" fmla="*/ 0 h 569"/>
              <a:gd name="T11" fmla="*/ 370 w 370"/>
              <a:gd name="T12" fmla="*/ 569 h 569"/>
            </a:gdLst>
            <a:ahLst/>
            <a:cxnLst>
              <a:cxn ang="T6">
                <a:pos x="T0" y="T1"/>
              </a:cxn>
              <a:cxn ang="T7">
                <a:pos x="T2" y="T3"/>
              </a:cxn>
              <a:cxn ang="T8">
                <a:pos x="T4" y="T5"/>
              </a:cxn>
            </a:cxnLst>
            <a:rect l="T9" t="T10" r="T11" b="T12"/>
            <a:pathLst>
              <a:path w="370" h="569">
                <a:moveTo>
                  <a:pt x="0" y="569"/>
                </a:moveTo>
                <a:cubicBezTo>
                  <a:pt x="122" y="513"/>
                  <a:pt x="244" y="458"/>
                  <a:pt x="306" y="363"/>
                </a:cubicBezTo>
                <a:cubicBezTo>
                  <a:pt x="368" y="268"/>
                  <a:pt x="369" y="134"/>
                  <a:pt x="370" y="0"/>
                </a:cubicBezTo>
              </a:path>
            </a:pathLst>
          </a:custGeom>
          <a:noFill/>
          <a:ln w="38100">
            <a:solidFill>
              <a:srgbClr val="00009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793" name="TextBox 57"/>
          <p:cNvSpPr txBox="1">
            <a:spLocks noChangeArrowheads="1"/>
          </p:cNvSpPr>
          <p:nvPr/>
        </p:nvSpPr>
        <p:spPr bwMode="auto">
          <a:xfrm>
            <a:off x="7112000" y="3657600"/>
            <a:ext cx="1752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a:solidFill>
                  <a:srgbClr val="000090"/>
                </a:solidFill>
                <a:latin typeface="Calibri" charset="0"/>
              </a:rPr>
              <a:t>&gt; ~20 Ma</a:t>
            </a:r>
          </a:p>
        </p:txBody>
      </p:sp>
      <p:cxnSp>
        <p:nvCxnSpPr>
          <p:cNvPr id="75794" name="Straight Arrow Connector 58"/>
          <p:cNvCxnSpPr>
            <a:cxnSpLocks noChangeShapeType="1"/>
          </p:cNvCxnSpPr>
          <p:nvPr/>
        </p:nvCxnSpPr>
        <p:spPr bwMode="auto">
          <a:xfrm rot="10800000" flipV="1">
            <a:off x="6629400" y="3886200"/>
            <a:ext cx="533400" cy="457200"/>
          </a:xfrm>
          <a:prstGeom prst="straightConnector1">
            <a:avLst/>
          </a:prstGeom>
          <a:noFill/>
          <a:ln w="38100">
            <a:solidFill>
              <a:srgbClr val="000090"/>
            </a:solidFill>
            <a:round/>
            <a:headEnd/>
            <a:tailEnd type="arrow" w="med" len="med"/>
          </a:ln>
          <a:extLst>
            <a:ext uri="{909E8E84-426E-40dd-AFC4-6F175D3DCCD1}">
              <a14:hiddenFill xmlns:a14="http://schemas.microsoft.com/office/drawing/2010/main">
                <a:noFill/>
              </a14:hiddenFill>
            </a:ext>
          </a:extLst>
        </p:spPr>
      </p:cxnSp>
      <p:sp>
        <p:nvSpPr>
          <p:cNvPr id="75795" name="TextBox 59"/>
          <p:cNvSpPr txBox="1">
            <a:spLocks noChangeArrowheads="1"/>
          </p:cNvSpPr>
          <p:nvPr/>
        </p:nvSpPr>
        <p:spPr bwMode="auto">
          <a:xfrm>
            <a:off x="6815138" y="5105400"/>
            <a:ext cx="1752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2000">
                <a:solidFill>
                  <a:srgbClr val="000090"/>
                </a:solidFill>
                <a:latin typeface="Calibri" charset="0"/>
              </a:rPr>
              <a:t>&gt; ~30 Ma</a:t>
            </a:r>
          </a:p>
        </p:txBody>
      </p:sp>
      <p:cxnSp>
        <p:nvCxnSpPr>
          <p:cNvPr id="75796" name="Straight Arrow Connector 60"/>
          <p:cNvCxnSpPr>
            <a:cxnSpLocks noChangeShapeType="1"/>
          </p:cNvCxnSpPr>
          <p:nvPr/>
        </p:nvCxnSpPr>
        <p:spPr bwMode="auto">
          <a:xfrm rot="10800000">
            <a:off x="6400800" y="5029200"/>
            <a:ext cx="457200" cy="304800"/>
          </a:xfrm>
          <a:prstGeom prst="straightConnector1">
            <a:avLst/>
          </a:prstGeom>
          <a:noFill/>
          <a:ln w="38100">
            <a:solidFill>
              <a:srgbClr val="000090"/>
            </a:solidFill>
            <a:round/>
            <a:headEnd/>
            <a:tailEnd type="arrow" w="med" len="med"/>
          </a:ln>
          <a:extLst>
            <a:ext uri="{909E8E84-426E-40dd-AFC4-6F175D3DCCD1}">
              <a14:hiddenFill xmlns:a14="http://schemas.microsoft.com/office/drawing/2010/main">
                <a:noFill/>
              </a14:hiddenFill>
            </a:ext>
          </a:extLst>
        </p:spPr>
      </p:cxnSp>
      <p:sp>
        <p:nvSpPr>
          <p:cNvPr id="75797" name="TextBox 45"/>
          <p:cNvSpPr txBox="1">
            <a:spLocks noChangeArrowheads="1"/>
          </p:cNvSpPr>
          <p:nvPr/>
        </p:nvSpPr>
        <p:spPr bwMode="auto">
          <a:xfrm>
            <a:off x="457200" y="3424238"/>
            <a:ext cx="850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a:solidFill>
                  <a:srgbClr val="050808"/>
                </a:solidFill>
                <a:latin typeface="Calibri" charset="0"/>
              </a:rPr>
              <a:t>WEST</a:t>
            </a:r>
          </a:p>
        </p:txBody>
      </p:sp>
      <p:sp>
        <p:nvSpPr>
          <p:cNvPr id="75798" name="Rectangle 46"/>
          <p:cNvSpPr>
            <a:spLocks noChangeArrowheads="1"/>
          </p:cNvSpPr>
          <p:nvPr/>
        </p:nvSpPr>
        <p:spPr bwMode="auto">
          <a:xfrm>
            <a:off x="8001000" y="3429000"/>
            <a:ext cx="78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a:solidFill>
                  <a:srgbClr val="050808"/>
                </a:solidFill>
                <a:latin typeface="Calibri" charset="0"/>
              </a:rPr>
              <a:t>EAST</a:t>
            </a:r>
          </a:p>
        </p:txBody>
      </p:sp>
      <p:sp>
        <p:nvSpPr>
          <p:cNvPr id="75799" name="TextBox 47"/>
          <p:cNvSpPr txBox="1">
            <a:spLocks noChangeArrowheads="1"/>
          </p:cNvSpPr>
          <p:nvPr/>
        </p:nvSpPr>
        <p:spPr bwMode="auto">
          <a:xfrm>
            <a:off x="1320800" y="3522663"/>
            <a:ext cx="16430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a:solidFill>
                  <a:srgbClr val="000000"/>
                </a:solidFill>
                <a:latin typeface="Calibri" charset="0"/>
              </a:rPr>
              <a:t>Water depth  843 m</a:t>
            </a:r>
          </a:p>
        </p:txBody>
      </p:sp>
      <p:sp>
        <p:nvSpPr>
          <p:cNvPr id="75800" name="TextBox 48"/>
          <p:cNvSpPr txBox="1">
            <a:spLocks noChangeArrowheads="1"/>
          </p:cNvSpPr>
          <p:nvPr/>
        </p:nvSpPr>
        <p:spPr bwMode="auto">
          <a:xfrm>
            <a:off x="5014913" y="3522663"/>
            <a:ext cx="16430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400">
                <a:solidFill>
                  <a:srgbClr val="000000"/>
                </a:solidFill>
                <a:latin typeface="Calibri" charset="0"/>
              </a:rPr>
              <a:t>Water depth  814 m</a:t>
            </a:r>
          </a:p>
        </p:txBody>
      </p:sp>
      <p:sp>
        <p:nvSpPr>
          <p:cNvPr id="75801" name="TextBox 49"/>
          <p:cNvSpPr txBox="1">
            <a:spLocks noChangeArrowheads="1"/>
          </p:cNvSpPr>
          <p:nvPr/>
        </p:nvSpPr>
        <p:spPr bwMode="auto">
          <a:xfrm>
            <a:off x="300038" y="6469063"/>
            <a:ext cx="8564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US" sz="1800" i="1">
                <a:latin typeface="Calibri" charset="0"/>
              </a:rPr>
              <a:t>Palmer line 0301 1A0; Interpretation by Sorlien, Luyendyk, D. Wilson; UCSB</a:t>
            </a:r>
          </a:p>
        </p:txBody>
      </p:sp>
    </p:spTree>
    <p:extLst>
      <p:ext uri="{BB962C8B-B14F-4D97-AF65-F5344CB8AC3E}">
        <p14:creationId xmlns:p14="http://schemas.microsoft.com/office/powerpoint/2010/main" val="3145775095"/>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4" descr="Sunl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8200" y="0"/>
            <a:ext cx="49276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2889504"/>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ChangeArrowheads="1"/>
          </p:cNvSpPr>
          <p:nvPr>
            <p:ph type="title"/>
          </p:nvPr>
        </p:nvSpPr>
        <p:spPr>
          <a:xfrm>
            <a:off x="914400" y="-7938"/>
            <a:ext cx="7543800" cy="1574801"/>
          </a:xfrm>
        </p:spPr>
        <p:txBody>
          <a:bodyPr rIns="132080"/>
          <a:lstStyle/>
          <a:p>
            <a:pPr algn="ctr" eaLnBrk="1" hangingPunct="1">
              <a:defRPr/>
            </a:pPr>
            <a:r>
              <a:rPr lang="en-US" sz="3200">
                <a:solidFill>
                  <a:srgbClr val="0B5395"/>
                </a:solidFill>
                <a:effectLst>
                  <a:outerShdw blurRad="38100" dist="38100" dir="2700000" algn="tl">
                    <a:srgbClr val="DDDDDD"/>
                  </a:outerShdw>
                </a:effectLst>
                <a:latin typeface="Marker Felt" charset="0"/>
                <a:ea typeface="ＭＳ Ｐゴシック" charset="0"/>
                <a:cs typeface="Marker Felt" charset="0"/>
                <a:sym typeface="Marker Felt" charset="0"/>
              </a:rPr>
              <a:t>ANDRILL</a:t>
            </a:r>
            <a:r>
              <a:rPr lang="ja-JP" altLang="en-US" sz="3200">
                <a:solidFill>
                  <a:srgbClr val="0B5395"/>
                </a:solidFill>
                <a:effectLst>
                  <a:outerShdw blurRad="38100" dist="38100" dir="2700000" algn="tl">
                    <a:srgbClr val="DDDDDD"/>
                  </a:outerShdw>
                </a:effectLst>
                <a:latin typeface="Marker Felt" charset="0"/>
                <a:ea typeface="ＭＳ Ｐゴシック" charset="0"/>
                <a:cs typeface="Marker Felt" charset="0"/>
                <a:sym typeface="Marker Felt" charset="0"/>
              </a:rPr>
              <a:t>’</a:t>
            </a:r>
            <a:r>
              <a:rPr lang="en-US" altLang="ja-JP" sz="3200">
                <a:solidFill>
                  <a:srgbClr val="0B5395"/>
                </a:solidFill>
                <a:effectLst>
                  <a:outerShdw blurRad="38100" dist="38100" dir="2700000" algn="tl">
                    <a:srgbClr val="DDDDDD"/>
                  </a:outerShdw>
                </a:effectLst>
                <a:latin typeface="Marker Felt" charset="0"/>
                <a:ea typeface="ＭＳ Ｐゴシック" charset="0"/>
                <a:cs typeface="Marker Felt" charset="0"/>
                <a:sym typeface="Marker Felt" charset="0"/>
              </a:rPr>
              <a:t>s Education and Outreach Program</a:t>
            </a:r>
            <a:endParaRPr lang="en-US" sz="3200">
              <a:solidFill>
                <a:srgbClr val="0B5395"/>
              </a:solidFill>
              <a:effectLst>
                <a:outerShdw blurRad="38100" dist="38100" dir="2700000" algn="tl">
                  <a:srgbClr val="DDDDDD"/>
                </a:outerShdw>
              </a:effectLst>
              <a:latin typeface="Marker Felt" charset="0"/>
              <a:ea typeface="ヒラギノ明朝 ProN W3" charset="0"/>
              <a:cs typeface="ヒラギノ明朝 ProN W3" charset="0"/>
              <a:sym typeface="Marker Felt" charset="0"/>
            </a:endParaRPr>
          </a:p>
        </p:txBody>
      </p:sp>
      <p:pic>
        <p:nvPicPr>
          <p:cNvPr id="20482" name="Picture 2"/>
          <p:cNvPicPr>
            <a:picLocks noChangeArrowheads="1"/>
          </p:cNvPicPr>
          <p:nvPr/>
        </p:nvPicPr>
        <p:blipFill>
          <a:blip r:embed="rId2"/>
          <a:srcRect/>
          <a:stretch>
            <a:fillRect/>
          </a:stretch>
        </p:blipFill>
        <p:spPr bwMode="auto">
          <a:xfrm>
            <a:off x="1279215" y="1654795"/>
            <a:ext cx="6586020" cy="4750184"/>
          </a:xfrm>
          <a:prstGeom prst="rect">
            <a:avLst/>
          </a:prstGeom>
          <a:noFill/>
          <a:ln w="9525" cap="flat">
            <a:noFill/>
            <a:miter lim="800000"/>
            <a:headEnd/>
            <a:tailEnd/>
          </a:ln>
          <a:effectLst>
            <a:outerShdw blurRad="50800" dist="38100" dir="2700000">
              <a:schemeClr val="bg1">
                <a:lumMod val="50000"/>
                <a:alpha val="43000"/>
              </a:schemeClr>
            </a:outerShdw>
            <a:softEdge rad="101600"/>
          </a:effectLst>
        </p:spPr>
      </p:pic>
      <p:sp>
        <p:nvSpPr>
          <p:cNvPr id="14339" name="Rectangle 4"/>
          <p:cNvSpPr>
            <a:spLocks/>
          </p:cNvSpPr>
          <p:nvPr/>
        </p:nvSpPr>
        <p:spPr bwMode="auto">
          <a:xfrm>
            <a:off x="1381125" y="2074863"/>
            <a:ext cx="6350000" cy="66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40639" bIns="0"/>
          <a:lstStyle/>
          <a:p>
            <a:pPr marL="39688" algn="ctr"/>
            <a:r>
              <a:rPr lang="en-US">
                <a:solidFill>
                  <a:srgbClr val="FFFFFF"/>
                </a:solidFill>
                <a:latin typeface="Calibri" charset="0"/>
                <a:cs typeface="Calibri" charset="0"/>
                <a:sym typeface="Calibri" charset="0"/>
              </a:rPr>
              <a:t>Louise Huffman</a:t>
            </a:r>
          </a:p>
          <a:p>
            <a:pPr marL="39688" algn="ctr"/>
            <a:r>
              <a:rPr lang="en-US">
                <a:solidFill>
                  <a:srgbClr val="FFFFFF"/>
                </a:solidFill>
                <a:latin typeface="Calibri" charset="0"/>
                <a:cs typeface="Calibri" charset="0"/>
                <a:sym typeface="Calibri" charset="0"/>
              </a:rPr>
              <a:t>ANDRILL Coordinator of Education and Outreach</a:t>
            </a:r>
          </a:p>
          <a:p>
            <a:pPr marL="39688" algn="ctr"/>
            <a:r>
              <a:rPr lang="en-US">
                <a:solidFill>
                  <a:srgbClr val="FFFFFF"/>
                </a:solidFill>
                <a:latin typeface="Calibri" charset="0"/>
                <a:cs typeface="Calibri" charset="0"/>
                <a:sym typeface="Calibri" charset="0"/>
              </a:rPr>
              <a:t>www.andrill.org/education</a:t>
            </a:r>
          </a:p>
          <a:p>
            <a:pPr marL="39688" algn="ctr"/>
            <a:r>
              <a:rPr lang="en-US">
                <a:solidFill>
                  <a:srgbClr val="FFFFFF"/>
                </a:solidFill>
                <a:latin typeface="Calibri" charset="0"/>
                <a:cs typeface="Calibri" charset="0"/>
                <a:sym typeface="Calibri" charset="0"/>
              </a:rPr>
              <a:t>lhuffman@andrill.org</a:t>
            </a:r>
          </a:p>
        </p:txBody>
      </p:sp>
      <p:pic>
        <p:nvPicPr>
          <p:cNvPr id="14340" name="Picture 5"/>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5275" y="6381750"/>
            <a:ext cx="12192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3538" y="5995988"/>
            <a:ext cx="695325" cy="68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5463" y="5995988"/>
            <a:ext cx="65563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697866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rrowheads="1"/>
          </p:cNvPicPr>
          <p:nvPr/>
        </p:nvPicPr>
        <p:blipFill>
          <a:blip r:embed="rId2"/>
          <a:srcRect/>
          <a:stretch>
            <a:fillRect/>
          </a:stretch>
        </p:blipFill>
        <p:spPr bwMode="auto">
          <a:xfrm>
            <a:off x="4203234" y="3079218"/>
            <a:ext cx="4940766" cy="3585152"/>
          </a:xfrm>
          <a:prstGeom prst="rect">
            <a:avLst/>
          </a:prstGeom>
          <a:noFill/>
          <a:ln w="9525" cap="flat">
            <a:noFill/>
            <a:miter lim="800000"/>
            <a:headEnd/>
            <a:tailEnd/>
          </a:ln>
          <a:effectLst>
            <a:softEdge rad="127000"/>
          </a:effectLst>
        </p:spPr>
      </p:pic>
      <p:sp>
        <p:nvSpPr>
          <p:cNvPr id="21505" name="Rectangle 1"/>
          <p:cNvSpPr>
            <a:spLocks noGrp="1" noChangeArrowheads="1"/>
          </p:cNvSpPr>
          <p:nvPr>
            <p:ph type="body" idx="1"/>
          </p:nvPr>
        </p:nvSpPr>
        <p:spPr>
          <a:xfrm>
            <a:off x="4591050" y="3708400"/>
            <a:ext cx="4038600" cy="1066800"/>
          </a:xfrm>
        </p:spPr>
        <p:txBody>
          <a:bodyPr rIns="132080"/>
          <a:lstStyle/>
          <a:p>
            <a:pPr marL="39688" indent="0" algn="ctr" eaLnBrk="1" hangingPunct="1">
              <a:lnSpc>
                <a:spcPct val="90000"/>
              </a:lnSpc>
              <a:spcBef>
                <a:spcPct val="0"/>
              </a:spcBef>
              <a:buFont typeface="Arial" charset="0"/>
              <a:buNone/>
              <a:defRPr/>
            </a:pPr>
            <a:r>
              <a:rPr lang="en-US" sz="1800">
                <a:effectLst>
                  <a:outerShdw blurRad="38100" dist="38100" dir="2700000" algn="tl">
                    <a:srgbClr val="DDDDDD"/>
                  </a:outerShdw>
                </a:effectLst>
                <a:latin typeface="Calibri Bold" charset="0"/>
                <a:ea typeface="ＭＳ Ｐゴシック" charset="0"/>
                <a:cs typeface="Calibri Bold" charset="0"/>
                <a:sym typeface="Calibri Bold" charset="0"/>
              </a:rPr>
              <a:t>2006</a:t>
            </a:r>
            <a:endParaRPr lang="en-US" sz="1800">
              <a:effectLst>
                <a:outerShdw blurRad="38100" dist="38100" dir="2700000" algn="tl">
                  <a:srgbClr val="DDDDDD"/>
                </a:outerShdw>
              </a:effectLst>
              <a:latin typeface="Calibri Bold" charset="0"/>
              <a:ea typeface="ヒラギノ角ゴ ProN W6" charset="0"/>
              <a:cs typeface="ヒラギノ角ゴ ProN W6" charset="0"/>
              <a:sym typeface="Calibri Bold" charset="0"/>
            </a:endParaRPr>
          </a:p>
        </p:txBody>
      </p:sp>
      <p:pic>
        <p:nvPicPr>
          <p:cNvPr id="21507" name="Picture 3"/>
          <p:cNvPicPr>
            <a:picLocks noChangeArrowheads="1"/>
          </p:cNvPicPr>
          <p:nvPr/>
        </p:nvPicPr>
        <p:blipFill>
          <a:blip r:embed="rId3"/>
          <a:srcRect r="6981"/>
          <a:stretch>
            <a:fillRect/>
          </a:stretch>
        </p:blipFill>
        <p:spPr bwMode="auto">
          <a:xfrm>
            <a:off x="0" y="1258659"/>
            <a:ext cx="4647844" cy="3516542"/>
          </a:xfrm>
          <a:prstGeom prst="rect">
            <a:avLst/>
          </a:prstGeom>
          <a:noFill/>
          <a:ln w="9525" cap="flat">
            <a:noFill/>
            <a:miter lim="800000"/>
            <a:headEnd/>
            <a:tailEnd/>
          </a:ln>
          <a:effectLst>
            <a:softEdge rad="127000"/>
          </a:effectLst>
        </p:spPr>
      </p:pic>
      <p:sp>
        <p:nvSpPr>
          <p:cNvPr id="21508" name="Rectangle 4"/>
          <p:cNvSpPr>
            <a:spLocks/>
          </p:cNvSpPr>
          <p:nvPr/>
        </p:nvSpPr>
        <p:spPr bwMode="auto">
          <a:xfrm>
            <a:off x="196850" y="3505200"/>
            <a:ext cx="4394200" cy="1270000"/>
          </a:xfrm>
          <a:prstGeom prst="rect">
            <a:avLst/>
          </a:prstGeom>
          <a:noFill/>
          <a:ln w="12700" cap="flat">
            <a:noFill/>
            <a:miter lim="800000"/>
            <a:headEnd type="none" w="med" len="med"/>
            <a:tailEnd type="none" w="med" len="med"/>
          </a:ln>
        </p:spPr>
        <p:txBody>
          <a:bodyPr lIns="0" tIns="0" rIns="40639" bIns="0"/>
          <a:lstStyle/>
          <a:p>
            <a:pPr marL="39688" algn="ctr">
              <a:spcBef>
                <a:spcPts val="700"/>
              </a:spcBef>
              <a:defRPr/>
            </a:pPr>
            <a:r>
              <a:rPr lang="en-US" sz="1200">
                <a:solidFill>
                  <a:srgbClr val="FFFFFF"/>
                </a:solidFill>
                <a:effectLst>
                  <a:outerShdw blurRad="38100" dist="38100" dir="2700000" algn="tl">
                    <a:srgbClr val="DDDDDD"/>
                  </a:outerShdw>
                </a:effectLst>
                <a:latin typeface="Calibri" charset="0"/>
                <a:cs typeface="Calibri" charset="0"/>
                <a:sym typeface="Calibri" charset="0"/>
              </a:rPr>
              <a:t>Front row: Kate Pound, Julia Dooley, Robin Frisch-Gleason, Louise Huffman</a:t>
            </a:r>
          </a:p>
          <a:p>
            <a:pPr marL="39688" algn="ctr">
              <a:spcBef>
                <a:spcPts val="700"/>
              </a:spcBef>
              <a:defRPr/>
            </a:pPr>
            <a:r>
              <a:rPr lang="en-US" sz="1200">
                <a:solidFill>
                  <a:srgbClr val="FFFFFF"/>
                </a:solidFill>
                <a:effectLst>
                  <a:outerShdw blurRad="38100" dist="38100" dir="2700000" algn="tl">
                    <a:srgbClr val="DDDDDD"/>
                  </a:outerShdw>
                </a:effectLst>
                <a:latin typeface="Calibri" charset="0"/>
                <a:cs typeface="Calibri" charset="0"/>
                <a:sym typeface="Calibri" charset="0"/>
              </a:rPr>
              <a:t>Back row: Joanna Hubbard, Rainer Lehmann, Bob Williams, Ken Mankoff, Graziano Scotto di Clemente</a:t>
            </a:r>
          </a:p>
        </p:txBody>
      </p:sp>
      <p:sp>
        <p:nvSpPr>
          <p:cNvPr id="21509" name="Rectangle 5"/>
          <p:cNvSpPr>
            <a:spLocks/>
          </p:cNvSpPr>
          <p:nvPr/>
        </p:nvSpPr>
        <p:spPr bwMode="auto">
          <a:xfrm>
            <a:off x="4714875" y="1258888"/>
            <a:ext cx="4279900" cy="1689100"/>
          </a:xfrm>
          <a:prstGeom prst="rect">
            <a:avLst/>
          </a:prstGeom>
          <a:noFill/>
          <a:ln w="12700" cap="flat">
            <a:noFill/>
            <a:miter lim="800000"/>
            <a:headEnd type="none" w="med" len="med"/>
            <a:tailEnd type="none" w="med" len="med"/>
          </a:ln>
        </p:spPr>
        <p:txBody>
          <a:bodyPr lIns="0" tIns="0" rIns="40639" bIns="0"/>
          <a:lstStyle/>
          <a:p>
            <a:pPr marL="39688" algn="ctr">
              <a:spcBef>
                <a:spcPts val="3100"/>
              </a:spcBef>
              <a:defRPr/>
            </a:pPr>
            <a:r>
              <a:rPr lang="en-US" sz="5400" b="1">
                <a:solidFill>
                  <a:srgbClr val="0076A3"/>
                </a:solidFill>
                <a:effectLst>
                  <a:outerShdw blurRad="38100" dist="38100" dir="2700000" algn="tl">
                    <a:srgbClr val="DDDDDD"/>
                  </a:outerShdw>
                </a:effectLst>
                <a:latin typeface="Chalkboard Bold" charset="0"/>
                <a:cs typeface="Chalkboard Bold" charset="0"/>
                <a:sym typeface="Chalkboard Bold" charset="0"/>
              </a:rPr>
              <a:t>ARISE Teams </a:t>
            </a:r>
            <a:r>
              <a:rPr lang="en-US" sz="2000">
                <a:solidFill>
                  <a:srgbClr val="009DD9"/>
                </a:solidFill>
                <a:effectLst>
                  <a:outerShdw blurRad="38100" dist="38100" dir="2700000" algn="tl">
                    <a:srgbClr val="DDDDDD"/>
                  </a:outerShdw>
                </a:effectLst>
                <a:latin typeface="Chalkboard Bold" charset="0"/>
                <a:cs typeface="Chalkboard Bold" charset="0"/>
                <a:sym typeface="Chalkboard Bold" charset="0"/>
              </a:rPr>
              <a:t>(ANDRILL Research Immersion for Science Educators)</a:t>
            </a:r>
          </a:p>
        </p:txBody>
      </p:sp>
      <p:pic>
        <p:nvPicPr>
          <p:cNvPr id="21510" name="Picture 6"/>
          <p:cNvPicPr>
            <a:picLocks noChangeArrowheads="1"/>
          </p:cNvPicPr>
          <p:nvPr/>
        </p:nvPicPr>
        <p:blipFill>
          <a:blip r:embed="rId4"/>
          <a:srcRect/>
          <a:stretch>
            <a:fillRect/>
          </a:stretch>
        </p:blipFill>
        <p:spPr bwMode="auto">
          <a:xfrm>
            <a:off x="1009803" y="4842628"/>
            <a:ext cx="2777602" cy="1922142"/>
          </a:xfrm>
          <a:prstGeom prst="rect">
            <a:avLst/>
          </a:prstGeom>
          <a:noFill/>
          <a:ln w="9525" cap="flat">
            <a:noFill/>
            <a:miter lim="800000"/>
            <a:headEnd/>
            <a:tailEnd/>
          </a:ln>
          <a:effectLst>
            <a:softEdge rad="127000"/>
          </a:effectLst>
        </p:spPr>
      </p:pic>
      <p:sp>
        <p:nvSpPr>
          <p:cNvPr id="21511" name="Rectangle 7"/>
          <p:cNvSpPr>
            <a:spLocks/>
          </p:cNvSpPr>
          <p:nvPr/>
        </p:nvSpPr>
        <p:spPr bwMode="auto">
          <a:xfrm>
            <a:off x="196850" y="5991225"/>
            <a:ext cx="3594100" cy="527050"/>
          </a:xfrm>
          <a:prstGeom prst="rect">
            <a:avLst/>
          </a:prstGeom>
          <a:noFill/>
          <a:ln w="12700" cap="flat">
            <a:noFill/>
            <a:miter lim="800000"/>
            <a:headEnd type="none" w="med" len="med"/>
            <a:tailEnd type="none" w="med" len="med"/>
          </a:ln>
        </p:spPr>
        <p:txBody>
          <a:bodyPr lIns="0" tIns="0" rIns="40639" bIns="0"/>
          <a:lstStyle/>
          <a:p>
            <a:pPr marL="39688" algn="ctr">
              <a:lnSpc>
                <a:spcPct val="90000"/>
              </a:lnSpc>
              <a:spcBef>
                <a:spcPts val="1100"/>
              </a:spcBef>
              <a:defRPr/>
            </a:pPr>
            <a:r>
              <a:rPr lang="en-US">
                <a:effectLst>
                  <a:outerShdw blurRad="38100" dist="38100" dir="2700000" algn="tl">
                    <a:srgbClr val="DDDDDD"/>
                  </a:outerShdw>
                </a:effectLst>
                <a:latin typeface="Calibri Bold" charset="0"/>
                <a:cs typeface="Calibri Bold" charset="0"/>
                <a:sym typeface="Calibri Bold" charset="0"/>
              </a:rPr>
              <a:t>2008</a:t>
            </a:r>
          </a:p>
          <a:p>
            <a:pPr marL="39688" algn="ctr">
              <a:lnSpc>
                <a:spcPct val="90000"/>
              </a:lnSpc>
              <a:defRPr/>
            </a:pPr>
            <a:r>
              <a:rPr lang="en-US" sz="1200">
                <a:solidFill>
                  <a:srgbClr val="FFFFFF"/>
                </a:solidFill>
                <a:effectLst>
                  <a:outerShdw blurRad="38100" dist="38100" dir="2700000" algn="tl">
                    <a:srgbClr val="DDDDDD"/>
                  </a:outerShdw>
                </a:effectLst>
                <a:latin typeface="Calibri" charset="0"/>
                <a:cs typeface="Calibri" charset="0"/>
                <a:sym typeface="Calibri" charset="0"/>
              </a:rPr>
              <a:t>                                               </a:t>
            </a:r>
          </a:p>
          <a:p>
            <a:pPr marL="39688" algn="ctr">
              <a:lnSpc>
                <a:spcPct val="90000"/>
              </a:lnSpc>
              <a:defRPr/>
            </a:pPr>
            <a:r>
              <a:rPr lang="en-US" sz="1200">
                <a:solidFill>
                  <a:srgbClr val="FFFFFF"/>
                </a:solidFill>
                <a:effectLst>
                  <a:outerShdw blurRad="38100" dist="38100" dir="2700000" algn="tl">
                    <a:srgbClr val="DDDDDD"/>
                  </a:outerShdw>
                </a:effectLst>
                <a:latin typeface="Calibri" charset="0"/>
                <a:cs typeface="Calibri" charset="0"/>
                <a:sym typeface="Calibri" charset="0"/>
              </a:rPr>
              <a:t>           							 Shakira Brown-Petit</a:t>
            </a:r>
          </a:p>
        </p:txBody>
      </p:sp>
      <p:sp>
        <p:nvSpPr>
          <p:cNvPr id="9" name="TextBox 8"/>
          <p:cNvSpPr txBox="1"/>
          <p:nvPr/>
        </p:nvSpPr>
        <p:spPr>
          <a:xfrm>
            <a:off x="2022475" y="1408113"/>
            <a:ext cx="1765300" cy="646112"/>
          </a:xfrm>
          <a:prstGeom prst="rect">
            <a:avLst/>
          </a:prstGeom>
          <a:noFill/>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smtClean="0">
                <a:effectLst>
                  <a:outerShdw blurRad="38100" dist="38100" dir="2700000" algn="tl">
                    <a:srgbClr val="DDDDDD"/>
                  </a:outerShdw>
                </a:effectLst>
                <a:latin typeface="Calibri Bold" charset="0"/>
                <a:cs typeface="Calibri Bold" charset="0"/>
                <a:sym typeface="Calibri Bold" charset="0"/>
              </a:rPr>
              <a:t>2007</a:t>
            </a:r>
          </a:p>
          <a:p>
            <a:pPr eaLnBrk="1" hangingPunct="1">
              <a:defRPr/>
            </a:pPr>
            <a:endParaRPr lang="en-US" sz="1800" smtClean="0"/>
          </a:p>
        </p:txBody>
      </p:sp>
      <p:sp>
        <p:nvSpPr>
          <p:cNvPr id="10" name="TextBox 9"/>
          <p:cNvSpPr txBox="1"/>
          <p:nvPr/>
        </p:nvSpPr>
        <p:spPr>
          <a:xfrm>
            <a:off x="5014913" y="5991225"/>
            <a:ext cx="4356100" cy="773113"/>
          </a:xfrm>
          <a:prstGeom prst="rect">
            <a:avLst/>
          </a:prstGeom>
          <a:noFill/>
        </p:spPr>
        <p:txBody>
          <a:bodyPr>
            <a:spAutoFit/>
          </a:bodyPr>
          <a:lstStyle>
            <a:lvl1pPr marL="39688"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90000"/>
              </a:lnSpc>
              <a:spcBef>
                <a:spcPts val="700"/>
              </a:spcBef>
              <a:buFont typeface="Arial" charset="0"/>
              <a:buNone/>
              <a:defRPr/>
            </a:pPr>
            <a:r>
              <a:rPr lang="en-US" sz="1200" smtClean="0">
                <a:solidFill>
                  <a:srgbClr val="FFFFFF"/>
                </a:solidFill>
                <a:effectLst>
                  <a:outerShdw blurRad="38100" dist="38100" dir="2700000" algn="tl">
                    <a:srgbClr val="DDDDDD"/>
                  </a:outerShdw>
                </a:effectLst>
              </a:rPr>
              <a:t>Vanessa Miller, Matteo Cattadori, Julian Thomson, </a:t>
            </a:r>
          </a:p>
          <a:p>
            <a:pPr eaLnBrk="1" hangingPunct="1">
              <a:lnSpc>
                <a:spcPct val="90000"/>
              </a:lnSpc>
              <a:spcBef>
                <a:spcPts val="700"/>
              </a:spcBef>
              <a:buFont typeface="Arial" charset="0"/>
              <a:buNone/>
              <a:defRPr/>
            </a:pPr>
            <a:r>
              <a:rPr lang="en-US" sz="1200" smtClean="0">
                <a:solidFill>
                  <a:srgbClr val="FFFFFF"/>
                </a:solidFill>
                <a:effectLst>
                  <a:outerShdw blurRad="38100" dist="38100" dir="2700000" algn="tl">
                    <a:srgbClr val="DDDDDD"/>
                  </a:outerShdw>
                </a:effectLst>
              </a:rPr>
              <a:t>Betty Trummel, Alexander Siegmund, LuAnn Dahlman</a:t>
            </a:r>
          </a:p>
          <a:p>
            <a:pPr eaLnBrk="1" hangingPunct="1">
              <a:defRPr/>
            </a:pPr>
            <a:endParaRPr lang="en-US" sz="1200" smtClean="0"/>
          </a:p>
        </p:txBody>
      </p:sp>
    </p:spTree>
    <p:extLst>
      <p:ext uri="{BB962C8B-B14F-4D97-AF65-F5344CB8AC3E}">
        <p14:creationId xmlns:p14="http://schemas.microsoft.com/office/powerpoint/2010/main" val="250684297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endParaRPr lang="en-US">
              <a:latin typeface="Calibri" charset="0"/>
              <a:ea typeface="ＭＳ Ｐゴシック" charset="0"/>
              <a:cs typeface="ＭＳ Ｐゴシック" charset="0"/>
            </a:endParaRPr>
          </a:p>
        </p:txBody>
      </p:sp>
      <p:sp>
        <p:nvSpPr>
          <p:cNvPr id="16386" name="Content Placeholder 2"/>
          <p:cNvSpPr>
            <a:spLocks noGrp="1"/>
          </p:cNvSpPr>
          <p:nvPr>
            <p:ph idx="1"/>
          </p:nvPr>
        </p:nvSpPr>
        <p:spPr>
          <a:xfrm>
            <a:off x="2428875" y="1909763"/>
            <a:ext cx="6715125" cy="4389437"/>
          </a:xfrm>
        </p:spPr>
        <p:txBody>
          <a:bodyPr/>
          <a:lstStyle/>
          <a:p>
            <a:pPr eaLnBrk="1" hangingPunct="1">
              <a:buFont typeface="Wingdings 2" charset="0"/>
              <a:buNone/>
            </a:pPr>
            <a:r>
              <a:rPr lang="en-US" sz="2400" b="1" i="1">
                <a:latin typeface="Constantia" charset="0"/>
                <a:ea typeface="ＭＳ Ｐゴシック" charset="0"/>
                <a:cs typeface="ＭＳ Ｐゴシック" charset="0"/>
              </a:rPr>
              <a:t>Teaching Essential Principle 5:</a:t>
            </a:r>
            <a:r>
              <a:rPr lang="en-US" sz="2400" b="1">
                <a:latin typeface="Constantia" charset="0"/>
                <a:ea typeface="ＭＳ Ｐゴシック" charset="0"/>
                <a:cs typeface="ＭＳ Ｐゴシック" charset="0"/>
              </a:rPr>
              <a:t/>
            </a:r>
            <a:br>
              <a:rPr lang="en-US" sz="2400" b="1">
                <a:latin typeface="Constantia" charset="0"/>
                <a:ea typeface="ＭＳ Ｐゴシック" charset="0"/>
                <a:cs typeface="ＭＳ Ｐゴシック" charset="0"/>
              </a:rPr>
            </a:br>
            <a:r>
              <a:rPr lang="en-US" sz="2400" b="1">
                <a:latin typeface="Constantia" charset="0"/>
                <a:ea typeface="ＭＳ Ｐゴシック" charset="0"/>
                <a:cs typeface="ＭＳ Ｐゴシック" charset="0"/>
              </a:rPr>
              <a:t>Our understanding of the climate system is improved through observations, theoretical studies, and modeling.</a:t>
            </a:r>
          </a:p>
          <a:p>
            <a:pPr eaLnBrk="1" hangingPunct="1">
              <a:buFont typeface="Wingdings 2" charset="0"/>
              <a:buNone/>
            </a:pPr>
            <a:endParaRPr lang="en-US" sz="2400">
              <a:latin typeface="Constantia" charset="0"/>
              <a:ea typeface="ＭＳ Ｐゴシック" charset="0"/>
              <a:cs typeface="ＭＳ Ｐゴシック" charset="0"/>
            </a:endParaRPr>
          </a:p>
        </p:txBody>
      </p:sp>
      <p:pic>
        <p:nvPicPr>
          <p:cNvPr id="16387"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05225" y="3421063"/>
            <a:ext cx="4578350" cy="319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190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9700" y="1909763"/>
            <a:ext cx="2289175" cy="471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3823880"/>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a:xfrm>
            <a:off x="457200" y="1611313"/>
            <a:ext cx="8229600" cy="1143000"/>
          </a:xfrm>
        </p:spPr>
        <p:txBody>
          <a:bodyPr>
            <a:normAutofit fontScale="90000"/>
          </a:bodyPr>
          <a:lstStyle/>
          <a:p>
            <a:pPr eaLnBrk="1" hangingPunct="1"/>
            <a:r>
              <a:rPr lang="en-US" b="1">
                <a:latin typeface="Calibri" charset="0"/>
                <a:ea typeface="ＭＳ Ｐゴシック" charset="0"/>
                <a:cs typeface="ＭＳ Ｐゴシック" charset="0"/>
              </a:rPr>
              <a:t/>
            </a:r>
            <a:br>
              <a:rPr lang="en-US" b="1">
                <a:latin typeface="Calibri" charset="0"/>
                <a:ea typeface="ＭＳ Ｐゴシック" charset="0"/>
                <a:cs typeface="ＭＳ Ｐゴシック" charset="0"/>
              </a:rPr>
            </a:br>
            <a:r>
              <a:rPr lang="en-US" b="1">
                <a:latin typeface="Calibri" charset="0"/>
                <a:ea typeface="ＭＳ Ｐゴシック" charset="0"/>
                <a:cs typeface="ＭＳ Ｐゴシック" charset="0"/>
              </a:rPr>
              <a:t>How can I use this principle in my teaching?</a:t>
            </a:r>
            <a:br>
              <a:rPr lang="en-US" b="1">
                <a:latin typeface="Calibri" charset="0"/>
                <a:ea typeface="ＭＳ Ｐゴシック" charset="0"/>
                <a:cs typeface="ＭＳ Ｐゴシック" charset="0"/>
              </a:rPr>
            </a:br>
            <a:endParaRPr lang="en-US">
              <a:latin typeface="Calibri" charset="0"/>
              <a:ea typeface="ＭＳ Ｐゴシック" charset="0"/>
              <a:cs typeface="ＭＳ Ｐゴシック" charset="0"/>
            </a:endParaRPr>
          </a:p>
        </p:txBody>
      </p:sp>
      <p:sp>
        <p:nvSpPr>
          <p:cNvPr id="18434" name="Content Placeholder 2"/>
          <p:cNvSpPr>
            <a:spLocks noGrp="1"/>
          </p:cNvSpPr>
          <p:nvPr>
            <p:ph idx="1"/>
          </p:nvPr>
        </p:nvSpPr>
        <p:spPr>
          <a:xfrm>
            <a:off x="457200" y="2754313"/>
            <a:ext cx="8229600" cy="4389437"/>
          </a:xfrm>
        </p:spPr>
        <p:txBody>
          <a:bodyPr/>
          <a:lstStyle/>
          <a:p>
            <a:pPr eaLnBrk="1" hangingPunct="1"/>
            <a:r>
              <a:rPr lang="en-US">
                <a:latin typeface="Constantia" charset="0"/>
                <a:ea typeface="ＭＳ Ｐゴシック" charset="0"/>
                <a:cs typeface="ＭＳ Ｐゴシック" charset="0"/>
              </a:rPr>
              <a:t>The most direct method to overcome students' misunderstanding or phobia of science is to immerse them directly in an interesting and tangible scientific question.</a:t>
            </a:r>
          </a:p>
        </p:txBody>
      </p:sp>
    </p:spTree>
    <p:extLst>
      <p:ext uri="{BB962C8B-B14F-4D97-AF65-F5344CB8AC3E}">
        <p14:creationId xmlns:p14="http://schemas.microsoft.com/office/powerpoint/2010/main" val="707058162"/>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endParaRPr lang="en-US">
              <a:latin typeface="Calibri" charset="0"/>
              <a:ea typeface="ＭＳ Ｐゴシック" charset="0"/>
              <a:cs typeface="ＭＳ Ｐゴシック" charset="0"/>
            </a:endParaRPr>
          </a:p>
        </p:txBody>
      </p:sp>
      <p:sp>
        <p:nvSpPr>
          <p:cNvPr id="20482" name="Content Placeholder 2"/>
          <p:cNvSpPr>
            <a:spLocks noGrp="1"/>
          </p:cNvSpPr>
          <p:nvPr>
            <p:ph idx="1"/>
          </p:nvPr>
        </p:nvSpPr>
        <p:spPr/>
        <p:txBody>
          <a:bodyPr/>
          <a:lstStyle/>
          <a:p>
            <a:endParaRPr lang="en-US">
              <a:latin typeface="Constantia" charset="0"/>
              <a:ea typeface="ＭＳ Ｐゴシック" charset="0"/>
              <a:cs typeface="ＭＳ Ｐゴシック" charset="0"/>
            </a:endParaRPr>
          </a:p>
        </p:txBody>
      </p:sp>
      <p:pic>
        <p:nvPicPr>
          <p:cNvPr id="20483" name="Picture 3" descr="Screen shot 2012-02-22 at 4.29.25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71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0574762"/>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381500" y="1100138"/>
            <a:ext cx="4706938" cy="1143000"/>
          </a:xfrm>
        </p:spPr>
        <p:txBody>
          <a:bodyPr>
            <a:normAutofit fontScale="90000"/>
          </a:bodyPr>
          <a:lstStyle/>
          <a:p>
            <a:pPr algn="ctr" eaLnBrk="1" hangingPunct="1"/>
            <a:r>
              <a:rPr lang="en-US">
                <a:latin typeface="Calibri" charset="0"/>
                <a:ea typeface="ＭＳ Ｐゴシック" charset="0"/>
                <a:cs typeface="ＭＳ Ｐゴシック" charset="0"/>
              </a:rPr>
              <a:t>How Does Melting Ice Affect Sea Level</a:t>
            </a:r>
          </a:p>
        </p:txBody>
      </p:sp>
      <p:pic>
        <p:nvPicPr>
          <p:cNvPr id="2150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05475" y="2228850"/>
            <a:ext cx="1876425"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7"/>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4370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953194"/>
      </p:ext>
    </p:extLst>
  </p:cSld>
  <p:clrMapOvr>
    <a:masterClrMapping/>
  </p:clrMapOvr>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pPr eaLnBrk="1" hangingPunct="1"/>
            <a:r>
              <a:rPr lang="en-US">
                <a:latin typeface="Calibri" charset="0"/>
                <a:ea typeface="ＭＳ Ｐゴシック" charset="0"/>
                <a:cs typeface="ＭＳ Ｐゴシック" charset="0"/>
              </a:rPr>
              <a:t>What if the Ice Shelves Melted?</a:t>
            </a:r>
          </a:p>
        </p:txBody>
      </p:sp>
      <p:pic>
        <p:nvPicPr>
          <p:cNvPr id="4" name="Picture 3"/>
          <p:cNvPicPr>
            <a:picLocks noChangeArrowheads="1"/>
          </p:cNvPicPr>
          <p:nvPr/>
        </p:nvPicPr>
        <p:blipFill>
          <a:blip r:embed="rId3"/>
          <a:srcRect/>
          <a:stretch>
            <a:fillRect/>
          </a:stretch>
        </p:blipFill>
        <p:spPr bwMode="auto">
          <a:xfrm>
            <a:off x="1649413" y="2236788"/>
            <a:ext cx="5943600" cy="4114800"/>
          </a:xfrm>
          <a:prstGeom prst="rect">
            <a:avLst/>
          </a:prstGeom>
          <a:noFill/>
          <a:ln w="12700" cap="flat">
            <a:noFill/>
            <a:miter lim="800000"/>
            <a:headEnd/>
            <a:tailEnd/>
          </a:ln>
          <a:effectLst>
            <a:outerShdw blurRad="50800" dist="38099" dir="2700000" algn="ctr" rotWithShape="0">
              <a:schemeClr val="bg2">
                <a:alpha val="42996"/>
              </a:schemeClr>
            </a:outerShdw>
          </a:effectLst>
        </p:spPr>
      </p:pic>
    </p:spTree>
    <p:extLst>
      <p:ext uri="{BB962C8B-B14F-4D97-AF65-F5344CB8AC3E}">
        <p14:creationId xmlns:p14="http://schemas.microsoft.com/office/powerpoint/2010/main" val="3839724665"/>
      </p:ext>
    </p:extLst>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a:xfrm>
            <a:off x="4830763" y="657225"/>
            <a:ext cx="4073525" cy="1143000"/>
          </a:xfrm>
        </p:spPr>
        <p:txBody>
          <a:bodyPr>
            <a:normAutofit fontScale="90000"/>
          </a:bodyPr>
          <a:lstStyle/>
          <a:p>
            <a:pPr algn="ctr" eaLnBrk="1" hangingPunct="1"/>
            <a:r>
              <a:rPr lang="en-US">
                <a:latin typeface="Calibri" charset="0"/>
                <a:ea typeface="ＭＳ Ｐゴシック" charset="0"/>
                <a:cs typeface="ＭＳ Ｐゴシック" charset="0"/>
              </a:rPr>
              <a:t>Dead Diatoms Do Tell Tales</a:t>
            </a:r>
          </a:p>
        </p:txBody>
      </p:sp>
      <p:sp>
        <p:nvSpPr>
          <p:cNvPr id="25602" name="Content Placeholder 2"/>
          <p:cNvSpPr>
            <a:spLocks noGrp="1"/>
          </p:cNvSpPr>
          <p:nvPr>
            <p:ph idx="1"/>
          </p:nvPr>
        </p:nvSpPr>
        <p:spPr>
          <a:xfrm>
            <a:off x="4451350" y="2205038"/>
            <a:ext cx="4737100" cy="4389437"/>
          </a:xfrm>
        </p:spPr>
        <p:txBody>
          <a:bodyPr>
            <a:normAutofit fontScale="92500" lnSpcReduction="10000"/>
          </a:bodyPr>
          <a:lstStyle/>
          <a:p>
            <a:pPr eaLnBrk="1" hangingPunct="1"/>
            <a:r>
              <a:rPr lang="en-US">
                <a:latin typeface="Constantia" charset="0"/>
                <a:ea typeface="ＭＳ Ｐゴシック" charset="0"/>
                <a:cs typeface="ＭＳ Ｐゴシック" charset="0"/>
              </a:rPr>
              <a:t>Build model sediment cores with sand and glass beads to represent diatoms</a:t>
            </a:r>
          </a:p>
          <a:p>
            <a:pPr eaLnBrk="1" hangingPunct="1"/>
            <a:r>
              <a:rPr lang="en-US">
                <a:latin typeface="Constantia" charset="0"/>
                <a:ea typeface="ＭＳ Ｐゴシック" charset="0"/>
                <a:cs typeface="ＭＳ Ｐゴシック" charset="0"/>
              </a:rPr>
              <a:t>Examine types, numbers and conditions of the different beads</a:t>
            </a:r>
          </a:p>
          <a:p>
            <a:pPr eaLnBrk="1" hangingPunct="1"/>
            <a:r>
              <a:rPr lang="en-US">
                <a:latin typeface="Constantia" charset="0"/>
                <a:ea typeface="ＭＳ Ｐゴシック" charset="0"/>
                <a:cs typeface="ＭＳ Ｐゴシック" charset="0"/>
              </a:rPr>
              <a:t>Draw conclusions about the climates indicated by their evidence</a:t>
            </a:r>
          </a:p>
        </p:txBody>
      </p:sp>
      <p:pic>
        <p:nvPicPr>
          <p:cNvPr id="25603" name="Picture 7"/>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4370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4910565"/>
      </p:ext>
    </p:extLst>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endParaRPr lang="en-US">
              <a:latin typeface="Calibri" charset="0"/>
              <a:ea typeface="ＭＳ Ｐゴシック" charset="0"/>
              <a:cs typeface="ＭＳ Ｐゴシック" charset="0"/>
            </a:endParaRPr>
          </a:p>
        </p:txBody>
      </p:sp>
      <p:sp>
        <p:nvSpPr>
          <p:cNvPr id="27650" name="Content Placeholder 2"/>
          <p:cNvSpPr>
            <a:spLocks noGrp="1"/>
          </p:cNvSpPr>
          <p:nvPr>
            <p:ph idx="1"/>
          </p:nvPr>
        </p:nvSpPr>
        <p:spPr/>
        <p:txBody>
          <a:bodyPr/>
          <a:lstStyle/>
          <a:p>
            <a:endParaRPr lang="en-US">
              <a:latin typeface="Constantia" charset="0"/>
              <a:ea typeface="ＭＳ Ｐゴシック" charset="0"/>
              <a:cs typeface="ＭＳ Ｐゴシック" charset="0"/>
            </a:endParaRPr>
          </a:p>
        </p:txBody>
      </p:sp>
      <p:pic>
        <p:nvPicPr>
          <p:cNvPr id="27651" name="Picture 3" descr="Screen shot 2012-02-23 at 4.21.49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5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4668450"/>
      </p:ext>
    </p:extLst>
  </p:cSld>
  <p:clrMapOvr>
    <a:masterClrMapping/>
  </p:clrMapOvr>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457200" y="-150813"/>
            <a:ext cx="8229600" cy="1143001"/>
          </a:xfrm>
        </p:spPr>
        <p:txBody>
          <a:bodyPr>
            <a:normAutofit fontScale="90000"/>
          </a:bodyPr>
          <a:lstStyle/>
          <a:p>
            <a:r>
              <a:rPr lang="en-US" sz="4800">
                <a:latin typeface="Calibri" charset="0"/>
                <a:ea typeface="ＭＳ Ｐゴシック" charset="0"/>
                <a:cs typeface="ＭＳ Ｐゴシック" charset="0"/>
              </a:rPr>
              <a:t>Access to the tools scientists use</a:t>
            </a:r>
          </a:p>
        </p:txBody>
      </p:sp>
      <p:sp>
        <p:nvSpPr>
          <p:cNvPr id="28674" name="Content Placeholder 2"/>
          <p:cNvSpPr>
            <a:spLocks noGrp="1"/>
          </p:cNvSpPr>
          <p:nvPr>
            <p:ph idx="1"/>
          </p:nvPr>
        </p:nvSpPr>
        <p:spPr/>
        <p:txBody>
          <a:bodyPr/>
          <a:lstStyle/>
          <a:p>
            <a:endParaRPr lang="en-US">
              <a:latin typeface="Constantia" charset="0"/>
              <a:ea typeface="ＭＳ Ｐゴシック" charset="0"/>
              <a:cs typeface="ＭＳ Ｐゴシック" charset="0"/>
            </a:endParaRPr>
          </a:p>
        </p:txBody>
      </p:sp>
      <p:pic>
        <p:nvPicPr>
          <p:cNvPr id="2867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0863" y="1258888"/>
            <a:ext cx="8135937" cy="529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410835"/>
      </p:ext>
    </p:extLst>
  </p:cSld>
  <p:clrMapOvr>
    <a:masterClrMapping/>
  </p:clrMapOvr>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Grp="1" noChangeArrowheads="1"/>
          </p:cNvSpPr>
          <p:nvPr>
            <p:ph type="title"/>
          </p:nvPr>
        </p:nvSpPr>
        <p:spPr>
          <a:xfrm>
            <a:off x="457200" y="2005013"/>
            <a:ext cx="8229600" cy="871537"/>
          </a:xfrm>
        </p:spPr>
        <p:txBody>
          <a:bodyPr rIns="132080">
            <a:normAutofit fontScale="90000"/>
          </a:bodyPr>
          <a:lstStyle/>
          <a:p>
            <a:pPr algn="ctr" eaLnBrk="1" hangingPunct="1">
              <a:defRPr/>
            </a:pPr>
            <a:r>
              <a:rPr lang="en-US" sz="4600" b="1">
                <a:effectLst>
                  <a:outerShdw blurRad="38100" dist="38100" dir="2700000" algn="tl">
                    <a:srgbClr val="DDDDDD"/>
                  </a:outerShdw>
                </a:effectLst>
                <a:latin typeface="Arial" charset="0"/>
                <a:ea typeface="ＭＳ Ｐゴシック" charset="0"/>
                <a:cs typeface="Arial" charset="0"/>
                <a:sym typeface="Arial" charset="0"/>
              </a:rPr>
              <a:t>Antarctica</a:t>
            </a:r>
            <a:r>
              <a:rPr lang="ja-JP" altLang="en-US" sz="4600" b="1">
                <a:effectLst>
                  <a:outerShdw blurRad="38100" dist="38100" dir="2700000" algn="tl">
                    <a:srgbClr val="DDDDDD"/>
                  </a:outerShdw>
                </a:effectLst>
                <a:latin typeface="Arial" charset="0"/>
                <a:ea typeface="ＭＳ Ｐゴシック" charset="0"/>
                <a:cs typeface="Arial" charset="0"/>
                <a:sym typeface="Arial" charset="0"/>
              </a:rPr>
              <a:t>’</a:t>
            </a:r>
            <a:r>
              <a:rPr lang="en-US" altLang="ja-JP" sz="4600" b="1">
                <a:effectLst>
                  <a:outerShdw blurRad="38100" dist="38100" dir="2700000" algn="tl">
                    <a:srgbClr val="DDDDDD"/>
                  </a:outerShdw>
                </a:effectLst>
                <a:latin typeface="Arial" charset="0"/>
                <a:ea typeface="ＭＳ Ｐゴシック" charset="0"/>
                <a:cs typeface="Arial" charset="0"/>
                <a:sym typeface="Arial" charset="0"/>
              </a:rPr>
              <a:t>s Climate Secrets</a:t>
            </a:r>
            <a:br>
              <a:rPr lang="en-US" altLang="ja-JP" sz="4600" b="1">
                <a:effectLst>
                  <a:outerShdw blurRad="38100" dist="38100" dir="2700000" algn="tl">
                    <a:srgbClr val="DDDDDD"/>
                  </a:outerShdw>
                </a:effectLst>
                <a:latin typeface="Arial" charset="0"/>
                <a:ea typeface="ＭＳ Ｐゴシック" charset="0"/>
                <a:cs typeface="Arial" charset="0"/>
                <a:sym typeface="Arial" charset="0"/>
              </a:rPr>
            </a:br>
            <a:r>
              <a:rPr lang="en-US" altLang="ja-JP" sz="2000" b="1">
                <a:effectLst>
                  <a:outerShdw blurRad="38100" dist="38100" dir="2700000" algn="tl">
                    <a:srgbClr val="DDDDDD"/>
                  </a:outerShdw>
                </a:effectLst>
                <a:latin typeface="Arial" charset="0"/>
                <a:ea typeface="ＭＳ Ｐゴシック" charset="0"/>
                <a:cs typeface="Arial" charset="0"/>
                <a:sym typeface="Arial" charset="0"/>
              </a:rPr>
              <a:t>A resource package for teaching climate change</a:t>
            </a:r>
            <a:endParaRPr lang="en-US" sz="2000" b="1">
              <a:effectLst>
                <a:outerShdw blurRad="38100" dist="38100" dir="2700000" algn="tl">
                  <a:srgbClr val="DDDDDD"/>
                </a:outerShdw>
              </a:effectLst>
              <a:latin typeface="Arial" charset="0"/>
              <a:ea typeface="ヒラギノ角ゴ ProN W6" charset="0"/>
              <a:cs typeface="ヒラギノ角ゴ ProN W6" charset="0"/>
              <a:sym typeface="Arial" charset="0"/>
            </a:endParaRPr>
          </a:p>
        </p:txBody>
      </p:sp>
      <p:pic>
        <p:nvPicPr>
          <p:cNvPr id="5122" name="Picture 2"/>
          <p:cNvPicPr>
            <a:picLocks noChangeArrowheads="1"/>
          </p:cNvPicPr>
          <p:nvPr/>
        </p:nvPicPr>
        <p:blipFill>
          <a:blip r:embed="rId2"/>
          <a:srcRect/>
          <a:stretch>
            <a:fillRect/>
          </a:stretch>
        </p:blipFill>
        <p:spPr bwMode="auto">
          <a:xfrm rot="20950893">
            <a:off x="873125" y="3154363"/>
            <a:ext cx="2276475" cy="2965450"/>
          </a:xfrm>
          <a:prstGeom prst="rect">
            <a:avLst/>
          </a:prstGeom>
          <a:noFill/>
          <a:ln w="12700" cap="flat">
            <a:noFill/>
            <a:miter lim="800000"/>
            <a:headEnd/>
            <a:tailEnd/>
          </a:ln>
          <a:effectLst>
            <a:outerShdw blurRad="12700" dist="38099" dir="1679944" algn="ctr" rotWithShape="0">
              <a:schemeClr val="bg2">
                <a:alpha val="74998"/>
              </a:schemeClr>
            </a:outerShdw>
          </a:effectLst>
        </p:spPr>
      </p:pic>
      <p:pic>
        <p:nvPicPr>
          <p:cNvPr id="29699" name="Picture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5800"/>
            <a:ext cx="914400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5124" name="Rectangle 4"/>
          <p:cNvSpPr>
            <a:spLocks/>
          </p:cNvSpPr>
          <p:nvPr/>
        </p:nvSpPr>
        <p:spPr bwMode="auto">
          <a:xfrm>
            <a:off x="1255713" y="6229350"/>
            <a:ext cx="2489200" cy="307975"/>
          </a:xfrm>
          <a:prstGeom prst="rect">
            <a:avLst/>
          </a:prstGeom>
          <a:noFill/>
          <a:ln w="12700" cap="flat">
            <a:noFill/>
            <a:miter lim="800000"/>
            <a:headEnd type="none" w="med" len="med"/>
            <a:tailEnd type="none" w="med" len="med"/>
          </a:ln>
        </p:spPr>
        <p:txBody>
          <a:bodyPr lIns="0" tIns="0" rIns="40639" bIns="0"/>
          <a:lstStyle/>
          <a:p>
            <a:pPr marL="39688">
              <a:defRPr/>
            </a:pPr>
            <a:r>
              <a:rPr lang="en-US" sz="1600" dirty="0" err="1">
                <a:solidFill>
                  <a:schemeClr val="bg2">
                    <a:lumMod val="50000"/>
                  </a:schemeClr>
                </a:solidFill>
                <a:latin typeface="Arial" pitchFamily="1" charset="0"/>
                <a:ea typeface="Arial" pitchFamily="1" charset="0"/>
                <a:cs typeface="Arial" pitchFamily="1" charset="0"/>
              </a:rPr>
              <a:t>www.andrill.org</a:t>
            </a:r>
            <a:r>
              <a:rPr lang="en-US" sz="1600" dirty="0">
                <a:solidFill>
                  <a:schemeClr val="bg2">
                    <a:lumMod val="50000"/>
                  </a:schemeClr>
                </a:solidFill>
                <a:latin typeface="Arial" pitchFamily="1" charset="0"/>
                <a:ea typeface="Arial" pitchFamily="1" charset="0"/>
                <a:cs typeface="Arial" pitchFamily="1" charset="0"/>
              </a:rPr>
              <a:t>/education</a:t>
            </a:r>
          </a:p>
        </p:txBody>
      </p:sp>
      <p:pic>
        <p:nvPicPr>
          <p:cNvPr id="29701" name="Picture 5"/>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63" y="6096000"/>
            <a:ext cx="693737"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9702" name="Picture 6"/>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58200" y="6172200"/>
            <a:ext cx="620713"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9703" name="Picture 7"/>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38600" y="6450013"/>
            <a:ext cx="104140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9704" name="Rectangle 9"/>
          <p:cNvSpPr>
            <a:spLocks noChangeArrowheads="1"/>
          </p:cNvSpPr>
          <p:nvPr/>
        </p:nvSpPr>
        <p:spPr bwMode="auto">
          <a:xfrm>
            <a:off x="3821113" y="2876550"/>
            <a:ext cx="532288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buFont typeface="Arial" charset="0"/>
              <a:buChar char="•"/>
            </a:pPr>
            <a:r>
              <a:rPr lang="en-US">
                <a:solidFill>
                  <a:srgbClr val="21B2C9"/>
                </a:solidFill>
              </a:rPr>
              <a:t>5 Themes</a:t>
            </a:r>
          </a:p>
          <a:p>
            <a:pPr>
              <a:buFont typeface="Arial" charset="0"/>
              <a:buChar char="•"/>
            </a:pPr>
            <a:endParaRPr lang="en-US">
              <a:solidFill>
                <a:srgbClr val="21B2C9"/>
              </a:solidFill>
            </a:endParaRPr>
          </a:p>
          <a:p>
            <a:pPr>
              <a:buFont typeface="Arial" charset="0"/>
              <a:buChar char="•"/>
            </a:pPr>
            <a:r>
              <a:rPr lang="en-US">
                <a:solidFill>
                  <a:srgbClr val="21B2C9"/>
                </a:solidFill>
              </a:rPr>
              <a:t>Resources to teach climate change: </a:t>
            </a:r>
          </a:p>
          <a:p>
            <a:pPr lvl="2">
              <a:buFont typeface="Courier New" charset="0"/>
              <a:buChar char="o"/>
            </a:pPr>
            <a:r>
              <a:rPr lang="en-US">
                <a:solidFill>
                  <a:srgbClr val="21B2C9"/>
                </a:solidFill>
              </a:rPr>
              <a:t>  200+ page activity book </a:t>
            </a:r>
          </a:p>
          <a:p>
            <a:pPr lvl="2">
              <a:buFont typeface="Courier New" charset="0"/>
              <a:buChar char="o"/>
            </a:pPr>
            <a:r>
              <a:rPr lang="en-US">
                <a:solidFill>
                  <a:srgbClr val="21B2C9"/>
                </a:solidFill>
              </a:rPr>
              <a:t>  5 posters </a:t>
            </a:r>
          </a:p>
          <a:p>
            <a:pPr lvl="2">
              <a:buFont typeface="Courier New" charset="0"/>
              <a:buChar char="o"/>
            </a:pPr>
            <a:r>
              <a:rPr lang="en-US">
                <a:solidFill>
                  <a:srgbClr val="21B2C9"/>
                </a:solidFill>
              </a:rPr>
              <a:t>  videos</a:t>
            </a:r>
          </a:p>
          <a:p>
            <a:pPr>
              <a:buFont typeface="Arial" charset="0"/>
              <a:buChar char="•"/>
            </a:pPr>
            <a:endParaRPr lang="en-US">
              <a:solidFill>
                <a:srgbClr val="21B2C9"/>
              </a:solidFill>
            </a:endParaRPr>
          </a:p>
          <a:p>
            <a:pPr>
              <a:buFont typeface="Arial" charset="0"/>
              <a:buChar char="•"/>
            </a:pPr>
            <a:r>
              <a:rPr lang="en-US">
                <a:solidFill>
                  <a:srgbClr val="21B2C9"/>
                </a:solidFill>
              </a:rPr>
              <a:t>Learning through hands-on activities and models</a:t>
            </a:r>
          </a:p>
          <a:p>
            <a:pPr>
              <a:buFont typeface="Arial" charset="0"/>
              <a:buChar char="•"/>
            </a:pPr>
            <a:endParaRPr lang="en-US">
              <a:solidFill>
                <a:srgbClr val="21B2C9"/>
              </a:solidFill>
            </a:endParaRPr>
          </a:p>
          <a:p>
            <a:pPr>
              <a:buFont typeface="Arial" charset="0"/>
              <a:buChar char="•"/>
            </a:pPr>
            <a:r>
              <a:rPr lang="en-US">
                <a:solidFill>
                  <a:srgbClr val="21B2C9"/>
                </a:solidFill>
              </a:rPr>
              <a:t>Kids become teachers/scientists: </a:t>
            </a:r>
            <a:r>
              <a:rPr lang="ja-JP" altLang="en-US">
                <a:solidFill>
                  <a:srgbClr val="21B2C9"/>
                </a:solidFill>
              </a:rPr>
              <a:t>“</a:t>
            </a:r>
            <a:r>
              <a:rPr lang="en-US" altLang="ja-JP">
                <a:solidFill>
                  <a:srgbClr val="21B2C9"/>
                </a:solidFill>
              </a:rPr>
              <a:t>Flexhibit</a:t>
            </a:r>
            <a:r>
              <a:rPr lang="ja-JP" altLang="en-US">
                <a:solidFill>
                  <a:srgbClr val="21B2C9"/>
                </a:solidFill>
              </a:rPr>
              <a:t>”</a:t>
            </a:r>
            <a:r>
              <a:rPr lang="en-US" altLang="ja-JP">
                <a:solidFill>
                  <a:srgbClr val="21B2C9"/>
                </a:solidFill>
              </a:rPr>
              <a:t> model (FLEXible exHIBITS)</a:t>
            </a:r>
          </a:p>
          <a:p>
            <a:pPr>
              <a:buFont typeface="Arial" charset="0"/>
              <a:buChar char="•"/>
            </a:pPr>
            <a:endParaRPr lang="en-US">
              <a:solidFill>
                <a:srgbClr val="21B2C9"/>
              </a:solidFill>
            </a:endParaRPr>
          </a:p>
        </p:txBody>
      </p:sp>
    </p:spTree>
    <p:extLst>
      <p:ext uri="{BB962C8B-B14F-4D97-AF65-F5344CB8AC3E}">
        <p14:creationId xmlns:p14="http://schemas.microsoft.com/office/powerpoint/2010/main" val="418662707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34925" y="-411163"/>
            <a:ext cx="8229600" cy="1143001"/>
          </a:xfrm>
        </p:spPr>
        <p:txBody>
          <a:bodyPr/>
          <a:lstStyle/>
          <a:p>
            <a:pPr eaLnBrk="1" hangingPunct="1"/>
            <a:r>
              <a:rPr lang="en-US" sz="4000">
                <a:latin typeface="Calibri" charset="0"/>
                <a:ea typeface="ＭＳ Ｐゴシック" charset="0"/>
                <a:cs typeface="ＭＳ Ｐゴシック" charset="0"/>
              </a:rPr>
              <a:t>Flexhibits—Students as Teachers</a:t>
            </a:r>
          </a:p>
        </p:txBody>
      </p:sp>
      <p:pic>
        <p:nvPicPr>
          <p:cNvPr id="7" name="Picture 6"/>
          <p:cNvPicPr>
            <a:picLocks noChangeAspect="1"/>
          </p:cNvPicPr>
          <p:nvPr/>
        </p:nvPicPr>
        <p:blipFill>
          <a:blip r:embed="rId2"/>
          <a:stretch>
            <a:fillRect/>
          </a:stretch>
        </p:blipFill>
        <p:spPr>
          <a:xfrm>
            <a:off x="312738" y="3249613"/>
            <a:ext cx="4043362" cy="3032125"/>
          </a:xfrm>
          <a:prstGeom prst="rect">
            <a:avLst/>
          </a:prstGeom>
          <a:effectLst>
            <a:outerShdw blurRad="50800" dist="38100" dir="2700000">
              <a:srgbClr val="000000">
                <a:alpha val="43000"/>
              </a:srgbClr>
            </a:outerShdw>
          </a:effectLst>
        </p:spPr>
      </p:pic>
      <p:pic>
        <p:nvPicPr>
          <p:cNvPr id="307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8825" y="4233863"/>
            <a:ext cx="3332163" cy="250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4"/>
          <a:stretch>
            <a:fillRect/>
          </a:stretch>
        </p:blipFill>
        <p:spPr>
          <a:xfrm rot="20514005">
            <a:off x="366713" y="1089025"/>
            <a:ext cx="3208337" cy="2138363"/>
          </a:xfrm>
          <a:prstGeom prst="rect">
            <a:avLst/>
          </a:prstGeom>
          <a:effectLst>
            <a:outerShdw blurRad="50800" dist="38100" dir="2700000">
              <a:srgbClr val="000000">
                <a:alpha val="43000"/>
              </a:srgbClr>
            </a:outerShdw>
          </a:effectLst>
        </p:spPr>
      </p:pic>
      <p:pic>
        <p:nvPicPr>
          <p:cNvPr id="8" name="Picture 7"/>
          <p:cNvPicPr>
            <a:picLocks noChangeAspect="1"/>
          </p:cNvPicPr>
          <p:nvPr/>
        </p:nvPicPr>
        <p:blipFill>
          <a:blip r:embed="rId5"/>
          <a:stretch>
            <a:fillRect/>
          </a:stretch>
        </p:blipFill>
        <p:spPr>
          <a:xfrm>
            <a:off x="3429000" y="1179513"/>
            <a:ext cx="3708400" cy="2781300"/>
          </a:xfrm>
          <a:prstGeom prst="rect">
            <a:avLst/>
          </a:prstGeom>
          <a:effectLst>
            <a:outerShdw blurRad="50800" dist="38100" dir="2700000">
              <a:srgbClr val="000000">
                <a:alpha val="43000"/>
              </a:srgbClr>
            </a:outerShdw>
          </a:effectLst>
        </p:spPr>
      </p:pic>
      <p:pic>
        <p:nvPicPr>
          <p:cNvPr id="5" name="Picture 4"/>
          <p:cNvPicPr>
            <a:picLocks noChangeAspect="1"/>
          </p:cNvPicPr>
          <p:nvPr/>
        </p:nvPicPr>
        <p:blipFill>
          <a:blip r:embed="rId6"/>
          <a:stretch>
            <a:fillRect/>
          </a:stretch>
        </p:blipFill>
        <p:spPr>
          <a:xfrm rot="1041090">
            <a:off x="6626225" y="446088"/>
            <a:ext cx="2306638" cy="1728787"/>
          </a:xfrm>
          <a:prstGeom prst="rect">
            <a:avLst/>
          </a:prstGeom>
          <a:effectLst>
            <a:outerShdw blurRad="50800" dist="38100" dir="2700000">
              <a:srgbClr val="000000">
                <a:alpha val="43000"/>
              </a:srgbClr>
            </a:outerShdw>
          </a:effectLst>
        </p:spPr>
      </p:pic>
      <p:pic>
        <p:nvPicPr>
          <p:cNvPr id="30727"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56636">
            <a:off x="6035675" y="2562225"/>
            <a:ext cx="29464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8868435"/>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460500"/>
            <a:ext cx="3278188" cy="506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82988" y="517525"/>
            <a:ext cx="3022600" cy="408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068692">
            <a:off x="5926138" y="714375"/>
            <a:ext cx="2632075" cy="297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Title 1"/>
          <p:cNvSpPr>
            <a:spLocks noGrp="1"/>
          </p:cNvSpPr>
          <p:nvPr>
            <p:ph type="title"/>
          </p:nvPr>
        </p:nvSpPr>
        <p:spPr>
          <a:xfrm>
            <a:off x="304800" y="-296863"/>
            <a:ext cx="8839200" cy="1143001"/>
          </a:xfrm>
        </p:spPr>
        <p:txBody>
          <a:bodyPr/>
          <a:lstStyle/>
          <a:p>
            <a:pPr eaLnBrk="1" hangingPunct="1"/>
            <a:r>
              <a:rPr lang="en-US" sz="4500">
                <a:latin typeface="Calibri" charset="0"/>
                <a:ea typeface="ＭＳ Ｐゴシック" charset="0"/>
                <a:cs typeface="ＭＳ Ｐゴシック" charset="0"/>
              </a:rPr>
              <a:t>Posters available in many languages</a:t>
            </a:r>
          </a:p>
        </p:txBody>
      </p:sp>
      <p:pic>
        <p:nvPicPr>
          <p:cNvPr id="31749"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40488" y="3821113"/>
            <a:ext cx="2597150"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TextBox 8"/>
          <p:cNvSpPr txBox="1">
            <a:spLocks noChangeArrowheads="1"/>
          </p:cNvSpPr>
          <p:nvPr/>
        </p:nvSpPr>
        <p:spPr bwMode="auto">
          <a:xfrm>
            <a:off x="3582988" y="4462463"/>
            <a:ext cx="315753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600" u="sng">
                <a:latin typeface="Constantia" charset="0"/>
              </a:rPr>
              <a:t>Available Languages:</a:t>
            </a:r>
          </a:p>
          <a:p>
            <a:pPr eaLnBrk="1" hangingPunct="1"/>
            <a:endParaRPr lang="en-US" sz="1600">
              <a:latin typeface="Constantia" charset="0"/>
            </a:endParaRPr>
          </a:p>
          <a:p>
            <a:pPr eaLnBrk="1" hangingPunct="1">
              <a:buFont typeface="Arial" charset="0"/>
              <a:buChar char="•"/>
            </a:pPr>
            <a:r>
              <a:rPr lang="en-US" sz="1600">
                <a:latin typeface="Constantia" charset="0"/>
              </a:rPr>
              <a:t>Arabic (posters and activities)</a:t>
            </a:r>
          </a:p>
          <a:p>
            <a:pPr eaLnBrk="1" hangingPunct="1">
              <a:buFont typeface="Arial" charset="0"/>
              <a:buChar char="•"/>
            </a:pPr>
            <a:r>
              <a:rPr lang="en-US" sz="1600">
                <a:latin typeface="Constantia" charset="0"/>
              </a:rPr>
              <a:t>French</a:t>
            </a:r>
          </a:p>
          <a:p>
            <a:pPr eaLnBrk="1" hangingPunct="1">
              <a:buFont typeface="Arial" charset="0"/>
              <a:buChar char="•"/>
            </a:pPr>
            <a:r>
              <a:rPr lang="en-US" sz="1600">
                <a:latin typeface="Constantia" charset="0"/>
              </a:rPr>
              <a:t>German</a:t>
            </a:r>
          </a:p>
          <a:p>
            <a:pPr eaLnBrk="1" hangingPunct="1">
              <a:buFont typeface="Arial" charset="0"/>
              <a:buChar char="•"/>
            </a:pPr>
            <a:r>
              <a:rPr lang="en-US" sz="1600">
                <a:latin typeface="Constantia" charset="0"/>
              </a:rPr>
              <a:t>Italian (book and videos, too)</a:t>
            </a:r>
          </a:p>
          <a:p>
            <a:pPr eaLnBrk="1" hangingPunct="1">
              <a:buFont typeface="Arial" charset="0"/>
              <a:buChar char="•"/>
            </a:pPr>
            <a:r>
              <a:rPr lang="en-US" sz="1600">
                <a:latin typeface="Constantia" charset="0"/>
              </a:rPr>
              <a:t>Maori/New Zealand English</a:t>
            </a:r>
          </a:p>
          <a:p>
            <a:pPr eaLnBrk="1" hangingPunct="1">
              <a:buFont typeface="Arial" charset="0"/>
              <a:buChar char="•"/>
            </a:pPr>
            <a:r>
              <a:rPr lang="en-US" sz="1600">
                <a:latin typeface="Constantia" charset="0"/>
              </a:rPr>
              <a:t>Spanish (poster activities)</a:t>
            </a:r>
          </a:p>
          <a:p>
            <a:pPr eaLnBrk="1" hangingPunct="1">
              <a:buFont typeface="Arial" charset="0"/>
              <a:buChar char="•"/>
            </a:pPr>
            <a:r>
              <a:rPr lang="en-US" sz="1600">
                <a:latin typeface="Constantia" charset="0"/>
              </a:rPr>
              <a:t>and soon Russian</a:t>
            </a:r>
          </a:p>
        </p:txBody>
      </p:sp>
    </p:spTree>
    <p:extLst>
      <p:ext uri="{BB962C8B-B14F-4D97-AF65-F5344CB8AC3E}">
        <p14:creationId xmlns:p14="http://schemas.microsoft.com/office/powerpoint/2010/main" val="2112385115"/>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a:xfrm>
            <a:off x="457200" y="0"/>
            <a:ext cx="8686800" cy="1143000"/>
          </a:xfrm>
        </p:spPr>
        <p:txBody>
          <a:bodyPr/>
          <a:lstStyle/>
          <a:p>
            <a:pPr eaLnBrk="1" hangingPunct="1"/>
            <a:r>
              <a:rPr lang="en-US" sz="3200">
                <a:latin typeface="Calibri" charset="0"/>
                <a:ea typeface="ＭＳ Ｐゴシック" charset="0"/>
                <a:cs typeface="ＭＳ Ｐゴシック" charset="0"/>
              </a:rPr>
              <a:t>Environmental Literacy Framework (ELF) Materials</a:t>
            </a:r>
          </a:p>
        </p:txBody>
      </p:sp>
      <p:pic>
        <p:nvPicPr>
          <p:cNvPr id="3277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143000"/>
            <a:ext cx="4464050" cy="505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921250" y="1900238"/>
            <a:ext cx="3903663" cy="3630612"/>
          </a:xfrm>
          <a:prstGeom prst="rect">
            <a:avLst/>
          </a:prstGeom>
          <a:noFill/>
        </p:spPr>
        <p:txBody>
          <a:bodyPr>
            <a:spAutoFit/>
          </a:bodyPr>
          <a:lstStyle/>
          <a:p>
            <a:pPr fontAlgn="auto">
              <a:spcBef>
                <a:spcPts val="0"/>
              </a:spcBef>
              <a:spcAft>
                <a:spcPts val="0"/>
              </a:spcAft>
              <a:defRPr/>
            </a:pPr>
            <a:r>
              <a:rPr lang="en-US" sz="2400" dirty="0">
                <a:solidFill>
                  <a:srgbClr val="009DD9"/>
                </a:solidFill>
                <a:latin typeface="+mj-lt"/>
                <a:ea typeface="+mn-ea"/>
                <a:cs typeface="+mn-cs"/>
              </a:rPr>
              <a:t>5 Units—Climate Change: A System of Systems</a:t>
            </a:r>
          </a:p>
          <a:p>
            <a:pPr fontAlgn="auto">
              <a:spcBef>
                <a:spcPts val="0"/>
              </a:spcBef>
              <a:spcAft>
                <a:spcPts val="0"/>
              </a:spcAft>
              <a:defRPr/>
            </a:pPr>
            <a:r>
              <a:rPr lang="en-US" sz="2400" dirty="0">
                <a:solidFill>
                  <a:srgbClr val="009DD9"/>
                </a:solidFill>
                <a:latin typeface="+mj-lt"/>
                <a:ea typeface="+mn-ea"/>
                <a:cs typeface="+mn-cs"/>
              </a:rPr>
              <a:t>	</a:t>
            </a:r>
          </a:p>
          <a:p>
            <a:pPr fontAlgn="auto">
              <a:spcBef>
                <a:spcPts val="0"/>
              </a:spcBef>
              <a:spcAft>
                <a:spcPts val="0"/>
              </a:spcAft>
              <a:defRPr/>
            </a:pPr>
            <a:r>
              <a:rPr lang="en-US" sz="2400" dirty="0">
                <a:solidFill>
                  <a:srgbClr val="009DD9"/>
                </a:solidFill>
                <a:latin typeface="+mj-lt"/>
                <a:ea typeface="+mn-ea"/>
                <a:cs typeface="+mn-cs"/>
              </a:rPr>
              <a:t>Systems or “spheres”:</a:t>
            </a:r>
          </a:p>
          <a:p>
            <a:pPr fontAlgn="auto">
              <a:spcBef>
                <a:spcPts val="0"/>
              </a:spcBef>
              <a:spcAft>
                <a:spcPts val="0"/>
              </a:spcAft>
              <a:defRPr/>
            </a:pPr>
            <a:r>
              <a:rPr lang="en-US" sz="2400" dirty="0">
                <a:solidFill>
                  <a:srgbClr val="009DD9"/>
                </a:solidFill>
                <a:latin typeface="+mj-lt"/>
                <a:ea typeface="+mn-ea"/>
                <a:cs typeface="+mn-cs"/>
              </a:rPr>
              <a:t>	Atmosphere</a:t>
            </a:r>
          </a:p>
          <a:p>
            <a:pPr fontAlgn="auto">
              <a:spcBef>
                <a:spcPts val="0"/>
              </a:spcBef>
              <a:spcAft>
                <a:spcPts val="0"/>
              </a:spcAft>
              <a:defRPr/>
            </a:pPr>
            <a:r>
              <a:rPr lang="en-US" sz="2400" dirty="0">
                <a:solidFill>
                  <a:srgbClr val="009DD9"/>
                </a:solidFill>
                <a:latin typeface="+mj-lt"/>
                <a:ea typeface="+mn-ea"/>
                <a:cs typeface="+mn-cs"/>
              </a:rPr>
              <a:t>	Biosphere</a:t>
            </a:r>
          </a:p>
          <a:p>
            <a:pPr fontAlgn="auto">
              <a:spcBef>
                <a:spcPts val="0"/>
              </a:spcBef>
              <a:spcAft>
                <a:spcPts val="0"/>
              </a:spcAft>
              <a:defRPr/>
            </a:pPr>
            <a:r>
              <a:rPr lang="en-US" sz="2400" dirty="0">
                <a:solidFill>
                  <a:srgbClr val="009DD9"/>
                </a:solidFill>
                <a:latin typeface="+mj-lt"/>
                <a:ea typeface="+mn-ea"/>
                <a:cs typeface="+mn-cs"/>
              </a:rPr>
              <a:t>	Geosphere</a:t>
            </a:r>
          </a:p>
          <a:p>
            <a:pPr fontAlgn="auto">
              <a:spcBef>
                <a:spcPts val="0"/>
              </a:spcBef>
              <a:spcAft>
                <a:spcPts val="0"/>
              </a:spcAft>
              <a:defRPr/>
            </a:pPr>
            <a:r>
              <a:rPr lang="en-US" sz="2400" dirty="0">
                <a:solidFill>
                  <a:srgbClr val="009DD9"/>
                </a:solidFill>
                <a:latin typeface="+mj-lt"/>
                <a:ea typeface="+mn-ea"/>
                <a:cs typeface="+mn-cs"/>
              </a:rPr>
              <a:t>	Hydrosphere/</a:t>
            </a:r>
            <a:r>
              <a:rPr lang="en-US" sz="2400" dirty="0" err="1">
                <a:solidFill>
                  <a:srgbClr val="009DD9"/>
                </a:solidFill>
                <a:latin typeface="+mj-lt"/>
                <a:ea typeface="+mn-ea"/>
                <a:cs typeface="+mn-cs"/>
              </a:rPr>
              <a:t>Cryosphere</a:t>
            </a:r>
            <a:endParaRPr lang="en-US" sz="2400" dirty="0">
              <a:solidFill>
                <a:srgbClr val="009DD9"/>
              </a:solidFill>
              <a:latin typeface="+mj-lt"/>
              <a:ea typeface="+mn-ea"/>
              <a:cs typeface="+mn-cs"/>
            </a:endParaRPr>
          </a:p>
          <a:p>
            <a:pPr fontAlgn="auto">
              <a:spcBef>
                <a:spcPts val="0"/>
              </a:spcBef>
              <a:spcAft>
                <a:spcPts val="0"/>
              </a:spcAft>
              <a:defRPr/>
            </a:pPr>
            <a:r>
              <a:rPr lang="en-US" sz="2400" dirty="0">
                <a:solidFill>
                  <a:srgbClr val="009DD9"/>
                </a:solidFill>
                <a:latin typeface="+mj-lt"/>
                <a:ea typeface="+mn-ea"/>
                <a:cs typeface="+mn-cs"/>
              </a:rPr>
              <a:t>	Energy– </a:t>
            </a:r>
            <a:r>
              <a:rPr lang="en-US" sz="1600" dirty="0">
                <a:solidFill>
                  <a:srgbClr val="009DD9"/>
                </a:solidFill>
                <a:latin typeface="+mj-lt"/>
                <a:ea typeface="+mn-ea"/>
                <a:cs typeface="+mn-cs"/>
              </a:rPr>
              <a:t>as the driver of interactions </a:t>
            </a:r>
          </a:p>
          <a:p>
            <a:pPr fontAlgn="auto">
              <a:spcBef>
                <a:spcPts val="0"/>
              </a:spcBef>
              <a:spcAft>
                <a:spcPts val="0"/>
              </a:spcAft>
              <a:defRPr/>
            </a:pPr>
            <a:r>
              <a:rPr lang="en-US" sz="1600" dirty="0">
                <a:solidFill>
                  <a:srgbClr val="009DD9"/>
                </a:solidFill>
                <a:latin typeface="+mj-lt"/>
                <a:ea typeface="+mn-ea"/>
                <a:cs typeface="+mn-cs"/>
              </a:rPr>
              <a:t>		within and between the spheres</a:t>
            </a:r>
          </a:p>
        </p:txBody>
      </p:sp>
    </p:spTree>
    <p:extLst>
      <p:ext uri="{BB962C8B-B14F-4D97-AF65-F5344CB8AC3E}">
        <p14:creationId xmlns:p14="http://schemas.microsoft.com/office/powerpoint/2010/main" val="3712427784"/>
      </p:ext>
    </p:extLst>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
          <p:cNvSpPr>
            <a:spLocks noGrp="1" noChangeArrowheads="1"/>
          </p:cNvSpPr>
          <p:nvPr>
            <p:ph type="title"/>
          </p:nvPr>
        </p:nvSpPr>
        <p:spPr>
          <a:xfrm>
            <a:off x="457200" y="90488"/>
            <a:ext cx="8229600" cy="1509712"/>
          </a:xfrm>
        </p:spPr>
        <p:txBody>
          <a:bodyPr rIns="132080"/>
          <a:lstStyle/>
          <a:p>
            <a:pPr eaLnBrk="1" hangingPunct="1"/>
            <a:endParaRPr lang="en-US">
              <a:latin typeface="Calibri" charset="0"/>
              <a:ea typeface="ＭＳ Ｐゴシック" charset="0"/>
              <a:cs typeface="ＭＳ Ｐゴシック" charset="0"/>
            </a:endParaRPr>
          </a:p>
        </p:txBody>
      </p:sp>
      <p:sp>
        <p:nvSpPr>
          <p:cNvPr id="33794" name="Rectangle 2"/>
          <p:cNvSpPr>
            <a:spLocks noGrp="1" noChangeArrowheads="1"/>
          </p:cNvSpPr>
          <p:nvPr>
            <p:ph type="body" idx="1"/>
          </p:nvPr>
        </p:nvSpPr>
        <p:spPr/>
        <p:txBody>
          <a:bodyPr rIns="132080"/>
          <a:lstStyle/>
          <a:p>
            <a:pPr eaLnBrk="1" hangingPunct="1"/>
            <a:endParaRPr lang="en-US">
              <a:latin typeface="Constantia" charset="0"/>
              <a:ea typeface="ＭＳ Ｐゴシック" charset="0"/>
              <a:cs typeface="ＭＳ Ｐゴシック" charset="0"/>
            </a:endParaRPr>
          </a:p>
        </p:txBody>
      </p:sp>
      <p:pic>
        <p:nvPicPr>
          <p:cNvPr id="33795" name="Picture 3"/>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0"/>
            <a:ext cx="103314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4"/>
          <p:cNvSpPr>
            <a:spLocks/>
          </p:cNvSpPr>
          <p:nvPr/>
        </p:nvSpPr>
        <p:spPr bwMode="auto">
          <a:xfrm>
            <a:off x="1600200" y="381000"/>
            <a:ext cx="3898900" cy="774700"/>
          </a:xfrm>
          <a:prstGeom prst="rect">
            <a:avLst/>
          </a:prstGeom>
          <a:noFill/>
          <a:ln w="12700" cap="flat">
            <a:noFill/>
            <a:miter lim="800000"/>
            <a:headEnd type="none" w="med" len="med"/>
            <a:tailEnd type="none" w="med" len="med"/>
          </a:ln>
        </p:spPr>
        <p:txBody>
          <a:bodyPr lIns="0" tIns="0" rIns="40639" bIns="0"/>
          <a:lstStyle/>
          <a:p>
            <a:pPr marL="39688">
              <a:spcBef>
                <a:spcPts val="2750"/>
              </a:spcBef>
              <a:defRPr/>
            </a:pPr>
            <a:r>
              <a:rPr lang="en-US" sz="4800" b="1">
                <a:solidFill>
                  <a:srgbClr val="1F497D"/>
                </a:solidFill>
                <a:effectLst>
                  <a:outerShdw blurRad="38100" dist="38100" dir="2700000" algn="tl">
                    <a:srgbClr val="DDDDDD"/>
                  </a:outerShdw>
                </a:effectLst>
                <a:cs typeface="Arial" charset="0"/>
              </a:rPr>
              <a:t>Questions?</a:t>
            </a:r>
          </a:p>
        </p:txBody>
      </p:sp>
      <p:sp>
        <p:nvSpPr>
          <p:cNvPr id="47109" name="Rectangle 5"/>
          <p:cNvSpPr>
            <a:spLocks/>
          </p:cNvSpPr>
          <p:nvPr/>
        </p:nvSpPr>
        <p:spPr bwMode="auto">
          <a:xfrm>
            <a:off x="457200" y="3657600"/>
            <a:ext cx="6108700" cy="1968500"/>
          </a:xfrm>
          <a:prstGeom prst="rect">
            <a:avLst/>
          </a:prstGeom>
          <a:noFill/>
          <a:ln w="12700" cap="flat">
            <a:noFill/>
            <a:miter lim="800000"/>
            <a:headEnd type="none" w="med" len="med"/>
            <a:tailEnd type="none" w="med" len="med"/>
          </a:ln>
        </p:spPr>
        <p:txBody>
          <a:bodyPr lIns="0" tIns="0" rIns="40639" bIns="0"/>
          <a:lstStyle/>
          <a:p>
            <a:pPr marL="39688">
              <a:spcBef>
                <a:spcPts val="1850"/>
              </a:spcBef>
              <a:defRPr/>
            </a:pPr>
            <a:r>
              <a:rPr lang="en-US" sz="3200">
                <a:solidFill>
                  <a:srgbClr val="1F497D"/>
                </a:solidFill>
                <a:effectLst>
                  <a:outerShdw blurRad="38100" dist="38100" dir="2700000" algn="tl">
                    <a:srgbClr val="DDDDDD"/>
                  </a:outerShdw>
                </a:effectLst>
                <a:cs typeface="Arial" charset="0"/>
              </a:rPr>
              <a:t>Louise Huffman</a:t>
            </a:r>
          </a:p>
          <a:p>
            <a:pPr marL="39688">
              <a:spcBef>
                <a:spcPts val="1850"/>
              </a:spcBef>
              <a:defRPr/>
            </a:pPr>
            <a:r>
              <a:rPr lang="en-US" sz="3200">
                <a:solidFill>
                  <a:srgbClr val="1F497D"/>
                </a:solidFill>
                <a:effectLst>
                  <a:outerShdw blurRad="38100" dist="38100" dir="2700000" algn="tl">
                    <a:srgbClr val="DDDDDD"/>
                  </a:outerShdw>
                </a:effectLst>
                <a:cs typeface="Arial" charset="0"/>
              </a:rPr>
              <a:t>lhuffman@andrill.org</a:t>
            </a:r>
          </a:p>
          <a:p>
            <a:pPr marL="39688">
              <a:spcBef>
                <a:spcPts val="1850"/>
              </a:spcBef>
              <a:defRPr/>
            </a:pPr>
            <a:r>
              <a:rPr lang="en-US" sz="3200">
                <a:solidFill>
                  <a:srgbClr val="1F497D"/>
                </a:solidFill>
                <a:effectLst>
                  <a:outerShdw blurRad="38100" dist="38100" dir="2700000" algn="tl">
                    <a:srgbClr val="DDDDDD"/>
                  </a:outerShdw>
                </a:effectLst>
                <a:cs typeface="Arial" charset="0"/>
              </a:rPr>
              <a:t>www.andrill.org/education</a:t>
            </a:r>
          </a:p>
        </p:txBody>
      </p:sp>
    </p:spTree>
    <p:extLst>
      <p:ext uri="{BB962C8B-B14F-4D97-AF65-F5344CB8AC3E}">
        <p14:creationId xmlns:p14="http://schemas.microsoft.com/office/powerpoint/2010/main" val="3542709212"/>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iterate type="lt">
                                    <p:tmPct val="100000"/>
                                  </p:iterate>
                                  <p:childTnLst>
                                    <p:set>
                                      <p:cBhvr>
                                        <p:cTn id="6" dur="1" fill="hold">
                                          <p:stCondLst>
                                            <p:cond delay="0"/>
                                          </p:stCondLst>
                                        </p:cTn>
                                        <p:tgtEl>
                                          <p:spTgt spid="2"/>
                                        </p:tgtEl>
                                        <p:attrNameLst>
                                          <p:attrName>style.visibility</p:attrName>
                                        </p:attrNameLst>
                                      </p:cBhvr>
                                      <p:to>
                                        <p:strVal val="visible"/>
                                      </p:to>
                                    </p:set>
                                    <p:anim calcmode="lin" valueType="num">
                                      <p:cBhvr>
                                        <p:cTn id="7" dur="75" fill="hold"/>
                                        <p:tgtEl>
                                          <p:spTgt spid="2"/>
                                        </p:tgtEl>
                                        <p:attrNameLst>
                                          <p:attrName>ppt_w</p:attrName>
                                        </p:attrNameLst>
                                      </p:cBhvr>
                                      <p:tavLst>
                                        <p:tav tm="0">
                                          <p:val>
                                            <p:fltVal val="0"/>
                                          </p:val>
                                        </p:tav>
                                        <p:tav tm="100000">
                                          <p:val>
                                            <p:strVal val="#ppt_w"/>
                                          </p:val>
                                        </p:tav>
                                      </p:tavLst>
                                    </p:anim>
                                    <p:anim calcmode="lin" valueType="num">
                                      <p:cBhvr>
                                        <p:cTn id="8" dur="75"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166</TotalTime>
  <Words>2167</Words>
  <Application>Microsoft Macintosh PowerPoint</Application>
  <PresentationFormat>On-screen Show (4:3)</PresentationFormat>
  <Paragraphs>358</Paragraphs>
  <Slides>64</Slides>
  <Notes>17</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64</vt:i4>
      </vt:variant>
    </vt:vector>
  </HeadingPairs>
  <TitlesOfParts>
    <vt:vector size="66" baseType="lpstr">
      <vt:lpstr>Office Theme</vt:lpstr>
      <vt:lpstr>Document</vt:lpstr>
      <vt:lpstr>PowerPoint Presentation</vt:lpstr>
      <vt:lpstr>Documents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ANDRILL’s Education and Outreach Program</vt:lpstr>
      <vt:lpstr>PowerPoint Presentation</vt:lpstr>
      <vt:lpstr>PowerPoint Presentation</vt:lpstr>
      <vt:lpstr> How can I use this principle in my teaching? </vt:lpstr>
      <vt:lpstr>PowerPoint Presentation</vt:lpstr>
      <vt:lpstr>How Does Melting Ice Affect Sea Level</vt:lpstr>
      <vt:lpstr>What if the Ice Shelves Melted?</vt:lpstr>
      <vt:lpstr>Dead Diatoms Do Tell Tales</vt:lpstr>
      <vt:lpstr>PowerPoint Presentation</vt:lpstr>
      <vt:lpstr>Access to the tools scientists use</vt:lpstr>
      <vt:lpstr>Antarctica’s Climate Secrets A resource package for teaching climate change</vt:lpstr>
      <vt:lpstr>Flexhibits—Students as Teachers</vt:lpstr>
      <vt:lpstr>Posters available in many languages</vt:lpstr>
      <vt:lpstr>Environmental Literacy Framework (ELF) Materials</vt:lpstr>
      <vt:lpstr>PowerPoint Presentation</vt:lpstr>
    </vt:vector>
  </TitlesOfParts>
  <Company>TERC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 Grogan</dc:creator>
  <cp:lastModifiedBy>Marian Grogan</cp:lastModifiedBy>
  <cp:revision>20</cp:revision>
  <dcterms:created xsi:type="dcterms:W3CDTF">2012-02-22T21:06:02Z</dcterms:created>
  <dcterms:modified xsi:type="dcterms:W3CDTF">2012-02-29T22:05:15Z</dcterms:modified>
</cp:coreProperties>
</file>