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82" r:id="rId2"/>
    <p:sldId id="256" r:id="rId3"/>
    <p:sldId id="283" r:id="rId4"/>
    <p:sldId id="291" r:id="rId5"/>
    <p:sldId id="268" r:id="rId6"/>
    <p:sldId id="273" r:id="rId7"/>
    <p:sldId id="269" r:id="rId8"/>
    <p:sldId id="285" r:id="rId9"/>
    <p:sldId id="292" r:id="rId10"/>
    <p:sldId id="270" r:id="rId11"/>
    <p:sldId id="267" r:id="rId12"/>
    <p:sldId id="257" r:id="rId13"/>
    <p:sldId id="261" r:id="rId14"/>
    <p:sldId id="263" r:id="rId15"/>
    <p:sldId id="284" r:id="rId16"/>
    <p:sldId id="287" r:id="rId17"/>
    <p:sldId id="259" r:id="rId18"/>
    <p:sldId id="272" r:id="rId19"/>
    <p:sldId id="258" r:id="rId20"/>
    <p:sldId id="286" r:id="rId21"/>
    <p:sldId id="277" r:id="rId22"/>
    <p:sldId id="262" r:id="rId23"/>
    <p:sldId id="288" r:id="rId24"/>
    <p:sldId id="289" r:id="rId25"/>
    <p:sldId id="290" r:id="rId26"/>
    <p:sldId id="280" r:id="rId27"/>
    <p:sldId id="264" r:id="rId28"/>
    <p:sldId id="265" r:id="rId29"/>
    <p:sldId id="278" r:id="rId30"/>
    <p:sldId id="279" r:id="rId31"/>
    <p:sldId id="28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0" autoAdjust="0"/>
    <p:restoredTop sz="86381" autoAdjust="0"/>
  </p:normalViewPr>
  <p:slideViewPr>
    <p:cSldViewPr snapToGrid="0" snapToObjects="1">
      <p:cViewPr varScale="1">
        <p:scale>
          <a:sx n="165" d="100"/>
          <a:sy n="165" d="100"/>
        </p:scale>
        <p:origin x="-140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ED7DD5-C20A-334C-B4E6-779971E2CA35}" type="datetimeFigureOut">
              <a:rPr lang="en-US" smtClean="0"/>
              <a:t>5/6/13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16FDFE-A312-5944-B6C5-6AF094CC90DD}" type="slidenum">
              <a:rPr lang="en-US" smtClean="0"/>
              <a:t>‹#›</a:t>
            </a:fld>
            <a:endParaRPr lang="en-US"/>
          </a:p>
        </p:txBody>
      </p:sp>
    </p:spTree>
    <p:extLst>
      <p:ext uri="{BB962C8B-B14F-4D97-AF65-F5344CB8AC3E}">
        <p14:creationId xmlns:p14="http://schemas.microsoft.com/office/powerpoint/2010/main" val="159341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3A2B63-4142-E243-9B02-1084CBEFC161}" type="datetimeFigureOut">
              <a:rPr lang="en-US" smtClean="0"/>
              <a:pPr/>
              <a:t>5/6/13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B51CB-C529-1B46-AFCD-C1A9A0DBCA23}" type="slidenum">
              <a:rPr lang="en-US" smtClean="0"/>
              <a:pPr/>
              <a:t>‹#›</a:t>
            </a:fld>
            <a:endParaRPr lang="en-US"/>
          </a:p>
        </p:txBody>
      </p:sp>
    </p:spTree>
    <p:extLst>
      <p:ext uri="{BB962C8B-B14F-4D97-AF65-F5344CB8AC3E}">
        <p14:creationId xmlns:p14="http://schemas.microsoft.com/office/powerpoint/2010/main" val="12602826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ashable.com/2009/07/15/facebook-250-million-users/" TargetMode="External"/><Relationship Id="rId4" Type="http://schemas.openxmlformats.org/officeDocument/2006/relationships/hyperlink" Target="http://press.linkedin.com/about"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an Expert – have researched about how to effectively use social media, it</a:t>
            </a:r>
            <a:r>
              <a:rPr lang="en-US" baseline="0" dirty="0" smtClean="0"/>
              <a:t> is a small part of my job</a:t>
            </a:r>
            <a:endParaRPr lang="en-US" dirty="0"/>
          </a:p>
        </p:txBody>
      </p:sp>
      <p:sp>
        <p:nvSpPr>
          <p:cNvPr id="4" name="Slide Number Placeholder 3"/>
          <p:cNvSpPr>
            <a:spLocks noGrp="1"/>
          </p:cNvSpPr>
          <p:nvPr>
            <p:ph type="sldNum" sz="quarter" idx="10"/>
          </p:nvPr>
        </p:nvSpPr>
        <p:spPr/>
        <p:txBody>
          <a:bodyPr/>
          <a:lstStyle/>
          <a:p>
            <a:fld id="{A88B51CB-C529-1B46-AFCD-C1A9A0DBCA23}" type="slidenum">
              <a:rPr lang="en-US" smtClean="0"/>
              <a:pPr/>
              <a:t>2</a:t>
            </a:fld>
            <a:endParaRPr lang="en-US"/>
          </a:p>
        </p:txBody>
      </p:sp>
    </p:spTree>
    <p:extLst>
      <p:ext uri="{BB962C8B-B14F-4D97-AF65-F5344CB8AC3E}">
        <p14:creationId xmlns:p14="http://schemas.microsoft.com/office/powerpoint/2010/main" val="795289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8B51CB-C529-1B46-AFCD-C1A9A0DBCA23}"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8B51CB-C529-1B46-AFCD-C1A9A0DBCA23}"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8B51CB-C529-1B46-AFCD-C1A9A0DBCA23}"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8B51CB-C529-1B46-AFCD-C1A9A0DBCA23}"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8B51CB-C529-1B46-AFCD-C1A9A0DBCA23}"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8B51CB-C529-1B46-AFCD-C1A9A0DBCA23}"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a:t>
            </a:r>
            <a:r>
              <a:rPr lang="en-US" baseline="0" dirty="0" smtClean="0"/>
              <a:t> first how you use Twitter </a:t>
            </a:r>
            <a:r>
              <a:rPr lang="en-US" baseline="0" dirty="0" err="1" smtClean="0"/>
              <a:t>etc</a:t>
            </a:r>
            <a:r>
              <a:rPr lang="en-US" baseline="0" dirty="0" smtClean="0"/>
              <a:t> first  - I am not a fan of double posting, I want each place to be unique and fresh – double post when you are really interested in broadcasting</a:t>
            </a:r>
            <a:endParaRPr lang="en-US" dirty="0"/>
          </a:p>
        </p:txBody>
      </p:sp>
      <p:sp>
        <p:nvSpPr>
          <p:cNvPr id="4" name="Slide Number Placeholder 3"/>
          <p:cNvSpPr>
            <a:spLocks noGrp="1"/>
          </p:cNvSpPr>
          <p:nvPr>
            <p:ph type="sldNum" sz="quarter" idx="10"/>
          </p:nvPr>
        </p:nvSpPr>
        <p:spPr/>
        <p:txBody>
          <a:bodyPr/>
          <a:lstStyle/>
          <a:p>
            <a:fld id="{A88B51CB-C529-1B46-AFCD-C1A9A0DBCA23}"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US" dirty="0" smtClean="0"/>
              <a:t>To make my life easier – learn something new, tips and advice (functional side of story building)</a:t>
            </a:r>
          </a:p>
          <a:p>
            <a:pPr marL="514350" marR="0" indent="-514350" algn="l" defTabSz="457200" rtl="0" eaLnBrk="1" fontAlgn="auto" latinLnBrk="0" hangingPunct="1">
              <a:lnSpc>
                <a:spcPct val="100000"/>
              </a:lnSpc>
              <a:spcBef>
                <a:spcPts val="0"/>
              </a:spcBef>
              <a:spcAft>
                <a:spcPts val="0"/>
              </a:spcAft>
              <a:buClrTx/>
              <a:buSzTx/>
              <a:buFontTx/>
              <a:buAutoNum type="arabicPeriod"/>
              <a:tabLst/>
              <a:defRPr/>
            </a:pPr>
            <a:r>
              <a:rPr lang="en-US" dirty="0" smtClean="0"/>
              <a:t>Build Relationships – feel </a:t>
            </a:r>
            <a:r>
              <a:rPr lang="en-US" smtClean="0"/>
              <a:t>raport </a:t>
            </a:r>
            <a:r>
              <a:rPr lang="en-US" dirty="0" smtClean="0"/>
              <a:t>(emotional side of story building)</a:t>
            </a:r>
          </a:p>
          <a:p>
            <a:pPr marL="514350" indent="-514350">
              <a:buAutoNum type="arabicPeriod"/>
            </a:pPr>
            <a:r>
              <a:rPr lang="en-US" dirty="0" smtClean="0"/>
              <a:t>To help others - </a:t>
            </a:r>
          </a:p>
          <a:p>
            <a:pPr marL="514350" indent="-514350">
              <a:buAutoNum type="arabicPeriod"/>
            </a:pPr>
            <a:r>
              <a:rPr lang="en-US" dirty="0" smtClean="0"/>
              <a:t>Craft Identity - </a:t>
            </a:r>
          </a:p>
        </p:txBody>
      </p:sp>
      <p:sp>
        <p:nvSpPr>
          <p:cNvPr id="4" name="Slide Number Placeholder 3"/>
          <p:cNvSpPr>
            <a:spLocks noGrp="1"/>
          </p:cNvSpPr>
          <p:nvPr>
            <p:ph type="sldNum" sz="quarter" idx="10"/>
          </p:nvPr>
        </p:nvSpPr>
        <p:spPr/>
        <p:txBody>
          <a:bodyPr/>
          <a:lstStyle/>
          <a:p>
            <a:fld id="{A88B51CB-C529-1B46-AFCD-C1A9A0DBCA23}" type="slidenum">
              <a:rPr lang="en-US" smtClean="0"/>
              <a:pPr/>
              <a:t>21</a:t>
            </a:fld>
            <a:endParaRPr lang="en-US"/>
          </a:p>
        </p:txBody>
      </p:sp>
    </p:spTree>
    <p:extLst>
      <p:ext uri="{BB962C8B-B14F-4D97-AF65-F5344CB8AC3E}">
        <p14:creationId xmlns:p14="http://schemas.microsoft.com/office/powerpoint/2010/main" val="346455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Photo Caption: asking a questions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 Do your users know some of the CLEAN Team ????</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Share a Link, link other</a:t>
            </a:r>
            <a:r>
              <a:rPr lang="en-US" b="1" baseline="0" dirty="0" smtClean="0"/>
              <a:t> links … </a:t>
            </a:r>
            <a:endParaRPr lang="en-US" b="1" dirty="0" smtClean="0"/>
          </a:p>
          <a:p>
            <a:endParaRPr lang="en-US" dirty="0"/>
          </a:p>
        </p:txBody>
      </p:sp>
      <p:sp>
        <p:nvSpPr>
          <p:cNvPr id="4" name="Slide Number Placeholder 3"/>
          <p:cNvSpPr>
            <a:spLocks noGrp="1"/>
          </p:cNvSpPr>
          <p:nvPr>
            <p:ph type="sldNum" sz="quarter" idx="10"/>
          </p:nvPr>
        </p:nvSpPr>
        <p:spPr/>
        <p:txBody>
          <a:bodyPr/>
          <a:lstStyle/>
          <a:p>
            <a:fld id="{A88B51CB-C529-1B46-AFCD-C1A9A0DBCA23}"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8B51CB-C529-1B46-AFCD-C1A9A0DBCA23}"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8B51CB-C529-1B46-AFCD-C1A9A0DBCA23}"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8B51CB-C529-1B46-AFCD-C1A9A0DBCA23}"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unwritten laws of using Social Media is that you should not spread yourself too thin</a:t>
            </a:r>
            <a:endParaRPr lang="en-US" dirty="0"/>
          </a:p>
        </p:txBody>
      </p:sp>
      <p:sp>
        <p:nvSpPr>
          <p:cNvPr id="4" name="Slide Number Placeholder 3"/>
          <p:cNvSpPr>
            <a:spLocks noGrp="1"/>
          </p:cNvSpPr>
          <p:nvPr>
            <p:ph type="sldNum" sz="quarter" idx="10"/>
          </p:nvPr>
        </p:nvSpPr>
        <p:spPr/>
        <p:txBody>
          <a:bodyPr/>
          <a:lstStyle/>
          <a:p>
            <a:fld id="{A88B51CB-C529-1B46-AFCD-C1A9A0DBCA23}" type="slidenum">
              <a:rPr lang="en-US" smtClean="0"/>
              <a:pPr/>
              <a:t>10</a:t>
            </a:fld>
            <a:endParaRPr lang="en-US"/>
          </a:p>
        </p:txBody>
      </p:sp>
    </p:spTree>
    <p:extLst>
      <p:ext uri="{BB962C8B-B14F-4D97-AF65-F5344CB8AC3E}">
        <p14:creationId xmlns:p14="http://schemas.microsoft.com/office/powerpoint/2010/main" val="21399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8B51CB-C529-1B46-AFCD-C1A9A0DBCA23}"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 after all, has </a:t>
            </a:r>
            <a:r>
              <a:rPr lang="en-US" dirty="0" smtClean="0">
                <a:hlinkClick r:id="rId3"/>
              </a:rPr>
              <a:t>250 million active users</a:t>
            </a:r>
            <a:r>
              <a:rPr lang="en-US" dirty="0" smtClean="0"/>
              <a:t> compared to about </a:t>
            </a:r>
            <a:r>
              <a:rPr lang="en-US" dirty="0" smtClean="0">
                <a:hlinkClick r:id="rId4"/>
              </a:rPr>
              <a:t>44 million for LinkedIn</a:t>
            </a:r>
            <a:r>
              <a:rPr lang="en-US" dirty="0" smtClean="0"/>
              <a:t>, and even though the atmosphere is clearly not as focused on business, there are still a ton of opportunities for professional networking that business users would be remiss to pass up. Once you look beyond the obvious social features like sharing pictures and poking friends, there are plenty of ways to tap into the professional community on the world's largest social network. As with all networking, both online and offline, the best philosophy for engagement on social media is “givers gain.” If I am an active participant on my social media networks – </a:t>
            </a:r>
            <a:r>
              <a:rPr lang="en-US" dirty="0" err="1" smtClean="0"/>
              <a:t>like’ing</a:t>
            </a:r>
            <a:r>
              <a:rPr lang="en-US" dirty="0" smtClean="0"/>
              <a:t>, sharing, commenting on, re-tweeting or pinning other people’s posts – they will be more likely to do the same for me to, and it’s a great way to build credibility and even visibility for you. I recommend reading and sharing or commenting on at least 5 other posts, before you make one.</a:t>
            </a:r>
            <a:endParaRPr lang="en-US" dirty="0"/>
          </a:p>
        </p:txBody>
      </p:sp>
      <p:sp>
        <p:nvSpPr>
          <p:cNvPr id="4" name="Slide Number Placeholder 3"/>
          <p:cNvSpPr>
            <a:spLocks noGrp="1"/>
          </p:cNvSpPr>
          <p:nvPr>
            <p:ph type="sldNum" sz="quarter" idx="10"/>
          </p:nvPr>
        </p:nvSpPr>
        <p:spPr/>
        <p:txBody>
          <a:bodyPr/>
          <a:lstStyle/>
          <a:p>
            <a:fld id="{A88B51CB-C529-1B46-AFCD-C1A9A0DBCA23}" type="slidenum">
              <a:rPr lang="en-US" smtClean="0"/>
              <a:pPr/>
              <a:t>12</a:t>
            </a:fld>
            <a:endParaRPr lang="en-US"/>
          </a:p>
        </p:txBody>
      </p:sp>
    </p:spTree>
    <p:extLst>
      <p:ext uri="{BB962C8B-B14F-4D97-AF65-F5344CB8AC3E}">
        <p14:creationId xmlns:p14="http://schemas.microsoft.com/office/powerpoint/2010/main" val="3464556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8B51CB-C529-1B46-AFCD-C1A9A0DBCA23}"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B93CD8-09F7-1047-AF30-1AE3F56C5800}" type="datetimeFigureOut">
              <a:rPr lang="en-US" smtClean="0"/>
              <a:pPr/>
              <a:t>5/6/13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71F2C-26C9-2646-B3A9-51CD4EE35B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93CD8-09F7-1047-AF30-1AE3F56C5800}" type="datetimeFigureOut">
              <a:rPr lang="en-US" smtClean="0"/>
              <a:pPr/>
              <a:t>5/6/13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71F2C-26C9-2646-B3A9-51CD4EE35B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93CD8-09F7-1047-AF30-1AE3F56C5800}" type="datetimeFigureOut">
              <a:rPr lang="en-US" smtClean="0"/>
              <a:pPr/>
              <a:t>5/6/13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71F2C-26C9-2646-B3A9-51CD4EE35B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93CD8-09F7-1047-AF30-1AE3F56C5800}" type="datetimeFigureOut">
              <a:rPr lang="en-US" smtClean="0"/>
              <a:pPr/>
              <a:t>5/6/13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71F2C-26C9-2646-B3A9-51CD4EE35B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B93CD8-09F7-1047-AF30-1AE3F56C5800}" type="datetimeFigureOut">
              <a:rPr lang="en-US" smtClean="0"/>
              <a:pPr/>
              <a:t>5/6/13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71F2C-26C9-2646-B3A9-51CD4EE35B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B93CD8-09F7-1047-AF30-1AE3F56C5800}" type="datetimeFigureOut">
              <a:rPr lang="en-US" smtClean="0"/>
              <a:pPr/>
              <a:t>5/6/13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71F2C-26C9-2646-B3A9-51CD4EE35B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B93CD8-09F7-1047-AF30-1AE3F56C5800}" type="datetimeFigureOut">
              <a:rPr lang="en-US" smtClean="0"/>
              <a:pPr/>
              <a:t>5/6/13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271F2C-26C9-2646-B3A9-51CD4EE35B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B93CD8-09F7-1047-AF30-1AE3F56C5800}" type="datetimeFigureOut">
              <a:rPr lang="en-US" smtClean="0"/>
              <a:pPr/>
              <a:t>5/6/13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271F2C-26C9-2646-B3A9-51CD4EE35B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93CD8-09F7-1047-AF30-1AE3F56C5800}" type="datetimeFigureOut">
              <a:rPr lang="en-US" smtClean="0"/>
              <a:pPr/>
              <a:t>5/6/13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271F2C-26C9-2646-B3A9-51CD4EE35B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93CD8-09F7-1047-AF30-1AE3F56C5800}" type="datetimeFigureOut">
              <a:rPr lang="en-US" smtClean="0"/>
              <a:pPr/>
              <a:t>5/6/13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71F2C-26C9-2646-B3A9-51CD4EE35B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93CD8-09F7-1047-AF30-1AE3F56C5800}" type="datetimeFigureOut">
              <a:rPr lang="en-US" smtClean="0"/>
              <a:pPr/>
              <a:t>5/6/13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71F2C-26C9-2646-B3A9-51CD4EE35B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93CD8-09F7-1047-AF30-1AE3F56C5800}" type="datetimeFigureOut">
              <a:rPr lang="en-US" smtClean="0"/>
              <a:pPr/>
              <a:t>5/6/13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Emily Kellagher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71F2C-26C9-2646-B3A9-51CD4EE35B44}" type="slidenum">
              <a:rPr lang="en-US" smtClean="0"/>
              <a:pPr/>
              <a:t>‹#›</a:t>
            </a:fld>
            <a:endParaRPr lang="en-US"/>
          </a:p>
        </p:txBody>
      </p:sp>
      <p:pic>
        <p:nvPicPr>
          <p:cNvPr id="7" name="Picture 6" descr="CIRESEO.jpg"/>
          <p:cNvPicPr>
            <a:picLocks noChangeAspect="1"/>
          </p:cNvPicPr>
          <p:nvPr userDrawn="1"/>
        </p:nvPicPr>
        <p:blipFill>
          <a:blip r:embed="rId13"/>
          <a:stretch>
            <a:fillRect/>
          </a:stretch>
        </p:blipFill>
        <p:spPr>
          <a:xfrm>
            <a:off x="127556" y="6318931"/>
            <a:ext cx="3095069" cy="442153"/>
          </a:xfrm>
          <a:prstGeom prst="rect">
            <a:avLst/>
          </a:prstGeom>
        </p:spPr>
      </p:pic>
      <p:pic>
        <p:nvPicPr>
          <p:cNvPr id="8" name="Picture 7"/>
          <p:cNvPicPr>
            <a:picLocks noChangeAspect="1"/>
          </p:cNvPicPr>
          <p:nvPr/>
        </p:nvPicPr>
        <p:blipFill>
          <a:blip r:embed="rId14">
            <a:clrChange>
              <a:clrFrom>
                <a:srgbClr val="FFFFFF"/>
              </a:clrFrom>
              <a:clrTo>
                <a:srgbClr val="FFFFFF">
                  <a:alpha val="0"/>
                </a:srgbClr>
              </a:clrTo>
            </a:clrChange>
          </a:blip>
          <a:stretch>
            <a:fillRect/>
          </a:stretch>
        </p:blipFill>
        <p:spPr>
          <a:xfrm>
            <a:off x="7967417" y="5882691"/>
            <a:ext cx="985762" cy="94731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png"/><Relationship Id="rId7"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4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4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hyperlink" Target="https://www.facebook.com/CIRESEducationOutreach" TargetMode="External"/><Relationship Id="rId4" Type="http://schemas.openxmlformats.org/officeDocument/2006/relationships/hyperlink" Target="https://www.facebook.com/pages/Inspiring-Climate-Education-Excellence-ICEE/" TargetMode="External"/><Relationship Id="rId5" Type="http://schemas.openxmlformats.org/officeDocument/2006/relationships/hyperlink" Target="https://www.facebook.com/NOSB.TroutBowl" TargetMode="External"/><Relationship Id="rId1" Type="http://schemas.openxmlformats.org/officeDocument/2006/relationships/slideLayout" Target="../slideLayouts/slideLayout2.xml"/><Relationship Id="rId2" Type="http://schemas.openxmlformats.org/officeDocument/2006/relationships/hyperlink" Target="http://www.linkedin.com/in/emilykellaghe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 Id="rId8" Type="http://schemas.openxmlformats.org/officeDocument/2006/relationships/image" Target="../media/image59.png"/><Relationship Id="rId9" Type="http://schemas.openxmlformats.org/officeDocument/2006/relationships/image" Target="../media/image60.png"/><Relationship Id="rId10" Type="http://schemas.openxmlformats.org/officeDocument/2006/relationships/image" Target="../media/image61.png"/><Relationship Id="rId1" Type="http://schemas.openxmlformats.org/officeDocument/2006/relationships/slideLayout" Target="../slideLayouts/slideLayout7.xml"/><Relationship Id="rId2"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94776"/>
            <a:ext cx="3826434" cy="1470025"/>
          </a:xfrm>
        </p:spPr>
        <p:txBody>
          <a:bodyPr>
            <a:noAutofit/>
          </a:bodyPr>
          <a:lstStyle/>
          <a:p>
            <a:r>
              <a:rPr lang="en-US" sz="4800" b="1" dirty="0" smtClean="0"/>
              <a:t>Social Media </a:t>
            </a:r>
            <a:br>
              <a:rPr lang="en-US" sz="4800" b="1" dirty="0" smtClean="0"/>
            </a:br>
            <a:r>
              <a:rPr lang="en-US" sz="4800" b="1" dirty="0" smtClean="0"/>
              <a:t>Insights</a:t>
            </a:r>
            <a:endParaRPr lang="en-US" sz="4800" b="1" dirty="0"/>
          </a:p>
        </p:txBody>
      </p:sp>
      <p:sp>
        <p:nvSpPr>
          <p:cNvPr id="3" name="Subtitle 2"/>
          <p:cNvSpPr>
            <a:spLocks noGrp="1"/>
          </p:cNvSpPr>
          <p:nvPr>
            <p:ph type="subTitle" idx="1"/>
          </p:nvPr>
        </p:nvSpPr>
        <p:spPr>
          <a:xfrm>
            <a:off x="875551" y="4131504"/>
            <a:ext cx="3293035" cy="828780"/>
          </a:xfrm>
        </p:spPr>
        <p:txBody>
          <a:bodyPr/>
          <a:lstStyle/>
          <a:p>
            <a:r>
              <a:rPr lang="en-US" dirty="0" smtClean="0">
                <a:solidFill>
                  <a:schemeClr val="tx1"/>
                </a:solidFill>
              </a:rPr>
              <a:t>Emily Kellagher</a:t>
            </a:r>
            <a:endParaRPr lang="en-US" dirty="0">
              <a:solidFill>
                <a:schemeClr val="tx1"/>
              </a:solidFill>
            </a:endParaRPr>
          </a:p>
        </p:txBody>
      </p:sp>
      <p:pic>
        <p:nvPicPr>
          <p:cNvPr id="5" name="Picture 4" descr="twitter.jpg"/>
          <p:cNvPicPr>
            <a:picLocks noChangeAspect="1"/>
          </p:cNvPicPr>
          <p:nvPr/>
        </p:nvPicPr>
        <p:blipFill>
          <a:blip r:embed="rId2"/>
          <a:stretch>
            <a:fillRect/>
          </a:stretch>
        </p:blipFill>
        <p:spPr>
          <a:xfrm>
            <a:off x="3763681" y="253327"/>
            <a:ext cx="748553" cy="748553"/>
          </a:xfrm>
          <a:prstGeom prst="rect">
            <a:avLst/>
          </a:prstGeom>
        </p:spPr>
      </p:pic>
      <p:pic>
        <p:nvPicPr>
          <p:cNvPr id="7" name="Picture 6" descr="facebook-icon.png"/>
          <p:cNvPicPr>
            <a:picLocks noChangeAspect="1"/>
          </p:cNvPicPr>
          <p:nvPr/>
        </p:nvPicPr>
        <p:blipFill>
          <a:blip r:embed="rId3"/>
          <a:stretch>
            <a:fillRect/>
          </a:stretch>
        </p:blipFill>
        <p:spPr>
          <a:xfrm>
            <a:off x="1627191" y="216087"/>
            <a:ext cx="808222" cy="808222"/>
          </a:xfrm>
          <a:prstGeom prst="rect">
            <a:avLst/>
          </a:prstGeom>
        </p:spPr>
      </p:pic>
      <p:pic>
        <p:nvPicPr>
          <p:cNvPr id="8" name="Picture 7" descr="Pinerest-logo.jpg"/>
          <p:cNvPicPr>
            <a:picLocks noChangeAspect="1"/>
          </p:cNvPicPr>
          <p:nvPr/>
        </p:nvPicPr>
        <p:blipFill>
          <a:blip r:embed="rId4"/>
          <a:stretch>
            <a:fillRect/>
          </a:stretch>
        </p:blipFill>
        <p:spPr>
          <a:xfrm>
            <a:off x="2719298" y="253328"/>
            <a:ext cx="780296" cy="783977"/>
          </a:xfrm>
          <a:prstGeom prst="rect">
            <a:avLst/>
          </a:prstGeom>
        </p:spPr>
      </p:pic>
      <p:pic>
        <p:nvPicPr>
          <p:cNvPr id="9" name="Picture 8" descr="google_icon.jpeg"/>
          <p:cNvPicPr>
            <a:picLocks noChangeAspect="1"/>
          </p:cNvPicPr>
          <p:nvPr/>
        </p:nvPicPr>
        <p:blipFill>
          <a:blip r:embed="rId5"/>
          <a:stretch>
            <a:fillRect/>
          </a:stretch>
        </p:blipFill>
        <p:spPr>
          <a:xfrm>
            <a:off x="421154" y="216086"/>
            <a:ext cx="745191" cy="745191"/>
          </a:xfrm>
          <a:prstGeom prst="rect">
            <a:avLst/>
          </a:prstGeom>
        </p:spPr>
      </p:pic>
      <p:pic>
        <p:nvPicPr>
          <p:cNvPr id="10" name="Picture 9" descr="LinkedIn-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7234" y="211874"/>
            <a:ext cx="2652884" cy="749403"/>
          </a:xfrm>
          <a:prstGeom prst="rect">
            <a:avLst/>
          </a:prstGeom>
        </p:spPr>
      </p:pic>
      <p:pic>
        <p:nvPicPr>
          <p:cNvPr id="11" name="Picture 10" descr="inventing_the_wheel_597315.jpg"/>
          <p:cNvPicPr>
            <a:picLocks noChangeAspect="1"/>
          </p:cNvPicPr>
          <p:nvPr/>
        </p:nvPicPr>
        <p:blipFill>
          <a:blip r:embed="rId7">
            <a:clrChange>
              <a:clrFrom>
                <a:srgbClr val="FFFFFF"/>
              </a:clrFrom>
              <a:clrTo>
                <a:srgbClr val="FFFFFF">
                  <a:alpha val="0"/>
                </a:srgbClr>
              </a:clrTo>
            </a:clrChange>
          </a:blip>
          <a:stretch>
            <a:fillRect/>
          </a:stretch>
        </p:blipFill>
        <p:spPr>
          <a:xfrm>
            <a:off x="4981430" y="1573773"/>
            <a:ext cx="3705370" cy="503447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155"/>
            <a:ext cx="7772400" cy="1470025"/>
          </a:xfrm>
        </p:spPr>
        <p:txBody>
          <a:bodyPr/>
          <a:lstStyle/>
          <a:p>
            <a:pPr algn="r"/>
            <a:r>
              <a:rPr lang="en-US" dirty="0" smtClean="0"/>
              <a:t>Social Media Platforms</a:t>
            </a:r>
            <a:endParaRPr lang="en-US" dirty="0"/>
          </a:p>
        </p:txBody>
      </p:sp>
      <p:sp>
        <p:nvSpPr>
          <p:cNvPr id="6" name="TextBox 5"/>
          <p:cNvSpPr txBox="1"/>
          <p:nvPr/>
        </p:nvSpPr>
        <p:spPr>
          <a:xfrm>
            <a:off x="607402" y="4818913"/>
            <a:ext cx="2729262" cy="1661993"/>
          </a:xfrm>
          <a:prstGeom prst="rect">
            <a:avLst/>
          </a:prstGeom>
          <a:noFill/>
        </p:spPr>
        <p:txBody>
          <a:bodyPr wrap="square" rtlCol="0">
            <a:spAutoFit/>
          </a:bodyPr>
          <a:lstStyle/>
          <a:p>
            <a:r>
              <a:rPr lang="en-US" sz="2800" dirty="0" smtClean="0"/>
              <a:t>Refer to charts on website to download:</a:t>
            </a:r>
            <a:endParaRPr lang="en-US" dirty="0" smtClean="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8238666"/>
              </p:ext>
            </p:extLst>
          </p:nvPr>
        </p:nvGraphicFramePr>
        <p:xfrm>
          <a:off x="607402" y="1640180"/>
          <a:ext cx="7744716" cy="3108960"/>
        </p:xfrm>
        <a:graphic>
          <a:graphicData uri="http://schemas.openxmlformats.org/drawingml/2006/table">
            <a:tbl>
              <a:tblPr firstRow="1" bandRow="1">
                <a:tableStyleId>{5C22544A-7EE6-4342-B048-85BDC9FD1C3A}</a:tableStyleId>
              </a:tblPr>
              <a:tblGrid>
                <a:gridCol w="2114991"/>
                <a:gridCol w="5629725"/>
              </a:tblGrid>
              <a:tr h="370840">
                <a:tc>
                  <a:txBody>
                    <a:bodyPr/>
                    <a:lstStyle/>
                    <a:p>
                      <a:r>
                        <a:rPr lang="en-US" sz="2400" dirty="0" smtClean="0"/>
                        <a:t>Platform</a:t>
                      </a:r>
                      <a:endParaRPr lang="en-US" sz="2400" dirty="0"/>
                    </a:p>
                  </a:txBody>
                  <a:tcPr/>
                </a:tc>
                <a:tc>
                  <a:txBody>
                    <a:bodyPr/>
                    <a:lstStyle/>
                    <a:p>
                      <a:r>
                        <a:rPr lang="en-US" sz="2400" dirty="0" smtClean="0"/>
                        <a:t>How I use</a:t>
                      </a:r>
                      <a:endParaRPr lang="en-US" sz="2400" dirty="0"/>
                    </a:p>
                  </a:txBody>
                  <a:tcPr/>
                </a:tc>
              </a:tr>
              <a:tr h="370840">
                <a:tc>
                  <a:txBody>
                    <a:bodyPr/>
                    <a:lstStyle/>
                    <a:p>
                      <a:r>
                        <a:rPr lang="en-US" sz="2400" dirty="0" smtClean="0"/>
                        <a:t>Facebook</a:t>
                      </a:r>
                      <a:endParaRPr lang="en-US" sz="2400" dirty="0"/>
                    </a:p>
                  </a:txBody>
                  <a:tcPr/>
                </a:tc>
                <a:tc>
                  <a:txBody>
                    <a:bodyPr/>
                    <a:lstStyle/>
                    <a:p>
                      <a:r>
                        <a:rPr lang="en-US" sz="2400" dirty="0" smtClean="0"/>
                        <a:t>News</a:t>
                      </a:r>
                      <a:r>
                        <a:rPr lang="en-US" sz="2400" baseline="0" dirty="0" smtClean="0"/>
                        <a:t> aggregate</a:t>
                      </a:r>
                      <a:r>
                        <a:rPr lang="en-US" sz="2400" dirty="0" smtClean="0"/>
                        <a:t>, personal connections</a:t>
                      </a:r>
                      <a:endParaRPr lang="en-US" sz="2400" dirty="0"/>
                    </a:p>
                  </a:txBody>
                  <a:tcPr/>
                </a:tc>
              </a:tr>
              <a:tr h="370840">
                <a:tc>
                  <a:txBody>
                    <a:bodyPr/>
                    <a:lstStyle/>
                    <a:p>
                      <a:r>
                        <a:rPr lang="en-US" sz="2400" dirty="0" smtClean="0"/>
                        <a:t>Linked In</a:t>
                      </a:r>
                      <a:endParaRPr lang="en-US" sz="2400" dirty="0"/>
                    </a:p>
                  </a:txBody>
                  <a:tcPr/>
                </a:tc>
                <a:tc>
                  <a:txBody>
                    <a:bodyPr/>
                    <a:lstStyle/>
                    <a:p>
                      <a:r>
                        <a:rPr lang="en-US" sz="2400" dirty="0" smtClean="0"/>
                        <a:t>Business connections, prof. groups, ask questions, share info and</a:t>
                      </a:r>
                      <a:r>
                        <a:rPr lang="en-US" sz="2400" baseline="0" dirty="0" smtClean="0"/>
                        <a:t> tools</a:t>
                      </a:r>
                      <a:endParaRPr lang="en-US" sz="2400" dirty="0"/>
                    </a:p>
                  </a:txBody>
                  <a:tcPr/>
                </a:tc>
              </a:tr>
              <a:tr h="370840">
                <a:tc>
                  <a:txBody>
                    <a:bodyPr/>
                    <a:lstStyle/>
                    <a:p>
                      <a:r>
                        <a:rPr lang="en-US" sz="2400" dirty="0" smtClean="0"/>
                        <a:t>Twitter</a:t>
                      </a:r>
                      <a:endParaRPr lang="en-US" sz="2400" dirty="0"/>
                    </a:p>
                  </a:txBody>
                  <a:tcPr/>
                </a:tc>
                <a:tc>
                  <a:txBody>
                    <a:bodyPr/>
                    <a:lstStyle/>
                    <a:p>
                      <a:r>
                        <a:rPr lang="en-US" sz="2400" dirty="0" smtClean="0"/>
                        <a:t>News and Tweet Ups</a:t>
                      </a:r>
                      <a:endParaRPr lang="en-US" sz="2400" dirty="0"/>
                    </a:p>
                  </a:txBody>
                  <a:tcPr/>
                </a:tc>
              </a:tr>
              <a:tr h="370840">
                <a:tc>
                  <a:txBody>
                    <a:bodyPr/>
                    <a:lstStyle/>
                    <a:p>
                      <a:r>
                        <a:rPr lang="en-US" sz="2400" dirty="0" smtClean="0"/>
                        <a:t>Google</a:t>
                      </a:r>
                      <a:r>
                        <a:rPr lang="en-US" sz="2400" baseline="0" dirty="0" smtClean="0"/>
                        <a:t> +</a:t>
                      </a:r>
                    </a:p>
                  </a:txBody>
                  <a:tcPr/>
                </a:tc>
                <a:tc>
                  <a:txBody>
                    <a:bodyPr/>
                    <a:lstStyle/>
                    <a:p>
                      <a:r>
                        <a:rPr lang="en-US" sz="2400" b="0" dirty="0" smtClean="0"/>
                        <a:t>Use ‘Hangout’, prof.</a:t>
                      </a:r>
                      <a:r>
                        <a:rPr lang="en-US" sz="2400" b="0" baseline="0" dirty="0" smtClean="0"/>
                        <a:t> </a:t>
                      </a:r>
                      <a:r>
                        <a:rPr lang="en-US" sz="2400" b="0" dirty="0" smtClean="0"/>
                        <a:t>groups</a:t>
                      </a:r>
                      <a:endParaRPr lang="en-US" sz="2400" b="0" dirty="0"/>
                    </a:p>
                  </a:txBody>
                  <a:tcPr/>
                </a:tc>
              </a:tr>
              <a:tr h="370840">
                <a:tc>
                  <a:txBody>
                    <a:bodyPr/>
                    <a:lstStyle/>
                    <a:p>
                      <a:r>
                        <a:rPr lang="en-US" sz="2400" baseline="0" dirty="0" err="1" smtClean="0"/>
                        <a:t>Pinterest</a:t>
                      </a:r>
                      <a:endParaRPr lang="en-US" sz="2400" baseline="0" dirty="0" smtClean="0"/>
                    </a:p>
                  </a:txBody>
                  <a:tcPr/>
                </a:tc>
                <a:tc>
                  <a:txBody>
                    <a:bodyPr/>
                    <a:lstStyle/>
                    <a:p>
                      <a:r>
                        <a:rPr lang="en-US" sz="2400" dirty="0" smtClean="0"/>
                        <a:t>Web </a:t>
                      </a:r>
                      <a:r>
                        <a:rPr lang="en-US" sz="2400" baseline="0" dirty="0" smtClean="0"/>
                        <a:t>collection (sites, books, videos)</a:t>
                      </a:r>
                      <a:endParaRPr lang="en-US" sz="2400" dirty="0"/>
                    </a:p>
                  </a:txBody>
                  <a:tcPr/>
                </a:tc>
              </a:tr>
            </a:tbl>
          </a:graphicData>
        </a:graphic>
      </p:graphicFrame>
      <p:pic>
        <p:nvPicPr>
          <p:cNvPr id="8" name="Picture 7" descr="Screen Shot 2013-05-03 at 9.35.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01" y="281155"/>
            <a:ext cx="1206584" cy="1041472"/>
          </a:xfrm>
          <a:prstGeom prst="rect">
            <a:avLst/>
          </a:prstGeom>
        </p:spPr>
      </p:pic>
      <p:pic>
        <p:nvPicPr>
          <p:cNvPr id="9" name="Picture 8" descr="Screen Shot 2013-05-05 at 7.21.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3838" y="4906030"/>
            <a:ext cx="1954306" cy="1628588"/>
          </a:xfrm>
          <a:prstGeom prst="rect">
            <a:avLst/>
          </a:prstGeom>
        </p:spPr>
      </p:pic>
      <p:pic>
        <p:nvPicPr>
          <p:cNvPr id="10" name="Picture 9" descr="Screen Shot 2013-05-05 at 7.21.2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41" y="4933345"/>
            <a:ext cx="1237354" cy="160638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3-05-03 at 9.35.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13" y="227115"/>
            <a:ext cx="1206584" cy="1041472"/>
          </a:xfrm>
          <a:prstGeom prst="rect">
            <a:avLst/>
          </a:prstGeom>
        </p:spPr>
      </p:pic>
      <p:sp>
        <p:nvSpPr>
          <p:cNvPr id="2" name="Title 1"/>
          <p:cNvSpPr>
            <a:spLocks noGrp="1"/>
          </p:cNvSpPr>
          <p:nvPr>
            <p:ph type="title"/>
          </p:nvPr>
        </p:nvSpPr>
        <p:spPr>
          <a:xfrm>
            <a:off x="457200" y="109823"/>
            <a:ext cx="8229600" cy="1143000"/>
          </a:xfrm>
        </p:spPr>
        <p:txBody>
          <a:bodyPr/>
          <a:lstStyle/>
          <a:p>
            <a:r>
              <a:rPr lang="en-US" dirty="0" smtClean="0"/>
              <a:t>Initial </a:t>
            </a:r>
            <a:r>
              <a:rPr lang="en-US" dirty="0" smtClean="0"/>
              <a:t>Engagement</a:t>
            </a:r>
            <a:endParaRPr lang="en-US" dirty="0"/>
          </a:p>
        </p:txBody>
      </p:sp>
      <p:pic>
        <p:nvPicPr>
          <p:cNvPr id="3" name="Picture 2" descr="Screen Shot 2013-05-03 at 5.57.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98" y="1252823"/>
            <a:ext cx="7684033" cy="4927942"/>
          </a:xfrm>
          <a:prstGeom prst="rect">
            <a:avLst/>
          </a:prstGeom>
        </p:spPr>
      </p:pic>
      <p:sp>
        <p:nvSpPr>
          <p:cNvPr id="5" name="TextBox 4"/>
          <p:cNvSpPr txBox="1"/>
          <p:nvPr/>
        </p:nvSpPr>
        <p:spPr>
          <a:xfrm>
            <a:off x="3656061" y="6434666"/>
            <a:ext cx="3826689" cy="276999"/>
          </a:xfrm>
          <a:prstGeom prst="rect">
            <a:avLst/>
          </a:prstGeom>
          <a:noFill/>
        </p:spPr>
        <p:txBody>
          <a:bodyPr wrap="none" rtlCol="0">
            <a:spAutoFit/>
          </a:bodyPr>
          <a:lstStyle/>
          <a:p>
            <a:r>
              <a:rPr lang="en-US" sz="1200" dirty="0"/>
              <a:t>http://</a:t>
            </a:r>
            <a:r>
              <a:rPr lang="en-US" sz="1200" dirty="0" err="1"/>
              <a:t>dashburst.com</a:t>
            </a:r>
            <a:r>
              <a:rPr lang="en-US" sz="1200" dirty="0"/>
              <a:t>/social-media-influence-</a:t>
            </a:r>
            <a:r>
              <a:rPr lang="en-US" sz="1200" dirty="0" err="1"/>
              <a:t>infographic</a:t>
            </a:r>
            <a:r>
              <a:rPr lang="en-US" sz="1200" dirty="0"/>
              <a: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Engagement</a:t>
            </a:r>
            <a:endParaRPr lang="en-US" dirty="0"/>
          </a:p>
        </p:txBody>
      </p:sp>
      <p:sp>
        <p:nvSpPr>
          <p:cNvPr id="3" name="Content Placeholder 2"/>
          <p:cNvSpPr>
            <a:spLocks noGrp="1"/>
          </p:cNvSpPr>
          <p:nvPr>
            <p:ph idx="1"/>
          </p:nvPr>
        </p:nvSpPr>
        <p:spPr>
          <a:xfrm>
            <a:off x="457200" y="1600200"/>
            <a:ext cx="4118435" cy="4525963"/>
          </a:xfrm>
        </p:spPr>
        <p:txBody>
          <a:bodyPr/>
          <a:lstStyle/>
          <a:p>
            <a:pPr>
              <a:buNone/>
            </a:pPr>
            <a:r>
              <a:rPr lang="en-US" dirty="0" smtClean="0"/>
              <a:t>What’s in it for you?</a:t>
            </a:r>
            <a:endParaRPr lang="en-US" dirty="0"/>
          </a:p>
        </p:txBody>
      </p:sp>
      <p:pic>
        <p:nvPicPr>
          <p:cNvPr id="5" name="Picture 4" descr="facebook-icon.png"/>
          <p:cNvPicPr>
            <a:picLocks noChangeAspect="1"/>
          </p:cNvPicPr>
          <p:nvPr/>
        </p:nvPicPr>
        <p:blipFill>
          <a:blip r:embed="rId3"/>
          <a:stretch>
            <a:fillRect/>
          </a:stretch>
        </p:blipFill>
        <p:spPr>
          <a:xfrm>
            <a:off x="457200" y="462320"/>
            <a:ext cx="859240" cy="859240"/>
          </a:xfrm>
          <a:prstGeom prst="rect">
            <a:avLst/>
          </a:prstGeom>
        </p:spPr>
      </p:pic>
      <p:sp>
        <p:nvSpPr>
          <p:cNvPr id="6" name="Content Placeholder 2"/>
          <p:cNvSpPr txBox="1">
            <a:spLocks/>
          </p:cNvSpPr>
          <p:nvPr/>
        </p:nvSpPr>
        <p:spPr>
          <a:xfrm>
            <a:off x="603442" y="2338339"/>
            <a:ext cx="7640013" cy="3057237"/>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a:buAutoNum type="arabicPeriod"/>
            </a:pPr>
            <a:r>
              <a:rPr lang="en-US" dirty="0" smtClean="0"/>
              <a:t>Greet way to keep track of peers and colleagues</a:t>
            </a:r>
            <a:endParaRPr lang="en-US" dirty="0" smtClean="0"/>
          </a:p>
          <a:p>
            <a:pPr marL="514350" indent="-514350">
              <a:buFont typeface="Arial"/>
              <a:buAutoNum type="arabicPeriod"/>
            </a:pPr>
            <a:r>
              <a:rPr lang="en-US" dirty="0" smtClean="0"/>
              <a:t>Easy access to thought leaders or information</a:t>
            </a:r>
            <a:endParaRPr lang="en-US" dirty="0" smtClean="0"/>
          </a:p>
          <a:p>
            <a:pPr marL="514350" indent="-514350">
              <a:buFont typeface="Arial"/>
              <a:buAutoNum type="arabicPeriod"/>
            </a:pPr>
            <a:r>
              <a:rPr lang="en-US" dirty="0" smtClean="0"/>
              <a:t>Good way to share your events, work etc.</a:t>
            </a:r>
            <a:endParaRPr lang="en-US" dirty="0" smtClean="0"/>
          </a:p>
          <a:p>
            <a:pPr marL="514350" indent="-514350">
              <a:buFont typeface="Arial"/>
              <a:buAutoNum type="arabicPeriod"/>
            </a:pPr>
            <a:r>
              <a:rPr lang="en-US" dirty="0" smtClean="0"/>
              <a:t>Easy access to learning and professional development</a:t>
            </a:r>
          </a:p>
          <a:p>
            <a:pPr marL="514350" indent="-514350">
              <a:buFont typeface="Arial"/>
              <a:buAutoNum type="arabicPeriod"/>
            </a:pPr>
            <a:r>
              <a:rPr lang="en-US" dirty="0" smtClean="0"/>
              <a:t>Also an easy way to get opinions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Using Facebook Professionally</a:t>
            </a:r>
            <a:endParaRPr lang="en-US" sz="3200" dirty="0"/>
          </a:p>
        </p:txBody>
      </p:sp>
      <p:sp>
        <p:nvSpPr>
          <p:cNvPr id="3" name="Content Placeholder 2"/>
          <p:cNvSpPr>
            <a:spLocks noGrp="1"/>
          </p:cNvSpPr>
          <p:nvPr>
            <p:ph idx="1"/>
          </p:nvPr>
        </p:nvSpPr>
        <p:spPr>
          <a:xfrm>
            <a:off x="322084" y="1672375"/>
            <a:ext cx="8229600" cy="2170603"/>
          </a:xfrm>
        </p:spPr>
        <p:txBody>
          <a:bodyPr>
            <a:normAutofit fontScale="92500" lnSpcReduction="10000"/>
          </a:bodyPr>
          <a:lstStyle/>
          <a:p>
            <a:pPr>
              <a:buNone/>
            </a:pPr>
            <a:r>
              <a:rPr lang="en-US" b="1" dirty="0"/>
              <a:t>Think of it like personalizing your desk</a:t>
            </a:r>
            <a:r>
              <a:rPr lang="en-US" dirty="0"/>
              <a:t>. You can’t help it. When you walk by someone’s desk, your eye is drawn to the pictures and the way they have personalized and organized their space. You pick up on clues to their lives without realizing it.</a:t>
            </a:r>
          </a:p>
        </p:txBody>
      </p:sp>
      <p:pic>
        <p:nvPicPr>
          <p:cNvPr id="5" name="Picture 4" descr="science_of_facebook.png"/>
          <p:cNvPicPr>
            <a:picLocks noChangeAspect="1"/>
          </p:cNvPicPr>
          <p:nvPr/>
        </p:nvPicPr>
        <p:blipFill>
          <a:blip r:embed="rId3"/>
          <a:stretch>
            <a:fillRect/>
          </a:stretch>
        </p:blipFill>
        <p:spPr>
          <a:xfrm>
            <a:off x="133566" y="274638"/>
            <a:ext cx="920944" cy="920944"/>
          </a:xfrm>
          <a:prstGeom prst="rect">
            <a:avLst/>
          </a:prstGeom>
        </p:spPr>
      </p:pic>
      <p:pic>
        <p:nvPicPr>
          <p:cNvPr id="6" name="Picture 5" descr="ITAim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035114"/>
            <a:ext cx="2818678" cy="1867374"/>
          </a:xfrm>
          <a:prstGeom prst="rect">
            <a:avLst/>
          </a:prstGeom>
        </p:spPr>
      </p:pic>
      <p:sp>
        <p:nvSpPr>
          <p:cNvPr id="7" name="TextBox 6"/>
          <p:cNvSpPr txBox="1"/>
          <p:nvPr/>
        </p:nvSpPr>
        <p:spPr>
          <a:xfrm>
            <a:off x="4296699" y="4147562"/>
            <a:ext cx="1797049" cy="1938992"/>
          </a:xfrm>
          <a:prstGeom prst="rect">
            <a:avLst/>
          </a:prstGeom>
          <a:noFill/>
        </p:spPr>
        <p:txBody>
          <a:bodyPr wrap="square" rtlCol="0">
            <a:spAutoFit/>
          </a:bodyPr>
          <a:lstStyle/>
          <a:p>
            <a:pPr marL="285750" indent="-285750">
              <a:buFont typeface="Arial"/>
              <a:buChar char="•"/>
            </a:pPr>
            <a:r>
              <a:rPr lang="en-US" sz="2400" b="1" dirty="0" smtClean="0"/>
              <a:t>Posts</a:t>
            </a:r>
          </a:p>
          <a:p>
            <a:pPr marL="285750" indent="-285750">
              <a:buFont typeface="Arial"/>
              <a:buChar char="•"/>
            </a:pPr>
            <a:r>
              <a:rPr lang="en-US" sz="2400" b="1" dirty="0" smtClean="0"/>
              <a:t>Likes</a:t>
            </a:r>
          </a:p>
          <a:p>
            <a:pPr marL="285750" indent="-285750">
              <a:buFont typeface="Arial"/>
              <a:buChar char="•"/>
            </a:pPr>
            <a:r>
              <a:rPr lang="en-US" sz="2400" b="1" dirty="0" smtClean="0"/>
              <a:t>Apps</a:t>
            </a:r>
          </a:p>
          <a:p>
            <a:pPr marL="285750" indent="-285750">
              <a:buFont typeface="Arial"/>
              <a:buChar char="•"/>
            </a:pPr>
            <a:r>
              <a:rPr lang="en-US" sz="2400" b="1" dirty="0" smtClean="0"/>
              <a:t>Groups</a:t>
            </a:r>
          </a:p>
          <a:p>
            <a:pPr marL="285750" indent="-285750">
              <a:buFont typeface="Arial"/>
              <a:buChar char="•"/>
            </a:pPr>
            <a:r>
              <a:rPr lang="en-US" sz="2400" b="1" dirty="0" smtClean="0"/>
              <a:t>Visibility</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 FB power user</a:t>
            </a:r>
            <a:endParaRPr lang="en-US" dirty="0"/>
          </a:p>
        </p:txBody>
      </p:sp>
      <p:pic>
        <p:nvPicPr>
          <p:cNvPr id="8" name="Picture 7" descr="Facebook-Power-Us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303" y="1417638"/>
            <a:ext cx="7125385" cy="45402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terests.png"/>
          <p:cNvPicPr>
            <a:picLocks noChangeAspect="1"/>
          </p:cNvPicPr>
          <p:nvPr/>
        </p:nvPicPr>
        <p:blipFill rotWithShape="1">
          <a:blip r:embed="rId3">
            <a:extLst>
              <a:ext uri="{28A0092B-C50C-407E-A947-70E740481C1C}">
                <a14:useLocalDpi xmlns:a14="http://schemas.microsoft.com/office/drawing/2010/main" val="0"/>
              </a:ext>
            </a:extLst>
          </a:blip>
          <a:srcRect r="6522"/>
          <a:stretch/>
        </p:blipFill>
        <p:spPr>
          <a:xfrm>
            <a:off x="1011384" y="4682929"/>
            <a:ext cx="2690861" cy="1666068"/>
          </a:xfrm>
          <a:prstGeom prst="rect">
            <a:avLst/>
          </a:prstGeom>
        </p:spPr>
      </p:pic>
      <p:sp>
        <p:nvSpPr>
          <p:cNvPr id="2" name="Title 1"/>
          <p:cNvSpPr>
            <a:spLocks noGrp="1"/>
          </p:cNvSpPr>
          <p:nvPr>
            <p:ph type="title"/>
          </p:nvPr>
        </p:nvSpPr>
        <p:spPr/>
        <p:txBody>
          <a:bodyPr/>
          <a:lstStyle/>
          <a:p>
            <a:r>
              <a:rPr lang="en-US" dirty="0" smtClean="0"/>
              <a:t>Be A FB power user</a:t>
            </a:r>
            <a:endParaRPr lang="en-US" dirty="0"/>
          </a:p>
        </p:txBody>
      </p:sp>
      <p:sp>
        <p:nvSpPr>
          <p:cNvPr id="3" name="Content Placeholder 2"/>
          <p:cNvSpPr>
            <a:spLocks noGrp="1"/>
          </p:cNvSpPr>
          <p:nvPr>
            <p:ph idx="1"/>
          </p:nvPr>
        </p:nvSpPr>
        <p:spPr>
          <a:xfrm>
            <a:off x="457200" y="1658761"/>
            <a:ext cx="8229600" cy="4006501"/>
          </a:xfrm>
        </p:spPr>
        <p:txBody>
          <a:bodyPr/>
          <a:lstStyle/>
          <a:p>
            <a:pPr>
              <a:buNone/>
            </a:pPr>
            <a:r>
              <a:rPr lang="en-US" dirty="0" smtClean="0"/>
              <a:t>Put Friends in groups and </a:t>
            </a:r>
            <a:r>
              <a:rPr lang="en-US" dirty="0" smtClean="0"/>
              <a:t>create </a:t>
            </a:r>
            <a:r>
              <a:rPr lang="en-US" dirty="0" smtClean="0"/>
              <a:t>Interest Lists for the pages you like!</a:t>
            </a:r>
            <a:endParaRPr lang="en-US" dirty="0"/>
          </a:p>
        </p:txBody>
      </p:sp>
      <p:pic>
        <p:nvPicPr>
          <p:cNvPr id="5" name="Picture 4" descr="Screen Shot 2013-05-03 at 1.56.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6650" y="3027696"/>
            <a:ext cx="4100127" cy="3156213"/>
          </a:xfrm>
          <a:prstGeom prst="rect">
            <a:avLst/>
          </a:prstGeom>
        </p:spPr>
      </p:pic>
      <p:pic>
        <p:nvPicPr>
          <p:cNvPr id="4" name="Picture 3"/>
          <p:cNvPicPr>
            <a:picLocks noChangeAspect="1"/>
          </p:cNvPicPr>
          <p:nvPr/>
        </p:nvPicPr>
        <p:blipFill>
          <a:blip r:embed="rId5"/>
          <a:stretch>
            <a:fillRect/>
          </a:stretch>
        </p:blipFill>
        <p:spPr>
          <a:xfrm>
            <a:off x="888230" y="3016828"/>
            <a:ext cx="2476500" cy="1181100"/>
          </a:xfrm>
          <a:prstGeom prst="rect">
            <a:avLst/>
          </a:prstGeom>
        </p:spPr>
      </p:pic>
      <p:sp>
        <p:nvSpPr>
          <p:cNvPr id="7" name="Donut 6"/>
          <p:cNvSpPr/>
          <p:nvPr/>
        </p:nvSpPr>
        <p:spPr>
          <a:xfrm>
            <a:off x="6303818" y="2971030"/>
            <a:ext cx="2001212" cy="877824"/>
          </a:xfrm>
          <a:prstGeom prst="donut">
            <a:avLst>
              <a:gd name="adj" fmla="val 3925"/>
            </a:avLst>
          </a:prstGeom>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654242" y="2732424"/>
            <a:ext cx="2786305" cy="1731818"/>
          </a:xfrm>
          <a:prstGeom prst="donut">
            <a:avLst>
              <a:gd name="adj" fmla="val 3925"/>
            </a:avLst>
          </a:prstGeom>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631154" y="4564303"/>
            <a:ext cx="2931008" cy="1850444"/>
          </a:xfrm>
          <a:prstGeom prst="donut">
            <a:avLst>
              <a:gd name="adj" fmla="val 3925"/>
            </a:avLst>
          </a:prstGeom>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91401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Be A FB power user</a:t>
            </a:r>
            <a:endParaRPr lang="en-US" dirty="0"/>
          </a:p>
        </p:txBody>
      </p:sp>
      <p:sp>
        <p:nvSpPr>
          <p:cNvPr id="3" name="Content Placeholder 2"/>
          <p:cNvSpPr>
            <a:spLocks noGrp="1"/>
          </p:cNvSpPr>
          <p:nvPr>
            <p:ph idx="1"/>
          </p:nvPr>
        </p:nvSpPr>
        <p:spPr>
          <a:xfrm>
            <a:off x="457200" y="1335489"/>
            <a:ext cx="8229600" cy="4006501"/>
          </a:xfrm>
        </p:spPr>
        <p:txBody>
          <a:bodyPr/>
          <a:lstStyle/>
          <a:p>
            <a:pPr>
              <a:buNone/>
            </a:pPr>
            <a:r>
              <a:rPr lang="en-US" dirty="0" smtClean="0"/>
              <a:t>Navigation</a:t>
            </a:r>
            <a:endParaRPr lang="en-US" dirty="0"/>
          </a:p>
        </p:txBody>
      </p:sp>
      <p:pic>
        <p:nvPicPr>
          <p:cNvPr id="7" name="Picture 6" descr="Groups.Interests.Sort.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51019"/>
            <a:ext cx="4999952" cy="4283526"/>
          </a:xfrm>
          <a:prstGeom prst="rect">
            <a:avLst/>
          </a:prstGeom>
        </p:spPr>
      </p:pic>
      <p:pic>
        <p:nvPicPr>
          <p:cNvPr id="8" name="Picture 7" descr="FB.Navig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9355" y="0"/>
            <a:ext cx="1588254" cy="6858000"/>
          </a:xfrm>
          <a:prstGeom prst="rect">
            <a:avLst/>
          </a:prstGeom>
        </p:spPr>
      </p:pic>
      <p:sp>
        <p:nvSpPr>
          <p:cNvPr id="9" name="Donut 8"/>
          <p:cNvSpPr/>
          <p:nvPr/>
        </p:nvSpPr>
        <p:spPr>
          <a:xfrm>
            <a:off x="5549515" y="728265"/>
            <a:ext cx="2224424" cy="1627008"/>
          </a:xfrm>
          <a:prstGeom prst="donut">
            <a:avLst>
              <a:gd name="adj" fmla="val 3925"/>
            </a:avLst>
          </a:prstGeom>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63435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in the flow</a:t>
            </a:r>
            <a:endParaRPr lang="en-US" dirty="0"/>
          </a:p>
        </p:txBody>
      </p:sp>
      <p:pic>
        <p:nvPicPr>
          <p:cNvPr id="5" name="Picture 4" descr="facebook-icon.png"/>
          <p:cNvPicPr>
            <a:picLocks noChangeAspect="1"/>
          </p:cNvPicPr>
          <p:nvPr/>
        </p:nvPicPr>
        <p:blipFill>
          <a:blip r:embed="rId3"/>
          <a:stretch>
            <a:fillRect/>
          </a:stretch>
        </p:blipFill>
        <p:spPr>
          <a:xfrm>
            <a:off x="457200" y="462320"/>
            <a:ext cx="859240" cy="859240"/>
          </a:xfrm>
          <a:prstGeom prst="rect">
            <a:avLst/>
          </a:prstGeom>
        </p:spPr>
      </p:pic>
      <p:pic>
        <p:nvPicPr>
          <p:cNvPr id="7" name="Picture 6"/>
          <p:cNvPicPr>
            <a:picLocks noChangeAspect="1"/>
          </p:cNvPicPr>
          <p:nvPr/>
        </p:nvPicPr>
        <p:blipFill>
          <a:blip r:embed="rId4"/>
          <a:stretch>
            <a:fillRect/>
          </a:stretch>
        </p:blipFill>
        <p:spPr>
          <a:xfrm>
            <a:off x="457200" y="1417638"/>
            <a:ext cx="4216400" cy="4711700"/>
          </a:xfrm>
          <a:prstGeom prst="rect">
            <a:avLst/>
          </a:prstGeom>
        </p:spPr>
      </p:pic>
      <p:pic>
        <p:nvPicPr>
          <p:cNvPr id="8" name="Picture 7" descr="social-media-prospect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3564" y="1864977"/>
            <a:ext cx="3810000" cy="3784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Engagement</a:t>
            </a:r>
            <a:endParaRPr lang="en-US" dirty="0"/>
          </a:p>
        </p:txBody>
      </p:sp>
      <p:pic>
        <p:nvPicPr>
          <p:cNvPr id="4" name="Picture 3" descr="Social Media engagement.jpeg"/>
          <p:cNvPicPr>
            <a:picLocks noChangeAspect="1"/>
          </p:cNvPicPr>
          <p:nvPr/>
        </p:nvPicPr>
        <p:blipFill>
          <a:blip r:embed="rId3">
            <a:clrChange>
              <a:clrFrom>
                <a:srgbClr val="FFFFFF"/>
              </a:clrFrom>
              <a:clrTo>
                <a:srgbClr val="FFFFFF">
                  <a:alpha val="0"/>
                </a:srgbClr>
              </a:clrTo>
            </a:clrChange>
          </a:blip>
          <a:stretch>
            <a:fillRect/>
          </a:stretch>
        </p:blipFill>
        <p:spPr>
          <a:xfrm>
            <a:off x="1789200" y="1279741"/>
            <a:ext cx="5811413" cy="5096162"/>
          </a:xfrm>
          <a:prstGeom prst="rect">
            <a:avLst/>
          </a:prstGeom>
        </p:spPr>
      </p:pic>
      <p:pic>
        <p:nvPicPr>
          <p:cNvPr id="5" name="Picture 4" descr="facebook-icon.png"/>
          <p:cNvPicPr>
            <a:picLocks noChangeAspect="1"/>
          </p:cNvPicPr>
          <p:nvPr/>
        </p:nvPicPr>
        <p:blipFill>
          <a:blip r:embed="rId4"/>
          <a:stretch>
            <a:fillRect/>
          </a:stretch>
        </p:blipFill>
        <p:spPr>
          <a:xfrm>
            <a:off x="457200" y="462320"/>
            <a:ext cx="859240" cy="8592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FB Page</a:t>
            </a:r>
            <a:endParaRPr lang="en-US" dirty="0"/>
          </a:p>
        </p:txBody>
      </p:sp>
      <p:pic>
        <p:nvPicPr>
          <p:cNvPr id="5" name="Picture 4" descr="facebook-icon.png"/>
          <p:cNvPicPr>
            <a:picLocks noChangeAspect="1"/>
          </p:cNvPicPr>
          <p:nvPr/>
        </p:nvPicPr>
        <p:blipFill>
          <a:blip r:embed="rId3"/>
          <a:stretch>
            <a:fillRect/>
          </a:stretch>
        </p:blipFill>
        <p:spPr>
          <a:xfrm>
            <a:off x="457200" y="462320"/>
            <a:ext cx="859240" cy="859240"/>
          </a:xfrm>
          <a:prstGeom prst="rect">
            <a:avLst/>
          </a:prstGeom>
        </p:spPr>
      </p:pic>
      <p:pic>
        <p:nvPicPr>
          <p:cNvPr id="7" name="Picture 6" descr="Screen Shot 2013-05-06 at 3.38.3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3" y="1545373"/>
            <a:ext cx="4056303" cy="2068256"/>
          </a:xfrm>
          <a:prstGeom prst="rect">
            <a:avLst/>
          </a:prstGeom>
        </p:spPr>
      </p:pic>
      <p:pic>
        <p:nvPicPr>
          <p:cNvPr id="8" name="Picture 7" descr="Screen Shot 2013-05-06 at 3.39.0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2739" y="1545373"/>
            <a:ext cx="4164061" cy="2575207"/>
          </a:xfrm>
          <a:prstGeom prst="rect">
            <a:avLst/>
          </a:prstGeom>
        </p:spPr>
      </p:pic>
      <p:pic>
        <p:nvPicPr>
          <p:cNvPr id="11" name="Picture 10" descr="Screen Shot 2013-05-06 at 3.44.32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336" y="3868497"/>
            <a:ext cx="4051300" cy="2438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155"/>
            <a:ext cx="7772400" cy="1470025"/>
          </a:xfrm>
        </p:spPr>
        <p:txBody>
          <a:bodyPr/>
          <a:lstStyle/>
          <a:p>
            <a:pPr algn="r"/>
            <a:r>
              <a:rPr lang="en-US" dirty="0" smtClean="0"/>
              <a:t>Social Media Expert?</a:t>
            </a:r>
            <a:br>
              <a:rPr lang="en-US" dirty="0" smtClean="0"/>
            </a:br>
            <a:r>
              <a:rPr lang="en-US" sz="2800" dirty="0" smtClean="0"/>
              <a:t>Emily Kellagher</a:t>
            </a:r>
            <a:endParaRPr lang="en-US" dirty="0"/>
          </a:p>
        </p:txBody>
      </p:sp>
      <p:pic>
        <p:nvPicPr>
          <p:cNvPr id="3" name="Picture 2" descr="sms2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747" y="1859260"/>
            <a:ext cx="5202006" cy="4083207"/>
          </a:xfrm>
          <a:prstGeom prst="rect">
            <a:avLst/>
          </a:prstGeom>
        </p:spPr>
      </p:pic>
      <p:pic>
        <p:nvPicPr>
          <p:cNvPr id="6" name="Picture 5" descr="E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801" y="3712688"/>
            <a:ext cx="939800" cy="914400"/>
          </a:xfrm>
          <a:prstGeom prst="rect">
            <a:avLst/>
          </a:prstGeom>
        </p:spPr>
      </p:pic>
      <p:pic>
        <p:nvPicPr>
          <p:cNvPr id="7" name="Picture 6" descr="cartoonEmily3.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635" y="1859260"/>
            <a:ext cx="1261339" cy="1629640"/>
          </a:xfrm>
          <a:prstGeom prst="rect">
            <a:avLst/>
          </a:prstGeom>
        </p:spPr>
      </p:pic>
      <p:pic>
        <p:nvPicPr>
          <p:cNvPr id="8" name="Picture 7" descr="Screen Shot 2013-05-03 at 9.35.3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801" y="281155"/>
            <a:ext cx="1206584" cy="10414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412" y="274638"/>
            <a:ext cx="6505388" cy="1143000"/>
          </a:xfrm>
        </p:spPr>
        <p:txBody>
          <a:bodyPr/>
          <a:lstStyle/>
          <a:p>
            <a:r>
              <a:rPr lang="en-US" dirty="0" smtClean="0"/>
              <a:t>Be A FB power user</a:t>
            </a:r>
            <a:endParaRPr lang="en-US" dirty="0"/>
          </a:p>
        </p:txBody>
      </p:sp>
      <p:sp>
        <p:nvSpPr>
          <p:cNvPr id="3" name="Content Placeholder 2"/>
          <p:cNvSpPr>
            <a:spLocks noGrp="1"/>
          </p:cNvSpPr>
          <p:nvPr>
            <p:ph idx="1"/>
          </p:nvPr>
        </p:nvSpPr>
        <p:spPr>
          <a:xfrm>
            <a:off x="287766" y="1229089"/>
            <a:ext cx="2740212" cy="1672669"/>
          </a:xfrm>
        </p:spPr>
        <p:txBody>
          <a:bodyPr>
            <a:noAutofit/>
          </a:bodyPr>
          <a:lstStyle/>
          <a:p>
            <a:pPr>
              <a:buNone/>
            </a:pPr>
            <a:r>
              <a:rPr lang="en-US" dirty="0" smtClean="0"/>
              <a:t>Link to </a:t>
            </a:r>
            <a:r>
              <a:rPr lang="en-US" dirty="0" smtClean="0"/>
              <a:t>Twitter </a:t>
            </a:r>
            <a:r>
              <a:rPr lang="en-US" dirty="0" smtClean="0"/>
              <a:t>Account and RSS feed</a:t>
            </a:r>
            <a:endParaRPr lang="en-US" dirty="0"/>
          </a:p>
        </p:txBody>
      </p:sp>
      <p:pic>
        <p:nvPicPr>
          <p:cNvPr id="4" name="Picture 3" descr="Screen Shot 2013-05-05 at 8.19.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978" y="0"/>
            <a:ext cx="6116022" cy="6858000"/>
          </a:xfrm>
          <a:prstGeom prst="rect">
            <a:avLst/>
          </a:prstGeom>
        </p:spPr>
      </p:pic>
      <p:pic>
        <p:nvPicPr>
          <p:cNvPr id="5" name="Picture 4" descr="oh-the-places-youll-go-setting-goals.jpg"/>
          <p:cNvPicPr>
            <a:picLocks noChangeAspect="1"/>
          </p:cNvPicPr>
          <p:nvPr/>
        </p:nvPicPr>
        <p:blipFill>
          <a:blip r:embed="rId4"/>
          <a:stretch>
            <a:fillRect/>
          </a:stretch>
        </p:blipFill>
        <p:spPr>
          <a:xfrm>
            <a:off x="588813" y="2901758"/>
            <a:ext cx="2012169" cy="2822349"/>
          </a:xfrm>
          <a:prstGeom prst="rect">
            <a:avLst/>
          </a:prstGeom>
        </p:spPr>
      </p:pic>
      <p:sp>
        <p:nvSpPr>
          <p:cNvPr id="6" name="Donut 5"/>
          <p:cNvSpPr/>
          <p:nvPr/>
        </p:nvSpPr>
        <p:spPr>
          <a:xfrm>
            <a:off x="5195454" y="1585576"/>
            <a:ext cx="3609879" cy="438727"/>
          </a:xfrm>
          <a:prstGeom prst="donut">
            <a:avLst>
              <a:gd name="adj" fmla="val 3925"/>
            </a:avLst>
          </a:prstGeom>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5103090" y="3840788"/>
            <a:ext cx="2786305" cy="538788"/>
          </a:xfrm>
          <a:prstGeom prst="donut">
            <a:avLst>
              <a:gd name="adj" fmla="val 3925"/>
            </a:avLst>
          </a:prstGeom>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014622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t>Facebook your Social Media Hub</a:t>
            </a:r>
            <a:endParaRPr lang="en-US" sz="4000" dirty="0"/>
          </a:p>
        </p:txBody>
      </p:sp>
      <p:pic>
        <p:nvPicPr>
          <p:cNvPr id="5" name="Picture 4" descr="facebook-icon.png"/>
          <p:cNvPicPr>
            <a:picLocks noChangeAspect="1"/>
          </p:cNvPicPr>
          <p:nvPr/>
        </p:nvPicPr>
        <p:blipFill>
          <a:blip r:embed="rId3"/>
          <a:stretch>
            <a:fillRect/>
          </a:stretch>
        </p:blipFill>
        <p:spPr>
          <a:xfrm>
            <a:off x="457200" y="462320"/>
            <a:ext cx="859240" cy="859240"/>
          </a:xfrm>
          <a:prstGeom prst="rect">
            <a:avLst/>
          </a:prstGeom>
        </p:spPr>
      </p:pic>
      <p:pic>
        <p:nvPicPr>
          <p:cNvPr id="9" name="Picture 8" descr="Screen Shot 2013-05-05 at 10.08.4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552094"/>
            <a:ext cx="8395283" cy="3772162"/>
          </a:xfrm>
          <a:prstGeom prst="rect">
            <a:avLst/>
          </a:prstGeom>
        </p:spPr>
      </p:pic>
    </p:spTree>
    <p:extLst>
      <p:ext uri="{BB962C8B-B14F-4D97-AF65-F5344CB8AC3E}">
        <p14:creationId xmlns:p14="http://schemas.microsoft.com/office/powerpoint/2010/main" val="28787426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for Posts</a:t>
            </a:r>
            <a:endParaRPr lang="en-US" dirty="0"/>
          </a:p>
        </p:txBody>
      </p:sp>
      <p:sp>
        <p:nvSpPr>
          <p:cNvPr id="3" name="Content Placeholder 2"/>
          <p:cNvSpPr>
            <a:spLocks noGrp="1"/>
          </p:cNvSpPr>
          <p:nvPr>
            <p:ph idx="1"/>
          </p:nvPr>
        </p:nvSpPr>
        <p:spPr>
          <a:xfrm>
            <a:off x="451427" y="1600200"/>
            <a:ext cx="8229600" cy="4525963"/>
          </a:xfrm>
        </p:spPr>
        <p:txBody>
          <a:bodyPr/>
          <a:lstStyle/>
          <a:p>
            <a:r>
              <a:rPr lang="en-US" dirty="0" err="1" smtClean="0"/>
              <a:t>Search.Twitter.com</a:t>
            </a:r>
            <a:endParaRPr lang="en-US" dirty="0" smtClean="0"/>
          </a:p>
          <a:p>
            <a:r>
              <a:rPr lang="en-US" dirty="0" smtClean="0"/>
              <a:t>Google Alerts</a:t>
            </a:r>
          </a:p>
          <a:p>
            <a:r>
              <a:rPr lang="en-US" dirty="0" smtClean="0"/>
              <a:t>Google Search</a:t>
            </a:r>
          </a:p>
          <a:p>
            <a:r>
              <a:rPr lang="en-US" dirty="0" smtClean="0"/>
              <a:t>Aggregators</a:t>
            </a:r>
          </a:p>
          <a:p>
            <a:pPr>
              <a:buNone/>
            </a:pPr>
            <a:r>
              <a:rPr lang="en-US" dirty="0" smtClean="0"/>
              <a:t>_______________________________________</a:t>
            </a:r>
          </a:p>
          <a:p>
            <a:r>
              <a:rPr lang="en-US" dirty="0" smtClean="0"/>
              <a:t>Tool bar folder</a:t>
            </a:r>
          </a:p>
          <a:p>
            <a:r>
              <a:rPr lang="en-US" dirty="0" smtClean="0"/>
              <a:t>Content calendar</a:t>
            </a:r>
            <a:endParaRPr lang="en-US" dirty="0"/>
          </a:p>
        </p:txBody>
      </p:sp>
      <p:pic>
        <p:nvPicPr>
          <p:cNvPr id="4" name="Picture 3" descr="folders.png"/>
          <p:cNvPicPr>
            <a:picLocks noChangeAspect="1"/>
          </p:cNvPicPr>
          <p:nvPr/>
        </p:nvPicPr>
        <p:blipFill>
          <a:blip r:embed="rId2"/>
          <a:stretch>
            <a:fillRect/>
          </a:stretch>
        </p:blipFill>
        <p:spPr>
          <a:xfrm>
            <a:off x="5660344" y="4731161"/>
            <a:ext cx="1648250" cy="1546819"/>
          </a:xfrm>
          <a:prstGeom prst="rect">
            <a:avLst/>
          </a:prstGeom>
        </p:spPr>
      </p:pic>
      <p:pic>
        <p:nvPicPr>
          <p:cNvPr id="5" name="Picture 4" descr="toolkit-300x298.png"/>
          <p:cNvPicPr>
            <a:picLocks noChangeAspect="1"/>
          </p:cNvPicPr>
          <p:nvPr/>
        </p:nvPicPr>
        <p:blipFill>
          <a:blip r:embed="rId3"/>
          <a:stretch>
            <a:fillRect/>
          </a:stretch>
        </p:blipFill>
        <p:spPr>
          <a:xfrm>
            <a:off x="7462750" y="274638"/>
            <a:ext cx="988522" cy="981932"/>
          </a:xfrm>
          <a:prstGeom prst="rect">
            <a:avLst/>
          </a:prstGeom>
        </p:spPr>
      </p:pic>
      <p:pic>
        <p:nvPicPr>
          <p:cNvPr id="6" name="Picture 5" descr="science_of_facebook.png"/>
          <p:cNvPicPr>
            <a:picLocks noChangeAspect="1"/>
          </p:cNvPicPr>
          <p:nvPr/>
        </p:nvPicPr>
        <p:blipFill>
          <a:blip r:embed="rId4"/>
          <a:stretch>
            <a:fillRect/>
          </a:stretch>
        </p:blipFill>
        <p:spPr>
          <a:xfrm>
            <a:off x="133566" y="274638"/>
            <a:ext cx="920944" cy="920944"/>
          </a:xfrm>
          <a:prstGeom prst="rect">
            <a:avLst/>
          </a:prstGeom>
        </p:spPr>
      </p:pic>
      <p:pic>
        <p:nvPicPr>
          <p:cNvPr id="7" name="Picture 6" descr="Screen Shot 2013-05-06 at 4.18.0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6227" y="3632136"/>
            <a:ext cx="1960803" cy="524803"/>
          </a:xfrm>
          <a:prstGeom prst="rect">
            <a:avLst/>
          </a:prstGeom>
        </p:spPr>
      </p:pic>
      <p:pic>
        <p:nvPicPr>
          <p:cNvPr id="9" name="Picture 8"/>
          <p:cNvPicPr>
            <a:picLocks noChangeAspect="1"/>
          </p:cNvPicPr>
          <p:nvPr/>
        </p:nvPicPr>
        <p:blipFill rotWithShape="1">
          <a:blip r:embed="rId6"/>
          <a:srcRect l="6970" t="24348" r="6192" b="21106"/>
          <a:stretch/>
        </p:blipFill>
        <p:spPr>
          <a:xfrm>
            <a:off x="6205734" y="2742622"/>
            <a:ext cx="1383478" cy="651742"/>
          </a:xfrm>
          <a:prstGeom prst="rect">
            <a:avLst/>
          </a:prstGeom>
        </p:spPr>
      </p:pic>
      <p:pic>
        <p:nvPicPr>
          <p:cNvPr id="10" name="Picture 9" descr="Screen Shot 2013-05-06 at 4.25.05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2200" y="1817887"/>
            <a:ext cx="2994891" cy="6545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Posts</a:t>
            </a:r>
            <a:endParaRPr lang="en-US" dirty="0"/>
          </a:p>
        </p:txBody>
      </p:sp>
      <p:pic>
        <p:nvPicPr>
          <p:cNvPr id="6" name="Picture 5" descr="science_of_facebook.png"/>
          <p:cNvPicPr>
            <a:picLocks noChangeAspect="1"/>
          </p:cNvPicPr>
          <p:nvPr/>
        </p:nvPicPr>
        <p:blipFill>
          <a:blip r:embed="rId2"/>
          <a:stretch>
            <a:fillRect/>
          </a:stretch>
        </p:blipFill>
        <p:spPr>
          <a:xfrm>
            <a:off x="133566" y="274638"/>
            <a:ext cx="920944" cy="920944"/>
          </a:xfrm>
          <a:prstGeom prst="rect">
            <a:avLst/>
          </a:prstGeom>
        </p:spPr>
      </p:pic>
      <p:pic>
        <p:nvPicPr>
          <p:cNvPr id="7" name="Picture 6" descr="Screen Shot 2013-05-06 at 4.10.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66" y="1417638"/>
            <a:ext cx="4694808" cy="2777210"/>
          </a:xfrm>
          <a:prstGeom prst="rect">
            <a:avLst/>
          </a:prstGeom>
        </p:spPr>
      </p:pic>
      <p:pic>
        <p:nvPicPr>
          <p:cNvPr id="8" name="Picture 7" descr="Screen Shot 2013-05-06 at 4.07.1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8856" y="1482141"/>
            <a:ext cx="2964418" cy="4852810"/>
          </a:xfrm>
          <a:prstGeom prst="rect">
            <a:avLst/>
          </a:prstGeom>
        </p:spPr>
      </p:pic>
    </p:spTree>
    <p:extLst>
      <p:ext uri="{BB962C8B-B14F-4D97-AF65-F5344CB8AC3E}">
        <p14:creationId xmlns:p14="http://schemas.microsoft.com/office/powerpoint/2010/main" val="6943215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6" name="Picture 5" descr="science_of_facebook.png"/>
          <p:cNvPicPr>
            <a:picLocks noChangeAspect="1"/>
          </p:cNvPicPr>
          <p:nvPr/>
        </p:nvPicPr>
        <p:blipFill>
          <a:blip r:embed="rId2"/>
          <a:stretch>
            <a:fillRect/>
          </a:stretch>
        </p:blipFill>
        <p:spPr>
          <a:xfrm>
            <a:off x="133566" y="274638"/>
            <a:ext cx="920944" cy="920944"/>
          </a:xfrm>
          <a:prstGeom prst="rect">
            <a:avLst/>
          </a:prstGeom>
        </p:spPr>
      </p:pic>
      <p:pic>
        <p:nvPicPr>
          <p:cNvPr id="3" name="Picture 2" descr="Screen Shot 2013-05-06 at 4.05.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788" y="274638"/>
            <a:ext cx="6754349" cy="5975301"/>
          </a:xfrm>
          <a:prstGeom prst="rect">
            <a:avLst/>
          </a:prstGeom>
        </p:spPr>
      </p:pic>
      <p:sp>
        <p:nvSpPr>
          <p:cNvPr id="4" name="Right Arrow 3"/>
          <p:cNvSpPr/>
          <p:nvPr/>
        </p:nvSpPr>
        <p:spPr>
          <a:xfrm>
            <a:off x="617322" y="4279515"/>
            <a:ext cx="874376" cy="5695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561903" y="5809673"/>
            <a:ext cx="874376" cy="5695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8876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395"/>
            <a:ext cx="8229600" cy="1143000"/>
          </a:xfrm>
        </p:spPr>
        <p:txBody>
          <a:bodyPr/>
          <a:lstStyle/>
          <a:p>
            <a:r>
              <a:rPr lang="en-US" dirty="0" smtClean="0"/>
              <a:t>Examples</a:t>
            </a:r>
            <a:endParaRPr lang="en-US" dirty="0"/>
          </a:p>
        </p:txBody>
      </p:sp>
      <p:pic>
        <p:nvPicPr>
          <p:cNvPr id="6" name="Picture 5" descr="science_of_facebook.png"/>
          <p:cNvPicPr>
            <a:picLocks noChangeAspect="1"/>
          </p:cNvPicPr>
          <p:nvPr/>
        </p:nvPicPr>
        <p:blipFill>
          <a:blip r:embed="rId2"/>
          <a:stretch>
            <a:fillRect/>
          </a:stretch>
        </p:blipFill>
        <p:spPr>
          <a:xfrm>
            <a:off x="133566" y="274638"/>
            <a:ext cx="920944" cy="920944"/>
          </a:xfrm>
          <a:prstGeom prst="rect">
            <a:avLst/>
          </a:prstGeom>
        </p:spPr>
      </p:pic>
      <p:sp>
        <p:nvSpPr>
          <p:cNvPr id="9" name="Right Arrow 8"/>
          <p:cNvSpPr/>
          <p:nvPr/>
        </p:nvSpPr>
        <p:spPr>
          <a:xfrm>
            <a:off x="762024" y="5694219"/>
            <a:ext cx="874376" cy="5695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reen Shot 2013-05-06 at 4.06.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071" y="1131454"/>
            <a:ext cx="5372100" cy="5168900"/>
          </a:xfrm>
          <a:prstGeom prst="rect">
            <a:avLst/>
          </a:prstGeom>
        </p:spPr>
      </p:pic>
    </p:spTree>
    <p:extLst>
      <p:ext uri="{BB962C8B-B14F-4D97-AF65-F5344CB8AC3E}">
        <p14:creationId xmlns:p14="http://schemas.microsoft.com/office/powerpoint/2010/main" val="21368227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3076" y="2612001"/>
            <a:ext cx="8123724" cy="2308324"/>
          </a:xfrm>
          <a:prstGeom prst="rect">
            <a:avLst/>
          </a:prstGeom>
          <a:noFill/>
        </p:spPr>
        <p:txBody>
          <a:bodyPr wrap="square" rtlCol="0">
            <a:spAutoFit/>
          </a:bodyPr>
          <a:lstStyle/>
          <a:p>
            <a:r>
              <a:rPr lang="en-US" b="1" dirty="0" smtClean="0"/>
              <a:t>New User: </a:t>
            </a:r>
            <a:r>
              <a:rPr lang="en-US" dirty="0" smtClean="0"/>
              <a:t>Check the settings of </a:t>
            </a:r>
            <a:r>
              <a:rPr lang="en-US" dirty="0" smtClean="0"/>
              <a:t>your FB </a:t>
            </a:r>
            <a:r>
              <a:rPr lang="en-US" dirty="0" smtClean="0"/>
              <a:t>account, create Friends list, LIKE </a:t>
            </a:r>
            <a:r>
              <a:rPr lang="en-US" dirty="0" err="1" smtClean="0"/>
              <a:t>Clean’s</a:t>
            </a:r>
            <a:r>
              <a:rPr lang="en-US" dirty="0" smtClean="0"/>
              <a:t> FB 				page, Share a post</a:t>
            </a:r>
          </a:p>
          <a:p>
            <a:endParaRPr lang="en-US" dirty="0" smtClean="0"/>
          </a:p>
          <a:p>
            <a:r>
              <a:rPr lang="en-US" b="1" dirty="0" smtClean="0"/>
              <a:t>Casual User</a:t>
            </a:r>
            <a:r>
              <a:rPr lang="en-US" b="1" dirty="0"/>
              <a:t>: </a:t>
            </a:r>
            <a:r>
              <a:rPr lang="en-US" dirty="0"/>
              <a:t>LIKE </a:t>
            </a:r>
            <a:r>
              <a:rPr lang="en-US" dirty="0" err="1"/>
              <a:t>Clean’s</a:t>
            </a:r>
            <a:r>
              <a:rPr lang="en-US" dirty="0"/>
              <a:t> FB Page</a:t>
            </a:r>
            <a:r>
              <a:rPr lang="en-US" dirty="0" smtClean="0"/>
              <a:t>,  Share </a:t>
            </a:r>
            <a:r>
              <a:rPr lang="en-US" dirty="0"/>
              <a:t>a </a:t>
            </a:r>
            <a:r>
              <a:rPr lang="en-US" dirty="0" smtClean="0"/>
              <a:t>post, comment on a post, Like similar            			pages, find colleagues</a:t>
            </a:r>
            <a:endParaRPr lang="en-US" dirty="0"/>
          </a:p>
          <a:p>
            <a:endParaRPr lang="en-US" dirty="0" smtClean="0"/>
          </a:p>
          <a:p>
            <a:r>
              <a:rPr lang="en-US" b="1" dirty="0" smtClean="0"/>
              <a:t>Advanced User: </a:t>
            </a:r>
            <a:r>
              <a:rPr lang="en-US" dirty="0" smtClean="0"/>
              <a:t>Create Interest Lists, Start using your  side bar options to sort 					through your news feed, turn on or off notifications for people </a:t>
            </a:r>
            <a:r>
              <a:rPr lang="en-US" dirty="0" smtClean="0"/>
              <a:t>etc. </a:t>
            </a:r>
            <a:endParaRPr lang="en-US" dirty="0"/>
          </a:p>
        </p:txBody>
      </p:sp>
      <p:pic>
        <p:nvPicPr>
          <p:cNvPr id="4" name="Picture 3" descr="BabyStep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115" y="378279"/>
            <a:ext cx="2660166" cy="2136446"/>
          </a:xfrm>
          <a:prstGeom prst="rect">
            <a:avLst/>
          </a:prstGeom>
        </p:spPr>
      </p:pic>
      <p:sp>
        <p:nvSpPr>
          <p:cNvPr id="6" name="Title 5"/>
          <p:cNvSpPr>
            <a:spLocks noGrp="1"/>
          </p:cNvSpPr>
          <p:nvPr>
            <p:ph type="title" idx="4294967295"/>
          </p:nvPr>
        </p:nvSpPr>
        <p:spPr/>
        <p:txBody>
          <a:bodyPr/>
          <a:lstStyle/>
          <a:p>
            <a:pPr algn="r"/>
            <a:r>
              <a:rPr lang="en-US" dirty="0" smtClean="0"/>
              <a:t>Choose an</a:t>
            </a:r>
            <a:r>
              <a:rPr lang="en-US" baseline="0" dirty="0" smtClean="0"/>
              <a:t> </a:t>
            </a:r>
            <a:r>
              <a:rPr lang="en-US" dirty="0"/>
              <a:t>A</a:t>
            </a:r>
            <a:r>
              <a:rPr lang="en-US" baseline="0" dirty="0" smtClean="0"/>
              <a:t>ction Step</a:t>
            </a:r>
            <a:endParaRPr lang="en-US" dirty="0"/>
          </a:p>
        </p:txBody>
      </p:sp>
    </p:spTree>
    <p:extLst>
      <p:ext uri="{BB962C8B-B14F-4D97-AF65-F5344CB8AC3E}">
        <p14:creationId xmlns:p14="http://schemas.microsoft.com/office/powerpoint/2010/main" val="1612257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concerns are left for you?</a:t>
            </a:r>
            <a:br>
              <a:rPr lang="en-US" dirty="0" smtClean="0"/>
            </a:br>
            <a:r>
              <a:rPr lang="en-US" dirty="0" smtClean="0"/>
              <a:t>(Q&amp;A Session)</a:t>
            </a:r>
            <a:endParaRPr lang="en-US" dirty="0"/>
          </a:p>
        </p:txBody>
      </p:sp>
      <p:pic>
        <p:nvPicPr>
          <p:cNvPr id="4" name="Picture 3"/>
          <p:cNvPicPr>
            <a:picLocks noChangeAspect="1"/>
          </p:cNvPicPr>
          <p:nvPr/>
        </p:nvPicPr>
        <p:blipFill>
          <a:blip r:embed="rId2"/>
          <a:stretch>
            <a:fillRect/>
          </a:stretch>
        </p:blipFill>
        <p:spPr>
          <a:xfrm>
            <a:off x="2839198" y="1525258"/>
            <a:ext cx="3270935" cy="436124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25258"/>
          </a:xfrm>
        </p:spPr>
        <p:txBody>
          <a:bodyPr>
            <a:normAutofit/>
          </a:bodyPr>
          <a:lstStyle/>
          <a:p>
            <a:r>
              <a:rPr lang="en-US" dirty="0" smtClean="0">
                <a:effectLst>
                  <a:outerShdw blurRad="50800" dist="38100" dir="2700000">
                    <a:schemeClr val="tx1">
                      <a:alpha val="43000"/>
                    </a:schemeClr>
                  </a:outerShdw>
                </a:effectLst>
              </a:rPr>
              <a:t>Emily Kellagher</a:t>
            </a:r>
            <a:r>
              <a:rPr lang="en-US" dirty="0" smtClean="0"/>
              <a:t/>
            </a:r>
            <a:br>
              <a:rPr lang="en-US" dirty="0" smtClean="0"/>
            </a:br>
            <a:r>
              <a:rPr lang="en-US" sz="3200" dirty="0" smtClean="0">
                <a:solidFill>
                  <a:schemeClr val="accent1">
                    <a:lumMod val="75000"/>
                  </a:schemeClr>
                </a:solidFill>
              </a:rPr>
              <a:t>CIRES Education Outreach</a:t>
            </a:r>
            <a:br>
              <a:rPr lang="en-US" sz="3200" dirty="0" smtClean="0">
                <a:solidFill>
                  <a:schemeClr val="accent1">
                    <a:lumMod val="75000"/>
                  </a:schemeClr>
                </a:solidFill>
              </a:rPr>
            </a:br>
            <a:r>
              <a:rPr lang="en-US" sz="3200" dirty="0" smtClean="0">
                <a:solidFill>
                  <a:schemeClr val="accent1">
                    <a:lumMod val="75000"/>
                  </a:schemeClr>
                </a:solidFill>
              </a:rPr>
              <a:t>Emily.Kellagher@colorado.edu</a:t>
            </a:r>
            <a:endParaRPr lang="en-US" sz="3200" dirty="0">
              <a:solidFill>
                <a:schemeClr val="accent1">
                  <a:lumMod val="75000"/>
                </a:schemeClr>
              </a:solidFill>
            </a:endParaRPr>
          </a:p>
        </p:txBody>
      </p:sp>
      <p:sp>
        <p:nvSpPr>
          <p:cNvPr id="3" name="Content Placeholder 2"/>
          <p:cNvSpPr>
            <a:spLocks noGrp="1"/>
          </p:cNvSpPr>
          <p:nvPr>
            <p:ph idx="1"/>
          </p:nvPr>
        </p:nvSpPr>
        <p:spPr>
          <a:xfrm>
            <a:off x="198902" y="2539800"/>
            <a:ext cx="8686800" cy="4318199"/>
          </a:xfrm>
        </p:spPr>
        <p:txBody>
          <a:bodyPr>
            <a:normAutofit/>
          </a:bodyPr>
          <a:lstStyle/>
          <a:p>
            <a:pPr algn="ctr">
              <a:buNone/>
            </a:pPr>
            <a:r>
              <a:rPr lang="en-US" sz="2800" dirty="0" smtClean="0"/>
              <a:t>If you enjoyed my presentation, won’t you recommend me on LinkedIn?</a:t>
            </a:r>
          </a:p>
          <a:p>
            <a:pPr algn="ctr">
              <a:buNone/>
            </a:pPr>
            <a:r>
              <a:rPr lang="en-US" sz="2800" dirty="0" smtClean="0">
                <a:hlinkClick r:id="rId2" tooltip="View public profile"/>
              </a:rPr>
              <a:t>www.linkedin.com/in/emilykellagher/</a:t>
            </a:r>
            <a:endParaRPr lang="en-US" sz="2800" dirty="0" smtClean="0"/>
          </a:p>
          <a:p>
            <a:pPr>
              <a:buNone/>
            </a:pPr>
            <a:endParaRPr lang="en-US" sz="1200" dirty="0" smtClean="0"/>
          </a:p>
          <a:p>
            <a:pPr>
              <a:buNone/>
            </a:pPr>
            <a:r>
              <a:rPr lang="en-US" sz="2595" dirty="0" smtClean="0"/>
              <a:t>Connect with CIRES Education Outreach pages:</a:t>
            </a:r>
          </a:p>
          <a:p>
            <a:pPr>
              <a:buNone/>
            </a:pPr>
            <a:r>
              <a:rPr lang="en-US" sz="2000" dirty="0" smtClean="0">
                <a:hlinkClick r:id="rId3"/>
              </a:rPr>
              <a:t>https://www.facebook.com/CIRESEducationOutreach</a:t>
            </a:r>
            <a:endParaRPr lang="en-US" sz="2000" dirty="0" smtClean="0"/>
          </a:p>
          <a:p>
            <a:pPr>
              <a:buNone/>
            </a:pPr>
            <a:r>
              <a:rPr lang="en-US" sz="2000" dirty="0" smtClean="0">
                <a:hlinkClick r:id="rId4"/>
              </a:rPr>
              <a:t>https://www.facebook.com/pages/Inspiring-Climate-Education-Excellence-ICEE/</a:t>
            </a:r>
            <a:endParaRPr lang="en-US" sz="2000" dirty="0" smtClean="0"/>
          </a:p>
          <a:p>
            <a:pPr>
              <a:buNone/>
            </a:pPr>
            <a:r>
              <a:rPr lang="en-US" sz="2000" dirty="0" smtClean="0">
                <a:hlinkClick r:id="rId5"/>
              </a:rPr>
              <a:t>https://www.facebook.com/NOSB.TroutBowl</a:t>
            </a:r>
            <a:endParaRPr lang="en-US" sz="2000" dirty="0" smtClean="0"/>
          </a:p>
          <a:p>
            <a:pPr>
              <a:buNone/>
            </a:pPr>
            <a:endParaRPr lang="en-US" sz="2595" dirty="0" smtClean="0"/>
          </a:p>
          <a:p>
            <a:pPr>
              <a:buNone/>
            </a:pPr>
            <a:endParaRPr lang="en-US"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 media matri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580" y="0"/>
            <a:ext cx="5294225" cy="6858000"/>
          </a:xfrm>
          <a:prstGeom prst="rect">
            <a:avLst/>
          </a:prstGeom>
        </p:spPr>
      </p:pic>
    </p:spTree>
    <p:extLst>
      <p:ext uri="{BB962C8B-B14F-4D97-AF65-F5344CB8AC3E}">
        <p14:creationId xmlns:p14="http://schemas.microsoft.com/office/powerpoint/2010/main" val="5952954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155"/>
            <a:ext cx="7772400" cy="1470025"/>
          </a:xfrm>
        </p:spPr>
        <p:txBody>
          <a:bodyPr/>
          <a:lstStyle/>
          <a:p>
            <a:pPr algn="r"/>
            <a:r>
              <a:rPr lang="en-US" dirty="0" smtClean="0"/>
              <a:t>Social Media Opinions</a:t>
            </a:r>
            <a:endParaRPr lang="en-US" dirty="0"/>
          </a:p>
        </p:txBody>
      </p:sp>
      <p:pic>
        <p:nvPicPr>
          <p:cNvPr id="4" name="Picture 3" descr="socialmed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115" y="1745543"/>
            <a:ext cx="5485723" cy="4221284"/>
          </a:xfrm>
          <a:prstGeom prst="rect">
            <a:avLst/>
          </a:prstGeom>
        </p:spPr>
      </p:pic>
      <p:pic>
        <p:nvPicPr>
          <p:cNvPr id="5" name="Picture 4" descr="Screen Shot 2013-05-03 at 9.35.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01" y="281155"/>
            <a:ext cx="1206584" cy="1041472"/>
          </a:xfrm>
          <a:prstGeom prst="rect">
            <a:avLst/>
          </a:prstGeom>
        </p:spPr>
      </p:pic>
    </p:spTree>
    <p:extLst>
      <p:ext uri="{BB962C8B-B14F-4D97-AF65-F5344CB8AC3E}">
        <p14:creationId xmlns:p14="http://schemas.microsoft.com/office/powerpoint/2010/main" val="212896754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cial-media-matrix-3.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0"/>
            <a:ext cx="8292962" cy="6858000"/>
          </a:xfrm>
          <a:prstGeom prst="rect">
            <a:avLst/>
          </a:prstGeom>
        </p:spPr>
      </p:pic>
    </p:spTree>
    <p:extLst>
      <p:ext uri="{BB962C8B-B14F-4D97-AF65-F5344CB8AC3E}">
        <p14:creationId xmlns:p14="http://schemas.microsoft.com/office/powerpoint/2010/main" val="23365801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4-26 at 1.58.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98" y="1950029"/>
            <a:ext cx="4909298" cy="942845"/>
          </a:xfrm>
          <a:prstGeom prst="rect">
            <a:avLst/>
          </a:prstGeom>
        </p:spPr>
      </p:pic>
      <p:sp>
        <p:nvSpPr>
          <p:cNvPr id="4" name="Title 3"/>
          <p:cNvSpPr>
            <a:spLocks noGrp="1"/>
          </p:cNvSpPr>
          <p:nvPr>
            <p:ph type="title" idx="4294967295"/>
          </p:nvPr>
        </p:nvSpPr>
        <p:spPr>
          <a:xfrm>
            <a:off x="384329" y="913257"/>
            <a:ext cx="8229600" cy="1143000"/>
          </a:xfrm>
        </p:spPr>
        <p:txBody>
          <a:bodyPr/>
          <a:lstStyle/>
          <a:p>
            <a:r>
              <a:rPr lang="en-US" dirty="0" smtClean="0"/>
              <a:t>Who’s on Facebook?</a:t>
            </a:r>
            <a:endParaRPr lang="en-US" dirty="0"/>
          </a:p>
        </p:txBody>
      </p:sp>
      <p:pic>
        <p:nvPicPr>
          <p:cNvPr id="5" name="Picture 4" descr="Screen Shot 2013-04-26 at 1.37.29 PM.png"/>
          <p:cNvPicPr>
            <a:picLocks noChangeAspect="1"/>
          </p:cNvPicPr>
          <p:nvPr/>
        </p:nvPicPr>
        <p:blipFill rotWithShape="1">
          <a:blip r:embed="rId3">
            <a:extLst>
              <a:ext uri="{28A0092B-C50C-407E-A947-70E740481C1C}">
                <a14:useLocalDpi xmlns:a14="http://schemas.microsoft.com/office/drawing/2010/main" val="0"/>
              </a:ext>
            </a:extLst>
          </a:blip>
          <a:srcRect r="10985"/>
          <a:stretch/>
        </p:blipFill>
        <p:spPr>
          <a:xfrm rot="491393">
            <a:off x="5853947" y="373210"/>
            <a:ext cx="3217906" cy="993601"/>
          </a:xfrm>
          <a:prstGeom prst="rect">
            <a:avLst/>
          </a:prstGeom>
        </p:spPr>
      </p:pic>
      <p:pic>
        <p:nvPicPr>
          <p:cNvPr id="6" name="Picture 5" descr="Screen Shot 2013-04-26 at 2.21.24 PM.png"/>
          <p:cNvPicPr>
            <a:picLocks noChangeAspect="1"/>
          </p:cNvPicPr>
          <p:nvPr/>
        </p:nvPicPr>
        <p:blipFill rotWithShape="1">
          <a:blip r:embed="rId4">
            <a:extLst>
              <a:ext uri="{28A0092B-C50C-407E-A947-70E740481C1C}">
                <a14:useLocalDpi xmlns:a14="http://schemas.microsoft.com/office/drawing/2010/main" val="0"/>
              </a:ext>
            </a:extLst>
          </a:blip>
          <a:srcRect l="3953"/>
          <a:stretch/>
        </p:blipFill>
        <p:spPr>
          <a:xfrm rot="21175808">
            <a:off x="76727" y="304964"/>
            <a:ext cx="3111452" cy="989252"/>
          </a:xfrm>
          <a:prstGeom prst="rect">
            <a:avLst/>
          </a:prstGeom>
        </p:spPr>
      </p:pic>
      <p:pic>
        <p:nvPicPr>
          <p:cNvPr id="7" name="Picture 6" descr="Screen Shot 2013-04-26 at 2.19.5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998" y="5681756"/>
            <a:ext cx="5784476" cy="1020130"/>
          </a:xfrm>
          <a:prstGeom prst="rect">
            <a:avLst/>
          </a:prstGeom>
        </p:spPr>
      </p:pic>
      <p:pic>
        <p:nvPicPr>
          <p:cNvPr id="9" name="Picture 8" descr="Screen Shot 2013-04-26 at 2.20.07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995" y="2909278"/>
            <a:ext cx="4909298" cy="959026"/>
          </a:xfrm>
          <a:prstGeom prst="rect">
            <a:avLst/>
          </a:prstGeom>
        </p:spPr>
      </p:pic>
      <p:pic>
        <p:nvPicPr>
          <p:cNvPr id="8" name="Picture 7" descr="Screen Shot 2013-04-26 at 2.20.14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1998" y="1950029"/>
            <a:ext cx="3411874" cy="959249"/>
          </a:xfrm>
          <a:prstGeom prst="rect">
            <a:avLst/>
          </a:prstGeom>
        </p:spPr>
      </p:pic>
      <p:pic>
        <p:nvPicPr>
          <p:cNvPr id="10" name="Picture 9" descr="Screen Shot 2013-04-26 at 2.40.32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1998" y="3026472"/>
            <a:ext cx="2351325" cy="841832"/>
          </a:xfrm>
          <a:prstGeom prst="rect">
            <a:avLst/>
          </a:prstGeom>
        </p:spPr>
      </p:pic>
      <p:pic>
        <p:nvPicPr>
          <p:cNvPr id="11" name="Picture 10" descr="Screen Shot 2013-05-04 at 5.48.38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466" y="4157531"/>
            <a:ext cx="2567211" cy="1334949"/>
          </a:xfrm>
          <a:prstGeom prst="rect">
            <a:avLst/>
          </a:prstGeom>
        </p:spPr>
      </p:pic>
      <p:pic>
        <p:nvPicPr>
          <p:cNvPr id="12" name="Picture 11" descr="Screen Shot 2013-05-04 at 5.38.39 PM.png"/>
          <p:cNvPicPr>
            <a:picLocks noChangeAspect="1"/>
          </p:cNvPicPr>
          <p:nvPr/>
        </p:nvPicPr>
        <p:blipFill rotWithShape="1">
          <a:blip r:embed="rId10">
            <a:extLst>
              <a:ext uri="{28A0092B-C50C-407E-A947-70E740481C1C}">
                <a14:useLocalDpi xmlns:a14="http://schemas.microsoft.com/office/drawing/2010/main" val="0"/>
              </a:ext>
            </a:extLst>
          </a:blip>
          <a:srcRect r="33245"/>
          <a:stretch/>
        </p:blipFill>
        <p:spPr>
          <a:xfrm>
            <a:off x="4788955" y="4183040"/>
            <a:ext cx="3628796" cy="901763"/>
          </a:xfrm>
          <a:prstGeom prst="rect">
            <a:avLst/>
          </a:prstGeom>
        </p:spPr>
      </p:pic>
    </p:spTree>
    <p:extLst>
      <p:ext uri="{BB962C8B-B14F-4D97-AF65-F5344CB8AC3E}">
        <p14:creationId xmlns:p14="http://schemas.microsoft.com/office/powerpoint/2010/main" val="124160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155"/>
            <a:ext cx="7772400" cy="1470025"/>
          </a:xfrm>
        </p:spPr>
        <p:txBody>
          <a:bodyPr/>
          <a:lstStyle/>
          <a:p>
            <a:pPr algn="r"/>
            <a:r>
              <a:rPr lang="en-US" dirty="0" smtClean="0"/>
              <a:t>Tell me about Yourself!</a:t>
            </a:r>
            <a:endParaRPr lang="en-US" dirty="0"/>
          </a:p>
        </p:txBody>
      </p:sp>
      <p:pic>
        <p:nvPicPr>
          <p:cNvPr id="5" name="Picture 4" descr="Screen Shot 2013-05-03 at 9.35.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801" y="281155"/>
            <a:ext cx="1206584" cy="1041472"/>
          </a:xfrm>
          <a:prstGeom prst="rect">
            <a:avLst/>
          </a:prstGeom>
        </p:spPr>
      </p:pic>
      <p:pic>
        <p:nvPicPr>
          <p:cNvPr id="3" name="Picture 2" descr="Screen Shot 2013-05-06 at 4.41.24 PM.png"/>
          <p:cNvPicPr>
            <a:picLocks noChangeAspect="1"/>
          </p:cNvPicPr>
          <p:nvPr/>
        </p:nvPicPr>
        <p:blipFill rotWithShape="1">
          <a:blip r:embed="rId3">
            <a:extLst>
              <a:ext uri="{28A0092B-C50C-407E-A947-70E740481C1C}">
                <a14:useLocalDpi xmlns:a14="http://schemas.microsoft.com/office/drawing/2010/main" val="0"/>
              </a:ext>
            </a:extLst>
          </a:blip>
          <a:srcRect b="6248"/>
          <a:stretch/>
        </p:blipFill>
        <p:spPr>
          <a:xfrm>
            <a:off x="1841885" y="1407294"/>
            <a:ext cx="5747327" cy="4888828"/>
          </a:xfrm>
          <a:prstGeom prst="rect">
            <a:avLst/>
          </a:prstGeom>
        </p:spPr>
      </p:pic>
    </p:spTree>
    <p:extLst>
      <p:ext uri="{BB962C8B-B14F-4D97-AF65-F5344CB8AC3E}">
        <p14:creationId xmlns:p14="http://schemas.microsoft.com/office/powerpoint/2010/main" val="22759808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155"/>
            <a:ext cx="7772400" cy="1470025"/>
          </a:xfrm>
        </p:spPr>
        <p:txBody>
          <a:bodyPr/>
          <a:lstStyle/>
          <a:p>
            <a:pPr algn="r"/>
            <a:r>
              <a:rPr lang="en-US" dirty="0" smtClean="0"/>
              <a:t>Social Media Insights</a:t>
            </a:r>
            <a:endParaRPr lang="en-US" dirty="0"/>
          </a:p>
        </p:txBody>
      </p:sp>
      <p:pic>
        <p:nvPicPr>
          <p:cNvPr id="8" name="Picture 7" descr="bcc7fb8f5b392973ac15d0dd35f66513.png"/>
          <p:cNvPicPr>
            <a:picLocks noChangeAspect="1"/>
          </p:cNvPicPr>
          <p:nvPr/>
        </p:nvPicPr>
        <p:blipFill>
          <a:blip r:embed="rId2"/>
          <a:stretch>
            <a:fillRect/>
          </a:stretch>
        </p:blipFill>
        <p:spPr>
          <a:xfrm>
            <a:off x="6851024" y="1605481"/>
            <a:ext cx="1342552" cy="1190565"/>
          </a:xfrm>
          <a:prstGeom prst="rect">
            <a:avLst/>
          </a:prstGeom>
        </p:spPr>
      </p:pic>
      <p:pic>
        <p:nvPicPr>
          <p:cNvPr id="9" name="Picture 8" descr="engaging.jpg"/>
          <p:cNvPicPr>
            <a:picLocks noChangeAspect="1"/>
          </p:cNvPicPr>
          <p:nvPr/>
        </p:nvPicPr>
        <p:blipFill>
          <a:blip r:embed="rId3"/>
          <a:stretch>
            <a:fillRect/>
          </a:stretch>
        </p:blipFill>
        <p:spPr>
          <a:xfrm>
            <a:off x="5631877" y="3115666"/>
            <a:ext cx="1408315" cy="1403095"/>
          </a:xfrm>
          <a:prstGeom prst="rect">
            <a:avLst/>
          </a:prstGeom>
        </p:spPr>
      </p:pic>
      <p:pic>
        <p:nvPicPr>
          <p:cNvPr id="10" name="Picture 9" descr="toolkit-300x298.png"/>
          <p:cNvPicPr>
            <a:picLocks noChangeAspect="1"/>
          </p:cNvPicPr>
          <p:nvPr/>
        </p:nvPicPr>
        <p:blipFill>
          <a:blip r:embed="rId4"/>
          <a:stretch>
            <a:fillRect/>
          </a:stretch>
        </p:blipFill>
        <p:spPr>
          <a:xfrm>
            <a:off x="6915060" y="4555447"/>
            <a:ext cx="1278516" cy="1269992"/>
          </a:xfrm>
          <a:prstGeom prst="rect">
            <a:avLst/>
          </a:prstGeom>
        </p:spPr>
      </p:pic>
      <p:sp>
        <p:nvSpPr>
          <p:cNvPr id="11" name="TextBox 10"/>
          <p:cNvSpPr txBox="1"/>
          <p:nvPr/>
        </p:nvSpPr>
        <p:spPr>
          <a:xfrm>
            <a:off x="1027579" y="2055340"/>
            <a:ext cx="5380249" cy="523220"/>
          </a:xfrm>
          <a:prstGeom prst="rect">
            <a:avLst/>
          </a:prstGeom>
          <a:noFill/>
        </p:spPr>
        <p:txBody>
          <a:bodyPr wrap="square" rtlCol="0">
            <a:spAutoFit/>
          </a:bodyPr>
          <a:lstStyle/>
          <a:p>
            <a:r>
              <a:rPr lang="en-US" sz="2800" dirty="0" smtClean="0"/>
              <a:t>Social Media Platforms Overview</a:t>
            </a:r>
            <a:endParaRPr lang="en-US" sz="2800" dirty="0"/>
          </a:p>
        </p:txBody>
      </p:sp>
      <p:sp>
        <p:nvSpPr>
          <p:cNvPr id="12" name="TextBox 11"/>
          <p:cNvSpPr txBox="1"/>
          <p:nvPr/>
        </p:nvSpPr>
        <p:spPr>
          <a:xfrm>
            <a:off x="1024875" y="4925060"/>
            <a:ext cx="5380249" cy="523220"/>
          </a:xfrm>
          <a:prstGeom prst="rect">
            <a:avLst/>
          </a:prstGeom>
          <a:noFill/>
        </p:spPr>
        <p:txBody>
          <a:bodyPr wrap="square" rtlCol="0">
            <a:spAutoFit/>
          </a:bodyPr>
          <a:lstStyle/>
          <a:p>
            <a:r>
              <a:rPr lang="en-US" sz="2800" dirty="0" smtClean="0"/>
              <a:t>Tips and Tools</a:t>
            </a:r>
            <a:endParaRPr lang="en-US" sz="2800" dirty="0"/>
          </a:p>
        </p:txBody>
      </p:sp>
      <p:sp>
        <p:nvSpPr>
          <p:cNvPr id="13" name="TextBox 12"/>
          <p:cNvSpPr txBox="1"/>
          <p:nvPr/>
        </p:nvSpPr>
        <p:spPr>
          <a:xfrm>
            <a:off x="1027579" y="3558065"/>
            <a:ext cx="5380249" cy="523220"/>
          </a:xfrm>
          <a:prstGeom prst="rect">
            <a:avLst/>
          </a:prstGeom>
          <a:noFill/>
        </p:spPr>
        <p:txBody>
          <a:bodyPr wrap="square" rtlCol="0">
            <a:spAutoFit/>
          </a:bodyPr>
          <a:lstStyle/>
          <a:p>
            <a:r>
              <a:rPr lang="en-US" sz="2800" dirty="0" smtClean="0"/>
              <a:t>How I use different platforms</a:t>
            </a:r>
            <a:endParaRPr lang="en-US" sz="2800" dirty="0"/>
          </a:p>
        </p:txBody>
      </p:sp>
      <p:pic>
        <p:nvPicPr>
          <p:cNvPr id="14" name="Picture 13" descr="Screen Shot 2013-05-03 at 9.35.3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801" y="281155"/>
            <a:ext cx="1206584" cy="10414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823"/>
            <a:ext cx="8229600" cy="1143000"/>
          </a:xfrm>
        </p:spPr>
        <p:txBody>
          <a:bodyPr>
            <a:normAutofit/>
          </a:bodyPr>
          <a:lstStyle/>
          <a:p>
            <a:endParaRPr lang="en-US" sz="3600" dirty="0"/>
          </a:p>
        </p:txBody>
      </p:sp>
      <p:pic>
        <p:nvPicPr>
          <p:cNvPr id="3" name="Picture 2" descr="Screen Shot 2013-05-03 at 5.57.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048" y="238045"/>
            <a:ext cx="6804054" cy="6043074"/>
          </a:xfrm>
          <a:prstGeom prst="rect">
            <a:avLst/>
          </a:prstGeom>
        </p:spPr>
      </p:pic>
      <p:pic>
        <p:nvPicPr>
          <p:cNvPr id="9" name="Picture 8" descr="Screen Shot 2013-05-03 at 9.35.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16" y="281155"/>
            <a:ext cx="1206584" cy="1041472"/>
          </a:xfrm>
          <a:prstGeom prst="rect">
            <a:avLst/>
          </a:prstGeom>
        </p:spPr>
      </p:pic>
      <p:sp>
        <p:nvSpPr>
          <p:cNvPr id="4" name="TextBox 3"/>
          <p:cNvSpPr txBox="1"/>
          <p:nvPr/>
        </p:nvSpPr>
        <p:spPr>
          <a:xfrm>
            <a:off x="3656061" y="6434666"/>
            <a:ext cx="3826689" cy="276999"/>
          </a:xfrm>
          <a:prstGeom prst="rect">
            <a:avLst/>
          </a:prstGeom>
          <a:noFill/>
        </p:spPr>
        <p:txBody>
          <a:bodyPr wrap="none" rtlCol="0">
            <a:spAutoFit/>
          </a:bodyPr>
          <a:lstStyle/>
          <a:p>
            <a:r>
              <a:rPr lang="en-US" sz="1200" dirty="0"/>
              <a:t>http://</a:t>
            </a:r>
            <a:r>
              <a:rPr lang="en-US" sz="1200" dirty="0" err="1"/>
              <a:t>dashburst.com</a:t>
            </a:r>
            <a:r>
              <a:rPr lang="en-US" sz="1200" dirty="0"/>
              <a:t>/social-media-influence-</a:t>
            </a:r>
            <a:r>
              <a:rPr lang="en-US" sz="1200" dirty="0" err="1"/>
              <a:t>infographic</a:t>
            </a:r>
            <a:r>
              <a:rPr lang="en-US" sz="1200" dirty="0"/>
              <a:t>/</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155"/>
            <a:ext cx="7772400" cy="1470025"/>
          </a:xfrm>
        </p:spPr>
        <p:txBody>
          <a:bodyPr/>
          <a:lstStyle/>
          <a:p>
            <a:pPr algn="r"/>
            <a:r>
              <a:rPr lang="en-US" dirty="0" smtClean="0"/>
              <a:t>Social Media Data </a:t>
            </a:r>
            <a:endParaRPr lang="en-US" dirty="0"/>
          </a:p>
        </p:txBody>
      </p:sp>
      <p:pic>
        <p:nvPicPr>
          <p:cNvPr id="9" name="Picture 8" descr="Screen Shot 2013-05-03 at 9.35.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01" y="281155"/>
            <a:ext cx="1206584" cy="1041472"/>
          </a:xfrm>
          <a:prstGeom prst="rect">
            <a:avLst/>
          </a:prstGeom>
        </p:spPr>
      </p:pic>
      <p:pic>
        <p:nvPicPr>
          <p:cNvPr id="3" name="Picture 2" descr="Screen Shot 2013-05-03 at 7.25.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03322"/>
            <a:ext cx="9144000" cy="3447945"/>
          </a:xfrm>
          <a:prstGeom prst="rect">
            <a:avLst/>
          </a:prstGeom>
        </p:spPr>
      </p:pic>
      <p:sp>
        <p:nvSpPr>
          <p:cNvPr id="4" name="TextBox 3"/>
          <p:cNvSpPr txBox="1"/>
          <p:nvPr/>
        </p:nvSpPr>
        <p:spPr>
          <a:xfrm>
            <a:off x="508000" y="5564909"/>
            <a:ext cx="8071440" cy="276999"/>
          </a:xfrm>
          <a:prstGeom prst="rect">
            <a:avLst/>
          </a:prstGeom>
          <a:noFill/>
        </p:spPr>
        <p:txBody>
          <a:bodyPr wrap="none" rtlCol="0">
            <a:spAutoFit/>
          </a:bodyPr>
          <a:lstStyle/>
          <a:p>
            <a:r>
              <a:rPr lang="en-US" sz="1200" dirty="0"/>
              <a:t>http://</a:t>
            </a:r>
            <a:r>
              <a:rPr lang="en-US" sz="1200" dirty="0" err="1"/>
              <a:t>premium.docstoc.com</a:t>
            </a:r>
            <a:r>
              <a:rPr lang="en-US" sz="1200" dirty="0"/>
              <a:t>/article/151946864/INFOGRAPHIC-Survey-Reveals-Which-Demographics-Use-What-Social-Media</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155"/>
            <a:ext cx="7258307" cy="1470025"/>
          </a:xfrm>
        </p:spPr>
        <p:txBody>
          <a:bodyPr/>
          <a:lstStyle/>
          <a:p>
            <a:pPr algn="r"/>
            <a:r>
              <a:rPr lang="en-US" dirty="0" smtClean="0"/>
              <a:t>Social Media Data </a:t>
            </a:r>
            <a:endParaRPr lang="en-US" dirty="0"/>
          </a:p>
        </p:txBody>
      </p:sp>
      <p:pic>
        <p:nvPicPr>
          <p:cNvPr id="9" name="Picture 8" descr="Screen Shot 2013-05-03 at 9.35.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01" y="281155"/>
            <a:ext cx="1206584" cy="1041472"/>
          </a:xfrm>
          <a:prstGeom prst="rect">
            <a:avLst/>
          </a:prstGeom>
        </p:spPr>
      </p:pic>
      <p:pic>
        <p:nvPicPr>
          <p:cNvPr id="3" name="Picture 2"/>
          <p:cNvPicPr>
            <a:picLocks noChangeAspect="1"/>
          </p:cNvPicPr>
          <p:nvPr/>
        </p:nvPicPr>
        <p:blipFill>
          <a:blip r:embed="rId4"/>
          <a:stretch>
            <a:fillRect/>
          </a:stretch>
        </p:blipFill>
        <p:spPr>
          <a:xfrm>
            <a:off x="1397000" y="2032000"/>
            <a:ext cx="6350000" cy="2781300"/>
          </a:xfrm>
          <a:prstGeom prst="rect">
            <a:avLst/>
          </a:prstGeom>
        </p:spPr>
      </p:pic>
    </p:spTree>
    <p:extLst>
      <p:ext uri="{BB962C8B-B14F-4D97-AF65-F5344CB8AC3E}">
        <p14:creationId xmlns:p14="http://schemas.microsoft.com/office/powerpoint/2010/main" val="33528476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155"/>
            <a:ext cx="7258307" cy="1470025"/>
          </a:xfrm>
        </p:spPr>
        <p:txBody>
          <a:bodyPr/>
          <a:lstStyle/>
          <a:p>
            <a:pPr algn="r"/>
            <a:r>
              <a:rPr lang="en-US" dirty="0" smtClean="0"/>
              <a:t>Social Media Data </a:t>
            </a:r>
            <a:endParaRPr lang="en-US" dirty="0"/>
          </a:p>
        </p:txBody>
      </p:sp>
      <p:pic>
        <p:nvPicPr>
          <p:cNvPr id="9" name="Picture 8" descr="Screen Shot 2013-05-03 at 9.35.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01" y="281155"/>
            <a:ext cx="1206584" cy="1041472"/>
          </a:xfrm>
          <a:prstGeom prst="rect">
            <a:avLst/>
          </a:prstGeom>
        </p:spPr>
      </p:pic>
      <p:sp>
        <p:nvSpPr>
          <p:cNvPr id="4" name="TextBox 3"/>
          <p:cNvSpPr txBox="1"/>
          <p:nvPr/>
        </p:nvSpPr>
        <p:spPr>
          <a:xfrm>
            <a:off x="756113" y="1451059"/>
            <a:ext cx="7512242" cy="646331"/>
          </a:xfrm>
          <a:prstGeom prst="rect">
            <a:avLst/>
          </a:prstGeom>
          <a:noFill/>
        </p:spPr>
        <p:txBody>
          <a:bodyPr wrap="square" rtlCol="0">
            <a:spAutoFit/>
          </a:bodyPr>
          <a:lstStyle/>
          <a:p>
            <a:r>
              <a:rPr lang="en-US" dirty="0" smtClean="0"/>
              <a:t>POLL: What social media platforms do you use? Make a mark next to the icon or type in chat!</a:t>
            </a:r>
            <a:endParaRPr lang="en-US" dirty="0"/>
          </a:p>
        </p:txBody>
      </p:sp>
      <p:pic>
        <p:nvPicPr>
          <p:cNvPr id="6" name="Picture 5" descr="twitter.jpg"/>
          <p:cNvPicPr>
            <a:picLocks noChangeAspect="1"/>
          </p:cNvPicPr>
          <p:nvPr/>
        </p:nvPicPr>
        <p:blipFill>
          <a:blip r:embed="rId4"/>
          <a:stretch>
            <a:fillRect/>
          </a:stretch>
        </p:blipFill>
        <p:spPr>
          <a:xfrm>
            <a:off x="838970" y="3847811"/>
            <a:ext cx="748553" cy="748553"/>
          </a:xfrm>
          <a:prstGeom prst="rect">
            <a:avLst/>
          </a:prstGeom>
        </p:spPr>
      </p:pic>
      <p:pic>
        <p:nvPicPr>
          <p:cNvPr id="7" name="Picture 6" descr="facebook-icon.png"/>
          <p:cNvPicPr>
            <a:picLocks noChangeAspect="1"/>
          </p:cNvPicPr>
          <p:nvPr/>
        </p:nvPicPr>
        <p:blipFill>
          <a:blip r:embed="rId5"/>
          <a:stretch>
            <a:fillRect/>
          </a:stretch>
        </p:blipFill>
        <p:spPr>
          <a:xfrm>
            <a:off x="818969" y="2971602"/>
            <a:ext cx="808222" cy="808222"/>
          </a:xfrm>
          <a:prstGeom prst="rect">
            <a:avLst/>
          </a:prstGeom>
        </p:spPr>
      </p:pic>
      <p:pic>
        <p:nvPicPr>
          <p:cNvPr id="8" name="Picture 7" descr="Pinerest-logo.jpg"/>
          <p:cNvPicPr>
            <a:picLocks noChangeAspect="1"/>
          </p:cNvPicPr>
          <p:nvPr/>
        </p:nvPicPr>
        <p:blipFill>
          <a:blip r:embed="rId6"/>
          <a:stretch>
            <a:fillRect/>
          </a:stretch>
        </p:blipFill>
        <p:spPr>
          <a:xfrm>
            <a:off x="838970" y="5518055"/>
            <a:ext cx="780296" cy="783977"/>
          </a:xfrm>
          <a:prstGeom prst="rect">
            <a:avLst/>
          </a:prstGeom>
        </p:spPr>
      </p:pic>
      <p:pic>
        <p:nvPicPr>
          <p:cNvPr id="10" name="Picture 9" descr="google_icon.jpeg"/>
          <p:cNvPicPr>
            <a:picLocks noChangeAspect="1"/>
          </p:cNvPicPr>
          <p:nvPr/>
        </p:nvPicPr>
        <p:blipFill>
          <a:blip r:embed="rId7"/>
          <a:stretch>
            <a:fillRect/>
          </a:stretch>
        </p:blipFill>
        <p:spPr>
          <a:xfrm>
            <a:off x="838970" y="2134047"/>
            <a:ext cx="745191" cy="745191"/>
          </a:xfrm>
          <a:prstGeom prst="rect">
            <a:avLst/>
          </a:prstGeom>
        </p:spPr>
      </p:pic>
      <p:pic>
        <p:nvPicPr>
          <p:cNvPr id="11" name="Picture 10" descr="LinkedIn-Logo.png"/>
          <p:cNvPicPr>
            <a:picLocks noChangeAspect="1"/>
          </p:cNvPicPr>
          <p:nvPr/>
        </p:nvPicPr>
        <p:blipFill rotWithShape="1">
          <a:blip r:embed="rId8">
            <a:extLst>
              <a:ext uri="{28A0092B-C50C-407E-A947-70E740481C1C}">
                <a14:useLocalDpi xmlns:a14="http://schemas.microsoft.com/office/drawing/2010/main" val="0"/>
              </a:ext>
            </a:extLst>
          </a:blip>
          <a:srcRect l="72113"/>
          <a:stretch/>
        </p:blipFill>
        <p:spPr>
          <a:xfrm>
            <a:off x="847708" y="4699379"/>
            <a:ext cx="739815" cy="749403"/>
          </a:xfrm>
          <a:prstGeom prst="rect">
            <a:avLst/>
          </a:prstGeom>
        </p:spPr>
      </p:pic>
    </p:spTree>
    <p:extLst>
      <p:ext uri="{BB962C8B-B14F-4D97-AF65-F5344CB8AC3E}">
        <p14:creationId xmlns:p14="http://schemas.microsoft.com/office/powerpoint/2010/main" val="20838458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9115</TotalTime>
  <Words>803</Words>
  <Application>Microsoft Macintosh PowerPoint</Application>
  <PresentationFormat>On-screen Show (4:3)</PresentationFormat>
  <Paragraphs>112</Paragraphs>
  <Slides>31</Slides>
  <Notes>17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Social Media  Insights</vt:lpstr>
      <vt:lpstr>Social Media Expert? Emily Kellagher</vt:lpstr>
      <vt:lpstr>Social Media Opinions</vt:lpstr>
      <vt:lpstr>Tell me about Yourself!</vt:lpstr>
      <vt:lpstr>Social Media Insights</vt:lpstr>
      <vt:lpstr>PowerPoint Presentation</vt:lpstr>
      <vt:lpstr>Social Media Data </vt:lpstr>
      <vt:lpstr>Social Media Data </vt:lpstr>
      <vt:lpstr>Social Media Data </vt:lpstr>
      <vt:lpstr>Social Media Platforms</vt:lpstr>
      <vt:lpstr>Initial Engagement</vt:lpstr>
      <vt:lpstr>Facebook Engagement</vt:lpstr>
      <vt:lpstr>Using Facebook Professionally</vt:lpstr>
      <vt:lpstr>Be A FB power user</vt:lpstr>
      <vt:lpstr>Be A FB power user</vt:lpstr>
      <vt:lpstr>Be A FB power user</vt:lpstr>
      <vt:lpstr>Getting in the flow</vt:lpstr>
      <vt:lpstr>Effective Engagement</vt:lpstr>
      <vt:lpstr>Creating a FB Page</vt:lpstr>
      <vt:lpstr>Be A FB power user</vt:lpstr>
      <vt:lpstr>Facebook your Social Media Hub</vt:lpstr>
      <vt:lpstr>Ideas for Posts</vt:lpstr>
      <vt:lpstr>Example of Posts</vt:lpstr>
      <vt:lpstr>Examples</vt:lpstr>
      <vt:lpstr>Examples</vt:lpstr>
      <vt:lpstr>Choose an Action Step</vt:lpstr>
      <vt:lpstr>What concerns are left for you? (Q&amp;A Session)</vt:lpstr>
      <vt:lpstr>Emily Kellagher CIRES Education Outreach Emily.Kellagher@colorado.edu</vt:lpstr>
      <vt:lpstr>PowerPoint Presentation</vt:lpstr>
      <vt:lpstr>PowerPoint Presentation</vt:lpstr>
      <vt:lpstr>Who’s on Facebook?</vt:lpstr>
    </vt:vector>
  </TitlesOfParts>
  <Company>CIRES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Social Media</dc:title>
  <dc:creator>Emily Kellagher</dc:creator>
  <cp:lastModifiedBy>Emily Kellagher</cp:lastModifiedBy>
  <cp:revision>55</cp:revision>
  <cp:lastPrinted>2013-05-06T17:53:18Z</cp:lastPrinted>
  <dcterms:created xsi:type="dcterms:W3CDTF">2013-01-08T15:32:36Z</dcterms:created>
  <dcterms:modified xsi:type="dcterms:W3CDTF">2013-05-06T22:48:49Z</dcterms:modified>
</cp:coreProperties>
</file>