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66" r:id="rId3"/>
    <p:sldId id="567" r:id="rId4"/>
    <p:sldId id="568" r:id="rId5"/>
    <p:sldId id="571" r:id="rId6"/>
    <p:sldId id="537" r:id="rId7"/>
    <p:sldId id="540" r:id="rId8"/>
    <p:sldId id="493" r:id="rId9"/>
    <p:sldId id="538" r:id="rId10"/>
    <p:sldId id="570" r:id="rId11"/>
    <p:sldId id="559" r:id="rId12"/>
    <p:sldId id="506" r:id="rId13"/>
    <p:sldId id="529" r:id="rId14"/>
    <p:sldId id="560" r:id="rId15"/>
    <p:sldId id="519" r:id="rId16"/>
    <p:sldId id="483" r:id="rId17"/>
    <p:sldId id="523" r:id="rId18"/>
    <p:sldId id="498" r:id="rId19"/>
    <p:sldId id="499" r:id="rId20"/>
    <p:sldId id="482" r:id="rId21"/>
    <p:sldId id="500" r:id="rId22"/>
    <p:sldId id="574" r:id="rId23"/>
    <p:sldId id="573" r:id="rId24"/>
    <p:sldId id="409" r:id="rId2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rgbClr val="0000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00FF"/>
    <a:srgbClr val="FF00FF"/>
    <a:srgbClr val="CC0000"/>
    <a:srgbClr val="FF9900"/>
    <a:srgbClr val="CC9900"/>
    <a:srgbClr val="000099"/>
    <a:srgbClr val="0033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40" autoAdjust="0"/>
    <p:restoredTop sz="94655" autoAdjust="0"/>
  </p:normalViewPr>
  <p:slideViewPr>
    <p:cSldViewPr>
      <p:cViewPr varScale="1">
        <p:scale>
          <a:sx n="117" d="100"/>
          <a:sy n="117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D72171FD-0601-4905-BDE9-265723930F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43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07FE096E-6224-4CE4-B40B-5BB212ECE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7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B1CE1-C9DC-4B5C-80ED-C4C60CCFD110}" type="slidenum">
              <a:rPr lang="en-US"/>
              <a:pPr/>
              <a:t>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12E01-AE7C-4A56-AE54-03F1E801B658}" type="slidenum">
              <a:rPr lang="en-US"/>
              <a:pPr/>
              <a:t>15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F824E-FD22-4E80-89B4-8F1DB4C8575B}" type="slidenum">
              <a:rPr lang="en-US"/>
              <a:pPr/>
              <a:t>18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231B3-2305-475F-82D6-C3D28B1EF96B}" type="slidenum">
              <a:rPr lang="en-US"/>
              <a:pPr/>
              <a:t>19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8941A-EEF0-41AD-BABB-22C33B87D6D2}" type="slidenum">
              <a:rPr lang="en-US"/>
              <a:pPr/>
              <a:t>21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B4339-FF60-45FF-99CC-9CE7E92CC66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1000" y="6019800"/>
            <a:ext cx="1066800" cy="190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26F3BA-8EE1-40A7-BE5F-DB2FDD923A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F5B77-3E8B-4CF7-A160-1FECE11D1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76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F4592E-1B35-45F5-A7A8-F83F7EA56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457950"/>
            <a:ext cx="1066800" cy="190500"/>
          </a:xfrm>
        </p:spPr>
        <p:txBody>
          <a:bodyPr/>
          <a:lstStyle>
            <a:lvl1pPr>
              <a:defRPr/>
            </a:lvl1pPr>
          </a:lstStyle>
          <a:p>
            <a:fld id="{11A89E77-DD40-439C-A3FD-FA9F7838B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457950"/>
            <a:ext cx="1066800" cy="190500"/>
          </a:xfrm>
        </p:spPr>
        <p:txBody>
          <a:bodyPr/>
          <a:lstStyle>
            <a:lvl1pPr>
              <a:defRPr/>
            </a:lvl1pPr>
          </a:lstStyle>
          <a:p>
            <a:fld id="{25BE34C2-3AA2-4728-A0C9-EE92ACA61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597D1-5BE1-4153-B701-76F1254B2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D4A075-CE6E-4EDB-98A1-E5159900B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649C6-1943-48EA-8A4B-E35604EF6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16EE8-D0C1-44DA-9B8D-DC64FA819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0" y="6019800"/>
            <a:ext cx="1066800" cy="190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9CD188C-2892-44F7-8FBF-2B0F67941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96D981-1BDC-4E87-8B3C-A616D70B7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79F4A0-60EC-4DA4-B875-1F9059197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958F24-8315-4194-8F68-DCFDBB2C2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7DC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457950"/>
            <a:ext cx="1066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A007E65-0EA7-4B4F-AEFC-8E01228B91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304800" y="685800"/>
            <a:ext cx="84582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08988" y="6242050"/>
            <a:ext cx="7493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cu_logo_thum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248400"/>
            <a:ext cx="609600" cy="609600"/>
          </a:xfrm>
          <a:prstGeom prst="rect">
            <a:avLst/>
          </a:prstGeom>
          <a:noFill/>
        </p:spPr>
      </p:pic>
      <p:pic>
        <p:nvPicPr>
          <p:cNvPr id="1041" name="Picture 17" descr="cires_new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" y="6248400"/>
            <a:ext cx="1195388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rgbClr val="B1DBFF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1DBFF"/>
        </a:buClr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1DBFF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SzPct val="80000"/>
        <a:buChar char="o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SzPct val="70000"/>
        <a:buFont typeface="Wingdings" pitchFamily="2" charset="2"/>
        <a:buChar char="q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1DBFF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2286000"/>
          </a:xfrm>
          <a:prstGeom prst="rect">
            <a:avLst/>
          </a:prstGeom>
          <a:solidFill>
            <a:srgbClr val="C7DC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663950" cy="711200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773363"/>
            <a:ext cx="2835275" cy="2103437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048000" y="2667000"/>
            <a:ext cx="5645150" cy="2209800"/>
          </a:xfrm>
        </p:spPr>
        <p:txBody>
          <a:bodyPr/>
          <a:lstStyle/>
          <a:p>
            <a:r>
              <a:rPr lang="en-US" sz="4000" dirty="0" smtClean="0">
                <a:solidFill>
                  <a:srgbClr val="003366"/>
                </a:solidFill>
              </a:rPr>
              <a:t>The Rapidly Changing Arctic Sea Ice:</a:t>
            </a:r>
            <a:br>
              <a:rPr lang="en-US" sz="4000" dirty="0" smtClean="0">
                <a:solidFill>
                  <a:srgbClr val="003366"/>
                </a:solidFill>
              </a:rPr>
            </a:br>
            <a:r>
              <a:rPr lang="en-US" dirty="0" smtClean="0">
                <a:solidFill>
                  <a:srgbClr val="003366"/>
                </a:solidFill>
              </a:rPr>
              <a:t>New surprises in 2012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chemeClr val="bg1"/>
                </a:solidFill>
                <a:latin typeface="Times" pitchFamily="18" charset="0"/>
              </a:rPr>
              <a:t>Walt Meier, </a:t>
            </a:r>
            <a:r>
              <a:rPr lang="en-US" sz="2400" i="1" dirty="0" smtClean="0">
                <a:solidFill>
                  <a:schemeClr val="bg1"/>
                </a:solidFill>
                <a:latin typeface="Times" pitchFamily="18" charset="0"/>
              </a:rPr>
              <a:t>National Snow and Ice Data Center</a:t>
            </a:r>
            <a:endParaRPr lang="en-US" sz="2800" i="1" dirty="0" smtClean="0">
              <a:solidFill>
                <a:schemeClr val="bg1"/>
              </a:solidFill>
              <a:latin typeface="Times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Times" pitchFamily="18" charset="0"/>
            </a:endParaRPr>
          </a:p>
          <a:p>
            <a:pPr algn="r">
              <a:lnSpc>
                <a:spcPct val="80000"/>
              </a:lnSpc>
            </a:pPr>
            <a:endParaRPr lang="en-US" sz="2000" dirty="0">
              <a:latin typeface="Times" pitchFamily="18" charset="0"/>
            </a:endParaRPr>
          </a:p>
          <a:p>
            <a:pPr algn="r">
              <a:lnSpc>
                <a:spcPct val="80000"/>
              </a:lnSpc>
            </a:pPr>
            <a:endParaRPr lang="en-US" sz="2000" dirty="0" smtClean="0">
              <a:latin typeface="Times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sz="2000" dirty="0" smtClean="0">
                <a:latin typeface="Times" pitchFamily="18" charset="0"/>
              </a:rPr>
              <a:t>	          </a:t>
            </a:r>
            <a:r>
              <a:rPr lang="en-US" sz="2000" dirty="0">
                <a:latin typeface="Times" pitchFamily="18" charset="0"/>
              </a:rPr>
              <a:t> </a:t>
            </a:r>
            <a:r>
              <a:rPr lang="en-US" sz="2000" dirty="0" smtClean="0">
                <a:latin typeface="Times" pitchFamily="18" charset="0"/>
              </a:rPr>
              <a:t>                           25 September 2012</a:t>
            </a:r>
            <a:endParaRPr lang="en-US" sz="2000" dirty="0">
              <a:latin typeface="Times" pitchFamily="18" charset="0"/>
            </a:endParaRPr>
          </a:p>
        </p:txBody>
      </p:sp>
      <p:pic>
        <p:nvPicPr>
          <p:cNvPr id="2070" name="Picture 22" descr="cires_new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425" y="595313"/>
            <a:ext cx="1371600" cy="700087"/>
          </a:xfrm>
          <a:prstGeom prst="rect">
            <a:avLst/>
          </a:prstGeom>
          <a:noFill/>
        </p:spPr>
      </p:pic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520825" y="549275"/>
            <a:ext cx="31273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rgbClr val="008000"/>
                </a:solidFill>
              </a:rPr>
              <a:t>Cooperative Institute for Research </a:t>
            </a:r>
          </a:p>
          <a:p>
            <a:pPr algn="l"/>
            <a:r>
              <a:rPr lang="en-US" sz="1400" b="1">
                <a:solidFill>
                  <a:srgbClr val="008000"/>
                </a:solidFill>
              </a:rPr>
              <a:t>in Environmental Sciences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505200" y="1828800"/>
            <a:ext cx="15875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rgbClr val="CC9900"/>
                </a:solidFill>
                <a:latin typeface="Georgia" pitchFamily="18" charset="0"/>
              </a:rPr>
              <a:t>University of </a:t>
            </a:r>
          </a:p>
          <a:p>
            <a:pPr algn="l"/>
            <a:r>
              <a:rPr lang="en-US" sz="1600" b="1" dirty="0">
                <a:solidFill>
                  <a:srgbClr val="CC9900"/>
                </a:solidFill>
                <a:latin typeface="Georgia" pitchFamily="18" charset="0"/>
              </a:rPr>
              <a:t>Colorado</a:t>
            </a:r>
          </a:p>
        </p:txBody>
      </p:sp>
      <p:pic>
        <p:nvPicPr>
          <p:cNvPr id="2076" name="Picture 28" descr="cu_logo_thum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600200"/>
            <a:ext cx="952500" cy="9525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6F3BA-8EE1-40A7-BE5F-DB2FDD923A9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Older, thicker ice is being lost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28800" y="6400800"/>
            <a:ext cx="655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Based on satellite observations; from </a:t>
            </a:r>
            <a:r>
              <a:rPr lang="en-US" sz="1400" dirty="0">
                <a:solidFill>
                  <a:schemeClr val="accent2"/>
                </a:solidFill>
              </a:rPr>
              <a:t>J. </a:t>
            </a:r>
            <a:r>
              <a:rPr lang="en-US" sz="1400" dirty="0" err="1">
                <a:solidFill>
                  <a:schemeClr val="accent2"/>
                </a:solidFill>
              </a:rPr>
              <a:t>Maslanik</a:t>
            </a:r>
            <a:r>
              <a:rPr lang="en-US" sz="1400" dirty="0">
                <a:solidFill>
                  <a:schemeClr val="accent2"/>
                </a:solidFill>
              </a:rPr>
              <a:t>, </a:t>
            </a:r>
            <a:r>
              <a:rPr lang="en-US" sz="1400" dirty="0" smtClean="0">
                <a:solidFill>
                  <a:schemeClr val="accent2"/>
                </a:solidFill>
              </a:rPr>
              <a:t>M. </a:t>
            </a:r>
            <a:r>
              <a:rPr lang="en-US" sz="1400" dirty="0" err="1" smtClean="0">
                <a:solidFill>
                  <a:schemeClr val="accent2"/>
                </a:solidFill>
              </a:rPr>
              <a:t>Tschudi</a:t>
            </a:r>
            <a:r>
              <a:rPr lang="en-US" sz="1400" dirty="0" smtClean="0">
                <a:solidFill>
                  <a:schemeClr val="accent2"/>
                </a:solidFill>
              </a:rPr>
              <a:t>, </a:t>
            </a:r>
            <a:r>
              <a:rPr lang="en-US" sz="1400" dirty="0">
                <a:solidFill>
                  <a:schemeClr val="accent2"/>
                </a:solidFill>
              </a:rPr>
              <a:t>Univ. Colorado</a:t>
            </a:r>
          </a:p>
        </p:txBody>
      </p:sp>
      <p:pic>
        <p:nvPicPr>
          <p:cNvPr id="17" name="Picture 16" descr="ice-age_figure.png"/>
          <p:cNvPicPr>
            <a:picLocks noChangeAspect="1"/>
          </p:cNvPicPr>
          <p:nvPr/>
        </p:nvPicPr>
        <p:blipFill>
          <a:blip r:embed="rId2" cstate="print"/>
          <a:srcRect l="6309" t="81250" r="7374"/>
          <a:stretch>
            <a:fillRect/>
          </a:stretch>
        </p:blipFill>
        <p:spPr>
          <a:xfrm>
            <a:off x="1524000" y="5227316"/>
            <a:ext cx="6172200" cy="868684"/>
          </a:xfrm>
          <a:prstGeom prst="rect">
            <a:avLst/>
          </a:prstGeom>
        </p:spPr>
      </p:pic>
      <p:pic>
        <p:nvPicPr>
          <p:cNvPr id="7" name="Picture 6" descr="1985age_wk34.png"/>
          <p:cNvPicPr>
            <a:picLocks noChangeAspect="1"/>
          </p:cNvPicPr>
          <p:nvPr/>
        </p:nvPicPr>
        <p:blipFill>
          <a:blip r:embed="rId3" cstate="print"/>
          <a:srcRect l="18889" t="20000" r="22222" b="24444"/>
          <a:stretch>
            <a:fillRect/>
          </a:stretch>
        </p:blipFill>
        <p:spPr>
          <a:xfrm>
            <a:off x="457200" y="1264916"/>
            <a:ext cx="40386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2012w34_miim.png"/>
          <p:cNvPicPr>
            <a:picLocks noChangeAspect="1"/>
          </p:cNvPicPr>
          <p:nvPr/>
        </p:nvPicPr>
        <p:blipFill>
          <a:blip r:embed="rId4" cstate="print"/>
          <a:srcRect l="18889" t="20000" r="22222" b="24444"/>
          <a:stretch>
            <a:fillRect/>
          </a:stretch>
        </p:blipFill>
        <p:spPr>
          <a:xfrm>
            <a:off x="4648200" y="1264916"/>
            <a:ext cx="40386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201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August 1985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August 2012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0" y="6055179"/>
            <a:ext cx="1066800" cy="190500"/>
          </a:xfrm>
        </p:spPr>
        <p:txBody>
          <a:bodyPr/>
          <a:lstStyle/>
          <a:p>
            <a:pPr algn="r"/>
            <a:fld id="{2A1597D1-5BE1-4153-B701-76F1254B2880}" type="slidenum">
              <a:rPr lang="en-US" smtClean="0">
                <a:solidFill>
                  <a:schemeClr val="bg1"/>
                </a:solidFill>
              </a:rPr>
              <a:pPr algn="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Projections of future sea ice changes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/>
          <a:lstStyle/>
          <a:p>
            <a:r>
              <a:rPr lang="en-US" dirty="0" smtClean="0"/>
              <a:t>There is much interest to improve predictability of sea ice on century, decadal, and seasonal scales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6F3BA-8EE1-40A7-BE5F-DB2FDD923A9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609600"/>
          </a:xfrm>
        </p:spPr>
        <p:txBody>
          <a:bodyPr/>
          <a:lstStyle/>
          <a:p>
            <a:r>
              <a:rPr lang="en-US" dirty="0" smtClean="0"/>
              <a:t>Decline is faster than forecast, old IPCC models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143" r="-779"/>
          <a:stretch/>
        </p:blipFill>
        <p:spPr>
          <a:xfrm>
            <a:off x="533399" y="777667"/>
            <a:ext cx="7832933" cy="53558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ight Arrow 4"/>
          <p:cNvSpPr/>
          <p:nvPr/>
        </p:nvSpPr>
        <p:spPr bwMode="auto">
          <a:xfrm rot="1435806">
            <a:off x="3549028" y="1992077"/>
            <a:ext cx="2097244" cy="582933"/>
          </a:xfrm>
          <a:prstGeom prst="rightArrow">
            <a:avLst>
              <a:gd name="adj1" fmla="val 34997"/>
              <a:gd name="adj2" fmla="val 50000"/>
            </a:avLst>
          </a:prstGeom>
          <a:solidFill>
            <a:srgbClr val="000000">
              <a:alpha val="4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28800" y="6397823"/>
            <a:ext cx="6553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Updated from Stroeve et al., Geophysical Research Letters, 2007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24552" y="3804306"/>
            <a:ext cx="1114248" cy="3866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029200" y="3505200"/>
            <a:ext cx="76200" cy="457200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 rot="20898073">
            <a:off x="5102745" y="3455589"/>
            <a:ext cx="266700" cy="4306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2778727">
            <a:off x="3216537" y="2365672"/>
            <a:ext cx="2616030" cy="582933"/>
          </a:xfrm>
          <a:prstGeom prst="rightArrow">
            <a:avLst>
              <a:gd name="adj1" fmla="val 34997"/>
              <a:gd name="adj2" fmla="val 50000"/>
            </a:avLst>
          </a:prstGeom>
          <a:solidFill>
            <a:srgbClr val="FF0000">
              <a:alpha val="4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886200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C0000"/>
                </a:solidFill>
              </a:rPr>
              <a:t>2012 (est.)</a:t>
            </a:r>
            <a:endParaRPr lang="en-US" sz="1200" dirty="0">
              <a:solidFill>
                <a:srgbClr val="CC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188C-2892-44F7-8FBF-2B0F679414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r>
              <a:rPr lang="en-US" dirty="0" smtClean="0"/>
              <a:t>Decline is faster than forecast, new IPCC models</a:t>
            </a:r>
            <a:endParaRPr lang="en-US" dirty="0"/>
          </a:p>
        </p:txBody>
      </p:sp>
      <p:pic>
        <p:nvPicPr>
          <p:cNvPr id="3" name="Picture 2" descr="Fig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199"/>
            <a:ext cx="7696200" cy="5234403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28800" y="6397823"/>
            <a:ext cx="65531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accent2"/>
                </a:solidFill>
              </a:rPr>
              <a:t>Stroeve</a:t>
            </a:r>
            <a:r>
              <a:rPr lang="en-US" sz="1400" dirty="0" smtClean="0">
                <a:solidFill>
                  <a:schemeClr val="accent2"/>
                </a:solidFill>
              </a:rPr>
              <a:t> et al., Geophysical Research Letters, 2012</a:t>
            </a:r>
            <a:endParaRPr lang="en-US" sz="1400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05400" y="3886200"/>
            <a:ext cx="7620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188C-2892-44F7-8FBF-2B0F679414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Impacts of a changing Arctic sea ice cover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096000" cy="1981200"/>
          </a:xfrm>
        </p:spPr>
        <p:txBody>
          <a:bodyPr/>
          <a:lstStyle/>
          <a:p>
            <a:pPr algn="l"/>
            <a:r>
              <a:rPr lang="en-US" dirty="0" smtClean="0"/>
              <a:t>Sea ice plays a key role the Arctic environment, human activities in the Arctic, and in regional and global climate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6F3BA-8EE1-40A7-BE5F-DB2FDD923A9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 b="2409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828800" y="6378575"/>
            <a:ext cx="655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Photo by Mike Webber, U.S. Fish &amp; Wildlife Service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188C-2892-44F7-8FBF-2B0F679414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Human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572000" cy="4114800"/>
          </a:xfrm>
        </p:spPr>
        <p:txBody>
          <a:bodyPr/>
          <a:lstStyle/>
          <a:p>
            <a:r>
              <a:rPr lang="en-US" sz="2800" dirty="0" smtClean="0"/>
              <a:t>Local communities</a:t>
            </a:r>
          </a:p>
          <a:p>
            <a:r>
              <a:rPr lang="en-US" sz="2800" dirty="0" smtClean="0"/>
              <a:t>Shipping and navigation</a:t>
            </a:r>
          </a:p>
          <a:p>
            <a:r>
              <a:rPr lang="en-US" sz="2800" dirty="0" smtClean="0"/>
              <a:t>Resource extraction</a:t>
            </a:r>
          </a:p>
          <a:p>
            <a:r>
              <a:rPr lang="en-US" sz="2800" dirty="0" smtClean="0"/>
              <a:t>Tourism</a:t>
            </a:r>
          </a:p>
          <a:p>
            <a:r>
              <a:rPr lang="en-US" sz="2800" dirty="0" smtClean="0"/>
              <a:t>National sovereignty and defense issues</a:t>
            </a:r>
          </a:p>
          <a:p>
            <a:r>
              <a:rPr lang="en-US" sz="2800" dirty="0" smtClean="0"/>
              <a:t>Global climate impacts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6" name="Picture 5" descr="Northern Sea Route and the Northwest Passage compared with currently used shipping routes (map/graphic/illustrati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87544"/>
            <a:ext cx="3886200" cy="178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0950"/>
          <a:stretch>
            <a:fillRect/>
          </a:stretch>
        </p:blipFill>
        <p:spPr bwMode="auto">
          <a:xfrm>
            <a:off x="4800600" y="152400"/>
            <a:ext cx="4223731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2667000"/>
            <a:ext cx="2819400" cy="1931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72200" y="4343400"/>
            <a:ext cx="2418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 by Tony </a:t>
            </a:r>
            <a:r>
              <a:rPr lang="en-US" sz="1200" dirty="0" err="1" smtClean="0">
                <a:solidFill>
                  <a:schemeClr val="bg1"/>
                </a:solidFill>
              </a:rPr>
              <a:t>Weyiouanna</a:t>
            </a:r>
            <a:r>
              <a:rPr lang="en-US" sz="1200" dirty="0" smtClean="0">
                <a:solidFill>
                  <a:schemeClr val="bg1"/>
                </a:solidFill>
              </a:rPr>
              <a:t> Sr.</a:t>
            </a:r>
          </a:p>
        </p:txBody>
      </p:sp>
      <p:pic>
        <p:nvPicPr>
          <p:cNvPr id="8" name="Picture 13" descr="95b7-2-goo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724400"/>
            <a:ext cx="3048000" cy="1920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019800"/>
            <a:ext cx="1066800" cy="190500"/>
          </a:xfrm>
        </p:spPr>
        <p:txBody>
          <a:bodyPr/>
          <a:lstStyle/>
          <a:p>
            <a:pPr algn="r"/>
            <a:fld id="{2A1597D1-5BE1-4153-B701-76F1254B2880}" type="slidenum">
              <a:rPr lang="en-US" smtClean="0">
                <a:solidFill>
                  <a:schemeClr val="bg1"/>
                </a:solidFill>
              </a:rPr>
              <a:pPr algn="r"/>
              <a:t>16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Effects of sea ice change on global climate</a:t>
            </a:r>
            <a:endParaRPr lang="en-US" dirty="0"/>
          </a:p>
        </p:txBody>
      </p:sp>
      <p:pic>
        <p:nvPicPr>
          <p:cNvPr id="10" name="Picture 9" descr="440719main_SeaIce_2010_V15_STILL.jpg"/>
          <p:cNvPicPr>
            <a:picLocks noChangeAspect="1"/>
          </p:cNvPicPr>
          <p:nvPr/>
        </p:nvPicPr>
        <p:blipFill>
          <a:blip r:embed="rId2" cstate="print"/>
          <a:srcRect l="5000" r="3333"/>
          <a:stretch>
            <a:fillRect/>
          </a:stretch>
        </p:blipFill>
        <p:spPr>
          <a:xfrm>
            <a:off x="0" y="685799"/>
            <a:ext cx="9144000" cy="5611091"/>
          </a:xfrm>
          <a:prstGeom prst="rect">
            <a:avLst/>
          </a:prstGeom>
        </p:spPr>
      </p:pic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828800" y="6400800"/>
            <a:ext cx="6629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Winter sea ice; image from NASA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188C-2892-44F7-8FBF-2B0F679414E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r>
              <a:rPr lang="en-US" dirty="0" smtClean="0"/>
              <a:t>Loss of summer sea ice decreases </a:t>
            </a:r>
            <a:r>
              <a:rPr lang="en-US" dirty="0" err="1" smtClean="0"/>
              <a:t>albedo</a:t>
            </a:r>
            <a:endParaRPr lang="en-US" dirty="0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88925" y="4191000"/>
            <a:ext cx="41306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indent="-171450"/>
            <a:r>
              <a:rPr lang="en-US" sz="2000" dirty="0">
                <a:solidFill>
                  <a:schemeClr val="bg1"/>
                </a:solidFill>
              </a:rPr>
              <a:t>With sea ice: </a:t>
            </a:r>
            <a:r>
              <a:rPr lang="el-GR" sz="2000" dirty="0" smtClean="0">
                <a:solidFill>
                  <a:schemeClr val="bg1"/>
                </a:solidFill>
              </a:rPr>
              <a:t>α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≥ 60%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2956" name="Picture 12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371600"/>
            <a:ext cx="4067175" cy="2743200"/>
          </a:xfrm>
          <a:prstGeom prst="rect">
            <a:avLst/>
          </a:prstGeom>
          <a:noFill/>
        </p:spPr>
      </p:pic>
      <p:sp>
        <p:nvSpPr>
          <p:cNvPr id="82964" name="AutoShape 20"/>
          <p:cNvSpPr>
            <a:spLocks noChangeAspect="1" noChangeArrowheads="1"/>
          </p:cNvSpPr>
          <p:nvPr/>
        </p:nvSpPr>
        <p:spPr bwMode="auto">
          <a:xfrm>
            <a:off x="1889125" y="1522413"/>
            <a:ext cx="319088" cy="32067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2966" name="Picture 22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1371600"/>
            <a:ext cx="4062413" cy="2741613"/>
          </a:xfrm>
          <a:prstGeom prst="rect">
            <a:avLst/>
          </a:prstGeom>
          <a:noFill/>
        </p:spPr>
      </p:pic>
      <p:sp>
        <p:nvSpPr>
          <p:cNvPr id="82967" name="Freeform 23"/>
          <p:cNvSpPr>
            <a:spLocks noChangeAspect="1"/>
          </p:cNvSpPr>
          <p:nvPr/>
        </p:nvSpPr>
        <p:spPr bwMode="auto">
          <a:xfrm>
            <a:off x="4630738" y="2135188"/>
            <a:ext cx="4132262" cy="1169987"/>
          </a:xfrm>
          <a:custGeom>
            <a:avLst/>
            <a:gdLst/>
            <a:ahLst/>
            <a:cxnLst>
              <a:cxn ang="0">
                <a:pos x="3693" y="1471"/>
              </a:cxn>
              <a:cxn ang="0">
                <a:pos x="4149" y="1497"/>
              </a:cxn>
              <a:cxn ang="0">
                <a:pos x="4433" y="1420"/>
              </a:cxn>
              <a:cxn ang="0">
                <a:pos x="4691" y="1342"/>
              </a:cxn>
              <a:cxn ang="0">
                <a:pos x="4923" y="1265"/>
              </a:cxn>
              <a:cxn ang="0">
                <a:pos x="5069" y="1204"/>
              </a:cxn>
              <a:cxn ang="0">
                <a:pos x="5181" y="1110"/>
              </a:cxn>
              <a:cxn ang="0">
                <a:pos x="5275" y="989"/>
              </a:cxn>
              <a:cxn ang="0">
                <a:pos x="5413" y="938"/>
              </a:cxn>
              <a:cxn ang="0">
                <a:pos x="5663" y="826"/>
              </a:cxn>
              <a:cxn ang="0">
                <a:pos x="6144" y="749"/>
              </a:cxn>
              <a:cxn ang="0">
                <a:pos x="6161" y="224"/>
              </a:cxn>
              <a:cxn ang="0">
                <a:pos x="5843" y="198"/>
              </a:cxn>
              <a:cxn ang="0">
                <a:pos x="5275" y="78"/>
              </a:cxn>
              <a:cxn ang="0">
                <a:pos x="4940" y="0"/>
              </a:cxn>
              <a:cxn ang="0">
                <a:pos x="2953" y="17"/>
              </a:cxn>
              <a:cxn ang="0">
                <a:pos x="2489" y="95"/>
              </a:cxn>
              <a:cxn ang="0">
                <a:pos x="2076" y="224"/>
              </a:cxn>
              <a:cxn ang="0">
                <a:pos x="1723" y="370"/>
              </a:cxn>
              <a:cxn ang="0">
                <a:pos x="1517" y="448"/>
              </a:cxn>
              <a:cxn ang="0">
                <a:pos x="983" y="654"/>
              </a:cxn>
              <a:cxn ang="0">
                <a:pos x="665" y="740"/>
              </a:cxn>
              <a:cxn ang="0">
                <a:pos x="321" y="792"/>
              </a:cxn>
              <a:cxn ang="0">
                <a:pos x="54" y="1007"/>
              </a:cxn>
              <a:cxn ang="0">
                <a:pos x="209" y="1282"/>
              </a:cxn>
              <a:cxn ang="0">
                <a:pos x="312" y="1437"/>
              </a:cxn>
              <a:cxn ang="0">
                <a:pos x="364" y="1497"/>
              </a:cxn>
              <a:cxn ang="0">
                <a:pos x="519" y="1557"/>
              </a:cxn>
              <a:cxn ang="0">
                <a:pos x="657" y="1600"/>
              </a:cxn>
              <a:cxn ang="0">
                <a:pos x="691" y="1635"/>
              </a:cxn>
              <a:cxn ang="0">
                <a:pos x="854" y="1686"/>
              </a:cxn>
              <a:cxn ang="0">
                <a:pos x="1052" y="1729"/>
              </a:cxn>
              <a:cxn ang="0">
                <a:pos x="1293" y="1746"/>
              </a:cxn>
              <a:cxn ang="0">
                <a:pos x="1525" y="1635"/>
              </a:cxn>
              <a:cxn ang="0">
                <a:pos x="1921" y="1506"/>
              </a:cxn>
              <a:cxn ang="0">
                <a:pos x="2695" y="1377"/>
              </a:cxn>
              <a:cxn ang="0">
                <a:pos x="2979" y="1402"/>
              </a:cxn>
              <a:cxn ang="0">
                <a:pos x="3185" y="1420"/>
              </a:cxn>
              <a:cxn ang="0">
                <a:pos x="3340" y="1437"/>
              </a:cxn>
            </a:cxnLst>
            <a:rect l="0" t="0" r="r" b="b"/>
            <a:pathLst>
              <a:path w="6204" h="1756">
                <a:moveTo>
                  <a:pt x="3340" y="1437"/>
                </a:moveTo>
                <a:cubicBezTo>
                  <a:pt x="3461" y="1442"/>
                  <a:pt x="3573" y="1457"/>
                  <a:pt x="3693" y="1471"/>
                </a:cubicBezTo>
                <a:cubicBezTo>
                  <a:pt x="3774" y="1494"/>
                  <a:pt x="3858" y="1513"/>
                  <a:pt x="3942" y="1523"/>
                </a:cubicBezTo>
                <a:cubicBezTo>
                  <a:pt x="4011" y="1515"/>
                  <a:pt x="4079" y="1504"/>
                  <a:pt x="4149" y="1497"/>
                </a:cubicBezTo>
                <a:cubicBezTo>
                  <a:pt x="4169" y="1486"/>
                  <a:pt x="4187" y="1472"/>
                  <a:pt x="4209" y="1463"/>
                </a:cubicBezTo>
                <a:cubicBezTo>
                  <a:pt x="4276" y="1433"/>
                  <a:pt x="4361" y="1432"/>
                  <a:pt x="4433" y="1420"/>
                </a:cubicBezTo>
                <a:cubicBezTo>
                  <a:pt x="4465" y="1402"/>
                  <a:pt x="4491" y="1394"/>
                  <a:pt x="4527" y="1385"/>
                </a:cubicBezTo>
                <a:cubicBezTo>
                  <a:pt x="4573" y="1354"/>
                  <a:pt x="4637" y="1355"/>
                  <a:pt x="4691" y="1342"/>
                </a:cubicBezTo>
                <a:cubicBezTo>
                  <a:pt x="4736" y="1319"/>
                  <a:pt x="4768" y="1314"/>
                  <a:pt x="4820" y="1308"/>
                </a:cubicBezTo>
                <a:cubicBezTo>
                  <a:pt x="4852" y="1284"/>
                  <a:pt x="4886" y="1281"/>
                  <a:pt x="4923" y="1265"/>
                </a:cubicBezTo>
                <a:cubicBezTo>
                  <a:pt x="4953" y="1251"/>
                  <a:pt x="4987" y="1245"/>
                  <a:pt x="5017" y="1230"/>
                </a:cubicBezTo>
                <a:cubicBezTo>
                  <a:pt x="5080" y="1197"/>
                  <a:pt x="5006" y="1225"/>
                  <a:pt x="5069" y="1204"/>
                </a:cubicBezTo>
                <a:cubicBezTo>
                  <a:pt x="5115" y="1144"/>
                  <a:pt x="5087" y="1170"/>
                  <a:pt x="5155" y="1127"/>
                </a:cubicBezTo>
                <a:cubicBezTo>
                  <a:pt x="5163" y="1121"/>
                  <a:pt x="5181" y="1110"/>
                  <a:pt x="5181" y="1110"/>
                </a:cubicBezTo>
                <a:cubicBezTo>
                  <a:pt x="5188" y="1087"/>
                  <a:pt x="5205" y="999"/>
                  <a:pt x="5207" y="998"/>
                </a:cubicBezTo>
                <a:cubicBezTo>
                  <a:pt x="5224" y="983"/>
                  <a:pt x="5252" y="992"/>
                  <a:pt x="5275" y="989"/>
                </a:cubicBezTo>
                <a:cubicBezTo>
                  <a:pt x="5362" y="962"/>
                  <a:pt x="5234" y="1004"/>
                  <a:pt x="5327" y="964"/>
                </a:cubicBezTo>
                <a:cubicBezTo>
                  <a:pt x="5352" y="952"/>
                  <a:pt x="5385" y="946"/>
                  <a:pt x="5413" y="938"/>
                </a:cubicBezTo>
                <a:cubicBezTo>
                  <a:pt x="5442" y="877"/>
                  <a:pt x="5452" y="882"/>
                  <a:pt x="5516" y="869"/>
                </a:cubicBezTo>
                <a:cubicBezTo>
                  <a:pt x="5561" y="839"/>
                  <a:pt x="5611" y="836"/>
                  <a:pt x="5663" y="826"/>
                </a:cubicBezTo>
                <a:cubicBezTo>
                  <a:pt x="5792" y="798"/>
                  <a:pt x="5926" y="798"/>
                  <a:pt x="6058" y="783"/>
                </a:cubicBezTo>
                <a:cubicBezTo>
                  <a:pt x="6089" y="772"/>
                  <a:pt x="6111" y="756"/>
                  <a:pt x="6144" y="749"/>
                </a:cubicBezTo>
                <a:cubicBezTo>
                  <a:pt x="6171" y="719"/>
                  <a:pt x="6166" y="682"/>
                  <a:pt x="6179" y="645"/>
                </a:cubicBezTo>
                <a:cubicBezTo>
                  <a:pt x="6093" y="564"/>
                  <a:pt x="6204" y="341"/>
                  <a:pt x="6161" y="224"/>
                </a:cubicBezTo>
                <a:cubicBezTo>
                  <a:pt x="6155" y="207"/>
                  <a:pt x="6127" y="216"/>
                  <a:pt x="6110" y="215"/>
                </a:cubicBezTo>
                <a:cubicBezTo>
                  <a:pt x="6021" y="207"/>
                  <a:pt x="5931" y="204"/>
                  <a:pt x="5843" y="198"/>
                </a:cubicBezTo>
                <a:cubicBezTo>
                  <a:pt x="5758" y="155"/>
                  <a:pt x="5721" y="159"/>
                  <a:pt x="5611" y="147"/>
                </a:cubicBezTo>
                <a:cubicBezTo>
                  <a:pt x="5492" y="102"/>
                  <a:pt x="5404" y="85"/>
                  <a:pt x="5275" y="78"/>
                </a:cubicBezTo>
                <a:cubicBezTo>
                  <a:pt x="5243" y="66"/>
                  <a:pt x="5213" y="49"/>
                  <a:pt x="5181" y="43"/>
                </a:cubicBezTo>
                <a:cubicBezTo>
                  <a:pt x="5101" y="26"/>
                  <a:pt x="5020" y="19"/>
                  <a:pt x="4940" y="0"/>
                </a:cubicBezTo>
                <a:cubicBezTo>
                  <a:pt x="4764" y="15"/>
                  <a:pt x="4591" y="3"/>
                  <a:pt x="4415" y="17"/>
                </a:cubicBezTo>
                <a:cubicBezTo>
                  <a:pt x="3911" y="11"/>
                  <a:pt x="3454" y="3"/>
                  <a:pt x="2953" y="17"/>
                </a:cubicBezTo>
                <a:cubicBezTo>
                  <a:pt x="2870" y="25"/>
                  <a:pt x="2786" y="25"/>
                  <a:pt x="2704" y="35"/>
                </a:cubicBezTo>
                <a:cubicBezTo>
                  <a:pt x="2632" y="43"/>
                  <a:pt x="2557" y="70"/>
                  <a:pt x="2489" y="95"/>
                </a:cubicBezTo>
                <a:cubicBezTo>
                  <a:pt x="2453" y="128"/>
                  <a:pt x="2413" y="144"/>
                  <a:pt x="2368" y="155"/>
                </a:cubicBezTo>
                <a:cubicBezTo>
                  <a:pt x="2255" y="212"/>
                  <a:pt x="2212" y="214"/>
                  <a:pt x="2076" y="224"/>
                </a:cubicBezTo>
                <a:cubicBezTo>
                  <a:pt x="1969" y="245"/>
                  <a:pt x="1880" y="281"/>
                  <a:pt x="1783" y="336"/>
                </a:cubicBezTo>
                <a:cubicBezTo>
                  <a:pt x="1763" y="347"/>
                  <a:pt x="1742" y="357"/>
                  <a:pt x="1723" y="370"/>
                </a:cubicBezTo>
                <a:cubicBezTo>
                  <a:pt x="1696" y="386"/>
                  <a:pt x="1676" y="416"/>
                  <a:pt x="1646" y="422"/>
                </a:cubicBezTo>
                <a:cubicBezTo>
                  <a:pt x="1539" y="441"/>
                  <a:pt x="1582" y="430"/>
                  <a:pt x="1517" y="448"/>
                </a:cubicBezTo>
                <a:cubicBezTo>
                  <a:pt x="1469" y="478"/>
                  <a:pt x="1442" y="524"/>
                  <a:pt x="1388" y="542"/>
                </a:cubicBezTo>
                <a:cubicBezTo>
                  <a:pt x="1231" y="647"/>
                  <a:pt x="1167" y="607"/>
                  <a:pt x="983" y="654"/>
                </a:cubicBezTo>
                <a:cubicBezTo>
                  <a:pt x="878" y="680"/>
                  <a:pt x="938" y="667"/>
                  <a:pt x="803" y="688"/>
                </a:cubicBezTo>
                <a:cubicBezTo>
                  <a:pt x="756" y="703"/>
                  <a:pt x="712" y="729"/>
                  <a:pt x="665" y="740"/>
                </a:cubicBezTo>
                <a:cubicBezTo>
                  <a:pt x="613" y="751"/>
                  <a:pt x="490" y="760"/>
                  <a:pt x="433" y="766"/>
                </a:cubicBezTo>
                <a:cubicBezTo>
                  <a:pt x="395" y="774"/>
                  <a:pt x="355" y="775"/>
                  <a:pt x="321" y="792"/>
                </a:cubicBezTo>
                <a:cubicBezTo>
                  <a:pt x="256" y="822"/>
                  <a:pt x="192" y="847"/>
                  <a:pt x="123" y="860"/>
                </a:cubicBezTo>
                <a:cubicBezTo>
                  <a:pt x="84" y="901"/>
                  <a:pt x="68" y="952"/>
                  <a:pt x="54" y="1007"/>
                </a:cubicBezTo>
                <a:cubicBezTo>
                  <a:pt x="61" y="1196"/>
                  <a:pt x="0" y="1244"/>
                  <a:pt x="149" y="1273"/>
                </a:cubicBezTo>
                <a:cubicBezTo>
                  <a:pt x="168" y="1276"/>
                  <a:pt x="189" y="1279"/>
                  <a:pt x="209" y="1282"/>
                </a:cubicBezTo>
                <a:cubicBezTo>
                  <a:pt x="218" y="1310"/>
                  <a:pt x="221" y="1329"/>
                  <a:pt x="244" y="1351"/>
                </a:cubicBezTo>
                <a:cubicBezTo>
                  <a:pt x="254" y="1395"/>
                  <a:pt x="268" y="1421"/>
                  <a:pt x="312" y="1437"/>
                </a:cubicBezTo>
                <a:cubicBezTo>
                  <a:pt x="325" y="1449"/>
                  <a:pt x="343" y="1456"/>
                  <a:pt x="355" y="1471"/>
                </a:cubicBezTo>
                <a:cubicBezTo>
                  <a:pt x="360" y="1478"/>
                  <a:pt x="357" y="1490"/>
                  <a:pt x="364" y="1497"/>
                </a:cubicBezTo>
                <a:cubicBezTo>
                  <a:pt x="391" y="1524"/>
                  <a:pt x="409" y="1528"/>
                  <a:pt x="441" y="1540"/>
                </a:cubicBezTo>
                <a:cubicBezTo>
                  <a:pt x="470" y="1567"/>
                  <a:pt x="479" y="1567"/>
                  <a:pt x="519" y="1557"/>
                </a:cubicBezTo>
                <a:cubicBezTo>
                  <a:pt x="559" y="1565"/>
                  <a:pt x="599" y="1572"/>
                  <a:pt x="639" y="1583"/>
                </a:cubicBezTo>
                <a:cubicBezTo>
                  <a:pt x="645" y="1588"/>
                  <a:pt x="649" y="1595"/>
                  <a:pt x="657" y="1600"/>
                </a:cubicBezTo>
                <a:cubicBezTo>
                  <a:pt x="664" y="1604"/>
                  <a:pt x="675" y="1602"/>
                  <a:pt x="682" y="1609"/>
                </a:cubicBezTo>
                <a:cubicBezTo>
                  <a:pt x="688" y="1615"/>
                  <a:pt x="685" y="1627"/>
                  <a:pt x="691" y="1635"/>
                </a:cubicBezTo>
                <a:cubicBezTo>
                  <a:pt x="708" y="1660"/>
                  <a:pt x="731" y="1685"/>
                  <a:pt x="760" y="1695"/>
                </a:cubicBezTo>
                <a:cubicBezTo>
                  <a:pt x="791" y="1692"/>
                  <a:pt x="822" y="1686"/>
                  <a:pt x="854" y="1686"/>
                </a:cubicBezTo>
                <a:cubicBezTo>
                  <a:pt x="900" y="1686"/>
                  <a:pt x="923" y="1714"/>
                  <a:pt x="966" y="1721"/>
                </a:cubicBezTo>
                <a:cubicBezTo>
                  <a:pt x="994" y="1725"/>
                  <a:pt x="1023" y="1726"/>
                  <a:pt x="1052" y="1729"/>
                </a:cubicBezTo>
                <a:cubicBezTo>
                  <a:pt x="1096" y="1738"/>
                  <a:pt x="1136" y="1748"/>
                  <a:pt x="1181" y="1755"/>
                </a:cubicBezTo>
                <a:cubicBezTo>
                  <a:pt x="1218" y="1752"/>
                  <a:pt x="1257" y="1756"/>
                  <a:pt x="1293" y="1746"/>
                </a:cubicBezTo>
                <a:cubicBezTo>
                  <a:pt x="1346" y="1729"/>
                  <a:pt x="1369" y="1679"/>
                  <a:pt x="1413" y="1652"/>
                </a:cubicBezTo>
                <a:cubicBezTo>
                  <a:pt x="1445" y="1632"/>
                  <a:pt x="1487" y="1638"/>
                  <a:pt x="1525" y="1635"/>
                </a:cubicBezTo>
                <a:cubicBezTo>
                  <a:pt x="1594" y="1605"/>
                  <a:pt x="1669" y="1598"/>
                  <a:pt x="1740" y="1574"/>
                </a:cubicBezTo>
                <a:cubicBezTo>
                  <a:pt x="1802" y="1515"/>
                  <a:pt x="1815" y="1526"/>
                  <a:pt x="1921" y="1506"/>
                </a:cubicBezTo>
                <a:cubicBezTo>
                  <a:pt x="2012" y="1444"/>
                  <a:pt x="2094" y="1403"/>
                  <a:pt x="2196" y="1368"/>
                </a:cubicBezTo>
                <a:cubicBezTo>
                  <a:pt x="2362" y="1371"/>
                  <a:pt x="2528" y="1368"/>
                  <a:pt x="2695" y="1377"/>
                </a:cubicBezTo>
                <a:cubicBezTo>
                  <a:pt x="2887" y="1386"/>
                  <a:pt x="2464" y="1428"/>
                  <a:pt x="2798" y="1385"/>
                </a:cubicBezTo>
                <a:cubicBezTo>
                  <a:pt x="2858" y="1390"/>
                  <a:pt x="2918" y="1397"/>
                  <a:pt x="2979" y="1402"/>
                </a:cubicBezTo>
                <a:cubicBezTo>
                  <a:pt x="3036" y="1406"/>
                  <a:pt x="3093" y="1406"/>
                  <a:pt x="3151" y="1411"/>
                </a:cubicBezTo>
                <a:cubicBezTo>
                  <a:pt x="3162" y="1412"/>
                  <a:pt x="3174" y="1415"/>
                  <a:pt x="3185" y="1420"/>
                </a:cubicBezTo>
                <a:cubicBezTo>
                  <a:pt x="3197" y="1424"/>
                  <a:pt x="3207" y="1435"/>
                  <a:pt x="3220" y="1437"/>
                </a:cubicBezTo>
                <a:cubicBezTo>
                  <a:pt x="3259" y="1441"/>
                  <a:pt x="3300" y="1437"/>
                  <a:pt x="3340" y="1437"/>
                </a:cubicBezTo>
                <a:close/>
              </a:path>
            </a:pathLst>
          </a:custGeom>
          <a:solidFill>
            <a:srgbClr val="1C4759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8" name="Rectangle 24"/>
          <p:cNvSpPr>
            <a:spLocks noChangeAspect="1" noChangeArrowheads="1"/>
          </p:cNvSpPr>
          <p:nvPr/>
        </p:nvSpPr>
        <p:spPr bwMode="auto">
          <a:xfrm>
            <a:off x="8712200" y="2290763"/>
            <a:ext cx="31750" cy="350837"/>
          </a:xfrm>
          <a:prstGeom prst="rect">
            <a:avLst/>
          </a:prstGeom>
          <a:solidFill>
            <a:srgbClr val="1C475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AutoShape 26"/>
          <p:cNvSpPr>
            <a:spLocks noChangeAspect="1" noChangeArrowheads="1"/>
          </p:cNvSpPr>
          <p:nvPr/>
        </p:nvSpPr>
        <p:spPr bwMode="auto">
          <a:xfrm rot="-1080768">
            <a:off x="6548438" y="2046288"/>
            <a:ext cx="217487" cy="620712"/>
          </a:xfrm>
          <a:prstGeom prst="downArrow">
            <a:avLst>
              <a:gd name="adj1" fmla="val 50000"/>
              <a:gd name="adj2" fmla="val 71350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1" name="AutoShape 27"/>
          <p:cNvSpPr>
            <a:spLocks noChangeAspect="1" noChangeArrowheads="1"/>
          </p:cNvSpPr>
          <p:nvPr/>
        </p:nvSpPr>
        <p:spPr bwMode="auto">
          <a:xfrm rot="-9749529">
            <a:off x="6846888" y="2492375"/>
            <a:ext cx="87312" cy="158750"/>
          </a:xfrm>
          <a:prstGeom prst="downArrow">
            <a:avLst>
              <a:gd name="adj1" fmla="val 50000"/>
              <a:gd name="adj2" fmla="val 45455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2" name="AutoShape 28"/>
          <p:cNvSpPr>
            <a:spLocks noChangeAspect="1" noChangeArrowheads="1"/>
          </p:cNvSpPr>
          <p:nvPr/>
        </p:nvSpPr>
        <p:spPr bwMode="auto">
          <a:xfrm>
            <a:off x="6218238" y="1522413"/>
            <a:ext cx="319087" cy="32067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3" name="Freeform 29"/>
          <p:cNvSpPr>
            <a:spLocks noChangeAspect="1"/>
          </p:cNvSpPr>
          <p:nvPr/>
        </p:nvSpPr>
        <p:spPr bwMode="auto">
          <a:xfrm>
            <a:off x="4672013" y="2298700"/>
            <a:ext cx="1317625" cy="471488"/>
          </a:xfrm>
          <a:custGeom>
            <a:avLst/>
            <a:gdLst/>
            <a:ahLst/>
            <a:cxnLst>
              <a:cxn ang="0">
                <a:pos x="1978" y="0"/>
              </a:cxn>
              <a:cxn ang="0">
                <a:pos x="1849" y="17"/>
              </a:cxn>
              <a:cxn ang="0">
                <a:pos x="1781" y="60"/>
              </a:cxn>
              <a:cxn ang="0">
                <a:pos x="1729" y="77"/>
              </a:cxn>
              <a:cxn ang="0">
                <a:pos x="1307" y="94"/>
              </a:cxn>
              <a:cxn ang="0">
                <a:pos x="1024" y="137"/>
              </a:cxn>
              <a:cxn ang="0">
                <a:pos x="723" y="163"/>
              </a:cxn>
              <a:cxn ang="0">
                <a:pos x="533" y="189"/>
              </a:cxn>
              <a:cxn ang="0">
                <a:pos x="516" y="163"/>
              </a:cxn>
              <a:cxn ang="0">
                <a:pos x="404" y="146"/>
              </a:cxn>
              <a:cxn ang="0">
                <a:pos x="224" y="172"/>
              </a:cxn>
              <a:cxn ang="0">
                <a:pos x="172" y="180"/>
              </a:cxn>
              <a:cxn ang="0">
                <a:pos x="0" y="258"/>
              </a:cxn>
              <a:cxn ang="0">
                <a:pos x="15" y="708"/>
              </a:cxn>
              <a:cxn ang="0">
                <a:pos x="1695" y="324"/>
              </a:cxn>
              <a:cxn ang="0">
                <a:pos x="1978" y="0"/>
              </a:cxn>
            </a:cxnLst>
            <a:rect l="0" t="0" r="r" b="b"/>
            <a:pathLst>
              <a:path w="1978" h="708">
                <a:moveTo>
                  <a:pt x="1978" y="0"/>
                </a:moveTo>
                <a:cubicBezTo>
                  <a:pt x="1935" y="5"/>
                  <a:pt x="1891" y="9"/>
                  <a:pt x="1849" y="17"/>
                </a:cubicBezTo>
                <a:cubicBezTo>
                  <a:pt x="1818" y="22"/>
                  <a:pt x="1806" y="46"/>
                  <a:pt x="1781" y="60"/>
                </a:cubicBezTo>
                <a:cubicBezTo>
                  <a:pt x="1774" y="63"/>
                  <a:pt x="1736" y="74"/>
                  <a:pt x="1729" y="77"/>
                </a:cubicBezTo>
                <a:cubicBezTo>
                  <a:pt x="1621" y="60"/>
                  <a:pt x="1407" y="90"/>
                  <a:pt x="1307" y="94"/>
                </a:cubicBezTo>
                <a:cubicBezTo>
                  <a:pt x="1210" y="128"/>
                  <a:pt x="1128" y="131"/>
                  <a:pt x="1024" y="137"/>
                </a:cubicBezTo>
                <a:cubicBezTo>
                  <a:pt x="923" y="150"/>
                  <a:pt x="824" y="157"/>
                  <a:pt x="723" y="163"/>
                </a:cubicBezTo>
                <a:cubicBezTo>
                  <a:pt x="651" y="191"/>
                  <a:pt x="641" y="200"/>
                  <a:pt x="533" y="189"/>
                </a:cubicBezTo>
                <a:cubicBezTo>
                  <a:pt x="522" y="187"/>
                  <a:pt x="524" y="168"/>
                  <a:pt x="516" y="163"/>
                </a:cubicBezTo>
                <a:cubicBezTo>
                  <a:pt x="484" y="142"/>
                  <a:pt x="441" y="150"/>
                  <a:pt x="404" y="146"/>
                </a:cubicBezTo>
                <a:cubicBezTo>
                  <a:pt x="298" y="159"/>
                  <a:pt x="356" y="151"/>
                  <a:pt x="224" y="172"/>
                </a:cubicBezTo>
                <a:cubicBezTo>
                  <a:pt x="206" y="174"/>
                  <a:pt x="172" y="180"/>
                  <a:pt x="172" y="180"/>
                </a:cubicBezTo>
                <a:cubicBezTo>
                  <a:pt x="111" y="200"/>
                  <a:pt x="56" y="228"/>
                  <a:pt x="0" y="258"/>
                </a:cubicBezTo>
                <a:lnTo>
                  <a:pt x="15" y="708"/>
                </a:lnTo>
                <a:lnTo>
                  <a:pt x="1695" y="324"/>
                </a:lnTo>
                <a:lnTo>
                  <a:pt x="1978" y="0"/>
                </a:lnTo>
                <a:close/>
              </a:path>
            </a:pathLst>
          </a:custGeom>
          <a:solidFill>
            <a:srgbClr val="1C4759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4" name="Text Box 30"/>
          <p:cNvSpPr txBox="1">
            <a:spLocks noChangeArrowheads="1"/>
          </p:cNvSpPr>
          <p:nvPr/>
        </p:nvSpPr>
        <p:spPr bwMode="auto">
          <a:xfrm>
            <a:off x="4724400" y="4191000"/>
            <a:ext cx="4038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indent="-171450"/>
            <a:r>
              <a:rPr lang="en-US" sz="2000" dirty="0">
                <a:solidFill>
                  <a:schemeClr val="bg1"/>
                </a:solidFill>
              </a:rPr>
              <a:t>Without sea ice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l-GR" sz="2000" dirty="0" smtClean="0">
                <a:solidFill>
                  <a:schemeClr val="bg1"/>
                </a:solidFill>
              </a:rPr>
              <a:t>α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≤ 10%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975" name="AutoShape 31"/>
          <p:cNvSpPr>
            <a:spLocks noChangeAspect="1" noChangeArrowheads="1"/>
          </p:cNvSpPr>
          <p:nvPr/>
        </p:nvSpPr>
        <p:spPr bwMode="auto">
          <a:xfrm rot="-1080768">
            <a:off x="838200" y="3189288"/>
            <a:ext cx="217488" cy="620712"/>
          </a:xfrm>
          <a:prstGeom prst="downArrow">
            <a:avLst>
              <a:gd name="adj1" fmla="val 50000"/>
              <a:gd name="adj2" fmla="val 71350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6" name="AutoShape 32"/>
          <p:cNvSpPr>
            <a:spLocks noChangeAspect="1" noChangeArrowheads="1"/>
          </p:cNvSpPr>
          <p:nvPr/>
        </p:nvSpPr>
        <p:spPr bwMode="auto">
          <a:xfrm rot="-9749529">
            <a:off x="1136650" y="3635375"/>
            <a:ext cx="87313" cy="158750"/>
          </a:xfrm>
          <a:prstGeom prst="downArrow">
            <a:avLst>
              <a:gd name="adj1" fmla="val 50000"/>
              <a:gd name="adj2" fmla="val 45454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7" name="AutoShape 33"/>
          <p:cNvSpPr>
            <a:spLocks noChangeAspect="1" noChangeArrowheads="1"/>
          </p:cNvSpPr>
          <p:nvPr/>
        </p:nvSpPr>
        <p:spPr bwMode="auto">
          <a:xfrm rot="-1080768">
            <a:off x="2205038" y="2066925"/>
            <a:ext cx="217487" cy="620713"/>
          </a:xfrm>
          <a:prstGeom prst="downArrow">
            <a:avLst>
              <a:gd name="adj1" fmla="val 50000"/>
              <a:gd name="adj2" fmla="val 71351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8" name="AutoShape 34"/>
          <p:cNvSpPr>
            <a:spLocks noChangeAspect="1" noChangeArrowheads="1"/>
          </p:cNvSpPr>
          <p:nvPr/>
        </p:nvSpPr>
        <p:spPr bwMode="auto">
          <a:xfrm rot="-9749529">
            <a:off x="2538413" y="2281238"/>
            <a:ext cx="230187" cy="417512"/>
          </a:xfrm>
          <a:prstGeom prst="downArrow">
            <a:avLst>
              <a:gd name="adj1" fmla="val 50000"/>
              <a:gd name="adj2" fmla="val 45345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9" name="Text Box 35"/>
          <p:cNvSpPr txBox="1">
            <a:spLocks noChangeArrowheads="1"/>
          </p:cNvSpPr>
          <p:nvPr/>
        </p:nvSpPr>
        <p:spPr bwMode="auto">
          <a:xfrm>
            <a:off x="304800" y="4884003"/>
            <a:ext cx="845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The change from sea ice to ice-free ocean is the largest surface contrast on earth as far as solar energy is </a:t>
            </a:r>
            <a:r>
              <a:rPr lang="en-US" sz="2400" dirty="0" smtClean="0">
                <a:solidFill>
                  <a:srgbClr val="FFFF00"/>
                </a:solidFill>
              </a:rPr>
              <a:t>concerned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77200" y="6019800"/>
            <a:ext cx="1066800" cy="190500"/>
          </a:xfrm>
        </p:spPr>
        <p:txBody>
          <a:bodyPr/>
          <a:lstStyle/>
          <a:p>
            <a:pPr algn="r"/>
            <a:fld id="{2A1597D1-5BE1-4153-B701-76F1254B2880}" type="slidenum">
              <a:rPr lang="en-US" smtClean="0">
                <a:solidFill>
                  <a:schemeClr val="bg1"/>
                </a:solidFill>
              </a:rPr>
              <a:pPr algn="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685800"/>
          </a:xfrm>
        </p:spPr>
        <p:txBody>
          <a:bodyPr/>
          <a:lstStyle/>
          <a:p>
            <a:r>
              <a:rPr lang="en-US"/>
              <a:t>Sea Ice – Albedo Feedback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895600" y="863600"/>
            <a:ext cx="2851150" cy="679450"/>
          </a:xfrm>
          <a:prstGeom prst="rect">
            <a:avLst/>
          </a:prstGeom>
          <a:solidFill>
            <a:srgbClr val="99CC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dirty="0">
                <a:solidFill>
                  <a:schemeClr val="tx2"/>
                </a:solidFill>
                <a:latin typeface="Garamond" pitchFamily="18" charset="0"/>
              </a:rPr>
              <a:t>Temperature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↑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324600" y="2311400"/>
            <a:ext cx="2003425" cy="679450"/>
          </a:xfrm>
          <a:prstGeom prst="rect">
            <a:avLst/>
          </a:prstGeom>
          <a:solidFill>
            <a:srgbClr val="99CC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chemeClr val="tx2"/>
                </a:solidFill>
                <a:latin typeface="Garamond" pitchFamily="18" charset="0"/>
              </a:rPr>
              <a:t>Ice melt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↑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400800" y="4064000"/>
            <a:ext cx="1865313" cy="679450"/>
          </a:xfrm>
          <a:prstGeom prst="rect">
            <a:avLst/>
          </a:prstGeom>
          <a:solidFill>
            <a:srgbClr val="99CC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chemeClr val="tx2"/>
                </a:solidFill>
                <a:latin typeface="Garamond" pitchFamily="18" charset="0"/>
              </a:rPr>
              <a:t>Albedo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↓</a:t>
            </a:r>
            <a:endParaRPr lang="en-US" sz="3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514600" y="5283200"/>
            <a:ext cx="3860800" cy="679450"/>
          </a:xfrm>
          <a:prstGeom prst="rect">
            <a:avLst/>
          </a:prstGeom>
          <a:solidFill>
            <a:srgbClr val="99CC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chemeClr val="tx2"/>
                </a:solidFill>
                <a:latin typeface="Garamond" pitchFamily="18" charset="0"/>
              </a:rPr>
              <a:t>Energy absorption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↑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09600" y="2921000"/>
            <a:ext cx="1422400" cy="679450"/>
          </a:xfrm>
          <a:prstGeom prst="rect">
            <a:avLst/>
          </a:prstGeom>
          <a:solidFill>
            <a:srgbClr val="99CC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chemeClr val="tx2"/>
                </a:solidFill>
                <a:latin typeface="Garamond" pitchFamily="18" charset="0"/>
              </a:rPr>
              <a:t>Heat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↑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256" name="AutoShape 8"/>
          <p:cNvCxnSpPr>
            <a:cxnSpLocks noChangeShapeType="1"/>
            <a:stCxn id="53251" idx="3"/>
            <a:endCxn id="53252" idx="0"/>
          </p:cNvCxnSpPr>
          <p:nvPr/>
        </p:nvCxnSpPr>
        <p:spPr bwMode="auto">
          <a:xfrm>
            <a:off x="5765800" y="1203325"/>
            <a:ext cx="1560513" cy="1089025"/>
          </a:xfrm>
          <a:prstGeom prst="curvedConnector2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257" name="AutoShape 9"/>
          <p:cNvCxnSpPr>
            <a:cxnSpLocks noChangeShapeType="1"/>
            <a:stCxn id="53252" idx="2"/>
            <a:endCxn id="53253" idx="0"/>
          </p:cNvCxnSpPr>
          <p:nvPr/>
        </p:nvCxnSpPr>
        <p:spPr bwMode="auto">
          <a:xfrm rot="16200000" flipH="1">
            <a:off x="6812757" y="3523456"/>
            <a:ext cx="1035050" cy="7937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258" name="AutoShape 10"/>
          <p:cNvCxnSpPr>
            <a:cxnSpLocks noChangeShapeType="1"/>
            <a:stCxn id="53253" idx="2"/>
            <a:endCxn id="53254" idx="3"/>
          </p:cNvCxnSpPr>
          <p:nvPr/>
        </p:nvCxnSpPr>
        <p:spPr bwMode="auto">
          <a:xfrm rot="5400000">
            <a:off x="6434137" y="4722813"/>
            <a:ext cx="860425" cy="939800"/>
          </a:xfrm>
          <a:prstGeom prst="curvedConnector2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259" name="AutoShape 11"/>
          <p:cNvCxnSpPr>
            <a:cxnSpLocks noChangeShapeType="1"/>
            <a:stCxn id="53254" idx="1"/>
            <a:endCxn id="53255" idx="2"/>
          </p:cNvCxnSpPr>
          <p:nvPr/>
        </p:nvCxnSpPr>
        <p:spPr bwMode="auto">
          <a:xfrm rot="10800000">
            <a:off x="1320800" y="3619500"/>
            <a:ext cx="1174750" cy="2003425"/>
          </a:xfrm>
          <a:prstGeom prst="curvedConnector2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3260" name="AutoShape 12"/>
          <p:cNvCxnSpPr>
            <a:cxnSpLocks noChangeShapeType="1"/>
            <a:stCxn id="53255" idx="0"/>
            <a:endCxn id="53251" idx="1"/>
          </p:cNvCxnSpPr>
          <p:nvPr/>
        </p:nvCxnSpPr>
        <p:spPr bwMode="auto">
          <a:xfrm rot="16200000">
            <a:off x="1249362" y="1274763"/>
            <a:ext cx="1698625" cy="1555750"/>
          </a:xfrm>
          <a:prstGeom prst="curvedConnector2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286000" y="29718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Garamond" pitchFamily="18" charset="0"/>
              </a:rPr>
              <a:t>Amplification of warming</a:t>
            </a:r>
            <a:endParaRPr lang="en-US" sz="3600" i="1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188C-2892-44F7-8FBF-2B0F679414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 autoUpdateAnimBg="0"/>
      <p:bldP spid="53253" grpId="0" animBg="1" autoUpdateAnimBg="0"/>
      <p:bldP spid="53254" grpId="0" animBg="1" autoUpdateAnimBg="0"/>
      <p:bldP spid="53255" grpId="0" animBg="1" autoUpdateAnimBg="0"/>
      <p:bldP spid="532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" r="6953"/>
          <a:stretch/>
        </p:blipFill>
        <p:spPr>
          <a:xfrm>
            <a:off x="3962400" y="1219200"/>
            <a:ext cx="5081788" cy="4062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2012 Arctic sea ice minimum, 16 September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1708665"/>
            <a:ext cx="278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Previous low surpassed on Aug. 26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8"/>
          <a:stretch/>
        </p:blipFill>
        <p:spPr>
          <a:xfrm>
            <a:off x="228600" y="762000"/>
            <a:ext cx="3652157" cy="541620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>
            <a:off x="841502" y="6036379"/>
            <a:ext cx="533400" cy="0"/>
          </a:xfrm>
          <a:prstGeom prst="line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374902" y="5897880"/>
            <a:ext cx="1511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9900"/>
                </a:solidFill>
              </a:rPr>
              <a:t>1979-2000 average</a:t>
            </a:r>
            <a:endParaRPr lang="en-US" sz="1200" dirty="0">
              <a:solidFill>
                <a:srgbClr val="FF99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0659" y="4267200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70C0"/>
                </a:solidFill>
              </a:rPr>
              <a:t>3.41 million km</a:t>
            </a:r>
            <a:r>
              <a:rPr lang="en-US" sz="1200" baseline="30000" dirty="0" smtClean="0">
                <a:solidFill>
                  <a:srgbClr val="0070C0"/>
                </a:solidFill>
              </a:rPr>
              <a:t>2</a:t>
            </a:r>
          </a:p>
          <a:p>
            <a:pPr algn="l"/>
            <a:r>
              <a:rPr lang="en-US" sz="1200" dirty="0" smtClean="0">
                <a:solidFill>
                  <a:srgbClr val="0070C0"/>
                </a:solidFill>
              </a:rPr>
              <a:t>1.32 million mi</a:t>
            </a:r>
            <a:r>
              <a:rPr lang="en-US" sz="1200" baseline="30000" dirty="0" smtClean="0">
                <a:solidFill>
                  <a:srgbClr val="0070C0"/>
                </a:solidFill>
              </a:rPr>
              <a:t>2</a:t>
            </a:r>
            <a:endParaRPr lang="en-US" sz="1200" baseline="30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248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Arctic Sea Ice News and Analysis: http://nsidc.org/arcticseaicenews/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Imagery from NSIDC Sea Ice Index: http://nsidc.org/data/seaice_index/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188C-2892-44F7-8FBF-2B0F679414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r>
              <a:rPr lang="en-US" dirty="0" smtClean="0"/>
              <a:t>Arctic Amplification: a warmer, wetter Arctic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114800" cy="510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Temperatures:</a:t>
            </a:r>
          </a:p>
          <a:p>
            <a:pPr lvl="1"/>
            <a:r>
              <a:rPr lang="en-US" sz="2000" dirty="0" smtClean="0"/>
              <a:t>Ocean absorbs more of sun’s energy during summer than sea ice</a:t>
            </a:r>
          </a:p>
          <a:p>
            <a:pPr lvl="1"/>
            <a:r>
              <a:rPr lang="en-US" sz="2000" dirty="0" smtClean="0"/>
              <a:t>Ocean heat keeps atmosphere warm into the fall</a:t>
            </a:r>
          </a:p>
          <a:p>
            <a:pPr lvl="1"/>
            <a:r>
              <a:rPr lang="en-US" sz="2000" dirty="0" smtClean="0"/>
              <a:t>“Arctic Amplification”</a:t>
            </a:r>
          </a:p>
          <a:p>
            <a:r>
              <a:rPr lang="en-US" sz="2400" dirty="0" smtClean="0"/>
              <a:t>Water vapor:</a:t>
            </a:r>
          </a:p>
          <a:p>
            <a:pPr lvl="1"/>
            <a:r>
              <a:rPr lang="en-US" sz="2000" dirty="0" smtClean="0"/>
              <a:t>Less sea ice means more transfer of moister to the atmosphere</a:t>
            </a:r>
          </a:p>
          <a:p>
            <a:pPr lvl="1"/>
            <a:r>
              <a:rPr lang="en-US" sz="2000" dirty="0" smtClean="0"/>
              <a:t>More water vapor during the autumn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28801" y="6258580"/>
            <a:ext cx="6553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Serreze</a:t>
            </a:r>
            <a:r>
              <a:rPr lang="en-US" sz="1400" dirty="0">
                <a:solidFill>
                  <a:schemeClr val="accent2"/>
                </a:solidFill>
              </a:rPr>
              <a:t>, et al., </a:t>
            </a:r>
            <a:r>
              <a:rPr lang="en-US" sz="1400" dirty="0" smtClean="0">
                <a:solidFill>
                  <a:schemeClr val="accent2"/>
                </a:solidFill>
              </a:rPr>
              <a:t>2008 and Serreze et al., 2012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</a:t>
            </a:r>
            <a:r>
              <a:rPr lang="en-US" sz="1400" dirty="0" smtClean="0">
                <a:solidFill>
                  <a:schemeClr val="accent2"/>
                </a:solidFill>
              </a:rPr>
              <a:t>ata </a:t>
            </a:r>
            <a:r>
              <a:rPr lang="en-US" sz="1400" dirty="0">
                <a:solidFill>
                  <a:schemeClr val="accent2"/>
                </a:solidFill>
              </a:rPr>
              <a:t>from NOAA </a:t>
            </a:r>
            <a:r>
              <a:rPr lang="en-US" sz="1400" dirty="0" smtClean="0">
                <a:solidFill>
                  <a:schemeClr val="accent2"/>
                </a:solidFill>
              </a:rPr>
              <a:t>NCEP (top) and NASA MERRA (bottom)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053263" y="1447800"/>
            <a:ext cx="197611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Autumn air </a:t>
            </a:r>
            <a:r>
              <a:rPr lang="en-US" sz="1200" dirty="0">
                <a:solidFill>
                  <a:schemeClr val="bg1"/>
                </a:solidFill>
              </a:rPr>
              <a:t>temperature anomalies,</a:t>
            </a:r>
          </a:p>
          <a:p>
            <a:r>
              <a:rPr lang="en-US" sz="1200" dirty="0">
                <a:solidFill>
                  <a:schemeClr val="bg1"/>
                </a:solidFill>
              </a:rPr>
              <a:t>(2003-2007) </a:t>
            </a:r>
            <a:r>
              <a:rPr lang="en-US" sz="1200" dirty="0" smtClean="0">
                <a:solidFill>
                  <a:schemeClr val="bg1"/>
                </a:solidFill>
              </a:rPr>
              <a:t>minus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>
                <a:solidFill>
                  <a:schemeClr val="bg1"/>
                </a:solidFill>
              </a:rPr>
              <a:t>1979-2007)</a:t>
            </a:r>
          </a:p>
        </p:txBody>
      </p:sp>
      <p:pic>
        <p:nvPicPr>
          <p:cNvPr id="8" name="Picture 7" descr="hog3"/>
          <p:cNvPicPr>
            <a:picLocks noChangeAspect="1" noChangeArrowheads="1"/>
          </p:cNvPicPr>
          <p:nvPr/>
        </p:nvPicPr>
        <p:blipFill>
          <a:blip r:embed="rId2" cstate="print"/>
          <a:srcRect t="45390"/>
          <a:stretch>
            <a:fillRect/>
          </a:stretch>
        </p:blipFill>
        <p:spPr bwMode="auto">
          <a:xfrm>
            <a:off x="4648200" y="762000"/>
            <a:ext cx="2448339" cy="25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2448339" cy="2729898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86600" y="4122003"/>
            <a:ext cx="197611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September water vapor anomalies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</a:p>
          <a:p>
            <a:r>
              <a:rPr lang="en-US" sz="1200" dirty="0">
                <a:solidFill>
                  <a:schemeClr val="bg1"/>
                </a:solidFill>
              </a:rPr>
              <a:t>(2003-2007) </a:t>
            </a:r>
            <a:r>
              <a:rPr lang="en-US" sz="1200" dirty="0" smtClean="0">
                <a:solidFill>
                  <a:schemeClr val="bg1"/>
                </a:solidFill>
              </a:rPr>
              <a:t>minus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(1979-2007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54925" y="6035423"/>
            <a:ext cx="1066800" cy="190500"/>
          </a:xfrm>
        </p:spPr>
        <p:txBody>
          <a:bodyPr/>
          <a:lstStyle/>
          <a:p>
            <a:pPr algn="r"/>
            <a:fld id="{2A1597D1-5BE1-4153-B701-76F1254B2880}" type="slidenum">
              <a:rPr lang="en-US" smtClean="0">
                <a:solidFill>
                  <a:schemeClr val="bg1"/>
                </a:solidFill>
              </a:rPr>
              <a:pPr algn="r"/>
              <a:t>20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 dirty="0" smtClean="0"/>
              <a:t>Changes in Arctic sea ice affecting global climate?</a:t>
            </a:r>
            <a:endParaRPr lang="en-US" dirty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685800"/>
            <a:ext cx="4802985" cy="5334000"/>
          </a:xfrm>
        </p:spPr>
        <p:txBody>
          <a:bodyPr/>
          <a:lstStyle/>
          <a:p>
            <a:r>
              <a:rPr lang="en-US" sz="2400" dirty="0" smtClean="0"/>
              <a:t>Less ice = “wavy-</a:t>
            </a:r>
            <a:r>
              <a:rPr lang="en-US" sz="2400" dirty="0" err="1" smtClean="0"/>
              <a:t>er</a:t>
            </a:r>
            <a:r>
              <a:rPr lang="en-US" sz="2400" dirty="0" smtClean="0"/>
              <a:t>” jet stream</a:t>
            </a:r>
          </a:p>
          <a:p>
            <a:r>
              <a:rPr lang="en-US" sz="2400" dirty="0" smtClean="0"/>
              <a:t>Storm tracks change</a:t>
            </a:r>
          </a:p>
          <a:p>
            <a:r>
              <a:rPr lang="en-US" sz="2400" dirty="0" smtClean="0"/>
              <a:t>Precipitation </a:t>
            </a:r>
            <a:r>
              <a:rPr lang="en-US" sz="2400" dirty="0"/>
              <a:t>patterns </a:t>
            </a:r>
            <a:r>
              <a:rPr lang="en-US" sz="2400" dirty="0" smtClean="0"/>
              <a:t>change</a:t>
            </a:r>
            <a:endParaRPr lang="en-US" sz="2400" dirty="0"/>
          </a:p>
          <a:p>
            <a:r>
              <a:rPr lang="en-US" sz="2400" dirty="0" smtClean="0"/>
              <a:t>More persistent weather patterns:</a:t>
            </a:r>
          </a:p>
          <a:p>
            <a:pPr lvl="1"/>
            <a:r>
              <a:rPr lang="en-US" sz="2000" dirty="0" smtClean="0"/>
              <a:t>Heat waves</a:t>
            </a:r>
          </a:p>
          <a:p>
            <a:pPr lvl="1"/>
            <a:r>
              <a:rPr lang="en-US" sz="2000" dirty="0" smtClean="0"/>
              <a:t>Cold snaps</a:t>
            </a:r>
          </a:p>
          <a:p>
            <a:pPr lvl="1"/>
            <a:r>
              <a:rPr lang="en-US" sz="2000" dirty="0" smtClean="0"/>
              <a:t>Drought</a:t>
            </a:r>
          </a:p>
          <a:p>
            <a:pPr lvl="1"/>
            <a:r>
              <a:rPr lang="en-US" sz="2000" dirty="0" smtClean="0"/>
              <a:t>Flooding</a:t>
            </a:r>
            <a:endParaRPr lang="en-US" sz="2000" dirty="0"/>
          </a:p>
          <a:p>
            <a:r>
              <a:rPr lang="en-US" sz="2400" dirty="0"/>
              <a:t>Changes </a:t>
            </a:r>
            <a:r>
              <a:rPr lang="en-US" sz="2400" dirty="0" smtClean="0"/>
              <a:t>expected in </a:t>
            </a:r>
            <a:r>
              <a:rPr lang="en-US" sz="2400" dirty="0"/>
              <a:t>Europe and Asia as </a:t>
            </a:r>
            <a:r>
              <a:rPr lang="en-US" sz="2400" dirty="0" smtClean="0"/>
              <a:t>well</a:t>
            </a:r>
          </a:p>
          <a:p>
            <a:endParaRPr lang="en-US" sz="2400" dirty="0"/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1704360" y="6397823"/>
            <a:ext cx="66544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J. Francis, Rutgers Univ. and S. </a:t>
            </a:r>
            <a:r>
              <a:rPr lang="en-US" sz="1400" dirty="0" err="1" smtClean="0">
                <a:solidFill>
                  <a:schemeClr val="accent2"/>
                </a:solidFill>
              </a:rPr>
              <a:t>Vavrus</a:t>
            </a:r>
            <a:r>
              <a:rPr lang="en-US" sz="1400" dirty="0" smtClean="0">
                <a:solidFill>
                  <a:schemeClr val="accent2"/>
                </a:solidFill>
              </a:rPr>
              <a:t>, Univ. </a:t>
            </a:r>
            <a:r>
              <a:rPr lang="en-US" sz="1400" dirty="0" err="1" smtClean="0">
                <a:solidFill>
                  <a:schemeClr val="accent2"/>
                </a:solidFill>
              </a:rPr>
              <a:t>Wisc</a:t>
            </a:r>
            <a:r>
              <a:rPr lang="en-US" sz="1400" dirty="0" smtClean="0">
                <a:solidFill>
                  <a:schemeClr val="accent2"/>
                </a:solidFill>
              </a:rPr>
              <a:t>., </a:t>
            </a:r>
            <a:r>
              <a:rPr lang="en-US" sz="1400" dirty="0" err="1" smtClean="0">
                <a:solidFill>
                  <a:schemeClr val="accent2"/>
                </a:solidFill>
              </a:rPr>
              <a:t>Geophys</a:t>
            </a:r>
            <a:r>
              <a:rPr lang="en-US" sz="1400" dirty="0" smtClean="0">
                <a:solidFill>
                  <a:schemeClr val="accent2"/>
                </a:solidFill>
              </a:rPr>
              <a:t>. Res. Letters, 2012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francis_gallery_jetstr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752600"/>
            <a:ext cx="3879034" cy="2494181"/>
          </a:xfrm>
          <a:prstGeom prst="rect">
            <a:avLst/>
          </a:prstGeom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867400" y="1981200"/>
            <a:ext cx="6463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323660" y="2667000"/>
            <a:ext cx="54374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6718" y="4267200"/>
            <a:ext cx="367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Jet stream flow becoming more north-south and less west-east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77200" y="6019800"/>
            <a:ext cx="1066800" cy="190500"/>
          </a:xfrm>
        </p:spPr>
        <p:txBody>
          <a:bodyPr/>
          <a:lstStyle/>
          <a:p>
            <a:pPr algn="r"/>
            <a:fld id="{2A1597D1-5BE1-4153-B701-76F1254B2880}" type="slidenum">
              <a:rPr lang="en-US" smtClean="0">
                <a:solidFill>
                  <a:schemeClr val="bg1"/>
                </a:solidFill>
              </a:rPr>
              <a:pPr algn="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A word on Antarctic sea 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7943" r="22245" b="16571"/>
          <a:stretch/>
        </p:blipFill>
        <p:spPr>
          <a:xfrm>
            <a:off x="5835769" y="3756922"/>
            <a:ext cx="2247221" cy="2339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17708" r="21904" b="16807"/>
          <a:stretch/>
        </p:blipFill>
        <p:spPr>
          <a:xfrm>
            <a:off x="5835769" y="1371600"/>
            <a:ext cx="2247221" cy="2339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756047"/>
            <a:ext cx="40831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Which is normal and which is record high?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September 22 Sea 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88704"/>
            <a:ext cx="50292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Antarctic sea ice is at a record high maximum.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Is this significant?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000750"/>
            <a:ext cx="1066800" cy="190500"/>
          </a:xfrm>
        </p:spPr>
        <p:txBody>
          <a:bodyPr/>
          <a:lstStyle/>
          <a:p>
            <a:pPr algn="r"/>
            <a:fld id="{2A1597D1-5BE1-4153-B701-76F1254B2880}" type="slidenum">
              <a:rPr lang="en-US" smtClean="0">
                <a:solidFill>
                  <a:schemeClr val="bg1"/>
                </a:solidFill>
              </a:rPr>
              <a:pPr algn="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A word on Antarctic sea 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145608"/>
              </p:ext>
            </p:extLst>
          </p:nvPr>
        </p:nvGraphicFramePr>
        <p:xfrm>
          <a:off x="381000" y="985520"/>
          <a:ext cx="51816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Arctic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Antarctic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Minimum declining by 13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% per decade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Maximum increasing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by &lt;1% per decade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Ocean surrounded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by a continent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Continent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surrounded by an ocean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Mostly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multi-year ice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Mostly first-year ice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Avg. thickness, 3-4 m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Avg. thickness, 1-2 m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Less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affected by winds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Dominated by winds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Change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is primarily due to warming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Change is primarily due to circulation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patterns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Volume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changing dramatically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Volume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changing minimally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Large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climate impact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Small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climate impact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7943" r="22245" b="16571"/>
          <a:stretch/>
        </p:blipFill>
        <p:spPr>
          <a:xfrm>
            <a:off x="5835769" y="3756922"/>
            <a:ext cx="2247221" cy="2339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17708" r="21904" b="16807"/>
          <a:stretch/>
        </p:blipFill>
        <p:spPr>
          <a:xfrm>
            <a:off x="5835769" y="1371600"/>
            <a:ext cx="2247221" cy="2339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78301" y="756047"/>
            <a:ext cx="24801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September 22 Sea 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35769" y="5562600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FFFF00"/>
                </a:solidFill>
              </a:rPr>
              <a:t>1981</a:t>
            </a:r>
          </a:p>
          <a:p>
            <a:pPr algn="l"/>
            <a:r>
              <a:rPr lang="en-US" sz="1400" dirty="0" smtClean="0">
                <a:solidFill>
                  <a:srgbClr val="FFFF00"/>
                </a:solidFill>
              </a:rPr>
              <a:t>Normal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5768" y="3200400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FFFF00"/>
                </a:solidFill>
              </a:rPr>
              <a:t>2012</a:t>
            </a:r>
          </a:p>
          <a:p>
            <a:pPr algn="l"/>
            <a:r>
              <a:rPr lang="en-US" sz="1400" dirty="0" smtClean="0">
                <a:solidFill>
                  <a:srgbClr val="FFFF00"/>
                </a:solidFill>
              </a:rPr>
              <a:t>Record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562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Antarctic ice is ~750,000 km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from average, 25% of the current anomaly for the Arctic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77200" y="6018431"/>
            <a:ext cx="1066800" cy="190500"/>
          </a:xfrm>
        </p:spPr>
        <p:txBody>
          <a:bodyPr/>
          <a:lstStyle/>
          <a:p>
            <a:pPr algn="r"/>
            <a:fld id="{2A1597D1-5BE1-4153-B701-76F1254B2880}" type="slidenum">
              <a:rPr lang="en-US" smtClean="0">
                <a:solidFill>
                  <a:schemeClr val="bg1"/>
                </a:solidFill>
              </a:rPr>
              <a:pPr algn="r"/>
              <a:t>23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aice_suns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229350"/>
          </a:xfr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4056387" y="6288088"/>
            <a:ext cx="17075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Thank </a:t>
            </a:r>
            <a:r>
              <a:rPr lang="en-US" sz="2400" dirty="0" smtClean="0">
                <a:solidFill>
                  <a:schemeClr val="accent2"/>
                </a:solidFill>
              </a:rPr>
              <a:t>you!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838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DBFF"/>
              </a:buClr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Arctic sea ice is changing faster than expected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B1DBFF"/>
              </a:buClr>
              <a:buFontTx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Extent is decreasing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B1DBFF"/>
              </a:buClr>
              <a:buFontTx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Ice is thinning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B1DBFF"/>
              </a:buClr>
              <a:buFontTx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Multiyear ice is being lost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DBFF"/>
              </a:buClr>
              <a:buSzTx/>
              <a:buFontTx/>
              <a:buChar char="•"/>
              <a:tabLst/>
              <a:defRPr/>
            </a:pP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Impacts</a:t>
            </a:r>
            <a:r>
              <a:rPr kumimoji="0" lang="en-US" sz="240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the Arctic are already being observed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B1DBFF"/>
              </a:buClr>
              <a:buFontTx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Native communities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B1DBFF"/>
              </a:buClr>
              <a:buFontTx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Coastal erosion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B1DBFF"/>
              </a:buClr>
              <a:buFontTx/>
              <a:buChar char="•"/>
              <a:defRPr/>
            </a:pPr>
            <a:r>
              <a:rPr kumimoji="0" lang="en-US" sz="200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Wildlife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B1DBFF"/>
              </a:buClr>
              <a:buFontTx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Resource exploitation</a:t>
            </a:r>
            <a:endParaRPr kumimoji="0" lang="en-US" sz="200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DBFF"/>
              </a:buClr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 are i</a:t>
            </a:r>
            <a:r>
              <a:rPr lang="en-US" sz="2400" kern="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ndications</a:t>
            </a: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impacts on global climate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0" y="5048071"/>
            <a:ext cx="533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Sea Ice News: http://nsidc.org/arcticseaicenews/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Sea Ice Data: http:/nsidc.org/data/</a:t>
            </a:r>
            <a:r>
              <a:rPr lang="en-US" dirty="0" err="1" smtClean="0">
                <a:solidFill>
                  <a:schemeClr val="bg1"/>
                </a:solidFill>
              </a:rPr>
              <a:t>seaice_index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Education Resources: http:/nsidc.org/</a:t>
            </a:r>
            <a:r>
              <a:rPr lang="en-US" dirty="0" err="1" smtClean="0">
                <a:solidFill>
                  <a:schemeClr val="bg1"/>
                </a:solidFill>
              </a:rPr>
              <a:t>cryosphere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1" y="6019800"/>
            <a:ext cx="1066800" cy="190500"/>
          </a:xfrm>
        </p:spPr>
        <p:txBody>
          <a:bodyPr/>
          <a:lstStyle/>
          <a:p>
            <a:pPr algn="r"/>
            <a:fld id="{2A1597D1-5BE1-4153-B701-76F1254B2880}" type="slidenum">
              <a:rPr lang="en-US" smtClean="0">
                <a:solidFill>
                  <a:schemeClr val="bg1"/>
                </a:solidFill>
              </a:rPr>
              <a:pPr algn="r"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Change in record low extent since 1979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095" r="7960" b="16071"/>
          <a:stretch/>
        </p:blipFill>
        <p:spPr>
          <a:xfrm>
            <a:off x="914400" y="914400"/>
            <a:ext cx="7502979" cy="5200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2153" y="990600"/>
            <a:ext cx="580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Annual minimum extent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/>
              <a:t> standing record low extent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1981200" y="1981200"/>
            <a:ext cx="228600" cy="1752600"/>
          </a:xfrm>
          <a:prstGeom prst="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2362200" y="1981200"/>
            <a:ext cx="228600" cy="758952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2438400" y="2743200"/>
            <a:ext cx="4152900" cy="0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1981200" y="3733800"/>
            <a:ext cx="5943600" cy="0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14600" y="232993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-23%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9072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-22%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6656832" y="2783205"/>
            <a:ext cx="228600" cy="54864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3528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7498080" y="3364992"/>
            <a:ext cx="228600" cy="36576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319565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-51%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6312853" y="21453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6781720" y="26025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724152" y="309193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3795" y="4114800"/>
            <a:ext cx="4275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% change from previous record low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% change from initial record low in 1979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Annual minimum extent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505200" y="5105400"/>
            <a:ext cx="457200" cy="0"/>
          </a:xfrm>
          <a:prstGeom prst="lin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188C-2892-44F7-8FBF-2B0F679414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_map_now_2012_new.gif"/>
          <p:cNvPicPr>
            <a:picLocks noChangeAspect="1"/>
          </p:cNvPicPr>
          <p:nvPr/>
        </p:nvPicPr>
        <p:blipFill>
          <a:blip r:embed="rId2" cstate="print"/>
          <a:srcRect l="25000" t="17333" r="3000" b="20000"/>
          <a:stretch>
            <a:fillRect/>
          </a:stretch>
        </p:blipFill>
        <p:spPr>
          <a:xfrm>
            <a:off x="4648200" y="3486136"/>
            <a:ext cx="4114800" cy="2686064"/>
          </a:xfrm>
          <a:prstGeom prst="rect">
            <a:avLst/>
          </a:prstGeom>
        </p:spPr>
      </p:pic>
      <p:pic>
        <p:nvPicPr>
          <p:cNvPr id="10" name="Picture 9" descr="us_map_1980s_new.gif"/>
          <p:cNvPicPr>
            <a:picLocks noChangeAspect="1"/>
          </p:cNvPicPr>
          <p:nvPr/>
        </p:nvPicPr>
        <p:blipFill>
          <a:blip r:embed="rId3" cstate="print"/>
          <a:srcRect l="25000" t="17333" r="3000" b="17333"/>
          <a:stretch>
            <a:fillRect/>
          </a:stretch>
        </p:blipFill>
        <p:spPr>
          <a:xfrm>
            <a:off x="4648200" y="761957"/>
            <a:ext cx="4114800" cy="2800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Change in minimum extent from 1980 to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248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Map courtesy: http://diymaps.net/us_12.htm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State area data from U.S. Census Bureau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24400" y="3124200"/>
            <a:ext cx="6858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4559" y="3176200"/>
            <a:ext cx="705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Sea Ice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62600" y="3124200"/>
            <a:ext cx="685800" cy="38100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585" y="3090672"/>
            <a:ext cx="67999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Ocean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2007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17415" y="3157728"/>
            <a:ext cx="685800" cy="381000"/>
          </a:xfrm>
          <a:prstGeom prst="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124200"/>
            <a:ext cx="67999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Ocean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2012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4" name="Picture 13" descr="1980min_extent.png"/>
          <p:cNvPicPr>
            <a:picLocks noChangeAspect="1"/>
          </p:cNvPicPr>
          <p:nvPr/>
        </p:nvPicPr>
        <p:blipFill>
          <a:blip r:embed="rId4" cstate="print"/>
          <a:srcRect l="7895" t="26352" r="15789" b="21429"/>
          <a:stretch>
            <a:fillRect/>
          </a:stretch>
        </p:blipFill>
        <p:spPr>
          <a:xfrm>
            <a:off x="685800" y="838200"/>
            <a:ext cx="2514600" cy="2535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t="26668" r="15841" b="22957"/>
          <a:stretch>
            <a:fillRect/>
          </a:stretch>
        </p:blipFill>
        <p:spPr>
          <a:xfrm>
            <a:off x="685800" y="3505200"/>
            <a:ext cx="2572442" cy="2516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569573" y="1752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1980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9574" y="42026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2007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2012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429000" y="2209800"/>
            <a:ext cx="990600" cy="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429000" y="4876800"/>
            <a:ext cx="990600" cy="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4778958" y="5638800"/>
            <a:ext cx="6858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7476" y="5690800"/>
            <a:ext cx="748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Not Incl.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8097" y="35052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2007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 bwMode="auto">
          <a:xfrm flipH="1">
            <a:off x="1427596" y="3782199"/>
            <a:ext cx="62753" cy="942201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4" idx="2"/>
          </p:cNvCxnSpPr>
          <p:nvPr/>
        </p:nvCxnSpPr>
        <p:spPr bwMode="auto">
          <a:xfrm>
            <a:off x="1490349" y="3782199"/>
            <a:ext cx="871851" cy="485001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456696" y="4038600"/>
            <a:ext cx="524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2012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735877" y="4267200"/>
            <a:ext cx="131126" cy="1524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768024" y="4643735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2012 &amp;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2007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188C-2892-44F7-8FBF-2B0F679414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The “great” Arctic storm of August 2012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429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905000"/>
            <a:ext cx="44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endParaRPr lang="en-US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9489670">
            <a:off x="838200" y="3244530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Greenland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9489670">
            <a:off x="705947" y="99860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Alaska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9489670">
            <a:off x="2658271" y="3829795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Norway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442" y="137160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Siberia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00" y="3562350"/>
            <a:ext cx="4572000" cy="253365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5017000" y="3679371"/>
            <a:ext cx="6858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03000" y="3679371"/>
            <a:ext cx="6858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6248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MODIS imagery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: http://rapidfire.sci.gsfc.nasa.gov/subsets/?mosaic=Arctic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Univ. of Bremen data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: http://www.iup.uni-bremen.de:8084/ssmis/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428352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NASA MODIS imagery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5802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University of Bremen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7697" y="838200"/>
            <a:ext cx="4697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Strong storm broke up ice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rapid melt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Storm was strong but not unprecedented (8 similar storms in last 34 years)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  <a:sym typeface="Wingdings" pitchFamily="2" charset="2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Otherwise, 2012 weather was cooler and  more moderate than in 2007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The primary reason for the record low was a thinner sea ice cover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3242846"/>
            <a:ext cx="486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FF00"/>
                </a:solidFill>
              </a:rPr>
              <a:t>600,000 km</a:t>
            </a:r>
            <a:r>
              <a:rPr lang="en-US" sz="1600" i="1" baseline="30000" dirty="0" smtClean="0">
                <a:solidFill>
                  <a:srgbClr val="FFFF00"/>
                </a:solidFill>
              </a:rPr>
              <a:t>2</a:t>
            </a:r>
            <a:r>
              <a:rPr lang="en-US" sz="1600" i="1" dirty="0" smtClean="0">
                <a:solidFill>
                  <a:srgbClr val="FFFF00"/>
                </a:solidFill>
              </a:rPr>
              <a:t> ice loss (~size of Texas) lost in 5 days</a:t>
            </a:r>
            <a:endParaRPr lang="en-US" sz="1600" i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188C-2892-44F7-8FBF-2B0F679414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September extent trend is accelerating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762000"/>
          <a:ext cx="37338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19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66"/>
                          </a:solidFill>
                        </a:rPr>
                        <a:t>Years</a:t>
                      </a:r>
                      <a:endParaRPr lang="en-US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66"/>
                          </a:solidFill>
                        </a:rPr>
                        <a:t>Trend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3366"/>
                          </a:solidFill>
                        </a:rPr>
                        <a:t>(km</a:t>
                      </a:r>
                      <a:r>
                        <a:rPr lang="en-US" baseline="30000" dirty="0" smtClean="0">
                          <a:solidFill>
                            <a:srgbClr val="003366"/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rgbClr val="003366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3366"/>
                          </a:solidFill>
                        </a:rPr>
                        <a:t>yr</a:t>
                      </a:r>
                      <a:r>
                        <a:rPr lang="en-US" baseline="30000" dirty="0" smtClean="0">
                          <a:solidFill>
                            <a:srgbClr val="003366"/>
                          </a:solidFill>
                        </a:rPr>
                        <a:t>-1</a:t>
                      </a:r>
                      <a:r>
                        <a:rPr lang="en-US" dirty="0" smtClean="0">
                          <a:solidFill>
                            <a:srgbClr val="003366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3366"/>
                          </a:solidFill>
                        </a:rPr>
                        <a:t>%</a:t>
                      </a:r>
                      <a:r>
                        <a:rPr lang="en-US" baseline="0" dirty="0" smtClean="0">
                          <a:solidFill>
                            <a:srgbClr val="003366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3366"/>
                          </a:solidFill>
                        </a:rPr>
                        <a:t>decade</a:t>
                      </a:r>
                      <a:r>
                        <a:rPr lang="en-US" baseline="30000" dirty="0" smtClean="0">
                          <a:solidFill>
                            <a:srgbClr val="003366"/>
                          </a:solidFill>
                        </a:rPr>
                        <a:t>-1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3366"/>
                          </a:solidFill>
                        </a:rPr>
                        <a:t>relative</a:t>
                      </a:r>
                      <a:r>
                        <a:rPr lang="en-US" baseline="0" dirty="0" smtClean="0">
                          <a:solidFill>
                            <a:srgbClr val="003366"/>
                          </a:solidFill>
                        </a:rPr>
                        <a:t> to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3366"/>
                          </a:solidFill>
                        </a:rPr>
                        <a:t>79-00</a:t>
                      </a:r>
                      <a:r>
                        <a:rPr lang="en-US" baseline="0" dirty="0" smtClean="0">
                          <a:solidFill>
                            <a:srgbClr val="003366"/>
                          </a:solidFill>
                        </a:rPr>
                        <a:t> avg.</a:t>
                      </a:r>
                      <a:endParaRPr lang="en-US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-45900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-52800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-54600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-59400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-60200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-78100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-78700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-84700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79-12*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Sep2012_trend.png"/>
          <p:cNvPicPr>
            <a:picLocks noChangeAspect="1"/>
          </p:cNvPicPr>
          <p:nvPr/>
        </p:nvPicPr>
        <p:blipFill>
          <a:blip r:embed="rId2" cstate="print"/>
          <a:srcRect l="7929" t="411" r="8788" b="15556"/>
          <a:stretch>
            <a:fillRect/>
          </a:stretch>
        </p:blipFill>
        <p:spPr>
          <a:xfrm>
            <a:off x="228600" y="838201"/>
            <a:ext cx="4788792" cy="37337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914400" y="863026"/>
            <a:ext cx="3672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Average Monthly Arctic Sea Ice Extent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September 1979 to 2012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4448" y="3657601"/>
            <a:ext cx="17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*2012 estimate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 bwMode="auto">
          <a:xfrm flipV="1">
            <a:off x="4247998" y="3810001"/>
            <a:ext cx="400202" cy="32266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3400" y="4617184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Overall, the Arctic has lost ~50% of its summer ice cover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The last six Septembers are the lowest in our satellite records (beginning in 1979)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72200" y="5791200"/>
            <a:ext cx="914400" cy="381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324600"/>
            <a:ext cx="326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 of Indiana = 92,900 km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188C-2892-44F7-8FBF-2B0F679414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Sea ice thickness is decreasing</a:t>
            </a:r>
            <a:endParaRPr lang="en-US" dirty="0"/>
          </a:p>
        </p:txBody>
      </p:sp>
      <p:pic>
        <p:nvPicPr>
          <p:cNvPr id="4" name="Content Placeholder 3" descr="Seaice_Fig.1-8_kwok_ICESat_sub_thi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828" t="11111" r="28431" b="66667"/>
          <a:stretch>
            <a:fillRect/>
          </a:stretch>
        </p:blipFill>
        <p:spPr>
          <a:xfrm>
            <a:off x="1295400" y="1066800"/>
            <a:ext cx="6584950" cy="4648200"/>
          </a:xfr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8800" y="6324600"/>
            <a:ext cx="6553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Sea ice thickness estimated by submarine sonar and satellite laser altimeter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From Kwok and </a:t>
            </a:r>
            <a:r>
              <a:rPr lang="en-US" sz="1400" dirty="0" err="1" smtClean="0">
                <a:solidFill>
                  <a:schemeClr val="accent2"/>
                </a:solidFill>
              </a:rPr>
              <a:t>Rothrock</a:t>
            </a:r>
            <a:r>
              <a:rPr lang="en-US" sz="1400" dirty="0" smtClean="0">
                <a:solidFill>
                  <a:schemeClr val="accent2"/>
                </a:solidFill>
              </a:rPr>
              <a:t>, 2009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160" y="1371600"/>
            <a:ext cx="381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|-------------- Submarines -------------|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9565" y="2209800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NASA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ICESat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77200" y="6019800"/>
            <a:ext cx="1066800" cy="190500"/>
          </a:xfrm>
        </p:spPr>
        <p:txBody>
          <a:bodyPr/>
          <a:lstStyle/>
          <a:p>
            <a:pPr algn="r"/>
            <a:fld id="{2A1597D1-5BE1-4153-B701-76F1254B2880}" type="slidenum">
              <a:rPr lang="en-US" smtClean="0">
                <a:solidFill>
                  <a:schemeClr val="bg1"/>
                </a:solidFill>
              </a:rPr>
              <a:pPr algn="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09" y="838200"/>
            <a:ext cx="6826283" cy="5223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Sea ice volume decreasing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194137"/>
            <a:ext cx="2920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Estimated from </a:t>
            </a:r>
          </a:p>
          <a:p>
            <a:r>
              <a:rPr lang="en-US" sz="2000" i="1" dirty="0" smtClean="0"/>
              <a:t>passive microwave data</a:t>
            </a:r>
          </a:p>
          <a:p>
            <a:r>
              <a:rPr lang="en-US" sz="2000" i="1" dirty="0" smtClean="0"/>
              <a:t>model assimilation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908247" y="6324600"/>
            <a:ext cx="63161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</a:rPr>
              <a:t>University of Washington Polar Science Center</a:t>
            </a:r>
          </a:p>
          <a:p>
            <a:r>
              <a:rPr lang="en-US" sz="1200" dirty="0">
                <a:solidFill>
                  <a:srgbClr val="000099"/>
                </a:solidFill>
              </a:rPr>
              <a:t>http://psc.apl.washington.edu/wordpress/research/projects/arctic-sea-ice-volume-anomaly/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D188C-2892-44F7-8FBF-2B0F679414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09600"/>
          </a:xfrm>
        </p:spPr>
        <p:txBody>
          <a:bodyPr/>
          <a:lstStyle/>
          <a:p>
            <a:r>
              <a:rPr lang="en-US" dirty="0" smtClean="0"/>
              <a:t>Inferred thickness from sea ice age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6962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Age can be used as a proxy to estimate sea ice thickness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u="sng" dirty="0" smtClean="0"/>
              <a:t>Other things being equal:</a:t>
            </a:r>
            <a:r>
              <a:rPr lang="en-US" dirty="0" smtClean="0"/>
              <a:t>                                    			</a:t>
            </a:r>
          </a:p>
          <a:p>
            <a:pPr marL="457200" lvl="1" indent="0" algn="ctr">
              <a:buNone/>
            </a:pPr>
            <a:r>
              <a:rPr lang="en-US" sz="3600" i="1" dirty="0" smtClean="0"/>
              <a:t>Older ice = Thicker ice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5174159"/>
            <a:ext cx="88990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For an animation of ice age through October 2011 go to:</a:t>
            </a:r>
          </a:p>
          <a:p>
            <a:r>
              <a:rPr lang="en-US" sz="2000" dirty="0">
                <a:solidFill>
                  <a:srgbClr val="FFFF00"/>
                </a:solidFill>
              </a:rPr>
              <a:t>http://</a:t>
            </a:r>
            <a:r>
              <a:rPr lang="en-US" sz="2000" dirty="0" smtClean="0">
                <a:solidFill>
                  <a:srgbClr val="FFFF00"/>
                </a:solidFill>
              </a:rPr>
              <a:t>www.climatewatch.noaa.gov/video/2011/old-ice-becoming-rare-in-arctic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6019800"/>
            <a:ext cx="1066800" cy="190500"/>
          </a:xfrm>
        </p:spPr>
        <p:txBody>
          <a:bodyPr/>
          <a:lstStyle/>
          <a:p>
            <a:pPr algn="r"/>
            <a:fld id="{2A1597D1-5BE1-4153-B701-76F1254B2880}" type="slidenum">
              <a:rPr lang="en-US" smtClean="0">
                <a:solidFill>
                  <a:schemeClr val="bg1"/>
                </a:solidFill>
              </a:rPr>
              <a:pPr algn="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8973</TotalTime>
  <Words>1127</Words>
  <Application>Microsoft Office PowerPoint</Application>
  <PresentationFormat>On-screen Show (4:3)</PresentationFormat>
  <Paragraphs>273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The Rapidly Changing Arctic Sea Ice: New surprises in 2012</vt:lpstr>
      <vt:lpstr>2012 Arctic sea ice minimum, 16 September</vt:lpstr>
      <vt:lpstr>Change in record low extent since 1979</vt:lpstr>
      <vt:lpstr>Change in minimum extent from 1980 to 2012</vt:lpstr>
      <vt:lpstr>The “great” Arctic storm of August 2012</vt:lpstr>
      <vt:lpstr>September extent trend is accelerating</vt:lpstr>
      <vt:lpstr>Sea ice thickness is decreasing</vt:lpstr>
      <vt:lpstr>Sea ice volume decreasing </vt:lpstr>
      <vt:lpstr>Inferred thickness from sea ice age data</vt:lpstr>
      <vt:lpstr>Older, thicker ice is being lost</vt:lpstr>
      <vt:lpstr>Projections of future sea ice changes</vt:lpstr>
      <vt:lpstr>Decline is faster than forecast, old IPCC models</vt:lpstr>
      <vt:lpstr>Decline is faster than forecast, new IPCC models</vt:lpstr>
      <vt:lpstr>Impacts of a changing Arctic sea ice cover</vt:lpstr>
      <vt:lpstr>PowerPoint Presentation</vt:lpstr>
      <vt:lpstr>Human impacts</vt:lpstr>
      <vt:lpstr>Effects of sea ice change on global climate</vt:lpstr>
      <vt:lpstr>Loss of summer sea ice decreases albedo</vt:lpstr>
      <vt:lpstr>Sea Ice – Albedo Feedback</vt:lpstr>
      <vt:lpstr>Arctic Amplification: a warmer, wetter Arctic</vt:lpstr>
      <vt:lpstr>Changes in Arctic sea ice affecting global climate?</vt:lpstr>
      <vt:lpstr>A word on Antarctic sea ice</vt:lpstr>
      <vt:lpstr>A word on Antarctic sea ice</vt:lpstr>
      <vt:lpstr>Summary</vt:lpstr>
    </vt:vector>
  </TitlesOfParts>
  <Company>NSIDC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Geiger Wooten</dc:creator>
  <cp:lastModifiedBy>Walt Meier</cp:lastModifiedBy>
  <cp:revision>713</cp:revision>
  <cp:lastPrinted>2002-10-01T17:30:54Z</cp:lastPrinted>
  <dcterms:created xsi:type="dcterms:W3CDTF">2002-10-01T14:57:53Z</dcterms:created>
  <dcterms:modified xsi:type="dcterms:W3CDTF">2012-09-25T15:18:03Z</dcterms:modified>
</cp:coreProperties>
</file>