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4" r:id="rId2"/>
    <p:sldId id="316" r:id="rId3"/>
    <p:sldId id="342" r:id="rId4"/>
    <p:sldId id="323" r:id="rId5"/>
    <p:sldId id="345" r:id="rId6"/>
    <p:sldId id="324" r:id="rId7"/>
    <p:sldId id="330" r:id="rId8"/>
    <p:sldId id="325" r:id="rId9"/>
    <p:sldId id="331" r:id="rId10"/>
    <p:sldId id="335" r:id="rId11"/>
    <p:sldId id="332" r:id="rId12"/>
    <p:sldId id="337" r:id="rId13"/>
    <p:sldId id="319" r:id="rId14"/>
    <p:sldId id="343" r:id="rId15"/>
    <p:sldId id="339" r:id="rId16"/>
    <p:sldId id="333" r:id="rId17"/>
    <p:sldId id="341" r:id="rId18"/>
  </p:sldIdLst>
  <p:sldSz cx="7315200" cy="4572000"/>
  <p:notesSz cx="9383713" cy="7077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CCFF"/>
    <a:srgbClr val="FFFF00"/>
    <a:srgbClr val="009900"/>
    <a:srgbClr val="99FFCC"/>
    <a:srgbClr val="99FF99"/>
    <a:srgbClr val="FF6699"/>
    <a:srgbClr val="FFFF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4" autoAdjust="0"/>
    <p:restoredTop sz="94559" autoAdjust="0"/>
  </p:normalViewPr>
  <p:slideViewPr>
    <p:cSldViewPr>
      <p:cViewPr varScale="1">
        <p:scale>
          <a:sx n="112" d="100"/>
          <a:sy n="112" d="100"/>
        </p:scale>
        <p:origin x="-522" y="-84"/>
      </p:cViewPr>
      <p:guideLst>
        <p:guide orient="horz" pos="1440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66276" cy="35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33" tIns="47917" rIns="95833" bIns="47917" numCol="1" anchor="t" anchorCtr="0" compatLnSpc="1">
            <a:prstTxWarp prst="textNoShape">
              <a:avLst/>
            </a:prstTxWarp>
          </a:bodyPr>
          <a:lstStyle>
            <a:lvl1pPr defTabSz="957562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5267" y="0"/>
            <a:ext cx="4066276" cy="35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33" tIns="47917" rIns="95833" bIns="47917" numCol="1" anchor="t" anchorCtr="0" compatLnSpc="1">
            <a:prstTxWarp prst="textNoShape">
              <a:avLst/>
            </a:prstTxWarp>
          </a:bodyPr>
          <a:lstStyle>
            <a:lvl1pPr algn="r" defTabSz="957562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21771"/>
            <a:ext cx="4066276" cy="35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33" tIns="47917" rIns="95833" bIns="47917" numCol="1" anchor="b" anchorCtr="0" compatLnSpc="1">
            <a:prstTxWarp prst="textNoShape">
              <a:avLst/>
            </a:prstTxWarp>
          </a:bodyPr>
          <a:lstStyle>
            <a:lvl1pPr defTabSz="957562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5267" y="6721771"/>
            <a:ext cx="4066276" cy="35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33" tIns="47917" rIns="95833" bIns="47917" numCol="1" anchor="b" anchorCtr="0" compatLnSpc="1">
            <a:prstTxWarp prst="textNoShape">
              <a:avLst/>
            </a:prstTxWarp>
          </a:bodyPr>
          <a:lstStyle>
            <a:lvl1pPr algn="r" defTabSz="957562">
              <a:defRPr sz="1200">
                <a:cs typeface="+mn-cs"/>
              </a:defRPr>
            </a:lvl1pPr>
          </a:lstStyle>
          <a:p>
            <a:pPr>
              <a:defRPr/>
            </a:pPr>
            <a:fld id="{5A1F7529-B313-4BCC-BE86-B38EB65D5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2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66276" cy="35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5267" y="0"/>
            <a:ext cx="4066276" cy="35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70163" y="530225"/>
            <a:ext cx="4248150" cy="265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372" y="3360886"/>
            <a:ext cx="7506970" cy="318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21771"/>
            <a:ext cx="4066276" cy="35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5267" y="6721771"/>
            <a:ext cx="4066276" cy="35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A05B864-76D0-4E7C-A72B-B7A87DB8B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7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DD0A-4291-4F59-8A66-124FE2F2E7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4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DD0A-4291-4F59-8A66-124FE2F2E7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4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DD0A-4291-4F59-8A66-124FE2F2E7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4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275" y="1420813"/>
            <a:ext cx="6216650" cy="979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963" y="2590800"/>
            <a:ext cx="5121275" cy="11684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2BE54-DA42-4689-9653-F96B2D07E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EA88B-C913-410A-965D-4809742C9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838" y="182563"/>
            <a:ext cx="1646237" cy="3902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182563"/>
            <a:ext cx="4786313" cy="3902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D9CB2-73CC-4FC1-9042-403E6C832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CB5A7-CB84-4A4E-AB0F-FBD4BC902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938463"/>
            <a:ext cx="6218238" cy="9080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1938338"/>
            <a:ext cx="6218238" cy="10001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34C11-F2B8-498E-AD0F-AE7E86216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066800"/>
            <a:ext cx="3216275" cy="3017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066800"/>
            <a:ext cx="3216275" cy="3017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0BEE9-9D74-4975-8252-BC63ECCBE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023938"/>
            <a:ext cx="3232150" cy="425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" y="1449388"/>
            <a:ext cx="3232150" cy="2635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338" y="1023938"/>
            <a:ext cx="3233737" cy="425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338" y="1449388"/>
            <a:ext cx="3233737" cy="2635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AA4E9-2A3B-485A-8F18-2A9A6BAF0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985A8-9F5A-45AF-80E0-59655E4E3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068B-FF3B-4F45-A02C-B3E31A61A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82563"/>
            <a:ext cx="2406650" cy="774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675" y="182563"/>
            <a:ext cx="4089400" cy="3902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" y="957263"/>
            <a:ext cx="2406650" cy="31273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75A9-489C-4CDE-8396-83A53945C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13" y="3200400"/>
            <a:ext cx="4389437" cy="3778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513" y="407988"/>
            <a:ext cx="4389437" cy="2743200"/>
          </a:xfrm>
        </p:spPr>
        <p:txBody>
          <a:bodyPr lIns="67922" tIns="33961" rIns="67922" bIns="3396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513" y="3578225"/>
            <a:ext cx="4389437" cy="536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906-F32B-4738-B493-64E813ACA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82563"/>
            <a:ext cx="6584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914" tIns="33957" rIns="67914" bIns="33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066800"/>
            <a:ext cx="658495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914" tIns="33957" rIns="67914" bIns="33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5125" y="4164013"/>
            <a:ext cx="17081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914" tIns="33957" rIns="67914" bIns="33957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8725" y="4164013"/>
            <a:ext cx="23177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914" tIns="33957" rIns="67914" bIns="33957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41925" y="4164013"/>
            <a:ext cx="17081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914" tIns="33957" rIns="67914" bIns="33957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48914672-40D8-4B02-BD48-48CD6156D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67945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7945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defTabSz="67945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defTabSz="67945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defTabSz="67945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457200" algn="ctr" defTabSz="67945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914400" algn="ctr" defTabSz="67945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371600" algn="ctr" defTabSz="67945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828800" algn="ctr" defTabSz="67945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4000" indent="-254000" algn="l" defTabSz="6794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2450" indent="-212725" algn="l" defTabSz="67945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49313" indent="-169863" algn="l" defTabSz="67945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89038" indent="-169863" algn="l" defTabSz="679450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28763" indent="-169863" algn="l" defTabSz="679450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985963" indent="-169863" algn="l" defTabSz="679450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443163" indent="-169863" algn="l" defTabSz="679450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900363" indent="-169863" algn="l" defTabSz="679450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357563" indent="-169863" algn="l" defTabSz="679450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8600" y="-228600"/>
            <a:ext cx="6781800" cy="317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914" tIns="33957" rIns="67914" bIns="33957">
            <a:spAutoFit/>
          </a:bodyPr>
          <a:lstStyle/>
          <a:p>
            <a:pPr algn="ctr" defTabSz="679450"/>
            <a:endParaRPr lang="en-US" sz="2400" b="1" dirty="0">
              <a:solidFill>
                <a:schemeClr val="bg1"/>
              </a:solidFill>
            </a:endParaRPr>
          </a:p>
          <a:p>
            <a:pPr algn="ctr" defTabSz="679450"/>
            <a:r>
              <a:rPr lang="en-US" sz="3000" b="1" dirty="0">
                <a:solidFill>
                  <a:schemeClr val="bg1"/>
                </a:solidFill>
              </a:rPr>
              <a:t>Developing a Framework for </a:t>
            </a:r>
          </a:p>
          <a:p>
            <a:pPr algn="ctr" defTabSz="679450"/>
            <a:r>
              <a:rPr lang="en-US" sz="3000" b="1" dirty="0">
                <a:solidFill>
                  <a:schemeClr val="bg1"/>
                </a:solidFill>
              </a:rPr>
              <a:t>Assessing Environmental Literacy </a:t>
            </a:r>
            <a:br>
              <a:rPr lang="en-US" sz="3000" b="1" dirty="0">
                <a:solidFill>
                  <a:schemeClr val="bg1"/>
                </a:solidFill>
              </a:rPr>
            </a:br>
            <a:endParaRPr lang="en-US" sz="3000" b="1" dirty="0">
              <a:solidFill>
                <a:schemeClr val="bg1"/>
              </a:solidFill>
            </a:endParaRPr>
          </a:p>
          <a:p>
            <a:pPr algn="ctr" defTabSz="679450"/>
            <a:r>
              <a:rPr lang="en-US" sz="2000" b="1" dirty="0" smtClean="0">
                <a:solidFill>
                  <a:schemeClr val="bg1"/>
                </a:solidFill>
              </a:rPr>
              <a:t>October 30, 2012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Climate Literacy Network</a:t>
            </a:r>
          </a:p>
          <a:p>
            <a:pPr algn="ctr" defTabSz="679450"/>
            <a:r>
              <a:rPr lang="en-US" sz="2000" b="1" dirty="0" smtClean="0">
                <a:solidFill>
                  <a:schemeClr val="bg1"/>
                </a:solidFill>
              </a:rPr>
              <a:t>Karen Hollweg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2771" name="Picture 3" descr="ns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90800"/>
            <a:ext cx="99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352800"/>
            <a:ext cx="17668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clean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590800"/>
            <a:ext cx="1295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NOAA_no_box_color_hi_r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2590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71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" y="18085"/>
            <a:ext cx="137221" cy="26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7915" tIns="33957" rIns="67915" bIns="3395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6520" y="1142761"/>
            <a:ext cx="1596727" cy="1176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What you know about</a:t>
            </a:r>
            <a:r>
              <a:rPr lang="en-US" sz="7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Physical and ecological systems</a:t>
            </a:r>
          </a:p>
          <a:p>
            <a:pPr>
              <a:buFont typeface="Arial" charset="0"/>
              <a:buChar char="•"/>
            </a:pPr>
            <a:r>
              <a:rPr lang="en-US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Social, cultural and political systems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Environmental issues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Multiple solutions to environmental issues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Citizen participation and action strategies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6520" y="2617517"/>
            <a:ext cx="1596727" cy="1169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How you respond to environmental issues:</a:t>
            </a:r>
          </a:p>
          <a:p>
            <a:pPr>
              <a:buFont typeface="Arial" charset="0"/>
              <a:buChar char="•"/>
            </a:pPr>
            <a:r>
              <a:rPr lang="en-US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Sensitivity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Attitudes and concern toward the environment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Assumption of personal responsibility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Locus of control/ Self-efficacy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Motivation, and intention to act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77225" y="1139503"/>
            <a:ext cx="1915703" cy="3016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Skills and abilities</a:t>
            </a:r>
            <a:r>
              <a:rPr lang="en-US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that you know how and when to apply:</a:t>
            </a:r>
          </a:p>
          <a:p>
            <a:endParaRPr lang="en-US" sz="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Identify environmental issues</a:t>
            </a:r>
          </a:p>
          <a:p>
            <a:pPr>
              <a:buFont typeface="Arial" charset="0"/>
              <a:buChar char="•"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Ask relevant questions about environmental conditions and issues</a:t>
            </a:r>
          </a:p>
          <a:p>
            <a:pPr>
              <a:buFont typeface="Arial" charset="0"/>
              <a:buChar char="•"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Analyze environmental issues </a:t>
            </a:r>
          </a:p>
          <a:p>
            <a:pPr>
              <a:buFont typeface="Arial" charset="0"/>
              <a:buChar char="•"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Investigate environmental issues (scientific and social aspects of issues using</a:t>
            </a:r>
          </a:p>
          <a:p>
            <a:pPr>
              <a:buFont typeface="Arial" charset="0"/>
              <a:buNone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primary and secondary sources)</a:t>
            </a:r>
          </a:p>
          <a:p>
            <a:pPr>
              <a:buFont typeface="Arial" charset="0"/>
              <a:buChar char="•"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Evaluate and make  personal judgments about environmental issues (the interaction between environmental conditions and sociopolitical systems)</a:t>
            </a:r>
          </a:p>
          <a:p>
            <a:pPr>
              <a:buFont typeface="Arial" charset="0"/>
              <a:buChar char="•"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Use evidence and knowledge to select and defend one’s own position(s) to resolve issues </a:t>
            </a:r>
          </a:p>
          <a:p>
            <a:pPr defTabSz="678324">
              <a:buFont typeface="Arial" charset="0"/>
              <a:buChar char="•"/>
              <a:defRPr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Create and evaluate plans at various scales/levels to resolve environmental issues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78824" y="1873970"/>
            <a:ext cx="1301162" cy="923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Involvement in intentional and habitual behaviors, individually or as a member of a group, that work towards solving current problems and preventing new ones.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223248" y="2860728"/>
            <a:ext cx="353977" cy="9268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223248" y="1464975"/>
            <a:ext cx="353977" cy="13245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92927" y="2279675"/>
            <a:ext cx="89752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92928" y="2140982"/>
            <a:ext cx="1132302" cy="200049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Contexts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7177" y="1007992"/>
            <a:ext cx="674532" cy="200049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Knowledge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7177" y="2479845"/>
            <a:ext cx="719416" cy="200049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Dispositions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29823" y="1001170"/>
            <a:ext cx="809184" cy="200049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Competencies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150327" y="575225"/>
            <a:ext cx="9686" cy="420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50328" y="575224"/>
            <a:ext cx="49382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134822" y="575224"/>
            <a:ext cx="0" cy="88975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3547461" y="575224"/>
            <a:ext cx="1" cy="4064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92928" y="2336772"/>
            <a:ext cx="603999" cy="430881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Personal,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Social, and 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Physical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92451" y="1464975"/>
            <a:ext cx="956660" cy="477048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Environmentally</a:t>
            </a:r>
          </a:p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Responsible</a:t>
            </a:r>
          </a:p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Behavior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619440" y="680306"/>
            <a:ext cx="2677449" cy="338548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Feedback/reflection loop</a:t>
            </a:r>
          </a:p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continued literacy development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62545" y="2336772"/>
            <a:ext cx="0" cy="28074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3346" y="245731"/>
            <a:ext cx="6539345" cy="246215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1200" b="1" dirty="0"/>
              <a:t>The domain of environmental literacy</a:t>
            </a:r>
            <a:r>
              <a:rPr lang="en-US" sz="1200" dirty="0"/>
              <a:t> </a:t>
            </a:r>
            <a:r>
              <a:rPr lang="en-US" sz="900" dirty="0"/>
              <a:t>from Complete Framework p.3-2 at http://www.naaee.net/framework</a:t>
            </a:r>
          </a:p>
        </p:txBody>
      </p:sp>
    </p:spTree>
    <p:extLst>
      <p:ext uri="{BB962C8B-B14F-4D97-AF65-F5344CB8AC3E}">
        <p14:creationId xmlns:p14="http://schemas.microsoft.com/office/powerpoint/2010/main" val="7872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603562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Using the Framework for </a:t>
            </a: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Assessments </a:t>
            </a:r>
            <a:r>
              <a:rPr lang="en-US" sz="2400" b="1" u="sng" dirty="0">
                <a:solidFill>
                  <a:schemeClr val="bg1"/>
                </a:solidFill>
              </a:rPr>
              <a:t>of Environmental Literacy</a:t>
            </a:r>
          </a:p>
          <a:p>
            <a:endParaRPr lang="en-US" sz="1000" b="1" u="sng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►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bg1"/>
                </a:solidFill>
              </a:rPr>
              <a:t>Competencies</a:t>
            </a: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►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bg1"/>
                </a:solidFill>
              </a:rPr>
              <a:t>Knowledge</a:t>
            </a: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►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bg1"/>
                </a:solidFill>
              </a:rPr>
              <a:t>Dispositions</a:t>
            </a: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►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bg1"/>
                </a:solidFill>
              </a:rPr>
              <a:t>Behavior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" y="18085"/>
            <a:ext cx="137221" cy="26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7915" tIns="33957" rIns="67915" bIns="3395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6520" y="1142761"/>
            <a:ext cx="1596727" cy="1354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What you know about</a:t>
            </a:r>
            <a:r>
              <a:rPr lang="en-US" sz="7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ecological </a:t>
            </a:r>
            <a:r>
              <a:rPr lang="en-US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  <a:p>
            <a:pPr>
              <a:buFont typeface="Arial" charset="0"/>
              <a:buChar char="•"/>
            </a:pPr>
            <a:r>
              <a:rPr lang="en-US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Social, cultural and political systems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Environmental issues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Multiple solutions to environmental issues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Citizen participation and action strategies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6520" y="2679894"/>
            <a:ext cx="1596727" cy="1169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How you respond to environmental issues:</a:t>
            </a:r>
          </a:p>
          <a:p>
            <a:pPr>
              <a:buFont typeface="Arial" charset="0"/>
              <a:buChar char="•"/>
            </a:pPr>
            <a:r>
              <a:rPr lang="en-US" sz="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Sensitivity</a:t>
            </a:r>
          </a:p>
          <a:p>
            <a:pPr>
              <a:buFont typeface="Arial" charset="0"/>
              <a:buChar char="•"/>
            </a:pPr>
            <a:r>
              <a:rPr lang="en-US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Attitudes and concern toward the environment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Assumption of personal responsibility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Locus of control/ Self-efficacy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Motivation, and intention to act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77225" y="1139503"/>
            <a:ext cx="1915703" cy="2893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Skills and abilities</a:t>
            </a:r>
            <a:r>
              <a:rPr lang="en-US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that you know how and when to apply:</a:t>
            </a:r>
          </a:p>
          <a:p>
            <a:endParaRPr lang="en-US" sz="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Identify environmental issues</a:t>
            </a:r>
          </a:p>
          <a:p>
            <a:pPr>
              <a:buFont typeface="Arial" charset="0"/>
              <a:buChar char="•"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Ask relevant questions about environmental conditions and issues</a:t>
            </a:r>
          </a:p>
          <a:p>
            <a:pPr>
              <a:buFont typeface="Arial" charset="0"/>
              <a:buChar char="•"/>
            </a:pPr>
            <a:r>
              <a:rPr lang="en-US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Analyze environmental issues</a:t>
            </a:r>
            <a:r>
              <a:rPr lang="en-US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charset="0"/>
              <a:buChar char="•"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Investigate environmental issues (scientific and social aspects of issues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using primary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and secondary sources)</a:t>
            </a:r>
          </a:p>
          <a:p>
            <a:pPr>
              <a:buFont typeface="Arial" charset="0"/>
              <a:buChar char="•"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Evaluate and make  personal judgments about environmental issues (the interaction between environmental conditions and sociopolitical systems)</a:t>
            </a:r>
          </a:p>
          <a:p>
            <a:pPr>
              <a:buFont typeface="Arial" charset="0"/>
              <a:buChar char="•"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Use evidence and knowledge to select and defend one’s own position(s) to resolve issues </a:t>
            </a:r>
          </a:p>
          <a:p>
            <a:pPr defTabSz="678324">
              <a:buFont typeface="Arial" charset="0"/>
              <a:buChar char="•"/>
              <a:defRPr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Create and evaluate plans at various scales/levels to resolve environmental issues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78824" y="1873970"/>
            <a:ext cx="1301162" cy="129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Involvement in intentional and habitual behaviors, individually or as a member of a group, that work towards solving current problems and preventing new ones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Ecomanagement</a:t>
            </a:r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Persuasion</a:t>
            </a:r>
          </a:p>
          <a:p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Consumer/economic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223248" y="2860728"/>
            <a:ext cx="353977" cy="9268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223248" y="1464975"/>
            <a:ext cx="353977" cy="13245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92927" y="2279675"/>
            <a:ext cx="89752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602519" y="2135638"/>
            <a:ext cx="1132302" cy="200049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Contexts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7177" y="1007992"/>
            <a:ext cx="674532" cy="200049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Knowledge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7177" y="2517492"/>
            <a:ext cx="719416" cy="200049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Dispositions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29823" y="1001170"/>
            <a:ext cx="809184" cy="200049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Competencies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150327" y="575225"/>
            <a:ext cx="9686" cy="420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50328" y="575224"/>
            <a:ext cx="49382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134822" y="575224"/>
            <a:ext cx="0" cy="88975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3547461" y="575224"/>
            <a:ext cx="1" cy="4064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639688" y="2336772"/>
            <a:ext cx="603999" cy="430881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Personal,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Social, and 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Physical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92451" y="1464975"/>
            <a:ext cx="956660" cy="477048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Environmentally</a:t>
            </a:r>
          </a:p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Responsible</a:t>
            </a:r>
          </a:p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Behavior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619440" y="680306"/>
            <a:ext cx="2677449" cy="338548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Feedback/reflection loop</a:t>
            </a:r>
          </a:p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continued literacy development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91023" y="2436796"/>
            <a:ext cx="0" cy="28074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3346" y="245731"/>
            <a:ext cx="6539345" cy="246215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1200" b="1" dirty="0" smtClean="0"/>
              <a:t>Components emphasized in National Environmental Literacy</a:t>
            </a:r>
            <a:r>
              <a:rPr lang="en-US" sz="1200" dirty="0" smtClean="0"/>
              <a:t> </a:t>
            </a:r>
            <a:r>
              <a:rPr lang="en-US" sz="1200" b="1" dirty="0" smtClean="0"/>
              <a:t>Assessment (NELA)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7872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0" y="-144463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304800" y="152400"/>
          <a:ext cx="6477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Document" r:id="rId3" imgW="5484436" imgH="4106718" progId="Word.Document.8">
                  <p:embed/>
                </p:oleObj>
              </mc:Choice>
              <mc:Fallback>
                <p:oleObj name="Document" r:id="rId3" imgW="5484436" imgH="4106718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6477000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</a:rPr>
              <a:t>Objective</a:t>
            </a:r>
            <a:r>
              <a:rPr lang="en-US" sz="2000" b="1" dirty="0" smtClean="0">
                <a:solidFill>
                  <a:schemeClr val="bg1"/>
                </a:solidFill>
              </a:rPr>
              <a:t>:  to craft a comprehensive, research-based description of environmental literacy and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 framework for assessing environmental literacy … so that sufficient consistency within and across assessments …so that cross-comparisons can be made.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1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" y="18085"/>
            <a:ext cx="137221" cy="26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7915" tIns="33957" rIns="67915" bIns="3395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6520" y="1142761"/>
            <a:ext cx="1596727" cy="1176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What you know about</a:t>
            </a:r>
            <a:r>
              <a:rPr lang="en-US" sz="7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Physical and ecological systems</a:t>
            </a:r>
          </a:p>
          <a:p>
            <a:pPr>
              <a:buFont typeface="Arial" charset="0"/>
              <a:buChar char="•"/>
            </a:pPr>
            <a:r>
              <a:rPr lang="en-US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Social, cultural and political systems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Environmental issues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Multiple solutions to environmental issues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Citizen participation and action strategies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6520" y="2617517"/>
            <a:ext cx="1596727" cy="1169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How you respond to environmental issues:</a:t>
            </a:r>
          </a:p>
          <a:p>
            <a:pPr>
              <a:buFont typeface="Arial" charset="0"/>
              <a:buChar char="•"/>
            </a:pPr>
            <a:r>
              <a:rPr lang="en-US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Sensitivity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Attitudes and concern toward the environment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Assumption of personal responsibility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Locus of control/ Self-efficacy</a:t>
            </a:r>
          </a:p>
          <a:p>
            <a:pPr>
              <a:buFont typeface="Arial" charset="0"/>
              <a:buChar char="•"/>
            </a:pP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Motivation, and intention to act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77225" y="1139503"/>
            <a:ext cx="1915703" cy="3016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Skills and abilities</a:t>
            </a:r>
            <a:r>
              <a:rPr lang="en-US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that you know how and when to apply:</a:t>
            </a:r>
          </a:p>
          <a:p>
            <a:endParaRPr lang="en-US" sz="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Identify environmental issues</a:t>
            </a:r>
          </a:p>
          <a:p>
            <a:pPr>
              <a:buFont typeface="Arial" charset="0"/>
              <a:buChar char="•"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Ask relevant questions about environmental conditions and issues</a:t>
            </a:r>
          </a:p>
          <a:p>
            <a:pPr>
              <a:buFont typeface="Arial" charset="0"/>
              <a:buChar char="•"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Analyze environmental issues </a:t>
            </a:r>
          </a:p>
          <a:p>
            <a:pPr>
              <a:buFont typeface="Arial" charset="0"/>
              <a:buChar char="•"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Investigate environmental issues (scientific and social aspects of issues using</a:t>
            </a:r>
          </a:p>
          <a:p>
            <a:pPr>
              <a:buFont typeface="Arial" charset="0"/>
              <a:buNone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primary and secondary sources)</a:t>
            </a:r>
          </a:p>
          <a:p>
            <a:pPr>
              <a:buFont typeface="Arial" charset="0"/>
              <a:buChar char="•"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Evaluate and make  personal judgments about environmental issues (the interaction between environmental conditions and sociopolitical systems)</a:t>
            </a:r>
          </a:p>
          <a:p>
            <a:pPr>
              <a:buFont typeface="Arial" charset="0"/>
              <a:buChar char="•"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Use evidence and knowledge to select and defend one’s own position(s) to resolve issues </a:t>
            </a:r>
          </a:p>
          <a:p>
            <a:pPr defTabSz="678324">
              <a:buFont typeface="Arial" charset="0"/>
              <a:buChar char="•"/>
              <a:defRPr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Create and evaluate plans at various scales/levels to resolve environmental issues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78824" y="1873970"/>
            <a:ext cx="1301162" cy="923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Involvement in intentional and habitual behaviors, individually or as a member of a group, that work towards solving current problems and preventing new ones.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223248" y="2860728"/>
            <a:ext cx="353977" cy="9268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223248" y="1464975"/>
            <a:ext cx="353977" cy="13245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92927" y="2279675"/>
            <a:ext cx="89752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92928" y="2140982"/>
            <a:ext cx="1132302" cy="200049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Contexts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7177" y="1007992"/>
            <a:ext cx="674532" cy="200049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Knowledge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7177" y="2479845"/>
            <a:ext cx="719416" cy="200049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Dispositions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29823" y="1001170"/>
            <a:ext cx="809184" cy="200049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Competencies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150327" y="575225"/>
            <a:ext cx="9686" cy="420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50328" y="575224"/>
            <a:ext cx="49382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134822" y="575224"/>
            <a:ext cx="0" cy="88975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3547461" y="575224"/>
            <a:ext cx="1" cy="4064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92928" y="2336772"/>
            <a:ext cx="603999" cy="430881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Personal,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Social, and 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Physical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92451" y="1464975"/>
            <a:ext cx="956660" cy="477048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Environmentally</a:t>
            </a:r>
          </a:p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Responsible</a:t>
            </a:r>
          </a:p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Behavior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619440" y="680306"/>
            <a:ext cx="2677449" cy="338548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Feedback/reflection loop</a:t>
            </a:r>
          </a:p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continued literacy development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62545" y="2336772"/>
            <a:ext cx="0" cy="28074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3346" y="245731"/>
            <a:ext cx="6539345" cy="246215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1200" b="1" dirty="0"/>
              <a:t>The domain of environmental literacy</a:t>
            </a:r>
            <a:r>
              <a:rPr lang="en-US" sz="1200" dirty="0"/>
              <a:t> </a:t>
            </a:r>
            <a:r>
              <a:rPr lang="en-US" sz="900" dirty="0"/>
              <a:t>from Complete Framework p.3-2 at http://www.naaee.net/framework</a:t>
            </a:r>
          </a:p>
        </p:txBody>
      </p:sp>
    </p:spTree>
    <p:extLst>
      <p:ext uri="{BB962C8B-B14F-4D97-AF65-F5344CB8AC3E}">
        <p14:creationId xmlns:p14="http://schemas.microsoft.com/office/powerpoint/2010/main" val="5656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7010400" cy="231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914" tIns="33957" rIns="67914" bIns="33957">
            <a:spAutoFit/>
          </a:bodyPr>
          <a:lstStyle/>
          <a:p>
            <a:pPr algn="ctr" defTabSz="679450"/>
            <a:endParaRPr lang="en-US" sz="1000" b="1" dirty="0">
              <a:solidFill>
                <a:schemeClr val="bg1"/>
              </a:solidFill>
            </a:endParaRPr>
          </a:p>
          <a:p>
            <a:pPr algn="ctr" defTabSz="679450"/>
            <a:r>
              <a:rPr lang="en-US" sz="2800" b="1" i="1" dirty="0">
                <a:solidFill>
                  <a:schemeClr val="bg1"/>
                </a:solidFill>
              </a:rPr>
              <a:t>Developing a Framework for </a:t>
            </a:r>
          </a:p>
          <a:p>
            <a:pPr algn="ctr" defTabSz="679450"/>
            <a:r>
              <a:rPr lang="en-US" sz="2800" b="1" i="1" dirty="0">
                <a:solidFill>
                  <a:schemeClr val="bg1"/>
                </a:solidFill>
              </a:rPr>
              <a:t>Assessing Environmental </a:t>
            </a:r>
            <a:r>
              <a:rPr lang="en-US" sz="2800" b="1" i="1" dirty="0" smtClean="0">
                <a:solidFill>
                  <a:schemeClr val="bg1"/>
                </a:solidFill>
              </a:rPr>
              <a:t>Literacy</a:t>
            </a:r>
          </a:p>
          <a:p>
            <a:pPr algn="ctr" defTabSz="679450"/>
            <a:r>
              <a:rPr lang="en-US" sz="2000" b="1" i="1" dirty="0" smtClean="0">
                <a:solidFill>
                  <a:schemeClr val="bg1"/>
                </a:solidFill>
              </a:rPr>
              <a:t>esp. Chapter 3</a:t>
            </a:r>
          </a:p>
          <a:p>
            <a:pPr algn="ctr" defTabSz="679450"/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</a:rPr>
              <a:t/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4000" b="1" dirty="0" smtClean="0"/>
              <a:t>www.NAAEE.net/Framework</a:t>
            </a:r>
          </a:p>
          <a:p>
            <a:pPr algn="ctr" defTabSz="679450"/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32771" name="Picture 3" descr="ns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90800"/>
            <a:ext cx="99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421062"/>
            <a:ext cx="17668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clean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5908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NOAA_no_box_color_hi_r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2590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6096000" cy="454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9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69925" y="0"/>
            <a:ext cx="4779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914" tIns="33957" rIns="67914" bIns="33957">
            <a:spAutoFit/>
          </a:bodyPr>
          <a:lstStyle/>
          <a:p>
            <a:pPr defTabSz="679450"/>
            <a:r>
              <a:rPr lang="en-US" sz="2400" b="1">
                <a:solidFill>
                  <a:schemeClr val="bg1"/>
                </a:solidFill>
              </a:rPr>
              <a:t>What an assessment framework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20491" name="Group 11"/>
          <p:cNvGraphicFramePr>
            <a:graphicFrameLocks noGrp="1"/>
          </p:cNvGraphicFramePr>
          <p:nvPr/>
        </p:nvGraphicFramePr>
        <p:xfrm>
          <a:off x="457200" y="533400"/>
          <a:ext cx="6461125" cy="3664554"/>
        </p:xfrm>
        <a:graphic>
          <a:graphicData uri="http://schemas.openxmlformats.org/drawingml/2006/table">
            <a:tbl>
              <a:tblPr/>
              <a:tblGrid>
                <a:gridCol w="3230563"/>
                <a:gridCol w="3230562"/>
              </a:tblGrid>
              <a:tr h="3663950">
                <a:tc>
                  <a:txBody>
                    <a:bodyPr/>
                    <a:lstStyle/>
                    <a:p>
                      <a:pPr marL="0" marR="0" lvl="0" indent="0" algn="l" defTabSz="679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679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guidance for people creating an assessment (i.e., test items &amp; survey questions)</a:t>
                      </a:r>
                    </a:p>
                    <a:p>
                      <a:pPr marL="0" marR="0" lvl="0" indent="0" algn="l" defTabSz="679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components &amp; contexts to be assessed, based on research</a:t>
                      </a:r>
                    </a:p>
                    <a:p>
                      <a:pPr marL="0" marR="0" lvl="0" indent="0" algn="l" defTabSz="679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specifications re: the % and types of items for each component</a:t>
                      </a:r>
                    </a:p>
                  </a:txBody>
                  <a:tcPr marL="67914" marR="67914" marT="33957" marB="33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79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 </a:t>
                      </a: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679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 test or specific questions that should be asked</a:t>
                      </a:r>
                    </a:p>
                    <a:p>
                      <a:pPr marL="0" marR="0" lvl="0" indent="0" algn="l" defTabSz="679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standards or guidelines for what should be in a curriculum</a:t>
                      </a:r>
                    </a:p>
                    <a:p>
                      <a:pPr marL="0" marR="0" lvl="0" indent="0" algn="l" defTabSz="679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teaching strategies</a:t>
                      </a:r>
                    </a:p>
                  </a:txBody>
                  <a:tcPr marL="67914" marR="67914" marT="33957" marB="33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Objective:  to craft a comprehensive, research-based description of environmental literacy and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 framework for assessing environmental literacy … so that sufficient consistency within and across assessments …so that cross-comparisons can be made.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0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212725" y="479425"/>
            <a:ext cx="69500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Project Team</a:t>
            </a:r>
          </a:p>
          <a:p>
            <a:endParaRPr lang="en-US" sz="2400" b="1">
              <a:solidFill>
                <a:schemeClr val="bg1"/>
              </a:solidFill>
            </a:endParaRPr>
          </a:p>
          <a:p>
            <a:r>
              <a:rPr lang="en-US" sz="1600" b="1">
                <a:solidFill>
                  <a:schemeClr val="bg1"/>
                </a:solidFill>
              </a:rPr>
              <a:t>Karen Hollweg			Jason Taylor</a:t>
            </a:r>
          </a:p>
          <a:p>
            <a:r>
              <a:rPr lang="en-US" sz="1600" b="1">
                <a:solidFill>
                  <a:schemeClr val="bg1"/>
                </a:solidFill>
              </a:rPr>
              <a:t>Principal Investigator		Project Coordinator</a:t>
            </a:r>
          </a:p>
          <a:p>
            <a:endParaRPr lang="en-US" altLang="ja-JP" sz="1600" b="1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r>
              <a:rPr lang="en-US" altLang="ja-JP" sz="1600" b="1">
                <a:solidFill>
                  <a:schemeClr val="bg1"/>
                </a:solidFill>
                <a:ea typeface="ＭＳ Ｐゴシック"/>
                <a:cs typeface="ＭＳ Ｐゴシック"/>
              </a:rPr>
              <a:t>Bill McBeth   			Tom Marcinkowski      </a:t>
            </a:r>
            <a:br>
              <a:rPr lang="en-US" altLang="ja-JP" sz="1600" b="1">
                <a:solidFill>
                  <a:schemeClr val="bg1"/>
                </a:solidFill>
                <a:ea typeface="ＭＳ Ｐゴシック"/>
                <a:cs typeface="ＭＳ Ｐゴシック"/>
              </a:rPr>
            </a:br>
            <a:r>
              <a:rPr lang="en-US" altLang="ja-JP" sz="1600" b="1">
                <a:solidFill>
                  <a:schemeClr val="bg1"/>
                </a:solidFill>
                <a:ea typeface="ＭＳ Ｐゴシック"/>
                <a:cs typeface="ＭＳ Ｐゴシック"/>
              </a:rPr>
              <a:t>University of Wisc.- Platteville	 Florida Institute of Technology</a:t>
            </a:r>
            <a:br>
              <a:rPr lang="en-US" altLang="ja-JP" sz="1600" b="1">
                <a:solidFill>
                  <a:schemeClr val="bg1"/>
                </a:solidFill>
                <a:ea typeface="ＭＳ Ｐゴシック"/>
                <a:cs typeface="ＭＳ Ｐゴシック"/>
              </a:rPr>
            </a:br>
            <a:endParaRPr lang="en-US" altLang="ja-JP" sz="1600" b="1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r>
              <a:rPr lang="en-US" altLang="ja-JP" sz="1600" b="1">
                <a:solidFill>
                  <a:schemeClr val="bg1"/>
                </a:solidFill>
                <a:ea typeface="ＭＳ Ｐゴシック"/>
                <a:cs typeface="ＭＳ Ｐゴシック"/>
              </a:rPr>
              <a:t>Rodger Bybee   			Pablo Zoido</a:t>
            </a:r>
          </a:p>
          <a:p>
            <a:r>
              <a:rPr lang="en-US" altLang="ja-JP" sz="1600" b="1">
                <a:solidFill>
                  <a:schemeClr val="bg1"/>
                </a:solidFill>
                <a:ea typeface="ＭＳ Ｐゴシック"/>
                <a:cs typeface="ＭＳ Ｐゴシック"/>
              </a:rPr>
              <a:t>2006 &amp; 2015 PISA Committees</a:t>
            </a:r>
            <a:r>
              <a:rPr lang="en-US" altLang="ja-JP" sz="1600">
                <a:solidFill>
                  <a:schemeClr val="bg1"/>
                </a:solidFill>
                <a:ea typeface="ＭＳ Ｐゴシック"/>
                <a:cs typeface="ＭＳ Ｐゴシック"/>
              </a:rPr>
              <a:t> 	</a:t>
            </a:r>
            <a:r>
              <a:rPr lang="en-US" altLang="ja-JP" sz="1600" b="1">
                <a:solidFill>
                  <a:schemeClr val="bg1"/>
                </a:solidFill>
                <a:ea typeface="ＭＳ Ｐゴシック"/>
                <a:cs typeface="ＭＳ Ｐゴシック"/>
              </a:rPr>
              <a:t>OECD, PISA</a:t>
            </a:r>
          </a:p>
          <a:p>
            <a:endParaRPr lang="en-US" sz="1600" b="1">
              <a:solidFill>
                <a:schemeClr val="bg1"/>
              </a:solidFill>
            </a:endParaRPr>
          </a:p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632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Literacy is the capacity of students to </a:t>
            </a:r>
            <a:r>
              <a:rPr lang="en-US" sz="2000" b="1" u="sng" dirty="0" smtClean="0">
                <a:solidFill>
                  <a:schemeClr val="bg1"/>
                </a:solidFill>
              </a:rPr>
              <a:t>apply</a:t>
            </a:r>
            <a:r>
              <a:rPr lang="en-US" sz="2000" b="1" dirty="0" smtClean="0">
                <a:solidFill>
                  <a:schemeClr val="bg1"/>
                </a:solidFill>
              </a:rPr>
              <a:t> knowledge and skills in key subject areas and to analyze, reason, and communicate effectively as they </a:t>
            </a:r>
            <a:r>
              <a:rPr lang="en-US" sz="2000" b="1" u="sng" dirty="0" smtClean="0">
                <a:solidFill>
                  <a:schemeClr val="bg1"/>
                </a:solidFill>
              </a:rPr>
              <a:t>pose, solve, and interpret problems in a variety of life-situations </a:t>
            </a:r>
            <a:r>
              <a:rPr lang="en-US" sz="2000" b="1" dirty="0" smtClean="0">
                <a:solidFill>
                  <a:schemeClr val="bg1"/>
                </a:solidFill>
              </a:rPr>
              <a:t>(OECD, 2010).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1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228600" y="76200"/>
            <a:ext cx="29718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r>
              <a:rPr lang="en-US" sz="1100" b="1" u="sng">
                <a:solidFill>
                  <a:schemeClr val="bg1"/>
                </a:solidFill>
              </a:rPr>
              <a:t>Experts at Workshop</a:t>
            </a:r>
          </a:p>
          <a:p>
            <a:endParaRPr lang="en-US" sz="800" b="1">
              <a:solidFill>
                <a:schemeClr val="bg1"/>
              </a:solidFill>
            </a:endParaRPr>
          </a:p>
          <a:p>
            <a:r>
              <a:rPr lang="en-US" sz="1100" b="1">
                <a:solidFill>
                  <a:schemeClr val="bg1"/>
                </a:solidFill>
              </a:rPr>
              <a:t>Dr. Shorna Broussard Allred</a:t>
            </a:r>
          </a:p>
          <a:p>
            <a:r>
              <a:rPr lang="en-US" sz="1100" b="1">
                <a:solidFill>
                  <a:schemeClr val="bg1"/>
                </a:solidFill>
              </a:rPr>
              <a:t>Cornell University</a:t>
            </a:r>
          </a:p>
          <a:p>
            <a:endParaRPr lang="en-US" sz="800" b="1">
              <a:solidFill>
                <a:schemeClr val="bg1"/>
              </a:solidFill>
            </a:endParaRPr>
          </a:p>
          <a:p>
            <a:r>
              <a:rPr lang="en-US" sz="1100" b="1">
                <a:solidFill>
                  <a:schemeClr val="bg1"/>
                </a:solidFill>
              </a:rPr>
              <a:t>Dr. Susan Clayton</a:t>
            </a:r>
          </a:p>
          <a:p>
            <a:r>
              <a:rPr lang="en-US" sz="1100" b="1">
                <a:solidFill>
                  <a:schemeClr val="bg1"/>
                </a:solidFill>
              </a:rPr>
              <a:t>College of Wooster</a:t>
            </a:r>
          </a:p>
          <a:p>
            <a:endParaRPr lang="en-US" sz="1100" b="1">
              <a:solidFill>
                <a:schemeClr val="bg1"/>
              </a:solidFill>
            </a:endParaRPr>
          </a:p>
          <a:p>
            <a:r>
              <a:rPr lang="en-US" sz="1100" b="1">
                <a:solidFill>
                  <a:schemeClr val="bg1"/>
                </a:solidFill>
              </a:rPr>
              <a:t>Dr. Alice C. Fu </a:t>
            </a:r>
          </a:p>
          <a:p>
            <a:r>
              <a:rPr lang="en-US" sz="1100" b="1">
                <a:solidFill>
                  <a:schemeClr val="bg1"/>
                </a:solidFill>
              </a:rPr>
              <a:t>Stanford University</a:t>
            </a:r>
          </a:p>
          <a:p>
            <a:endParaRPr lang="en-US" sz="1100" b="1">
              <a:solidFill>
                <a:schemeClr val="bg1"/>
              </a:solidFill>
            </a:endParaRPr>
          </a:p>
          <a:p>
            <a:r>
              <a:rPr lang="en-US" sz="1100" b="1">
                <a:solidFill>
                  <a:schemeClr val="bg1"/>
                </a:solidFill>
              </a:rPr>
              <a:t>Dr. Eric Keeling</a:t>
            </a:r>
          </a:p>
          <a:p>
            <a:r>
              <a:rPr lang="en-US" sz="1100" b="1">
                <a:solidFill>
                  <a:schemeClr val="bg1"/>
                </a:solidFill>
              </a:rPr>
              <a:t>Cary Institute of Ecosystem Studies</a:t>
            </a:r>
          </a:p>
          <a:p>
            <a:endParaRPr lang="en-US" sz="1100" b="1">
              <a:solidFill>
                <a:schemeClr val="bg1"/>
              </a:solidFill>
            </a:endParaRPr>
          </a:p>
          <a:p>
            <a:r>
              <a:rPr lang="en-US" sz="1100" b="1">
                <a:solidFill>
                  <a:schemeClr val="bg1"/>
                </a:solidFill>
              </a:rPr>
              <a:t>Dr. Lori Kumler </a:t>
            </a:r>
          </a:p>
          <a:p>
            <a:r>
              <a:rPr lang="en-US" sz="1100" b="1">
                <a:solidFill>
                  <a:schemeClr val="bg1"/>
                </a:solidFill>
              </a:rPr>
              <a:t>Youngstown State University</a:t>
            </a:r>
          </a:p>
          <a:p>
            <a:endParaRPr lang="en-US" sz="1100" b="1">
              <a:solidFill>
                <a:schemeClr val="bg1"/>
              </a:solidFill>
            </a:endParaRPr>
          </a:p>
          <a:p>
            <a:r>
              <a:rPr lang="en-US" sz="1100" b="1">
                <a:solidFill>
                  <a:schemeClr val="bg1"/>
                </a:solidFill>
              </a:rPr>
              <a:t>Dr. Augusto (Gus) Medina</a:t>
            </a:r>
          </a:p>
          <a:p>
            <a:r>
              <a:rPr lang="en-US" sz="1100" b="1">
                <a:solidFill>
                  <a:schemeClr val="bg1"/>
                </a:solidFill>
              </a:rPr>
              <a:t>Independent Consultant</a:t>
            </a:r>
          </a:p>
          <a:p>
            <a:endParaRPr lang="en-US" sz="1100" b="1">
              <a:solidFill>
                <a:schemeClr val="bg1"/>
              </a:solidFill>
            </a:endParaRPr>
          </a:p>
          <a:p>
            <a:r>
              <a:rPr lang="en-US" sz="1100" b="1">
                <a:solidFill>
                  <a:schemeClr val="bg1"/>
                </a:solidFill>
              </a:rPr>
              <a:t>Dr. Bora Simmons</a:t>
            </a:r>
          </a:p>
          <a:p>
            <a:r>
              <a:rPr lang="en-US" sz="1100" b="1">
                <a:solidFill>
                  <a:schemeClr val="bg1"/>
                </a:solidFill>
              </a:rPr>
              <a:t>University of Oregon</a:t>
            </a:r>
          </a:p>
          <a:p>
            <a:r>
              <a:rPr lang="en-US" sz="800" b="1">
                <a:solidFill>
                  <a:schemeClr val="bg1"/>
                </a:solidFill>
              </a:rPr>
              <a:t/>
            </a:r>
            <a:br>
              <a:rPr lang="en-US" sz="800" b="1">
                <a:solidFill>
                  <a:schemeClr val="bg1"/>
                </a:solidFill>
              </a:rPr>
            </a:br>
            <a:r>
              <a:rPr lang="en-US" sz="1100" b="1">
                <a:solidFill>
                  <a:schemeClr val="bg1"/>
                </a:solidFill>
              </a:rPr>
              <a:t>Dr. Trudi Volk </a:t>
            </a:r>
          </a:p>
          <a:p>
            <a:r>
              <a:rPr lang="en-US" sz="1100" b="1">
                <a:solidFill>
                  <a:schemeClr val="bg1"/>
                </a:solidFill>
              </a:rPr>
              <a:t>Center for Instruction, Staff Development and Evaluation</a:t>
            </a:r>
          </a:p>
          <a:p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505200" y="152400"/>
            <a:ext cx="38100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chemeClr val="bg1"/>
                </a:solidFill>
              </a:rPr>
              <a:t>Chris Rozunick</a:t>
            </a:r>
          </a:p>
          <a:p>
            <a:r>
              <a:rPr lang="en-US" sz="1100" b="1">
                <a:solidFill>
                  <a:schemeClr val="bg1"/>
                </a:solidFill>
              </a:rPr>
              <a:t>Pearson Assessment and Information Group</a:t>
            </a:r>
          </a:p>
          <a:p>
            <a:endParaRPr lang="en-US" sz="800" b="1">
              <a:solidFill>
                <a:schemeClr val="bg1"/>
              </a:solidFill>
            </a:endParaRPr>
          </a:p>
          <a:p>
            <a:r>
              <a:rPr lang="en-US" sz="1100" b="1">
                <a:solidFill>
                  <a:schemeClr val="bg1"/>
                </a:solidFill>
              </a:rPr>
              <a:t>Ginger Potter </a:t>
            </a:r>
          </a:p>
          <a:p>
            <a:r>
              <a:rPr lang="en-US" sz="1100" b="1">
                <a:solidFill>
                  <a:schemeClr val="bg1"/>
                </a:solidFill>
              </a:rPr>
              <a:t>Environmental Protection Agency</a:t>
            </a:r>
          </a:p>
          <a:p>
            <a:endParaRPr lang="en-US" sz="800" b="1">
              <a:solidFill>
                <a:schemeClr val="bg1"/>
              </a:solidFill>
            </a:endParaRPr>
          </a:p>
          <a:p>
            <a:r>
              <a:rPr lang="en-US" sz="1100" b="1">
                <a:solidFill>
                  <a:schemeClr val="bg1"/>
                </a:solidFill>
              </a:rPr>
              <a:t>Sarah Schoedinger</a:t>
            </a:r>
          </a:p>
          <a:p>
            <a:r>
              <a:rPr lang="en-US" sz="1100" b="1">
                <a:solidFill>
                  <a:schemeClr val="bg1"/>
                </a:solidFill>
              </a:rPr>
              <a:t>National Oceanic and Atmospheric Admin.</a:t>
            </a:r>
          </a:p>
          <a:p>
            <a:endParaRPr lang="en-US" sz="800" b="1">
              <a:solidFill>
                <a:schemeClr val="bg1"/>
              </a:solidFill>
            </a:endParaRPr>
          </a:p>
          <a:p>
            <a:r>
              <a:rPr lang="en-US" sz="1100" b="1">
                <a:solidFill>
                  <a:schemeClr val="bg1"/>
                </a:solidFill>
              </a:rPr>
              <a:t>Dr. Eugene Owen</a:t>
            </a:r>
          </a:p>
          <a:p>
            <a:r>
              <a:rPr lang="en-US" sz="1100" b="1">
                <a:solidFill>
                  <a:schemeClr val="bg1"/>
                </a:solidFill>
              </a:rPr>
              <a:t>National Center for Education Statistics</a:t>
            </a:r>
          </a:p>
          <a:p>
            <a:endParaRPr lang="en-US" sz="800" b="1" u="sng">
              <a:solidFill>
                <a:schemeClr val="bg1"/>
              </a:solidFill>
            </a:endParaRPr>
          </a:p>
          <a:p>
            <a:r>
              <a:rPr lang="en-US" sz="1100" b="1" u="sng">
                <a:solidFill>
                  <a:schemeClr val="bg1"/>
                </a:solidFill>
              </a:rPr>
              <a:t>Reviewers</a:t>
            </a:r>
          </a:p>
          <a:p>
            <a:endParaRPr lang="en-US" sz="800" b="1">
              <a:solidFill>
                <a:schemeClr val="bg1"/>
              </a:solidFill>
            </a:endParaRPr>
          </a:p>
          <a:p>
            <a:r>
              <a:rPr lang="en-US" sz="1100" b="1">
                <a:solidFill>
                  <a:schemeClr val="bg1"/>
                </a:solidFill>
              </a:rPr>
              <a:t>Dr. Charles W. (Andy) Anderson </a:t>
            </a:r>
          </a:p>
          <a:p>
            <a:r>
              <a:rPr lang="en-US" sz="1100" b="1">
                <a:solidFill>
                  <a:schemeClr val="bg1"/>
                </a:solidFill>
              </a:rPr>
              <a:t>Michigan State University</a:t>
            </a:r>
          </a:p>
          <a:p>
            <a:endParaRPr lang="en-US" sz="800" b="1">
              <a:solidFill>
                <a:schemeClr val="bg1"/>
              </a:solidFill>
            </a:endParaRPr>
          </a:p>
          <a:p>
            <a:r>
              <a:rPr lang="en-US" sz="1100" b="1">
                <a:solidFill>
                  <a:schemeClr val="bg1"/>
                </a:solidFill>
              </a:rPr>
              <a:t>Dr. Nicole Ardoin</a:t>
            </a:r>
          </a:p>
          <a:p>
            <a:r>
              <a:rPr lang="en-US" sz="1100" b="1">
                <a:solidFill>
                  <a:schemeClr val="bg1"/>
                </a:solidFill>
              </a:rPr>
              <a:t>Stanford University </a:t>
            </a:r>
          </a:p>
          <a:p>
            <a:endParaRPr lang="en-US" sz="800" b="1">
              <a:solidFill>
                <a:schemeClr val="bg1"/>
              </a:solidFill>
            </a:endParaRPr>
          </a:p>
          <a:p>
            <a:r>
              <a:rPr lang="en-US" sz="1100" b="1">
                <a:solidFill>
                  <a:schemeClr val="bg1"/>
                </a:solidFill>
              </a:rPr>
              <a:t>Dr. Libby McCann</a:t>
            </a:r>
          </a:p>
          <a:p>
            <a:r>
              <a:rPr lang="en-US" sz="1100" b="1">
                <a:solidFill>
                  <a:schemeClr val="bg1"/>
                </a:solidFill>
              </a:rPr>
              <a:t>Antioch University New England </a:t>
            </a:r>
          </a:p>
          <a:p>
            <a:endParaRPr lang="en-US" sz="800" b="1">
              <a:solidFill>
                <a:schemeClr val="bg1"/>
              </a:solidFill>
            </a:endParaRPr>
          </a:p>
          <a:p>
            <a:r>
              <a:rPr lang="en-US" sz="1100" b="1">
                <a:solidFill>
                  <a:schemeClr val="bg1"/>
                </a:solidFill>
              </a:rPr>
              <a:t>Dr. Troy Sadler </a:t>
            </a:r>
          </a:p>
          <a:p>
            <a:r>
              <a:rPr lang="en-US" sz="1100" b="1">
                <a:solidFill>
                  <a:schemeClr val="bg1"/>
                </a:solidFill>
              </a:rPr>
              <a:t>University of Missouri </a:t>
            </a:r>
          </a:p>
          <a:p>
            <a:endParaRPr lang="en-US" sz="800" b="1">
              <a:solidFill>
                <a:schemeClr val="bg1"/>
              </a:solidFill>
            </a:endParaRPr>
          </a:p>
          <a:p>
            <a:r>
              <a:rPr lang="en-US" sz="1100" b="1">
                <a:solidFill>
                  <a:schemeClr val="bg1"/>
                </a:solidFill>
              </a:rPr>
              <a:t>Dr. Paul C. Stern </a:t>
            </a:r>
          </a:p>
          <a:p>
            <a:r>
              <a:rPr lang="en-US" sz="1100" b="1">
                <a:solidFill>
                  <a:schemeClr val="bg1"/>
                </a:solidFill>
              </a:rPr>
              <a:t>National Research Council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6858000" cy="321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Our 3 Products</a:t>
            </a:r>
          </a:p>
          <a:p>
            <a:endParaRPr lang="en-US" sz="1000" b="1" u="sng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►</a:t>
            </a:r>
            <a:r>
              <a:rPr lang="en-US" sz="2400" b="1" dirty="0">
                <a:solidFill>
                  <a:schemeClr val="bg1"/>
                </a:solidFill>
              </a:rPr>
              <a:t> Definition of Environmental Literacy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►</a:t>
            </a:r>
            <a:r>
              <a:rPr lang="en-US" sz="2400" b="1" dirty="0">
                <a:solidFill>
                  <a:schemeClr val="bg1"/>
                </a:solidFill>
              </a:rPr>
              <a:t> Components of Environmental Literacy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►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Assessment Framework Examples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- NELA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- A </a:t>
            </a:r>
            <a:r>
              <a:rPr lang="en-US" sz="2400" b="1" dirty="0">
                <a:solidFill>
                  <a:schemeClr val="bg1"/>
                </a:solidFill>
              </a:rPr>
              <a:t>Proposed Framework for Assessing 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	Environmental </a:t>
            </a:r>
            <a:r>
              <a:rPr lang="en-US" sz="2400" b="1" dirty="0">
                <a:solidFill>
                  <a:schemeClr val="bg1"/>
                </a:solidFill>
              </a:rPr>
              <a:t>Literacy in PISA 2015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60325" y="250825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0325" y="457200"/>
            <a:ext cx="7296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An environmentally literate person</a:t>
            </a:r>
            <a:r>
              <a:rPr lang="en-US" sz="2000">
                <a:solidFill>
                  <a:schemeClr val="bg1"/>
                </a:solidFill>
              </a:rPr>
              <a:t> is </a:t>
            </a:r>
          </a:p>
          <a:p>
            <a:r>
              <a:rPr lang="en-US" sz="2000">
                <a:solidFill>
                  <a:schemeClr val="bg1"/>
                </a:solidFill>
              </a:rPr>
              <a:t>someone who, both individually and collectively with others, </a:t>
            </a:r>
          </a:p>
          <a:p>
            <a:r>
              <a:rPr lang="en-US" sz="2000">
                <a:solidFill>
                  <a:schemeClr val="bg1"/>
                </a:solidFill>
              </a:rPr>
              <a:t>makes informed decisions concerning the environment, is </a:t>
            </a:r>
          </a:p>
          <a:p>
            <a:r>
              <a:rPr lang="en-US" sz="2000">
                <a:solidFill>
                  <a:schemeClr val="bg1"/>
                </a:solidFill>
              </a:rPr>
              <a:t>willing to act on these decisions…, and participates in civic life. </a:t>
            </a:r>
          </a:p>
          <a:p>
            <a:r>
              <a:rPr lang="en-US" sz="2000">
                <a:solidFill>
                  <a:schemeClr val="bg1"/>
                </a:solidFill>
              </a:rPr>
              <a:t>Those who are environmentally literate possess, to varying </a:t>
            </a:r>
          </a:p>
          <a:p>
            <a:r>
              <a:rPr lang="en-US" sz="2000">
                <a:solidFill>
                  <a:schemeClr val="bg1"/>
                </a:solidFill>
              </a:rPr>
              <a:t>degrees:</a:t>
            </a:r>
          </a:p>
          <a:p>
            <a:pPr marL="742950" lvl="1" indent="-285750"/>
            <a:r>
              <a:rPr lang="en-US" sz="2000">
                <a:solidFill>
                  <a:schemeClr val="bg1"/>
                </a:solidFill>
              </a:rPr>
              <a:t>► knowledge and understanding of environmental </a:t>
            </a:r>
          </a:p>
          <a:p>
            <a:pPr marL="1143000" lvl="2" indent="-228600"/>
            <a:r>
              <a:rPr lang="en-US" sz="2000">
                <a:solidFill>
                  <a:schemeClr val="bg1"/>
                </a:solidFill>
              </a:rPr>
              <a:t>concepts… and issues; </a:t>
            </a:r>
          </a:p>
          <a:p>
            <a:pPr marL="742950" lvl="1" indent="-285750"/>
            <a:r>
              <a:rPr lang="en-US" sz="2000">
                <a:solidFill>
                  <a:schemeClr val="bg1"/>
                </a:solidFill>
              </a:rPr>
              <a:t>► a set of cognitive and affective dispositions;</a:t>
            </a:r>
          </a:p>
          <a:p>
            <a:pPr marL="742950" lvl="1" indent="-285750"/>
            <a:r>
              <a:rPr lang="en-US" sz="2000">
                <a:solidFill>
                  <a:schemeClr val="bg1"/>
                </a:solidFill>
              </a:rPr>
              <a:t>► a set of cognitive skills and abilities; and</a:t>
            </a:r>
          </a:p>
          <a:p>
            <a:pPr marL="742950" lvl="1" indent="-285750"/>
            <a:r>
              <a:rPr lang="en-US" sz="2000">
                <a:solidFill>
                  <a:schemeClr val="bg1"/>
                </a:solidFill>
              </a:rPr>
              <a:t>► the appropriate behavioral strategies …to make sound </a:t>
            </a:r>
          </a:p>
          <a:p>
            <a:pPr marL="1143000" lvl="2" indent="-228600"/>
            <a:r>
              <a:rPr lang="en-US" sz="2000">
                <a:solidFill>
                  <a:schemeClr val="bg1"/>
                </a:solidFill>
              </a:rPr>
              <a:t>and effective decisions …. 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743200" y="76200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chemeClr val="bg1"/>
                </a:solidFill>
              </a:rPr>
              <a:t>Definition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592822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Components of Environmental Literacy</a:t>
            </a:r>
          </a:p>
          <a:p>
            <a:endParaRPr lang="en-US" sz="1000" b="1" u="sng" dirty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►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chemeClr val="bg1"/>
                </a:solidFill>
              </a:rPr>
              <a:t>Knowledge</a:t>
            </a: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►</a:t>
            </a:r>
            <a:r>
              <a:rPr lang="en-US" sz="2400" dirty="0"/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Dispositions</a:t>
            </a:r>
          </a:p>
          <a:p>
            <a:pPr lvl="1"/>
            <a:endParaRPr lang="en-US" sz="1000" b="1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►</a:t>
            </a:r>
            <a:r>
              <a:rPr lang="en-US" sz="2400" dirty="0"/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Competencies</a:t>
            </a:r>
            <a:endParaRPr lang="en-US" sz="2400" b="1" dirty="0">
              <a:solidFill>
                <a:schemeClr val="bg1"/>
              </a:solidFill>
            </a:endParaRP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►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bg1"/>
                </a:solidFill>
              </a:rPr>
              <a:t>Behavior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79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79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23626</TotalTime>
  <Words>893</Words>
  <Application>Microsoft Office PowerPoint</Application>
  <PresentationFormat>Custom</PresentationFormat>
  <Paragraphs>239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Hollweg</dc:creator>
  <cp:lastModifiedBy>Karen Hollweg</cp:lastModifiedBy>
  <cp:revision>114</cp:revision>
  <cp:lastPrinted>2012-09-27T03:10:27Z</cp:lastPrinted>
  <dcterms:created xsi:type="dcterms:W3CDTF">2011-07-06T20:01:20Z</dcterms:created>
  <dcterms:modified xsi:type="dcterms:W3CDTF">2012-10-24T16:42:32Z</dcterms:modified>
</cp:coreProperties>
</file>