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tags/tag11.xml" ContentType="application/vnd.openxmlformats-officedocument.presentationml.tags+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tags/tag15.xml" ContentType="application/vnd.openxmlformats-officedocument.presentationml.tags+xml"/>
  <Override PartName="/ppt/tags/tag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34.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ags/tag12.xml" ContentType="application/vnd.openxmlformats-officedocument.presentationml.tags+xml"/>
  <Override PartName="/ppt/tags/tag2.xml" ContentType="application/vnd.openxmlformats-officedocument.presentationml.tags+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tags/tag6.xml" ContentType="application/vnd.openxmlformats-officedocument.presentationml.tags+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35.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ags/tag13.xml" ContentType="application/vnd.openxmlformats-officedocument.presentationml.tags+xml"/>
  <Override PartName="/ppt/tags/tag3.xml" ContentType="application/vnd.openxmlformats-officedocument.presentationml.tag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ags/tag7.xml" ContentType="application/vnd.openxmlformats-officedocument.presentationml.tags+xml"/>
  <Override PartName="/ppt/tags/tag17.xml" ContentType="application/vnd.openxmlformats-officedocument.presentationml.tags+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tags/tag10.xml" ContentType="application/vnd.openxmlformats-officedocument.presentationml.tags+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6" r:id="rId1"/>
  </p:sldMasterIdLst>
  <p:notesMasterIdLst>
    <p:notesMasterId r:id="rId51"/>
  </p:notesMasterIdLst>
  <p:sldIdLst>
    <p:sldId id="256" r:id="rId2"/>
    <p:sldId id="323" r:id="rId3"/>
    <p:sldId id="328" r:id="rId4"/>
    <p:sldId id="325" r:id="rId5"/>
    <p:sldId id="458" r:id="rId6"/>
    <p:sldId id="322" r:id="rId7"/>
    <p:sldId id="331" r:id="rId8"/>
    <p:sldId id="332" r:id="rId9"/>
    <p:sldId id="467" r:id="rId10"/>
    <p:sldId id="471" r:id="rId11"/>
    <p:sldId id="492" r:id="rId12"/>
    <p:sldId id="487" r:id="rId13"/>
    <p:sldId id="491" r:id="rId14"/>
    <p:sldId id="493" r:id="rId15"/>
    <p:sldId id="494" r:id="rId16"/>
    <p:sldId id="495" r:id="rId17"/>
    <p:sldId id="496" r:id="rId18"/>
    <p:sldId id="499" r:id="rId19"/>
    <p:sldId id="497" r:id="rId20"/>
    <p:sldId id="500" r:id="rId21"/>
    <p:sldId id="501" r:id="rId22"/>
    <p:sldId id="503" r:id="rId23"/>
    <p:sldId id="504" r:id="rId24"/>
    <p:sldId id="505" r:id="rId25"/>
    <p:sldId id="506" r:id="rId26"/>
    <p:sldId id="507" r:id="rId27"/>
    <p:sldId id="508" r:id="rId28"/>
    <p:sldId id="509" r:id="rId29"/>
    <p:sldId id="510" r:id="rId30"/>
    <p:sldId id="511" r:id="rId31"/>
    <p:sldId id="512" r:id="rId32"/>
    <p:sldId id="443" r:id="rId33"/>
    <p:sldId id="375" r:id="rId34"/>
    <p:sldId id="513" r:id="rId35"/>
    <p:sldId id="514" r:id="rId36"/>
    <p:sldId id="346" r:id="rId37"/>
    <p:sldId id="515" r:id="rId38"/>
    <p:sldId id="516" r:id="rId39"/>
    <p:sldId id="517" r:id="rId40"/>
    <p:sldId id="518" r:id="rId41"/>
    <p:sldId id="519" r:id="rId42"/>
    <p:sldId id="526" r:id="rId43"/>
    <p:sldId id="520" r:id="rId44"/>
    <p:sldId id="521" r:id="rId45"/>
    <p:sldId id="522" r:id="rId46"/>
    <p:sldId id="523" r:id="rId47"/>
    <p:sldId id="524" r:id="rId48"/>
    <p:sldId id="525" r:id="rId49"/>
    <p:sldId id="527" r:id="rId50"/>
  </p:sldIdLst>
  <p:sldSz cx="9144000" cy="6858000" type="screen4x3"/>
  <p:notesSz cx="6858000" cy="9144000"/>
  <p:custDataLst>
    <p:tags r:id="rId53"/>
  </p:custDataLst>
  <p:defaultTextStyle>
    <a:defPPr>
      <a:defRPr lang="en-US"/>
    </a:defPPr>
    <a:lvl1pPr algn="l" defTabSz="457200" rtl="0" fontAlgn="base">
      <a:spcBef>
        <a:spcPct val="0"/>
      </a:spcBef>
      <a:spcAft>
        <a:spcPct val="0"/>
      </a:spcAft>
      <a:defRPr sz="3200" kern="1200">
        <a:solidFill>
          <a:schemeClr val="tx1"/>
        </a:solidFill>
        <a:latin typeface="Century Gothic" charset="0"/>
        <a:ea typeface="ＭＳ Ｐゴシック" charset="-128"/>
        <a:cs typeface="+mn-cs"/>
      </a:defRPr>
    </a:lvl1pPr>
    <a:lvl2pPr marL="457200" algn="l" defTabSz="457200" rtl="0" fontAlgn="base">
      <a:spcBef>
        <a:spcPct val="0"/>
      </a:spcBef>
      <a:spcAft>
        <a:spcPct val="0"/>
      </a:spcAft>
      <a:defRPr sz="3200" kern="1200">
        <a:solidFill>
          <a:schemeClr val="tx1"/>
        </a:solidFill>
        <a:latin typeface="Century Gothic" charset="0"/>
        <a:ea typeface="ＭＳ Ｐゴシック" charset="-128"/>
        <a:cs typeface="+mn-cs"/>
      </a:defRPr>
    </a:lvl2pPr>
    <a:lvl3pPr marL="914400" algn="l" defTabSz="457200" rtl="0" fontAlgn="base">
      <a:spcBef>
        <a:spcPct val="0"/>
      </a:spcBef>
      <a:spcAft>
        <a:spcPct val="0"/>
      </a:spcAft>
      <a:defRPr sz="3200" kern="1200">
        <a:solidFill>
          <a:schemeClr val="tx1"/>
        </a:solidFill>
        <a:latin typeface="Century Gothic" charset="0"/>
        <a:ea typeface="ＭＳ Ｐゴシック" charset="-128"/>
        <a:cs typeface="+mn-cs"/>
      </a:defRPr>
    </a:lvl3pPr>
    <a:lvl4pPr marL="1371600" algn="l" defTabSz="457200" rtl="0" fontAlgn="base">
      <a:spcBef>
        <a:spcPct val="0"/>
      </a:spcBef>
      <a:spcAft>
        <a:spcPct val="0"/>
      </a:spcAft>
      <a:defRPr sz="3200" kern="1200">
        <a:solidFill>
          <a:schemeClr val="tx1"/>
        </a:solidFill>
        <a:latin typeface="Century Gothic" charset="0"/>
        <a:ea typeface="ＭＳ Ｐゴシック" charset="-128"/>
        <a:cs typeface="+mn-cs"/>
      </a:defRPr>
    </a:lvl4pPr>
    <a:lvl5pPr marL="1828800" algn="l" defTabSz="457200" rtl="0" fontAlgn="base">
      <a:spcBef>
        <a:spcPct val="0"/>
      </a:spcBef>
      <a:spcAft>
        <a:spcPct val="0"/>
      </a:spcAft>
      <a:defRPr sz="3200" kern="1200">
        <a:solidFill>
          <a:schemeClr val="tx1"/>
        </a:solidFill>
        <a:latin typeface="Century Gothic" charset="0"/>
        <a:ea typeface="ＭＳ Ｐゴシック" charset="-128"/>
        <a:cs typeface="+mn-cs"/>
      </a:defRPr>
    </a:lvl5pPr>
    <a:lvl6pPr marL="2286000" algn="l" defTabSz="914400" rtl="0" eaLnBrk="1" latinLnBrk="0" hangingPunct="1">
      <a:defRPr sz="3200" kern="1200">
        <a:solidFill>
          <a:schemeClr val="tx1"/>
        </a:solidFill>
        <a:latin typeface="Century Gothic" charset="0"/>
        <a:ea typeface="ＭＳ Ｐゴシック" charset="-128"/>
        <a:cs typeface="+mn-cs"/>
      </a:defRPr>
    </a:lvl6pPr>
    <a:lvl7pPr marL="2743200" algn="l" defTabSz="914400" rtl="0" eaLnBrk="1" latinLnBrk="0" hangingPunct="1">
      <a:defRPr sz="3200" kern="1200">
        <a:solidFill>
          <a:schemeClr val="tx1"/>
        </a:solidFill>
        <a:latin typeface="Century Gothic" charset="0"/>
        <a:ea typeface="ＭＳ Ｐゴシック" charset="-128"/>
        <a:cs typeface="+mn-cs"/>
      </a:defRPr>
    </a:lvl7pPr>
    <a:lvl8pPr marL="3200400" algn="l" defTabSz="914400" rtl="0" eaLnBrk="1" latinLnBrk="0" hangingPunct="1">
      <a:defRPr sz="3200" kern="1200">
        <a:solidFill>
          <a:schemeClr val="tx1"/>
        </a:solidFill>
        <a:latin typeface="Century Gothic" charset="0"/>
        <a:ea typeface="ＭＳ Ｐゴシック" charset="-128"/>
        <a:cs typeface="+mn-cs"/>
      </a:defRPr>
    </a:lvl8pPr>
    <a:lvl9pPr marL="3657600" algn="l" defTabSz="914400" rtl="0" eaLnBrk="1" latinLnBrk="0" hangingPunct="1">
      <a:defRPr sz="3200" kern="1200">
        <a:solidFill>
          <a:schemeClr val="tx1"/>
        </a:solidFill>
        <a:latin typeface="Century Gothic"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6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17" d="100"/>
          <a:sy n="117" d="100"/>
        </p:scale>
        <p:origin x="-640" y="-96"/>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66" d="100"/>
        <a:sy n="66" d="100"/>
      </p:scale>
      <p:origin x="0" y="575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itchFamily="34" charset="0"/>
                <a:ea typeface="ＭＳ Ｐゴシック" pitchFamily="-110"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B800C1-2A74-443D-B62A-F97DBB0BD871}" type="datetime1">
              <a:rPr lang="en-US"/>
              <a:pPr/>
              <a:t>4/19/11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itchFamily="34" charset="0"/>
                <a:ea typeface="ＭＳ Ｐゴシック" pitchFamily="-110"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C36F22-A09E-4A8C-BB0D-E0456DB898D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BA0AB18F-177B-4FA4-9DA5-273C1F1D3121}" type="slidenum">
              <a:rPr lang="en-US"/>
              <a:pPr/>
              <a:t>2</a:t>
            </a:fld>
            <a:endParaRPr lang="en-US"/>
          </a:p>
        </p:txBody>
      </p:sp>
      <p:sp>
        <p:nvSpPr>
          <p:cNvPr id="24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This figure shows the temperature record from the Vostock ice core (dark blue), together with CO2 (red) from the Vostock ice core, the Law Dome ice core, and from the Mauna Loa monitoring station in Hawaii. The dramatic increase in CO2 since the start of the industrial revolution is evident.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3E90C0D-45FB-7347-8379-CB006196703F}" type="slidenum">
              <a:rPr lang="en-US">
                <a:latin typeface="Arial" pitchFamily="-110" charset="0"/>
                <a:ea typeface="ＭＳ Ｐゴシック" pitchFamily="-110" charset="-128"/>
                <a:cs typeface="ＭＳ Ｐゴシック" pitchFamily="-110" charset="-128"/>
              </a:rPr>
              <a:pPr/>
              <a:t>11</a:t>
            </a:fld>
            <a:endParaRPr lang="en-US">
              <a:latin typeface="Arial" pitchFamily="-110" charset="0"/>
              <a:ea typeface="ＭＳ Ｐゴシック" pitchFamily="-110" charset="-128"/>
              <a:cs typeface="ＭＳ Ｐゴシック" pitchFamily="-11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7C674AA-E6AA-8D4C-A015-33A9D154FCD8}" type="slidenum">
              <a:rPr lang="en-US">
                <a:latin typeface="Arial" pitchFamily="-110" charset="0"/>
                <a:ea typeface="ＭＳ Ｐゴシック" pitchFamily="-110" charset="-128"/>
                <a:cs typeface="ＭＳ Ｐゴシック" pitchFamily="-110" charset="-128"/>
              </a:rPr>
              <a:pPr/>
              <a:t>12</a:t>
            </a:fld>
            <a:endParaRPr lang="en-US">
              <a:latin typeface="Arial" pitchFamily="-110" charset="0"/>
              <a:ea typeface="ＭＳ Ｐゴシック" pitchFamily="-110" charset="-128"/>
              <a:cs typeface="ＭＳ Ｐゴシック" pitchFamily="-11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600">
                <a:latin typeface="Arial" pitchFamily="-110" charset="0"/>
                <a:ea typeface="ＭＳ Ｐゴシック" pitchFamily="-110" charset="-128"/>
                <a:cs typeface="ＭＳ Ｐゴシック" pitchFamily="-110" charset="-128"/>
              </a:rPr>
              <a:t>About 50% of US electricity is generated by coal burning power plants. Coal is also considered to be the dirtiest of the fossil fuels. In this section, we will look at how we use coal and how much coal remains in the ground.</a:t>
            </a:r>
          </a:p>
          <a:p>
            <a:pPr eaLnBrk="1" hangingPunct="1"/>
            <a:endParaRPr lang="en-US">
              <a:latin typeface="Arial" pitchFamily="-110" charset="0"/>
              <a:ea typeface="ＭＳ Ｐゴシック" pitchFamily="-110" charset="-128"/>
              <a:cs typeface="ＭＳ Ｐゴシック" pitchFamily="-110" charset="-128"/>
            </a:endParaRPr>
          </a:p>
          <a:p>
            <a:pPr eaLnBrk="1" hangingPunct="1"/>
            <a:endParaRPr lang="en-US">
              <a:latin typeface="Arial" pitchFamily="-110" charset="0"/>
              <a:ea typeface="ＭＳ Ｐゴシック" pitchFamily="-110" charset="-128"/>
              <a:cs typeface="ＭＳ Ｐゴシック" pitchFamily="-110" charset="-128"/>
            </a:endParaRPr>
          </a:p>
          <a:p>
            <a:pPr eaLnBrk="1" hangingPunct="1"/>
            <a:endParaRPr lang="en-US">
              <a:latin typeface="Arial" pitchFamily="-110" charset="0"/>
              <a:ea typeface="ＭＳ Ｐゴシック" pitchFamily="-110" charset="-128"/>
              <a:cs typeface="ＭＳ Ｐゴシック" pitchFamily="-110" charset="-128"/>
            </a:endParaRPr>
          </a:p>
          <a:p>
            <a:pPr eaLnBrk="1" hangingPunct="1"/>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10" charset="0"/>
                <a:ea typeface="ＭＳ Ｐゴシック" pitchFamily="-110" charset="-128"/>
                <a:cs typeface="ＭＳ Ｐゴシック" pitchFamily="-110" charset="-128"/>
              </a:rPr>
              <a:t>Because coal is relatively cheap and plentiful, coal consumption is projected to increase rapidly. China’s coal consumption will be a big factor in this growth.</a:t>
            </a:r>
          </a:p>
        </p:txBody>
      </p:sp>
      <p:sp>
        <p:nvSpPr>
          <p:cNvPr id="25604" name="Slide Number Placeholder 3"/>
          <p:cNvSpPr>
            <a:spLocks noGrp="1"/>
          </p:cNvSpPr>
          <p:nvPr>
            <p:ph type="sldNum" sz="quarter" idx="5"/>
          </p:nvPr>
        </p:nvSpPr>
        <p:spPr>
          <a:noFill/>
        </p:spPr>
        <p:txBody>
          <a:bodyPr/>
          <a:lstStyle/>
          <a:p>
            <a:fld id="{356B549E-ABC2-0E4E-AAB7-C7CA05C41793}" type="slidenum">
              <a:rPr lang="en-US">
                <a:latin typeface="Arial" pitchFamily="-110" charset="0"/>
                <a:ea typeface="ＭＳ Ｐゴシック" pitchFamily="-110" charset="-128"/>
                <a:cs typeface="ＭＳ Ｐゴシック" pitchFamily="-110" charset="-128"/>
              </a:rPr>
              <a:pPr/>
              <a:t>13</a:t>
            </a:fld>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10" charset="0"/>
                <a:ea typeface="ＭＳ Ｐゴシック" pitchFamily="-110" charset="-128"/>
                <a:cs typeface="ＭＳ Ｐゴシック" pitchFamily="-110" charset="-128"/>
              </a:rPr>
              <a:t>Because coal is relatively cheap and plentiful, coal consumption is projected to increase rapidly. China’s coal consumption will be a big factor in this growth.</a:t>
            </a:r>
          </a:p>
        </p:txBody>
      </p:sp>
      <p:sp>
        <p:nvSpPr>
          <p:cNvPr id="25604" name="Slide Number Placeholder 3"/>
          <p:cNvSpPr>
            <a:spLocks noGrp="1"/>
          </p:cNvSpPr>
          <p:nvPr>
            <p:ph type="sldNum" sz="quarter" idx="5"/>
          </p:nvPr>
        </p:nvSpPr>
        <p:spPr>
          <a:noFill/>
        </p:spPr>
        <p:txBody>
          <a:bodyPr/>
          <a:lstStyle/>
          <a:p>
            <a:fld id="{356B549E-ABC2-0E4E-AAB7-C7CA05C41793}" type="slidenum">
              <a:rPr lang="en-US">
                <a:latin typeface="Arial" pitchFamily="-110" charset="0"/>
                <a:ea typeface="ＭＳ Ｐゴシック" pitchFamily="-110" charset="-128"/>
                <a:cs typeface="ＭＳ Ｐゴシック" pitchFamily="-110" charset="-128"/>
              </a:rPr>
              <a:pPr/>
              <a:t>14</a:t>
            </a:fld>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10" charset="0"/>
                <a:ea typeface="ＭＳ Ｐゴシック" pitchFamily="-110" charset="-128"/>
                <a:cs typeface="ＭＳ Ｐゴシック" pitchFamily="-110" charset="-128"/>
              </a:rPr>
              <a:t>Because coal is relatively cheap and plentiful, coal consumption is projected to increase rapidly. China’s coal consumption will be a big factor in this growth.</a:t>
            </a:r>
          </a:p>
        </p:txBody>
      </p:sp>
      <p:sp>
        <p:nvSpPr>
          <p:cNvPr id="25604" name="Slide Number Placeholder 3"/>
          <p:cNvSpPr>
            <a:spLocks noGrp="1"/>
          </p:cNvSpPr>
          <p:nvPr>
            <p:ph type="sldNum" sz="quarter" idx="5"/>
          </p:nvPr>
        </p:nvSpPr>
        <p:spPr>
          <a:noFill/>
        </p:spPr>
        <p:txBody>
          <a:bodyPr/>
          <a:lstStyle/>
          <a:p>
            <a:fld id="{356B549E-ABC2-0E4E-AAB7-C7CA05C41793}" type="slidenum">
              <a:rPr lang="en-US">
                <a:latin typeface="Arial" pitchFamily="-110" charset="0"/>
                <a:ea typeface="ＭＳ Ｐゴシック" pitchFamily="-110" charset="-128"/>
                <a:cs typeface="ＭＳ Ｐゴシック" pitchFamily="-110" charset="-128"/>
              </a:rPr>
              <a:pPr/>
              <a:t>15</a:t>
            </a:fld>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Comic Sans MS" pitchFamily="66" charset="0"/>
                <a:ea typeface="ＭＳ Ｐゴシック" charset="-128"/>
              </a:rPr>
              <a:t>Nuclear power’s chief advantages are inexpensive fuel and nearly zero greenhouse gas emissions. In this presentation we will describe nuclear science and technology and explore some of the advantages and disadvantages of using nuclear power to generate electricity.</a:t>
            </a:r>
          </a:p>
        </p:txBody>
      </p:sp>
      <p:sp>
        <p:nvSpPr>
          <p:cNvPr id="51204" name="Slide Number Placeholder 3"/>
          <p:cNvSpPr>
            <a:spLocks noGrp="1"/>
          </p:cNvSpPr>
          <p:nvPr>
            <p:ph type="sldNum" sz="quarter" idx="5"/>
          </p:nvPr>
        </p:nvSpPr>
        <p:spPr>
          <a:noFill/>
        </p:spPr>
        <p:txBody>
          <a:bodyPr/>
          <a:lstStyle/>
          <a:p>
            <a:fld id="{EC354E30-37CF-4829-9EEB-1040ADE9D30D}" type="slidenum">
              <a:rPr lang="en-US" smtClean="0">
                <a:latin typeface="Comic Sans MS" pitchFamily="66" charset="0"/>
              </a:rPr>
              <a:pPr/>
              <a:t>16</a:t>
            </a:fld>
            <a:endParaRPr lang="en-US" smtClean="0">
              <a:latin typeface="Comic Sans MS"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Comic Sans MS" pitchFamily="66" charset="0"/>
                <a:ea typeface="ＭＳ Ｐゴシック" charset="-128"/>
              </a:rPr>
              <a:t>A nuclear power plant uses nuclear fuel, usually uranium, to produce electric power for the power grid. In a nuclear power plant, the nuclear fuel is made to fission in a controlled manner. The thermal energy released in the fission is used to make steam to drive a steam turbine,  just as in a coal-burning power plant, and, also just as in a coal-burning power plant, the steam turbine will turn the shaft of the electric generator to generate electricity. </a:t>
            </a:r>
          </a:p>
          <a:p>
            <a:endParaRPr lang="en-US" smtClean="0">
              <a:latin typeface="Comic Sans MS" pitchFamily="66" charset="0"/>
              <a:ea typeface="ＭＳ Ｐゴシック" charset="-128"/>
            </a:endParaRPr>
          </a:p>
          <a:p>
            <a:r>
              <a:rPr lang="en-US" smtClean="0">
                <a:latin typeface="Comic Sans MS" pitchFamily="66" charset="0"/>
                <a:ea typeface="ＭＳ Ｐゴシック" charset="-128"/>
              </a:rPr>
              <a:t>This slide shows a photograph of the Beaver Valley Nuclear Power Plant at Shippingport PA. In this photo, we see the large cooling towers which cool the steam that is used to drive the steam turbine. After the steam has struck the turbine blades, causing the turbine axis to turn, the steam has to be condensed. In this context, “condensed” means “changed from a gas (steam) to a liquid (water)”. The cooling towers provide a source or cool water to cool and condense the steam used in the steam turbine. The white stuff coming out of the cooling towers is not steam, it is water vapor used to cool the water that is used to condense the steam used with the steam turbine. The two smaller domed structures to the right of the cooling towers are “containment” buildings that house the nuclear reactors. In the nuclear reactors, the nuclear fuel fissions and supplies the thermal energy for this power plant plant.</a:t>
            </a:r>
          </a:p>
        </p:txBody>
      </p:sp>
      <p:sp>
        <p:nvSpPr>
          <p:cNvPr id="63492" name="Slide Number Placeholder 3"/>
          <p:cNvSpPr>
            <a:spLocks noGrp="1"/>
          </p:cNvSpPr>
          <p:nvPr>
            <p:ph type="sldNum" sz="quarter" idx="5"/>
          </p:nvPr>
        </p:nvSpPr>
        <p:spPr>
          <a:noFill/>
        </p:spPr>
        <p:txBody>
          <a:bodyPr/>
          <a:lstStyle/>
          <a:p>
            <a:fld id="{1D0A831E-DDFB-4EC2-9041-A4382B9F39FC}" type="slidenum">
              <a:rPr lang="en-US" smtClean="0">
                <a:latin typeface="Comic Sans MS" pitchFamily="66" charset="0"/>
              </a:rPr>
              <a:pPr/>
              <a:t>17</a:t>
            </a:fld>
            <a:endParaRPr lang="en-US" smtClean="0">
              <a:latin typeface="Comic Sans MS"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29E1517-171F-4486-A0F8-8E000EA440F8}" type="slidenum">
              <a:rPr lang="en-US" smtClean="0">
                <a:latin typeface="Comic Sans MS" pitchFamily="66" charset="0"/>
              </a:rPr>
              <a:pPr/>
              <a:t>18</a:t>
            </a:fld>
            <a:endParaRPr lang="en-US" smtClean="0">
              <a:latin typeface="Comic Sans MS" pitchFamily="66"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Palatino" charset="0"/>
                <a:ea typeface="ＭＳ Ｐゴシック" charset="-128"/>
              </a:rPr>
              <a:t>The US has 104 nuclear reactors. They produce 20% US Electricity. No new plants ordered since 1973. Later in this presentation, we will discuss reasons why nuclear power has not grown more rapidly. New plants are being planned now, but may not be built. Many people still distrust nuclear power because of the possibility of a nuclear accident that would spread dangerous nuclear radiation into the environment. Some people who do not oppose nuclear power in principle still do not want to live near a nuclear reactor. This is an example of NIMBY (not in my back yard) syndrome.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Comic Sans MS" pitchFamily="66" charset="0"/>
                <a:ea typeface="ＭＳ Ｐゴシック" charset="-128"/>
              </a:rPr>
              <a:t>This diagram shows the big picture view of energy transformations in a </a:t>
            </a:r>
            <a:r>
              <a:rPr lang="en-US" b="1" smtClean="0">
                <a:latin typeface="Comic Sans MS" pitchFamily="66" charset="0"/>
                <a:ea typeface="ＭＳ Ｐゴシック" charset="-128"/>
              </a:rPr>
              <a:t>boiling water nuclear reactor</a:t>
            </a:r>
            <a:r>
              <a:rPr lang="en-US" smtClean="0">
                <a:latin typeface="Comic Sans MS" pitchFamily="66" charset="0"/>
                <a:ea typeface="ＭＳ Ｐゴシック" charset="-128"/>
              </a:rPr>
              <a:t>. The </a:t>
            </a:r>
            <a:r>
              <a:rPr lang="en-US" b="1" smtClean="0">
                <a:latin typeface="Comic Sans MS" pitchFamily="66" charset="0"/>
                <a:ea typeface="ＭＳ Ｐゴシック" charset="-128"/>
              </a:rPr>
              <a:t>containment structure </a:t>
            </a:r>
            <a:r>
              <a:rPr lang="en-US" smtClean="0">
                <a:latin typeface="Comic Sans MS" pitchFamily="66" charset="0"/>
                <a:ea typeface="ＭＳ Ｐゴシック" charset="-128"/>
              </a:rPr>
              <a:t>encloses the reactor vessel and limits the spread of radiation in case of an accident. In the </a:t>
            </a:r>
            <a:r>
              <a:rPr lang="en-US" b="1" smtClean="0">
                <a:latin typeface="Comic Sans MS" pitchFamily="66" charset="0"/>
                <a:ea typeface="ＭＳ Ｐゴシック" charset="-128"/>
              </a:rPr>
              <a:t>reactor vessel</a:t>
            </a:r>
            <a:r>
              <a:rPr lang="en-US" smtClean="0">
                <a:latin typeface="Comic Sans MS" pitchFamily="66" charset="0"/>
                <a:ea typeface="ＭＳ Ｐゴシック" charset="-128"/>
              </a:rPr>
              <a:t>, a controlled fission process releases thermal energy and heats water. The uranium fuel (in the form of fuel rods) and the control rods are in the reactor vessel; the vessel is full of water which keeps the fuel from overheating. The fuel and control rods are called the reactor </a:t>
            </a:r>
            <a:r>
              <a:rPr lang="en-US" b="1" smtClean="0">
                <a:latin typeface="Comic Sans MS" pitchFamily="66" charset="0"/>
                <a:ea typeface="ＭＳ Ｐゴシック" charset="-128"/>
              </a:rPr>
              <a:t>core</a:t>
            </a:r>
            <a:r>
              <a:rPr lang="en-US" smtClean="0">
                <a:latin typeface="Comic Sans MS" pitchFamily="66" charset="0"/>
                <a:ea typeface="ＭＳ Ｐゴシック" charset="-128"/>
              </a:rPr>
              <a:t>. The </a:t>
            </a:r>
            <a:r>
              <a:rPr lang="en-US" b="1" smtClean="0">
                <a:latin typeface="Comic Sans MS" pitchFamily="66" charset="0"/>
                <a:ea typeface="ＭＳ Ｐゴシック" charset="-128"/>
              </a:rPr>
              <a:t>control rods </a:t>
            </a:r>
            <a:r>
              <a:rPr lang="en-US" smtClean="0">
                <a:latin typeface="Comic Sans MS" pitchFamily="66" charset="0"/>
                <a:ea typeface="ＭＳ Ｐゴシック" charset="-128"/>
              </a:rPr>
              <a:t>control the speed of the reaction by absorbing some of the neutrons released by the fission reactions. The fission reaction converts the energy stored in the strong nuclear force into thermal energy. The thermal energy released in the reactor vessel boils the water in the vessel and converts the water into steam, the steam drives the </a:t>
            </a:r>
            <a:r>
              <a:rPr lang="en-US" b="1" smtClean="0">
                <a:latin typeface="Comic Sans MS" pitchFamily="66" charset="0"/>
                <a:ea typeface="ＭＳ Ｐゴシック" charset="-128"/>
              </a:rPr>
              <a:t>steam turbine</a:t>
            </a:r>
            <a:r>
              <a:rPr lang="en-US" smtClean="0">
                <a:latin typeface="Comic Sans MS" pitchFamily="66" charset="0"/>
                <a:ea typeface="ＭＳ Ｐゴシック" charset="-128"/>
              </a:rPr>
              <a:t>, and the steam turbine drives the electric </a:t>
            </a:r>
            <a:r>
              <a:rPr lang="en-US" b="1" smtClean="0">
                <a:latin typeface="Comic Sans MS" pitchFamily="66" charset="0"/>
                <a:ea typeface="ＭＳ Ｐゴシック" charset="-128"/>
              </a:rPr>
              <a:t>generator</a:t>
            </a:r>
            <a:r>
              <a:rPr lang="en-US" smtClean="0">
                <a:latin typeface="Comic Sans MS" pitchFamily="66" charset="0"/>
                <a:ea typeface="ＭＳ Ｐゴシック" charset="-128"/>
              </a:rPr>
              <a:t>. Except for the source of thermal energy used to heat the water to make steam, this plant is very similar to a coal-burning power plant. After the steam hits the turbine, it is cooled down and condenses as water in the </a:t>
            </a:r>
            <a:r>
              <a:rPr lang="en-US" b="1" smtClean="0">
                <a:latin typeface="Comic Sans MS" pitchFamily="66" charset="0"/>
                <a:ea typeface="ＭＳ Ｐゴシック" charset="-128"/>
              </a:rPr>
              <a:t>condenser </a:t>
            </a:r>
            <a:r>
              <a:rPr lang="en-US" smtClean="0">
                <a:latin typeface="Comic Sans MS" pitchFamily="66" charset="0"/>
                <a:ea typeface="ＭＳ Ｐゴシック" charset="-128"/>
              </a:rPr>
              <a:t>and goes back again to be heated up in the reactor vessel. The cooling loop going through the condenser is connected to the big cooling towers where the heat is dumped to the environment. Everything in the </a:t>
            </a:r>
            <a:r>
              <a:rPr lang="en-US" b="1" smtClean="0">
                <a:latin typeface="Comic Sans MS" pitchFamily="66" charset="0"/>
                <a:ea typeface="ＭＳ Ｐゴシック" charset="-128"/>
              </a:rPr>
              <a:t>primary </a:t>
            </a:r>
            <a:r>
              <a:rPr lang="en-US" smtClean="0">
                <a:latin typeface="Comic Sans MS" pitchFamily="66" charset="0"/>
                <a:ea typeface="ＭＳ Ｐゴシック" charset="-128"/>
              </a:rPr>
              <a:t>water loop is radioactive because it is in contact with the water (either as a liquid or as steam) that bathes the radioactive uranium fuel in the reactor vessel. The radioactive primary loop includes the reactor vessel, the turbine, and the condenser. The cooling loop that goes to the cooling tower is not radioactive and the electric generator is not radioactive. This type of reactor is a “Boiling Water Reactor” or </a:t>
            </a:r>
            <a:r>
              <a:rPr lang="en-US" b="1" smtClean="0">
                <a:latin typeface="Comic Sans MS" pitchFamily="66" charset="0"/>
                <a:ea typeface="ＭＳ Ｐゴシック" charset="-128"/>
              </a:rPr>
              <a:t>BWR </a:t>
            </a:r>
            <a:r>
              <a:rPr lang="en-US" smtClean="0">
                <a:latin typeface="Comic Sans MS" pitchFamily="66" charset="0"/>
                <a:ea typeface="ＭＳ Ｐゴシック" charset="-128"/>
              </a:rPr>
              <a:t>because it boils water in the reactor core to make steam. </a:t>
            </a:r>
          </a:p>
        </p:txBody>
      </p:sp>
      <p:sp>
        <p:nvSpPr>
          <p:cNvPr id="64516" name="Slide Number Placeholder 3"/>
          <p:cNvSpPr>
            <a:spLocks noGrp="1"/>
          </p:cNvSpPr>
          <p:nvPr>
            <p:ph type="sldNum" sz="quarter" idx="5"/>
          </p:nvPr>
        </p:nvSpPr>
        <p:spPr>
          <a:noFill/>
        </p:spPr>
        <p:txBody>
          <a:bodyPr/>
          <a:lstStyle/>
          <a:p>
            <a:fld id="{2FFD4C52-798A-4BFE-8538-EF2881DDF29F}" type="slidenum">
              <a:rPr lang="en-US" smtClean="0">
                <a:latin typeface="Comic Sans MS" pitchFamily="66" charset="0"/>
              </a:rPr>
              <a:pPr/>
              <a:t>19</a:t>
            </a:fld>
            <a:endParaRPr lang="en-US" smtClean="0">
              <a:latin typeface="Comic Sans MS"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047271F-B631-4772-BF91-9B79C045322C}" type="slidenum">
              <a:rPr lang="en-US" smtClean="0">
                <a:latin typeface="Comic Sans MS" pitchFamily="66" charset="0"/>
              </a:rPr>
              <a:pPr/>
              <a:t>21</a:t>
            </a:fld>
            <a:endParaRPr lang="en-US" smtClean="0">
              <a:latin typeface="Comic Sans MS" pitchFamily="66"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z="1300" smtClean="0">
                <a:latin typeface="Palatino" charset="0"/>
                <a:ea typeface="ＭＳ Ｐゴシック" charset="-128"/>
              </a:rPr>
              <a:t>Spent fuel rods are full of radioactive fission products and are a form of high level wastes. They will stay thermally hot as well as radioactive for thousands of years. Currently they are mostly stored on site at the nuclear plant in pools adjacent to the reactor itself. Onsite storage of this material is a growing problem because the storage pools are become crowded. Onsite storage of these very dangerous materials is not considered to be a viable long-term solution.</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B63B2F49-5150-4A73-8DAA-461F14C17264}" type="slidenum">
              <a:rPr lang="en-US"/>
              <a:pPr/>
              <a:t>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8C90B0-9ABA-4AA5-8791-35FDEF3238E8}" type="slidenum">
              <a:rPr lang="en-US" smtClean="0">
                <a:latin typeface="Comic Sans MS" pitchFamily="66" charset="0"/>
              </a:rPr>
              <a:pPr/>
              <a:t>22</a:t>
            </a:fld>
            <a:endParaRPr lang="en-US" smtClean="0">
              <a:latin typeface="Comic Sans MS" pitchFamily="66"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z="1300" smtClean="0">
                <a:latin typeface="Palatino" charset="0"/>
                <a:ea typeface="ＭＳ Ｐゴシック" charset="-128"/>
              </a:rPr>
              <a:t>Like storage pools, dry cask storage uses temporary storage containers on site near the nuclear reactor. Dry casks have been introduced because of pool storage crowding.</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6037DE9-4330-45CD-90BB-FC516D451B5A}" type="slidenum">
              <a:rPr lang="en-US" smtClean="0">
                <a:latin typeface="Comic Sans MS" pitchFamily="66" charset="0"/>
              </a:rPr>
              <a:pPr/>
              <a:t>23</a:t>
            </a:fld>
            <a:endParaRPr lang="en-US" smtClean="0">
              <a:latin typeface="Comic Sans MS" pitchFamily="66"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z="1300" smtClean="0">
                <a:latin typeface="Palatino" charset="0"/>
                <a:ea typeface="ＭＳ Ｐゴシック" charset="-128"/>
              </a:rPr>
              <a:t>High level wastes include radioactive materials with long half-lives. They can be dangerous for more than 10,000 years. A long term storage site has been proposed and extensively studied by the department of energy (DOE) near Yucca Mountain, Nevada. The site was selected and studied because the site is geologically inactive and might be a safe site for long term storage of dangerous wastes. This site is still controversial and has not yet been approved. If it were approved, it would still not be adequate in size for all the reactor waste that is accumulating. No solution to the long-term problem of nuclear waste storage has been agreed upon the government, the nuclear industry, and the general public.</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75F26B8-78BB-42E3-8BAA-73ACF0CFF9A9}" type="slidenum">
              <a:rPr lang="en-US" smtClean="0">
                <a:latin typeface="Comic Sans MS" pitchFamily="66" charset="0"/>
              </a:rPr>
              <a:pPr/>
              <a:t>24</a:t>
            </a:fld>
            <a:endParaRPr lang="en-US" smtClean="0">
              <a:latin typeface="Comic Sans MS" pitchFamily="66"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z="1300" smtClean="0">
                <a:latin typeface="Palatino" charset="0"/>
                <a:ea typeface="ＭＳ Ｐゴシック" charset="-128"/>
              </a:rPr>
              <a:t>We will take a brief look at some of the problems related to using nuclear power to generate electricity. This slide shows the Three Mile Island nuclear power plant in Pennsylvania. In 1979 there was a potentially serious accident at this plant. The water supply to the reactor vessel, the “core”, failed and the core overheated. The excess heat caused the core to partially melt. This could have been the beginning of a nuclear “meltdown” where the core would fully melt, resulting in an explosion, and a catastrophic release of deadly radiation along the highly populated eastern seaboard. This meltdown did not happen and no radiation was released to the environment, but many people saw this as a close call. This accident decreased public acceptance of nuclear power.</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0B9E16F-7491-4A32-B745-75DEEDE08EE6}" type="slidenum">
              <a:rPr lang="en-US" smtClean="0">
                <a:latin typeface="Comic Sans MS" pitchFamily="66" charset="0"/>
              </a:rPr>
              <a:pPr/>
              <a:t>25</a:t>
            </a:fld>
            <a:endParaRPr lang="en-US" smtClean="0">
              <a:latin typeface="Comic Sans MS" pitchFamily="66"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300" smtClean="0">
                <a:latin typeface="Palatino" charset="0"/>
                <a:ea typeface="ＭＳ Ｐゴシック" charset="-128"/>
              </a:rPr>
              <a:t>We will take a brief look at some of the problems related to using nuclear power to generate electricity. This slide shows the Three Mile Island nuclear power plant in Pennsylvania. In 1979 there was a potentially serious accident at this plant. The water supply to the reactor vessel, the “core”, failed and the core overheated. The excess heat caused the core to partially melt. This could have been the beginning of a nuclear “meltdown” where the core would fully melt, resulting in an explosion, and a catastrophic release of deadly radiation along the highly populated eastern seaboard. This meltdown did not happen and no radiation was released to the environment, but many people saw this as a close call. This accident decreased public acceptance of nuclear power.</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22BFA9D-21DD-4114-A5F1-F54C809F1AAB}" type="slidenum">
              <a:rPr lang="en-US" smtClean="0">
                <a:latin typeface="Comic Sans MS" pitchFamily="66" charset="0"/>
              </a:rPr>
              <a:pPr/>
              <a:t>26</a:t>
            </a:fld>
            <a:endParaRPr lang="en-US" smtClean="0">
              <a:latin typeface="Comic Sans MS" pitchFamily="66"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z="1100" smtClean="0">
                <a:latin typeface="Palatino" charset="0"/>
                <a:ea typeface="ＭＳ Ｐゴシック" charset="-128"/>
              </a:rPr>
              <a:t>Although the 1979 partial core melt at Three Mile Island, Pa., frightened Americans, the 1986 explosion, fire, and radiation release at Chernobyl in the Ukraine was a much more serious accident. No radiation was released in the Three Mile Island accident, but the Chernobyl accident released a large amount of radiation into the atmosphere and caused contamination and very serious health effects across Europe. These accidents decreased public acceptance of nuclear power in the US.</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9ECF7AF-7BBE-4C97-945B-07B3E3321E42}" type="slidenum">
              <a:rPr lang="en-US" smtClean="0">
                <a:latin typeface="Comic Sans MS" pitchFamily="66" charset="0"/>
              </a:rPr>
              <a:pPr/>
              <a:t>27</a:t>
            </a:fld>
            <a:endParaRPr lang="en-US" smtClean="0">
              <a:latin typeface="Comic Sans MS" pitchFamily="66"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z="1100" smtClean="0">
                <a:latin typeface="Palatino" charset="0"/>
                <a:ea typeface="ＭＳ Ｐゴシック" charset="-128"/>
              </a:rPr>
              <a:t>Although the 1979 partial core melt at Three Mile Island, Pa., frightened Americans, the 1986 explosion, fire, and radiation release at Chernobyl in the Ukraine was a much more serious accident. No radiation was released in the Three Mile Island accident, but the Chernobyl accident released a large amount of radiation into the atmosphere and caused contamination and very serious health effects across Europe. These accidents decreased public acceptance of nuclear power in the US.</a:t>
            </a:r>
          </a:p>
          <a:p>
            <a:pPr eaLnBrk="1" hangingPunct="1"/>
            <a:endParaRPr lang="en-US" smtClean="0">
              <a:latin typeface="Comic Sans MS" pitchFamily="66"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250019-211A-4CB6-B865-1C6C29A33000}" type="slidenum">
              <a:rPr lang="en-US" smtClean="0">
                <a:latin typeface="Comic Sans MS" pitchFamily="66" charset="0"/>
              </a:rPr>
              <a:pPr/>
              <a:t>28</a:t>
            </a:fld>
            <a:endParaRPr lang="en-US" smtClean="0">
              <a:latin typeface="Comic Sans MS" pitchFamily="66"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Comic Sans MS" pitchFamily="66" charset="0"/>
                <a:ea typeface="ＭＳ Ｐゴシック" charset="-128"/>
              </a:rPr>
              <a:t>The future of nuclear power in the US and globally is uncertain. The nuclear power industry argues that nuclear power is more practical than solar and wind power and is environmentally benign. Environmentalists and others do not think nuclear is a practical and safe future option.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250019-211A-4CB6-B865-1C6C29A33000}" type="slidenum">
              <a:rPr lang="en-US" smtClean="0">
                <a:latin typeface="Comic Sans MS" pitchFamily="66" charset="0"/>
              </a:rPr>
              <a:pPr/>
              <a:t>29</a:t>
            </a:fld>
            <a:endParaRPr lang="en-US" smtClean="0">
              <a:latin typeface="Comic Sans MS" pitchFamily="66"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Comic Sans MS" pitchFamily="66" charset="0"/>
                <a:ea typeface="ＭＳ Ｐゴシック" charset="-128"/>
              </a:rPr>
              <a:t>The future of nuclear power in the US and globally is uncertain. The nuclear power industry argues that nuclear power is more practical than solar and wind power and is environmentally benign. Environmentalists and others do not think nuclear is a practical and safe future option.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250019-211A-4CB6-B865-1C6C29A33000}" type="slidenum">
              <a:rPr lang="en-US" smtClean="0">
                <a:latin typeface="Comic Sans MS" pitchFamily="66" charset="0"/>
              </a:rPr>
              <a:pPr/>
              <a:t>30</a:t>
            </a:fld>
            <a:endParaRPr lang="en-US" smtClean="0">
              <a:latin typeface="Comic Sans MS" pitchFamily="66"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Comic Sans MS" pitchFamily="66" charset="0"/>
                <a:ea typeface="ＭＳ Ｐゴシック" charset="-128"/>
              </a:rPr>
              <a:t>The future of nuclear power in the US and globally is uncertain. The nuclear power industry argues that nuclear power is more practical than solar and wind power and is environmentally benign. Environmentalists and others do not think nuclear is a practical and safe future option.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250019-211A-4CB6-B865-1C6C29A33000}" type="slidenum">
              <a:rPr lang="en-US" smtClean="0">
                <a:latin typeface="Comic Sans MS" pitchFamily="66" charset="0"/>
              </a:rPr>
              <a:pPr/>
              <a:t>31</a:t>
            </a:fld>
            <a:endParaRPr lang="en-US" smtClean="0">
              <a:latin typeface="Comic Sans MS" pitchFamily="66"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Comic Sans MS" pitchFamily="66" charset="0"/>
                <a:ea typeface="ＭＳ Ｐゴシック" charset="-128"/>
              </a:rPr>
              <a:t>The future of nuclear power in the US and globally is uncertain. The nuclear power industry argues that nuclear power is more practical than solar and wind power and is environmentally benign. Environmentalists and others do not think nuclear is a practical and safe future option.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9C62F748-E5F3-44A2-ABA9-EE9B75334EB3}" type="slidenum">
              <a:rPr lang="en-US"/>
              <a:pPr/>
              <a:t>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Comic Sans MS" pitchFamily="66" charset="0"/>
                <a:ea typeface="ＭＳ Ｐゴシック" charset="-128"/>
              </a:rPr>
              <a:t>The world's largest residential PV project. The system produces over 180 kW in this 500 home development -- 2.7 kW systems on 32 pitched roofed houses and 3.06 kW systems on 32 flat roofed houses in Amersfoort, Netherlands. The capacity of one of the systems is 2.7 kW. This is the power that system produces under peak conditions: 1000 W/square meter solar intensity.</a:t>
            </a:r>
          </a:p>
          <a:p>
            <a:r>
              <a:rPr lang="en-US" b="1" smtClean="0">
                <a:latin typeface="Comic Sans MS" pitchFamily="66" charset="0"/>
                <a:ea typeface="ＭＳ Ｐゴシック" charset="-128"/>
              </a:rPr>
              <a:t>NREL PIX number 08859</a:t>
            </a:r>
            <a:endParaRPr lang="en-US" smtClean="0">
              <a:latin typeface="Comic Sans MS" pitchFamily="66" charset="0"/>
              <a:ea typeface="ＭＳ Ｐゴシック" charset="-128"/>
            </a:endParaRPr>
          </a:p>
        </p:txBody>
      </p:sp>
      <p:sp>
        <p:nvSpPr>
          <p:cNvPr id="33796" name="Slide Number Placeholder 3"/>
          <p:cNvSpPr>
            <a:spLocks noGrp="1"/>
          </p:cNvSpPr>
          <p:nvPr>
            <p:ph type="sldNum" sz="quarter" idx="5"/>
          </p:nvPr>
        </p:nvSpPr>
        <p:spPr>
          <a:noFill/>
        </p:spPr>
        <p:txBody>
          <a:bodyPr/>
          <a:lstStyle/>
          <a:p>
            <a:fld id="{42B81D84-DD79-40E3-AF11-7B9798FB677A}" type="slidenum">
              <a:rPr lang="en-US"/>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Comic Sans MS" pitchFamily="-107" charset="0"/>
                <a:ea typeface="ＭＳ Ｐゴシック" pitchFamily="-110" charset="-128"/>
                <a:cs typeface="ＭＳ Ｐゴシック" pitchFamily="-110" charset="-128"/>
              </a:rPr>
              <a:t>This array for a commercial building with a flat roof uses a rack to tilt the array up at a tilt angle equal to latitude to get maximum annual output power.</a:t>
            </a:r>
          </a:p>
        </p:txBody>
      </p:sp>
      <p:sp>
        <p:nvSpPr>
          <p:cNvPr id="23556" name="Slide Number Placeholder 3"/>
          <p:cNvSpPr>
            <a:spLocks noGrp="1"/>
          </p:cNvSpPr>
          <p:nvPr>
            <p:ph type="sldNum" sz="quarter" idx="5"/>
          </p:nvPr>
        </p:nvSpPr>
        <p:spPr>
          <a:noFill/>
        </p:spPr>
        <p:txBody>
          <a:bodyPr/>
          <a:lstStyle/>
          <a:p>
            <a:fld id="{474D25B2-F0D7-2D46-98A0-67008407147A}" type="slidenum">
              <a:rPr lang="en-US" smtClean="0">
                <a:latin typeface="Comic Sans MS" pitchFamily="-107" charset="0"/>
              </a:rPr>
              <a:pPr/>
              <a:t>38</a:t>
            </a:fld>
            <a:endParaRPr lang="en-US" smtClean="0">
              <a:latin typeface="Comic Sans MS" pitchFamily="-10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mtClean="0">
                <a:latin typeface="Comic Sans MS" pitchFamily="66" charset="0"/>
                <a:ea typeface="ＭＳ Ｐゴシック" pitchFamily="-110" charset="-128"/>
              </a:rPr>
              <a:t>The parabolic through CSP is the most commonly used CSP design. These systems typically have capacity factor equal to 40%,</a:t>
            </a:r>
          </a:p>
        </p:txBody>
      </p:sp>
      <p:sp>
        <p:nvSpPr>
          <p:cNvPr id="20484" name="Slide Number Placeholder 3"/>
          <p:cNvSpPr>
            <a:spLocks noGrp="1"/>
          </p:cNvSpPr>
          <p:nvPr>
            <p:ph type="sldNum" sz="quarter" idx="5"/>
          </p:nvPr>
        </p:nvSpPr>
        <p:spPr>
          <a:noFill/>
        </p:spPr>
        <p:txBody>
          <a:bodyPr/>
          <a:lstStyle/>
          <a:p>
            <a:fld id="{123B7CD2-58FD-44EA-A2CB-681D3AB677A4}" type="slidenum">
              <a:rPr lang="en-US"/>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Comic Sans MS" pitchFamily="66" charset="0"/>
                <a:ea typeface="ＭＳ Ｐゴシック" pitchFamily="-110" charset="-128"/>
              </a:rPr>
              <a:t>Dish engines use a parabolic dish to focus light onto a point. These systems must track the sun on two axes like a telescope. A heat engine ( a Stirling Engine) is located at the focal point of the the dish and produces electricity directly. These systems have higher concentration and produce higher temperatures than trough collectors. The Stirling engine uses a thermodynamic cycle, but does not use steam to produce electricity.</a:t>
            </a:r>
          </a:p>
        </p:txBody>
      </p:sp>
      <p:sp>
        <p:nvSpPr>
          <p:cNvPr id="24580" name="Slide Number Placeholder 3"/>
          <p:cNvSpPr>
            <a:spLocks noGrp="1"/>
          </p:cNvSpPr>
          <p:nvPr>
            <p:ph type="sldNum" sz="quarter" idx="5"/>
          </p:nvPr>
        </p:nvSpPr>
        <p:spPr>
          <a:noFill/>
        </p:spPr>
        <p:txBody>
          <a:bodyPr/>
          <a:lstStyle/>
          <a:p>
            <a:fld id="{EB0CCA69-D2E8-424B-8CDF-DF431FA2CE49}" type="slidenum">
              <a:rPr lang="en-US"/>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r>
              <a:rPr lang="en-US" smtClean="0">
                <a:latin typeface="Comic Sans MS" pitchFamily="66" charset="0"/>
                <a:ea typeface="ＭＳ Ｐゴシック" pitchFamily="-110" charset="-128"/>
              </a:rPr>
              <a:t>A Power tower like this one in Spain uses flat mirrors called heliostats to concentrate sunlight onto a tower. Because it uses a central tower, the energy can be stored in the working fluid (e.g. molten salt) and used after sunset. Because this design allows energy to be saved for later in the day, this kind of system can have a capacity factor above 70%, These systems may provide the cheapest form of CSP electricty.</a:t>
            </a:r>
          </a:p>
        </p:txBody>
      </p:sp>
      <p:sp>
        <p:nvSpPr>
          <p:cNvPr id="27652" name="Slide Number Placeholder 3"/>
          <p:cNvSpPr>
            <a:spLocks noGrp="1"/>
          </p:cNvSpPr>
          <p:nvPr>
            <p:ph type="sldNum" sz="quarter" idx="5"/>
          </p:nvPr>
        </p:nvSpPr>
        <p:spPr>
          <a:noFill/>
        </p:spPr>
        <p:txBody>
          <a:bodyPr/>
          <a:lstStyle/>
          <a:p>
            <a:fld id="{4A1C194A-9748-432C-9032-2D86E273BC07}" type="slidenum">
              <a:rPr lang="en-US"/>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r>
              <a:rPr lang="en-US" smtClean="0">
                <a:latin typeface="Comic Sans MS" pitchFamily="-107" charset="0"/>
                <a:ea typeface="ＭＳ Ｐゴシック" pitchFamily="-107" charset="-128"/>
              </a:rPr>
              <a:t>Desert SW is best for this technology.</a:t>
            </a:r>
          </a:p>
        </p:txBody>
      </p:sp>
      <p:sp>
        <p:nvSpPr>
          <p:cNvPr id="22532" name="Slide Number Placeholder 3"/>
          <p:cNvSpPr>
            <a:spLocks noGrp="1"/>
          </p:cNvSpPr>
          <p:nvPr>
            <p:ph type="sldNum" sz="quarter" idx="5"/>
          </p:nvPr>
        </p:nvSpPr>
        <p:spPr>
          <a:noFill/>
        </p:spPr>
        <p:txBody>
          <a:bodyPr/>
          <a:lstStyle/>
          <a:p>
            <a:fld id="{69E2AE98-7CBF-4C9A-9719-EE0930286F66}" type="slidenum">
              <a:rPr lang="en-US"/>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91E95B6-7576-40DD-95AF-29056F54AC93}" type="slidenum">
              <a:rPr lang="en-US"/>
              <a:pPr/>
              <a:t>43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110" charset="-128"/>
              </a:rPr>
              <a:t>Blade Length is 175 feet, Hub height is 250 ft, tip of lower blade is 75 ft above surface, tip of top blade is 425 ft off surface, and the diameter of the tower base is 16 feet.</a:t>
            </a:r>
          </a:p>
          <a:p>
            <a:pPr eaLnBrk="1" hangingPunct="1"/>
            <a:r>
              <a:rPr lang="en-US" smtClean="0">
                <a:latin typeface="Arial" pitchFamily="34" charset="0"/>
                <a:ea typeface="ＭＳ Ｐゴシック" pitchFamily="-110" charset="-128"/>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82F7AB8-A7F6-4493-BEEE-13737C08B77E}" type="slidenum">
              <a:rPr lang="en-US"/>
              <a:pPr/>
              <a:t>44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z="900" b="1" smtClean="0">
                <a:latin typeface="Arial" pitchFamily="34" charset="0"/>
                <a:ea typeface="ＭＳ Ｐゴシック" pitchFamily="-110" charset="-128"/>
              </a:rPr>
              <a:t>As indicated by the national map, good wind resources are not uniformly available in all parts of the US. Mountain and coastal regions are generally very good. The largest region of excellent wind resources are the great plains from Texas to North Dakota. The regions with the poorest wind resources are the southeast and the desert southwest.</a:t>
            </a:r>
            <a:endParaRPr lang="en-US" sz="900" smtClean="0">
              <a:solidFill>
                <a:srgbClr val="FF0000"/>
              </a:solidFill>
              <a:latin typeface="Calibri" pitchFamily="34" charset="0"/>
              <a:ea typeface="ＭＳ Ｐゴシック" pitchFamily="-110" charset="-128"/>
            </a:endParaRPr>
          </a:p>
          <a:p>
            <a:pPr eaLnBrk="1" hangingPunct="1"/>
            <a:endParaRPr lang="en-US" sz="900" b="1" smtClean="0">
              <a:latin typeface="Arial" pitchFamily="34" charset="0"/>
              <a:ea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Natural steam from the production wells power the turbine generator. The steam is condensed by evaporation in the cooling tower and pumped down an injection well to sustain production.</a:t>
            </a:r>
          </a:p>
        </p:txBody>
      </p:sp>
      <p:sp>
        <p:nvSpPr>
          <p:cNvPr id="26628" name="Slide Number Placeholder 3"/>
          <p:cNvSpPr>
            <a:spLocks noGrp="1"/>
          </p:cNvSpPr>
          <p:nvPr>
            <p:ph type="sldNum" sz="quarter" idx="5"/>
          </p:nvPr>
        </p:nvSpPr>
        <p:spPr bwMode="auto">
          <a:noFill/>
          <a:ln>
            <a:miter lim="800000"/>
            <a:headEnd/>
            <a:tailEnd/>
          </a:ln>
        </p:spPr>
        <p:txBody>
          <a:bodyPr/>
          <a:lstStyle/>
          <a:p>
            <a:fld id="{381C67CD-953E-4CD9-A9B6-3198B96A8BBC}" type="slidenum">
              <a:rPr lang="en-US"/>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Mile-or-more-deep wells can be drilled into underground reservoirs to tap steam and very hot water that drive turbines that drive electricity generators. </a:t>
            </a:r>
            <a:r>
              <a:rPr lang="en-US" smtClean="0">
                <a:latin typeface="Palatino" pitchFamily="-110" charset="0"/>
              </a:rPr>
              <a:t>An important resource for Costa Rica, Iceland and several other countries. This is a picture (</a:t>
            </a:r>
            <a:r>
              <a:rPr lang="en-US" i="1" smtClean="0">
                <a:latin typeface="Palatino" pitchFamily="-110" charset="0"/>
              </a:rPr>
              <a:t>taken by FL</a:t>
            </a:r>
            <a:r>
              <a:rPr lang="en-US" smtClean="0">
                <a:latin typeface="Palatino" pitchFamily="-110" charset="0"/>
              </a:rPr>
              <a:t>) of a geothermal power plant in Costa Rica.</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BCF8DA09-7053-4400-BC8A-2E59AFF036C3}" type="slidenum">
              <a:rPr lang="en-US"/>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9C62F748-E5F3-44A2-ABA9-EE9B75334EB3}" type="slidenum">
              <a:rPr lang="en-US"/>
              <a:pPr/>
              <a:t>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geothermal resources are concentrated in the west, Hawaii, and Alaska.</a:t>
            </a:r>
          </a:p>
          <a:p>
            <a:pPr eaLnBrk="1" hangingPunct="1">
              <a:spcBef>
                <a:spcPct val="0"/>
              </a:spcBef>
            </a:pPr>
            <a:r>
              <a:rPr lang="en-US" smtClean="0"/>
              <a:t>Geothermal electric capacity in US is about 3.2 GW and 10 GW direct</a:t>
            </a:r>
          </a:p>
          <a:p>
            <a:pPr eaLnBrk="1" hangingPunct="1">
              <a:spcBef>
                <a:spcPct val="0"/>
              </a:spcBef>
            </a:pPr>
            <a:r>
              <a:rPr lang="en-US" smtClean="0"/>
              <a:t>Globally geothermal electric capacity is about 10 GW and 100 GW direct.</a:t>
            </a:r>
          </a:p>
        </p:txBody>
      </p:sp>
      <p:sp>
        <p:nvSpPr>
          <p:cNvPr id="22532" name="Slide Number Placeholder 3"/>
          <p:cNvSpPr>
            <a:spLocks noGrp="1"/>
          </p:cNvSpPr>
          <p:nvPr>
            <p:ph type="sldNum" sz="quarter" idx="5"/>
          </p:nvPr>
        </p:nvSpPr>
        <p:spPr bwMode="auto">
          <a:noFill/>
          <a:ln>
            <a:miter lim="800000"/>
            <a:headEnd/>
            <a:tailEnd/>
          </a:ln>
        </p:spPr>
        <p:txBody>
          <a:bodyPr/>
          <a:lstStyle/>
          <a:p>
            <a:fld id="{E63A0087-86EF-4FD0-A86C-C52346EFFD20}" type="slidenum">
              <a:rPr lang="en-US"/>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geothermal resources are concentrated in the west, Hawaii, and Alaska.</a:t>
            </a:r>
          </a:p>
          <a:p>
            <a:pPr eaLnBrk="1" hangingPunct="1">
              <a:spcBef>
                <a:spcPct val="0"/>
              </a:spcBef>
            </a:pPr>
            <a:r>
              <a:rPr lang="en-US" smtClean="0"/>
              <a:t>Geothermal electric capacity in US is about 3.2 GW and 10 GW direct</a:t>
            </a:r>
          </a:p>
          <a:p>
            <a:pPr eaLnBrk="1" hangingPunct="1">
              <a:spcBef>
                <a:spcPct val="0"/>
              </a:spcBef>
            </a:pPr>
            <a:r>
              <a:rPr lang="en-US" smtClean="0"/>
              <a:t>Globally geothermal electric capacity is about 10 GW and 100 GW direct.</a:t>
            </a:r>
          </a:p>
        </p:txBody>
      </p:sp>
      <p:sp>
        <p:nvSpPr>
          <p:cNvPr id="22532" name="Slide Number Placeholder 3"/>
          <p:cNvSpPr>
            <a:spLocks noGrp="1"/>
          </p:cNvSpPr>
          <p:nvPr>
            <p:ph type="sldNum" sz="quarter" idx="5"/>
          </p:nvPr>
        </p:nvSpPr>
        <p:spPr bwMode="auto">
          <a:noFill/>
          <a:ln>
            <a:miter lim="800000"/>
            <a:headEnd/>
            <a:tailEnd/>
          </a:ln>
        </p:spPr>
        <p:txBody>
          <a:bodyPr/>
          <a:lstStyle/>
          <a:p>
            <a:fld id="{E63A0087-86EF-4FD0-A86C-C52346EFFD20}" type="slidenum">
              <a:rPr lang="en-US"/>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geothermal resources are concentrated in the west, Hawaii, and Alaska.</a:t>
            </a:r>
          </a:p>
          <a:p>
            <a:pPr eaLnBrk="1" hangingPunct="1">
              <a:spcBef>
                <a:spcPct val="0"/>
              </a:spcBef>
            </a:pPr>
            <a:r>
              <a:rPr lang="en-US" smtClean="0"/>
              <a:t>Geothermal electric capacity in US is about 3.2 GW and 10 GW direct</a:t>
            </a:r>
          </a:p>
          <a:p>
            <a:pPr eaLnBrk="1" hangingPunct="1">
              <a:spcBef>
                <a:spcPct val="0"/>
              </a:spcBef>
            </a:pPr>
            <a:r>
              <a:rPr lang="en-US" smtClean="0"/>
              <a:t>Globally geothermal electric capacity is about 10 GW and 100 GW direct.</a:t>
            </a:r>
          </a:p>
        </p:txBody>
      </p:sp>
      <p:sp>
        <p:nvSpPr>
          <p:cNvPr id="22532" name="Slide Number Placeholder 3"/>
          <p:cNvSpPr>
            <a:spLocks noGrp="1"/>
          </p:cNvSpPr>
          <p:nvPr>
            <p:ph type="sldNum" sz="quarter" idx="5"/>
          </p:nvPr>
        </p:nvSpPr>
        <p:spPr bwMode="auto">
          <a:noFill/>
          <a:ln>
            <a:miter lim="800000"/>
            <a:headEnd/>
            <a:tailEnd/>
          </a:ln>
        </p:spPr>
        <p:txBody>
          <a:bodyPr/>
          <a:lstStyle/>
          <a:p>
            <a:fld id="{E63A0087-86EF-4FD0-A86C-C52346EFFD20}"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5014FFE3-BC79-40D1-9976-8067420B1FC9}" type="slidenum">
              <a:rPr lang="en-US"/>
              <a:pPr/>
              <a:t>6</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069AC07E-906C-4174-8A91-B1F3F26D8CF9}" type="slidenum">
              <a:rPr lang="en-US"/>
              <a:pPr/>
              <a:t>7</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8366EF95-ED55-4954-912B-4DC8E7879C70}" type="slidenum">
              <a:rPr lang="en-US"/>
              <a:pPr/>
              <a:t>8</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The pictures shows alternate futures. We are determining the future by our current actions. Take a careful look at this picture and describe how these alternate futures differ.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7C58615-5A79-A142-B76C-24A634AF0E08}" type="slidenum">
              <a:rPr lang="en-US"/>
              <a:pPr/>
              <a:t>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Arial" pitchFamily="-110" charset="0"/>
              </a:rPr>
              <a:t>86% of global primary energy comes from burning fossil fuels – coal, oil, natural gas. This energy is called “primary” because it is used to produce secondary or tertiary energy sources such as electricity or hydrogen gas. Most of the other 14% comes from water power (hydroelectricity). So, our world runs mostly on coal, oil, and natural gas.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3E90C0D-45FB-7347-8379-CB006196703F}" type="slidenum">
              <a:rPr lang="en-US">
                <a:latin typeface="Arial" pitchFamily="-110" charset="0"/>
                <a:ea typeface="ＭＳ Ｐゴシック" pitchFamily="-110" charset="-128"/>
                <a:cs typeface="ＭＳ Ｐゴシック" pitchFamily="-110" charset="-128"/>
              </a:rPr>
              <a:pPr/>
              <a:t>10</a:t>
            </a:fld>
            <a:endParaRPr lang="en-US">
              <a:latin typeface="Arial" pitchFamily="-110" charset="0"/>
              <a:ea typeface="ＭＳ Ｐゴシック" pitchFamily="-110" charset="-128"/>
              <a:cs typeface="ＭＳ Ｐゴシック" pitchFamily="-11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a:p>
            <a:pPr eaLnBrk="1" hangingPunct="1"/>
            <a:endParaRPr lang="en-US" smtClean="0">
              <a:latin typeface="Arial" pitchFamily="-110" charset="0"/>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fld id="{A7BD3141-4533-4278-A088-6A4836BA8A76}" type="datetime1">
              <a:rPr lang="en-US"/>
              <a:pPr/>
              <a:t>4/19/11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B91732-6DCA-4A32-AEAB-F68696C2CBA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BEF259-9F6B-4E76-839C-67F63B607DA3}" type="datetime1">
              <a:rPr lang="en-US"/>
              <a:pPr/>
              <a:t>4/19/11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6C6C50-9380-40D4-B421-5311BFA2B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FC8E44DE-7A1D-4F9E-819B-9DAB8A55E8F3}" type="datetime1">
              <a:rPr lang="en-US"/>
              <a:pPr/>
              <a:t>4/19/11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B41E3E0A-F628-4A0E-AEEC-16CE31040A60}" type="datetime1">
              <a:rPr lang="en-US"/>
              <a:pPr/>
              <a:t>4/19/11</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A2766E53-D5DE-4D7A-983B-A80F4FE1A1E4}" type="datetime1">
              <a:rPr lang="en-US"/>
              <a:pPr/>
              <a:t>4/19/11</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D39337D5-61C1-4D7F-A2EC-8B3E1E496030}" type="datetime1">
              <a:rPr lang="en-US"/>
              <a:pPr/>
              <a:t>4/19/11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57B81-7D40-4B1D-AC84-CD448A5F516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5CBC2892-B90C-4895-9678-026C7980B242}" type="datetime1">
              <a:rPr lang="en-US"/>
              <a:pPr/>
              <a:t>4/19/11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E75886-3AD7-4FCE-8332-A21DD4705D2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atin typeface="Century Gothic" pitchFamily="34" charset="0"/>
                <a:ea typeface="ＭＳ Ｐゴシック" pitchFamily="-110" charset="-128"/>
                <a:cs typeface="+mn-cs"/>
              </a:defRPr>
            </a:lvl1pPr>
          </a:lstStyle>
          <a:p>
            <a:pPr>
              <a:defRPr/>
            </a:pPr>
            <a:endParaRPr lang="en-US"/>
          </a:p>
        </p:txBody>
      </p:sp>
      <p:sp>
        <p:nvSpPr>
          <p:cNvPr id="6" name="Footer Placeholder 5"/>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924800" y="6356350"/>
            <a:ext cx="762000" cy="365125"/>
          </a:xfrm>
        </p:spPr>
        <p:txBody>
          <a:bodyPr/>
          <a:lstStyle>
            <a:lvl1pPr>
              <a:defRPr/>
            </a:lvl1pPr>
          </a:lstStyle>
          <a:p>
            <a:fld id="{BA86029C-56AD-451D-A841-737ECDCD534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74838"/>
            <a:ext cx="4038600" cy="4525962"/>
          </a:xfrm>
        </p:spPr>
        <p:txBody>
          <a:bodyPr/>
          <a:lstStyle/>
          <a:p>
            <a:pPr lvl="0"/>
            <a:endParaRPr lang="en-US" noProof="0"/>
          </a:p>
        </p:txBody>
      </p:sp>
      <p:sp>
        <p:nvSpPr>
          <p:cNvPr id="5" name="Date Placeholder 4"/>
          <p:cNvSpPr>
            <a:spLocks noGrp="1"/>
          </p:cNvSpPr>
          <p:nvPr>
            <p:ph type="dt" sz="half" idx="10"/>
          </p:nvPr>
        </p:nvSpPr>
        <p:spPr>
          <a:xfrm>
            <a:off x="0" y="6553200"/>
            <a:ext cx="1219200" cy="304800"/>
          </a:xfrm>
        </p:spPr>
        <p:txBody>
          <a:bodyPr/>
          <a:lstStyle>
            <a:lvl1pPr>
              <a:defRPr>
                <a:latin typeface="Century Gothic" pitchFamily="34" charset="0"/>
                <a:ea typeface="ＭＳ Ｐゴシック" pitchFamily="-110" charset="-128"/>
                <a:cs typeface="+mn-cs"/>
              </a:defRPr>
            </a:lvl1pPr>
          </a:lstStyle>
          <a:p>
            <a:pPr>
              <a:defRPr/>
            </a:pPr>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a:lvl1pPr>
          </a:lstStyle>
          <a:p>
            <a:fld id="{7D1D8923-72D6-4894-8BD9-7F05123C2CE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74838"/>
            <a:ext cx="4038600" cy="4525962"/>
          </a:xfrm>
        </p:spPr>
        <p:txBody>
          <a:bodyPr/>
          <a:lstStyle/>
          <a:p>
            <a:pPr lvl="0"/>
            <a:endParaRPr lang="en-US" noProof="0"/>
          </a:p>
        </p:txBody>
      </p:sp>
      <p:sp>
        <p:nvSpPr>
          <p:cNvPr id="4" name="Text Placeholder 3"/>
          <p:cNvSpPr>
            <a:spLocks noGrp="1"/>
          </p:cNvSpPr>
          <p:nvPr>
            <p:ph type="body"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219200" cy="304800"/>
          </a:xfrm>
        </p:spPr>
        <p:txBody>
          <a:bodyPr/>
          <a:lstStyle>
            <a:lvl1pPr>
              <a:defRPr>
                <a:latin typeface="Century Gothic" pitchFamily="34" charset="0"/>
                <a:ea typeface="ＭＳ Ｐゴシック" pitchFamily="-110" charset="-128"/>
                <a:cs typeface="+mn-cs"/>
              </a:defRPr>
            </a:lvl1pPr>
          </a:lstStyle>
          <a:p>
            <a:pPr>
              <a:defRPr/>
            </a:pPr>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a:lvl1pPr>
          </a:lstStyle>
          <a:p>
            <a:fld id="{58F0C513-5D6A-4711-B966-B4AFBE1B1C7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8"/>
          <p:cNvSpPr>
            <a:spLocks noGrp="1" noChangeArrowheads="1"/>
          </p:cNvSpPr>
          <p:nvPr>
            <p:ph type="dt" sz="half" idx="10"/>
          </p:nvPr>
        </p:nvSpPr>
        <p:spPr/>
        <p:txBody>
          <a:bodyPr/>
          <a:lstStyle>
            <a:lvl1pPr>
              <a:defRPr>
                <a:latin typeface="Century Gothic" pitchFamily="-106" charset="0"/>
                <a:ea typeface="ＭＳ Ｐゴシック" pitchFamily="-106" charset="-128"/>
              </a:defRPr>
            </a:lvl1pPr>
          </a:lstStyle>
          <a:p>
            <a:pPr>
              <a:defRPr/>
            </a:pPr>
            <a:endParaRPr lang="en-US"/>
          </a:p>
        </p:txBody>
      </p:sp>
      <p:sp>
        <p:nvSpPr>
          <p:cNvPr id="7" name="Rectangle 19"/>
          <p:cNvSpPr>
            <a:spLocks noGrp="1" noChangeArrowheads="1"/>
          </p:cNvSpPr>
          <p:nvPr>
            <p:ph type="ftr" sz="quarter" idx="11"/>
          </p:nvPr>
        </p:nvSpPr>
        <p:spPr/>
        <p:txBody>
          <a:bodyPr/>
          <a:lstStyle>
            <a:lvl1pPr>
              <a:defRPr/>
            </a:lvl1pPr>
          </a:lstStyle>
          <a:p>
            <a:pPr>
              <a:defRPr/>
            </a:pPr>
            <a:endParaRPr lang="en-US"/>
          </a:p>
        </p:txBody>
      </p:sp>
      <p:sp>
        <p:nvSpPr>
          <p:cNvPr id="8" name="Rectangle 20"/>
          <p:cNvSpPr>
            <a:spLocks noGrp="1" noChangeArrowheads="1"/>
          </p:cNvSpPr>
          <p:nvPr>
            <p:ph type="sldNum" sz="quarter" idx="12"/>
          </p:nvPr>
        </p:nvSpPr>
        <p:spPr/>
        <p:txBody>
          <a:bodyPr/>
          <a:lstStyle>
            <a:lvl1pPr>
              <a:defRPr/>
            </a:lvl1pPr>
          </a:lstStyle>
          <a:p>
            <a:fld id="{36C1D76D-24CA-40ED-BCD3-40D0D0DFD0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AF02EB3F-4802-4FB1-ADAE-A8E1927D1037}" type="datetime1">
              <a:rPr lang="en-US"/>
              <a:pPr/>
              <a:t>4/19/11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B48037-26F4-4B35-905E-F4452BBA47B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C43395E-7B56-4876-903D-22A6FFA29CC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370013" y="1827213"/>
            <a:ext cx="3579812" cy="4114800"/>
          </a:xfrm>
        </p:spPr>
        <p:txBody>
          <a:bodyPr/>
          <a:lstStyle/>
          <a:p>
            <a:pPr lvl="0"/>
            <a:endParaRPr lang="en-US" noProof="0" smtClean="0"/>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9EBE02A-5514-4D67-B240-6B638D9705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2534883D-37E3-4F46-91C3-463203B26414}" type="datetime1">
              <a:rPr lang="en-US"/>
              <a:pPr/>
              <a:t>4/19/11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53B7AC8-0B11-4FCC-BB6E-6DF87C8A424C}" type="datetime1">
              <a:rPr lang="en-US"/>
              <a:pPr/>
              <a:t>4/19/11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E229DD-D1D6-457E-B579-6A3EB01A8FC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695A946-F550-4611-ADFE-9DC5D9C58D84}" type="datetime1">
              <a:rPr lang="en-US"/>
              <a:pPr/>
              <a:t>4/19/11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514C41-68A4-4AD0-865C-C4FDC83D86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fld id="{1784AD3C-37DE-4080-9B8F-11B3672C18BF}" type="datetime1">
              <a:rPr lang="en-US"/>
              <a:pPr/>
              <a:t>4/19/11</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fld id="{589EB82E-9E1D-41D2-9D51-DB50E133A7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C5EE5809-55F6-48D5-82EE-A5714D407462}" type="datetime1">
              <a:rPr lang="en-US"/>
              <a:pPr/>
              <a:t>4/19/11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DD38C9-D4FD-461F-82CA-C2818A2384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7326908-CCCF-4E5C-A980-A2067F75CF86}" type="datetime1">
              <a:rPr lang="en-US"/>
              <a:pPr/>
              <a:t>4/19/11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04E76F-9DFA-46B9-BA44-A0FC775A7B6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4914C96-952C-4E6D-B725-571FE6F7C86D}" type="datetime1">
              <a:rPr lang="en-US"/>
              <a:pPr/>
              <a:t>4/19/11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BCA2FA-8383-4238-BB78-6D36D5600F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18971E19-F8D9-4D04-AD93-AD60F29E1433}" type="datetime1">
              <a:rPr lang="en-US"/>
              <a:pPr/>
              <a:t>4/19/11</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595959"/>
                </a:solidFill>
                <a:latin typeface="Century Gothic" pitchFamily="34" charset="0"/>
                <a:ea typeface="ＭＳ Ｐゴシック" pitchFamily="-110" charset="-128"/>
                <a:cs typeface="+mn-cs"/>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fld id="{F572D1A6-C664-402C-B712-A6AA19E817F6}" type="slidenum">
              <a:rPr lang="en-US"/>
              <a:pPr/>
              <a:t>‹#›</a:t>
            </a:fld>
            <a:endParaRPr 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pitchFamily="-110" charset="-128"/>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pitchFamily="-110" charset="-128"/>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8" r:id="rId3"/>
    <p:sldLayoutId id="2147483880" r:id="rId4"/>
    <p:sldLayoutId id="2147483881" r:id="rId5"/>
    <p:sldLayoutId id="2147483889" r:id="rId6"/>
    <p:sldLayoutId id="2147483882" r:id="rId7"/>
    <p:sldLayoutId id="2147483883" r:id="rId8"/>
    <p:sldLayoutId id="2147483884" r:id="rId9"/>
    <p:sldLayoutId id="2147483885" r:id="rId10"/>
    <p:sldLayoutId id="2147483890" r:id="rId11"/>
    <p:sldLayoutId id="2147483891" r:id="rId12"/>
    <p:sldLayoutId id="2147483892" r:id="rId13"/>
    <p:sldLayoutId id="2147483886" r:id="rId14"/>
    <p:sldLayoutId id="2147483887" r:id="rId15"/>
    <p:sldLayoutId id="2147483893" r:id="rId16"/>
    <p:sldLayoutId id="2147483894" r:id="rId17"/>
    <p:sldLayoutId id="2147483895" r:id="rId18"/>
    <p:sldLayoutId id="2147483896" r:id="rId19"/>
    <p:sldLayoutId id="2147483897" r:id="rId20"/>
    <p:sldLayoutId id="2147483898" r:id="rId21"/>
  </p:sldLayoutIdLst>
  <p:txStyles>
    <p:titleStyle>
      <a:lvl1pPr algn="l" rtl="0" eaLnBrk="0" fontAlgn="base" hangingPunct="0">
        <a:spcBef>
          <a:spcPct val="0"/>
        </a:spcBef>
        <a:spcAft>
          <a:spcPct val="0"/>
        </a:spcAft>
        <a:defRPr sz="3600" kern="1200">
          <a:solidFill>
            <a:schemeClr val="bg1"/>
          </a:solidFill>
          <a:latin typeface="+mj-lt"/>
          <a:ea typeface="ＭＳ Ｐゴシック" pitchFamily="-110" charset="-128"/>
          <a:cs typeface="ＭＳ Ｐゴシック" pitchFamily="-106" charset="-128"/>
        </a:defRPr>
      </a:lvl1pPr>
      <a:lvl2pPr algn="l" rtl="0" eaLnBrk="0" fontAlgn="base" hangingPunct="0">
        <a:spcBef>
          <a:spcPct val="0"/>
        </a:spcBef>
        <a:spcAft>
          <a:spcPct val="0"/>
        </a:spcAft>
        <a:defRPr sz="3600">
          <a:solidFill>
            <a:schemeClr val="bg1"/>
          </a:solidFill>
          <a:latin typeface="Century Gothic" pitchFamily="34" charset="0"/>
          <a:ea typeface="ＭＳ Ｐゴシック" pitchFamily="-110" charset="-128"/>
          <a:cs typeface="ＭＳ Ｐゴシック" pitchFamily="-106" charset="-128"/>
        </a:defRPr>
      </a:lvl2pPr>
      <a:lvl3pPr algn="l" rtl="0" eaLnBrk="0" fontAlgn="base" hangingPunct="0">
        <a:spcBef>
          <a:spcPct val="0"/>
        </a:spcBef>
        <a:spcAft>
          <a:spcPct val="0"/>
        </a:spcAft>
        <a:defRPr sz="3600">
          <a:solidFill>
            <a:schemeClr val="bg1"/>
          </a:solidFill>
          <a:latin typeface="Century Gothic" pitchFamily="34" charset="0"/>
          <a:ea typeface="ＭＳ Ｐゴシック" pitchFamily="-110" charset="-128"/>
          <a:cs typeface="ＭＳ Ｐゴシック" pitchFamily="-106" charset="-128"/>
        </a:defRPr>
      </a:lvl3pPr>
      <a:lvl4pPr algn="l" rtl="0" eaLnBrk="0" fontAlgn="base" hangingPunct="0">
        <a:spcBef>
          <a:spcPct val="0"/>
        </a:spcBef>
        <a:spcAft>
          <a:spcPct val="0"/>
        </a:spcAft>
        <a:defRPr sz="3600">
          <a:solidFill>
            <a:schemeClr val="bg1"/>
          </a:solidFill>
          <a:latin typeface="Century Gothic" pitchFamily="34" charset="0"/>
          <a:ea typeface="ＭＳ Ｐゴシック" pitchFamily="-110" charset="-128"/>
          <a:cs typeface="ＭＳ Ｐゴシック" pitchFamily="-106" charset="-128"/>
        </a:defRPr>
      </a:lvl4pPr>
      <a:lvl5pPr algn="l" rtl="0" eaLnBrk="0" fontAlgn="base" hangingPunct="0">
        <a:spcBef>
          <a:spcPct val="0"/>
        </a:spcBef>
        <a:spcAft>
          <a:spcPct val="0"/>
        </a:spcAft>
        <a:defRPr sz="3600">
          <a:solidFill>
            <a:schemeClr val="bg1"/>
          </a:solidFill>
          <a:latin typeface="Century Gothic" pitchFamily="34" charset="0"/>
          <a:ea typeface="ＭＳ Ｐゴシック" pitchFamily="-110" charset="-128"/>
          <a:cs typeface="ＭＳ Ｐゴシック" pitchFamily="-106" charset="-128"/>
        </a:defRPr>
      </a:lvl5pPr>
      <a:lvl6pPr marL="457200" algn="l" rtl="0" fontAlgn="base">
        <a:spcBef>
          <a:spcPct val="0"/>
        </a:spcBef>
        <a:spcAft>
          <a:spcPct val="0"/>
        </a:spcAft>
        <a:defRPr sz="3600">
          <a:solidFill>
            <a:schemeClr val="bg1"/>
          </a:solidFill>
          <a:latin typeface="Century Gothic" pitchFamily="34" charset="0"/>
          <a:ea typeface="ＭＳ Ｐゴシック" pitchFamily="-110" charset="-128"/>
        </a:defRPr>
      </a:lvl6pPr>
      <a:lvl7pPr marL="914400" algn="l" rtl="0" fontAlgn="base">
        <a:spcBef>
          <a:spcPct val="0"/>
        </a:spcBef>
        <a:spcAft>
          <a:spcPct val="0"/>
        </a:spcAft>
        <a:defRPr sz="3600">
          <a:solidFill>
            <a:schemeClr val="bg1"/>
          </a:solidFill>
          <a:latin typeface="Century Gothic" pitchFamily="34" charset="0"/>
          <a:ea typeface="ＭＳ Ｐゴシック" pitchFamily="-110" charset="-128"/>
        </a:defRPr>
      </a:lvl7pPr>
      <a:lvl8pPr marL="1371600" algn="l" rtl="0" fontAlgn="base">
        <a:spcBef>
          <a:spcPct val="0"/>
        </a:spcBef>
        <a:spcAft>
          <a:spcPct val="0"/>
        </a:spcAft>
        <a:defRPr sz="3600">
          <a:solidFill>
            <a:schemeClr val="bg1"/>
          </a:solidFill>
          <a:latin typeface="Century Gothic" pitchFamily="34" charset="0"/>
          <a:ea typeface="ＭＳ Ｐゴシック" pitchFamily="-110" charset="-128"/>
        </a:defRPr>
      </a:lvl8pPr>
      <a:lvl9pPr marL="1828800" algn="l" rtl="0" fontAlgn="base">
        <a:spcBef>
          <a:spcPct val="0"/>
        </a:spcBef>
        <a:spcAft>
          <a:spcPct val="0"/>
        </a:spcAft>
        <a:defRPr sz="3600">
          <a:solidFill>
            <a:schemeClr val="bg1"/>
          </a:solidFill>
          <a:latin typeface="Century Gothic" pitchFamily="34" charset="0"/>
          <a:ea typeface="ＭＳ Ｐゴシック" pitchFamily="-110" charset="-128"/>
        </a:defRPr>
      </a:lvl9pPr>
    </p:titleStyle>
    <p:bodyStyle>
      <a:lvl1pPr marL="342900" indent="-342900" algn="l" rtl="0" eaLnBrk="0" fontAlgn="base" hangingPunct="0">
        <a:spcBef>
          <a:spcPts val="2000"/>
        </a:spcBef>
        <a:spcAft>
          <a:spcPct val="0"/>
        </a:spcAft>
        <a:buClr>
          <a:schemeClr val="accent1"/>
        </a:buClr>
        <a:buFont typeface="Wingdings 2" pitchFamily="18" charset="2"/>
        <a:buChar char=""/>
        <a:defRPr sz="2000" kern="1200">
          <a:solidFill>
            <a:srgbClr val="595959"/>
          </a:solidFill>
          <a:latin typeface="+mn-lt"/>
          <a:ea typeface="ＭＳ Ｐゴシック" pitchFamily="-110" charset="-128"/>
          <a:cs typeface="ＭＳ Ｐゴシック" pitchFamily="-106" charset="-128"/>
        </a:defRPr>
      </a:lvl1pPr>
      <a:lvl2pPr marL="685800" indent="-336550" algn="l" rtl="0" eaLnBrk="0" fontAlgn="base" hangingPunct="0">
        <a:spcBef>
          <a:spcPts val="600"/>
        </a:spcBef>
        <a:spcAft>
          <a:spcPct val="0"/>
        </a:spcAft>
        <a:buClr>
          <a:srgbClr val="51640B"/>
        </a:buClr>
        <a:buFont typeface="Wingdings 2" pitchFamily="18" charset="2"/>
        <a:buChar char=""/>
        <a:defRPr kern="1200">
          <a:solidFill>
            <a:srgbClr val="595959"/>
          </a:solidFill>
          <a:latin typeface="+mn-lt"/>
          <a:ea typeface="ＭＳ Ｐゴシック" pitchFamily="-110" charset="-128"/>
          <a:cs typeface="+mn-cs"/>
        </a:defRPr>
      </a:lvl2pPr>
      <a:lvl3pPr marL="1035050" indent="-349250" algn="l" rtl="0" eaLnBrk="0" fontAlgn="base" hangingPunct="0">
        <a:spcBef>
          <a:spcPts val="600"/>
        </a:spcBef>
        <a:spcAft>
          <a:spcPct val="0"/>
        </a:spcAft>
        <a:buClr>
          <a:schemeClr val="accent1"/>
        </a:buClr>
        <a:buFont typeface="Wingdings 2" pitchFamily="18" charset="2"/>
        <a:buChar char=""/>
        <a:defRPr kern="1200">
          <a:solidFill>
            <a:srgbClr val="595959"/>
          </a:solidFill>
          <a:latin typeface="+mn-lt"/>
          <a:ea typeface="ＭＳ Ｐゴシック" pitchFamily="-110" charset="-128"/>
          <a:cs typeface="+mn-cs"/>
        </a:defRPr>
      </a:lvl3pPr>
      <a:lvl4pPr marL="1371600" indent="-336550" algn="l" rtl="0" eaLnBrk="0" fontAlgn="base" hangingPunct="0">
        <a:spcBef>
          <a:spcPts val="600"/>
        </a:spcBef>
        <a:spcAft>
          <a:spcPct val="0"/>
        </a:spcAft>
        <a:buClr>
          <a:srgbClr val="51640B"/>
        </a:buClr>
        <a:buFont typeface="Wingdings 2" pitchFamily="18" charset="2"/>
        <a:buChar char=""/>
        <a:defRPr kern="1200">
          <a:solidFill>
            <a:srgbClr val="595959"/>
          </a:solidFill>
          <a:latin typeface="+mn-lt"/>
          <a:ea typeface="ＭＳ Ｐゴシック" pitchFamily="-110" charset="-128"/>
          <a:cs typeface="+mn-cs"/>
        </a:defRPr>
      </a:lvl4pPr>
      <a:lvl5pPr marL="1720850" indent="-349250" algn="l" rtl="0" eaLnBrk="0" fontAlgn="base" hangingPunct="0">
        <a:spcBef>
          <a:spcPts val="600"/>
        </a:spcBef>
        <a:spcAft>
          <a:spcPct val="0"/>
        </a:spcAft>
        <a:buClr>
          <a:schemeClr val="accent1"/>
        </a:buClr>
        <a:buFont typeface="Wingdings 2" pitchFamily="18" charset="2"/>
        <a:buChar char=""/>
        <a:defRPr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eia.doe.gov/cneaf/coal/page/acr/acr_sum.html%23fes1" TargetMode="External"/><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8.jpeg"/><Relationship Id="rId1" Type="http://schemas.openxmlformats.org/officeDocument/2006/relationships/tags" Target="../tags/tag3.xml"/><Relationship Id="rId2"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9.png"/><Relationship Id="rId1" Type="http://schemas.openxmlformats.org/officeDocument/2006/relationships/tags" Target="../tags/tag4.xml"/><Relationship Id="rId2"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png"/><Relationship Id="rId1" Type="http://schemas.openxmlformats.org/officeDocument/2006/relationships/tags" Target="../tags/tag5.xml"/><Relationship Id="rId2"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hyperlink" Target="http://en.wikipedia.org/wiki/Image:BoilingWaterReactor.gif" TargetMode="External"/><Relationship Id="rId5" Type="http://schemas.openxmlformats.org/officeDocument/2006/relationships/image" Target="../media/image21.gif"/><Relationship Id="rId1" Type="http://schemas.openxmlformats.org/officeDocument/2006/relationships/tags" Target="../tags/tag6.xml"/><Relationship Id="rId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4/47/Indian_Point_crop.jpg" TargetMode="Externa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3.png"/><Relationship Id="rId1" Type="http://schemas.openxmlformats.org/officeDocument/2006/relationships/tags" Target="../tags/tag7.xml"/><Relationship Id="rId2"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4.png"/><Relationship Id="rId1" Type="http://schemas.openxmlformats.org/officeDocument/2006/relationships/tags" Target="../tags/tag8.xml"/><Relationship Id="rId2"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5.png"/><Relationship Id="rId1" Type="http://schemas.openxmlformats.org/officeDocument/2006/relationships/tags" Target="../tags/tag9.xml"/><Relationship Id="rId2"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6.jpeg"/><Relationship Id="rId1" Type="http://schemas.openxmlformats.org/officeDocument/2006/relationships/tags" Target="../tags/tag10.xml"/><Relationship Id="rId2"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7.png"/><Relationship Id="rId1" Type="http://schemas.openxmlformats.org/officeDocument/2006/relationships/tags" Target="../tags/tag11.xml"/><Relationship Id="rId2"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8.png"/><Relationship Id="rId1" Type="http://schemas.openxmlformats.org/officeDocument/2006/relationships/tags" Target="../tags/tag12.xml"/><Relationship Id="rId2"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9.jpeg"/><Relationship Id="rId1" Type="http://schemas.openxmlformats.org/officeDocument/2006/relationships/tags" Target="../tags/tag13.xml"/><Relationship Id="rId2"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0.png"/><Relationship Id="rId1" Type="http://schemas.openxmlformats.org/officeDocument/2006/relationships/tags" Target="../tags/tag14.xml"/><Relationship Id="rId2"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1.jpeg"/><Relationship Id="rId1" Type="http://schemas.openxmlformats.org/officeDocument/2006/relationships/tags" Target="../tags/tag15.xml"/><Relationship Id="rId2"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2.jpeg"/><Relationship Id="rId1" Type="http://schemas.openxmlformats.org/officeDocument/2006/relationships/tags" Target="../tags/tag16.xml"/><Relationship Id="rId2"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3.jpeg"/><Relationship Id="rId1" Type="http://schemas.openxmlformats.org/officeDocument/2006/relationships/tags" Target="../tags/tag17.xml"/><Relationship Id="rId2"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fUrB7KRvxUk" TargetMode="External"/><Relationship Id="rId4" Type="http://schemas.openxmlformats.org/officeDocument/2006/relationships/image" Target="../media/image41.jpeg"/><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hyperlink" Target="http://www.guardian.co.uk/science/video/2011/feb/11/spain-solar-towers" TargetMode="External"/><Relationship Id="rId4"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hyperlink" Target="http://geothermal.marin.org/GEOpresentation/sld038.htm" TargetMode="External"/><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4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228600"/>
            <a:ext cx="8915400" cy="2362200"/>
          </a:xfrm>
        </p:spPr>
        <p:txBody>
          <a:bodyPr/>
          <a:lstStyle/>
          <a:p>
            <a:pPr algn="ctr" eaLnBrk="1" hangingPunct="1"/>
            <a:r>
              <a:rPr lang="en-US" sz="4000" dirty="0" smtClean="0">
                <a:ea typeface="ＭＳ Ｐゴシック" charset="-128"/>
              </a:rPr>
              <a:t>The Future of Energy</a:t>
            </a:r>
          </a:p>
        </p:txBody>
      </p:sp>
      <p:sp>
        <p:nvSpPr>
          <p:cNvPr id="3" name="Subtitle 2"/>
          <p:cNvSpPr>
            <a:spLocks noGrp="1"/>
          </p:cNvSpPr>
          <p:nvPr>
            <p:ph type="subTitle" idx="1"/>
          </p:nvPr>
        </p:nvSpPr>
        <p:spPr>
          <a:xfrm>
            <a:off x="0" y="5410200"/>
            <a:ext cx="9144000" cy="1447800"/>
          </a:xfrm>
        </p:spPr>
        <p:txBody>
          <a:bodyPr/>
          <a:lstStyle/>
          <a:p>
            <a:pPr>
              <a:lnSpc>
                <a:spcPct val="60000"/>
              </a:lnSpc>
            </a:pPr>
            <a:endParaRPr lang="en-US" sz="2400" dirty="0" smtClean="0">
              <a:solidFill>
                <a:srgbClr val="595959"/>
              </a:solidFill>
              <a:ea typeface="ＭＳ Ｐゴシック" charset="-128"/>
            </a:endParaRPr>
          </a:p>
          <a:p>
            <a:pPr>
              <a:lnSpc>
                <a:spcPct val="60000"/>
              </a:lnSpc>
            </a:pPr>
            <a:r>
              <a:rPr lang="en-US" sz="2400" dirty="0" smtClean="0">
                <a:solidFill>
                  <a:srgbClr val="595959"/>
                </a:solidFill>
                <a:ea typeface="ＭＳ Ｐゴシック" charset="-128"/>
              </a:rPr>
              <a:t>Fred Loxsom</a:t>
            </a:r>
          </a:p>
          <a:p>
            <a:pPr>
              <a:lnSpc>
                <a:spcPct val="60000"/>
              </a:lnSpc>
            </a:pPr>
            <a:r>
              <a:rPr lang="en-US" sz="2400" dirty="0" smtClean="0">
                <a:solidFill>
                  <a:srgbClr val="595959"/>
                </a:solidFill>
                <a:ea typeface="ＭＳ Ｐゴシック" charset="-128"/>
              </a:rPr>
              <a:t>Eastern Connecticut State University</a:t>
            </a:r>
          </a:p>
        </p:txBody>
      </p:sp>
      <p:pic>
        <p:nvPicPr>
          <p:cNvPr id="173058" name="Picture 2" descr="http://www.ctmirror.org/sites/default/files/ECSUscienceBldgFINweb.jpg"/>
          <p:cNvPicPr>
            <a:picLocks noChangeAspect="1" noChangeArrowheads="1"/>
          </p:cNvPicPr>
          <p:nvPr/>
        </p:nvPicPr>
        <p:blipFill>
          <a:blip r:embed="rId2"/>
          <a:srcRect/>
          <a:stretch>
            <a:fillRect/>
          </a:stretch>
        </p:blipFill>
        <p:spPr bwMode="auto">
          <a:xfrm>
            <a:off x="381000" y="2867025"/>
            <a:ext cx="3810000" cy="2543175"/>
          </a:xfrm>
          <a:prstGeom prst="rect">
            <a:avLst/>
          </a:prstGeom>
          <a:noFill/>
        </p:spPr>
      </p:pic>
      <p:pic>
        <p:nvPicPr>
          <p:cNvPr id="173060" name="Picture 4" descr="http://nutmeg.easternct.edu/mt-static/press_releases/assets_c/2010/02/F_Loxsom-thumb-300x265-1083.jpg"/>
          <p:cNvPicPr>
            <a:picLocks noChangeAspect="1" noChangeArrowheads="1"/>
          </p:cNvPicPr>
          <p:nvPr/>
        </p:nvPicPr>
        <p:blipFill>
          <a:blip r:embed="rId3"/>
          <a:srcRect/>
          <a:stretch>
            <a:fillRect/>
          </a:stretch>
        </p:blipFill>
        <p:spPr bwMode="auto">
          <a:xfrm>
            <a:off x="5257800" y="2886075"/>
            <a:ext cx="2857500" cy="2524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228600"/>
            <a:ext cx="8077200" cy="1066800"/>
          </a:xfrm>
        </p:spPr>
        <p:txBody>
          <a:bodyPr/>
          <a:lstStyle/>
          <a:p>
            <a:pPr algn="ctr">
              <a:buClr>
                <a:srgbClr val="6FB7D7"/>
              </a:buClr>
              <a:buFont typeface="Wingdings 2" pitchFamily="-110" charset="2"/>
              <a:buNone/>
            </a:pPr>
            <a:r>
              <a:rPr lang="en-US" dirty="0" smtClean="0">
                <a:latin typeface="Calibri" pitchFamily="34" charset="0"/>
                <a:cs typeface="ＭＳ Ｐゴシック" pitchFamily="-110" charset="-128"/>
              </a:rPr>
              <a:t>US Energy and CO2</a:t>
            </a:r>
            <a:endParaRPr lang="en-US" dirty="0">
              <a:latin typeface="Calibri" pitchFamily="34" charset="0"/>
              <a:cs typeface="ＭＳ Ｐゴシック" pitchFamily="-110" charset="-128"/>
            </a:endParaRPr>
          </a:p>
        </p:txBody>
      </p:sp>
      <p:sp>
        <p:nvSpPr>
          <p:cNvPr id="16387" name="Rectangle 3"/>
          <p:cNvSpPr>
            <a:spLocks noGrp="1" noChangeArrowheads="1"/>
          </p:cNvSpPr>
          <p:nvPr>
            <p:ph type="subTitle" idx="1"/>
          </p:nvPr>
        </p:nvSpPr>
        <p:spPr>
          <a:xfrm>
            <a:off x="2286000" y="2286000"/>
            <a:ext cx="4953000" cy="519113"/>
          </a:xfrm>
        </p:spPr>
        <p:txBody>
          <a:bodyPr/>
          <a:lstStyle/>
          <a:p>
            <a:pPr marL="63500">
              <a:buClr>
                <a:srgbClr val="6FB7D7"/>
              </a:buClr>
              <a:buFont typeface="Wingdings 2" pitchFamily="-110" charset="2"/>
              <a:buNone/>
            </a:pPr>
            <a:r>
              <a:rPr lang="en-US">
                <a:solidFill>
                  <a:schemeClr val="bg1"/>
                </a:solidFill>
                <a:ea typeface="ＭＳ Ｐゴシック" pitchFamily="-110" charset="-128"/>
                <a:cs typeface="ＭＳ Ｐゴシック" pitchFamily="-110" charset="-128"/>
              </a:rPr>
              <a:t>Coal Consumption &amp; Resources</a:t>
            </a:r>
          </a:p>
        </p:txBody>
      </p:sp>
      <p:sp>
        <p:nvSpPr>
          <p:cNvPr id="16388" name="Rectangle 4"/>
          <p:cNvSpPr>
            <a:spLocks noChangeArrowheads="1"/>
          </p:cNvSpPr>
          <p:nvPr/>
        </p:nvSpPr>
        <p:spPr bwMode="auto">
          <a:xfrm>
            <a:off x="3124200" y="1600200"/>
            <a:ext cx="4953000" cy="3046988"/>
          </a:xfrm>
          <a:prstGeom prst="rect">
            <a:avLst/>
          </a:prstGeom>
          <a:noFill/>
          <a:ln w="9525">
            <a:noFill/>
            <a:miter lim="800000"/>
            <a:headEnd/>
            <a:tailEnd/>
          </a:ln>
        </p:spPr>
        <p:txBody>
          <a:bodyPr wrap="square">
            <a:prstTxWarp prst="textNoShape">
              <a:avLst/>
            </a:prstTxWarp>
            <a:spAutoFit/>
          </a:bodyPr>
          <a:lstStyle/>
          <a:p>
            <a:pPr eaLnBrk="1" hangingPunct="1"/>
            <a:r>
              <a:rPr lang="en-US" sz="2800" b="1" dirty="0" smtClean="0">
                <a:latin typeface="Calibri" pitchFamily="34" charset="0"/>
              </a:rPr>
              <a:t>Coal :	23% energy and 38% CO2</a:t>
            </a:r>
          </a:p>
          <a:p>
            <a:pPr eaLnBrk="1" hangingPunct="1"/>
            <a:endParaRPr lang="en-US" sz="2800" b="1" dirty="0" smtClean="0">
              <a:latin typeface="Calibri" pitchFamily="34" charset="0"/>
            </a:endParaRPr>
          </a:p>
          <a:p>
            <a:r>
              <a:rPr lang="en-US" sz="2800" b="1" dirty="0" smtClean="0">
                <a:latin typeface="Calibri" pitchFamily="34" charset="0"/>
              </a:rPr>
              <a:t>Oil:	38% energy and 41% CO2 </a:t>
            </a:r>
          </a:p>
          <a:p>
            <a:pPr eaLnBrk="1" hangingPunct="1"/>
            <a:endParaRPr lang="en-US" sz="2800" b="1" dirty="0" smtClean="0">
              <a:latin typeface="Calibri" pitchFamily="34" charset="0"/>
            </a:endParaRPr>
          </a:p>
          <a:p>
            <a:r>
              <a:rPr lang="en-US" sz="2800" b="1" dirty="0" smtClean="0">
                <a:latin typeface="Calibri" pitchFamily="34" charset="0"/>
              </a:rPr>
              <a:t>NG:	23% energy and 21% CO2</a:t>
            </a:r>
          </a:p>
          <a:p>
            <a:endParaRPr lang="en-US" sz="2800" b="1" dirty="0" smtClean="0">
              <a:latin typeface="Calibri" pitchFamily="34" charset="0"/>
            </a:endParaRPr>
          </a:p>
          <a:p>
            <a:pPr eaLnBrk="1" hangingPunct="1"/>
            <a:r>
              <a:rPr lang="en-US" sz="2400" dirty="0" smtClean="0">
                <a:latin typeface="Arial" pitchFamily="-110" charset="0"/>
              </a:rPr>
              <a:t> </a:t>
            </a:r>
            <a:endParaRPr lang="en-US" sz="2400" dirty="0">
              <a:latin typeface="Arial" pitchFamily="-110" charset="0"/>
            </a:endParaRPr>
          </a:p>
        </p:txBody>
      </p:sp>
      <p:pic>
        <p:nvPicPr>
          <p:cNvPr id="16389" name="Picture 4" descr="wioil18"/>
          <p:cNvPicPr>
            <a:picLocks noChangeAspect="1" noChangeArrowheads="1"/>
          </p:cNvPicPr>
          <p:nvPr/>
        </p:nvPicPr>
        <p:blipFill>
          <a:blip r:embed="rId3" cstate="print"/>
          <a:srcRect/>
          <a:stretch>
            <a:fillRect/>
          </a:stretch>
        </p:blipFill>
        <p:spPr bwMode="auto">
          <a:xfrm>
            <a:off x="381000" y="1828800"/>
            <a:ext cx="23876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228600"/>
            <a:ext cx="8077200" cy="1066800"/>
          </a:xfrm>
        </p:spPr>
        <p:txBody>
          <a:bodyPr/>
          <a:lstStyle/>
          <a:p>
            <a:pPr algn="ctr">
              <a:buClr>
                <a:srgbClr val="6FB7D7"/>
              </a:buClr>
              <a:buFont typeface="Wingdings 2" pitchFamily="-110" charset="2"/>
              <a:buNone/>
            </a:pPr>
            <a:r>
              <a:rPr lang="en-US" dirty="0" smtClean="0">
                <a:latin typeface="Calibri" pitchFamily="34" charset="0"/>
                <a:cs typeface="ＭＳ Ｐゴシック" pitchFamily="-110" charset="-128"/>
              </a:rPr>
              <a:t>US Energy End Use</a:t>
            </a:r>
            <a:endParaRPr lang="en-US" dirty="0">
              <a:latin typeface="Calibri" pitchFamily="34" charset="0"/>
              <a:cs typeface="ＭＳ Ｐゴシック" pitchFamily="-110" charset="-128"/>
            </a:endParaRPr>
          </a:p>
        </p:txBody>
      </p:sp>
      <p:sp>
        <p:nvSpPr>
          <p:cNvPr id="16387" name="Rectangle 3"/>
          <p:cNvSpPr>
            <a:spLocks noGrp="1" noChangeArrowheads="1"/>
          </p:cNvSpPr>
          <p:nvPr>
            <p:ph type="subTitle" idx="1"/>
          </p:nvPr>
        </p:nvSpPr>
        <p:spPr>
          <a:xfrm>
            <a:off x="2286000" y="2286000"/>
            <a:ext cx="4953000" cy="519113"/>
          </a:xfrm>
        </p:spPr>
        <p:txBody>
          <a:bodyPr/>
          <a:lstStyle/>
          <a:p>
            <a:pPr marL="63500">
              <a:buClr>
                <a:srgbClr val="6FB7D7"/>
              </a:buClr>
              <a:buFont typeface="Wingdings 2" pitchFamily="-110" charset="2"/>
              <a:buNone/>
            </a:pPr>
            <a:r>
              <a:rPr lang="en-US">
                <a:solidFill>
                  <a:schemeClr val="bg1"/>
                </a:solidFill>
                <a:ea typeface="ＭＳ Ｐゴシック" pitchFamily="-110" charset="-128"/>
                <a:cs typeface="ＭＳ Ｐゴシック" pitchFamily="-110" charset="-128"/>
              </a:rPr>
              <a:t>Coal Consumption &amp; Resources</a:t>
            </a:r>
          </a:p>
        </p:txBody>
      </p:sp>
      <p:sp>
        <p:nvSpPr>
          <p:cNvPr id="16388" name="Rectangle 4"/>
          <p:cNvSpPr>
            <a:spLocks noChangeArrowheads="1"/>
          </p:cNvSpPr>
          <p:nvPr/>
        </p:nvSpPr>
        <p:spPr bwMode="auto">
          <a:xfrm>
            <a:off x="1676400" y="4343400"/>
            <a:ext cx="6019800" cy="2416046"/>
          </a:xfrm>
          <a:prstGeom prst="rect">
            <a:avLst/>
          </a:prstGeom>
          <a:noFill/>
          <a:ln w="9525">
            <a:noFill/>
            <a:miter lim="800000"/>
            <a:headEnd/>
            <a:tailEnd/>
          </a:ln>
        </p:spPr>
        <p:txBody>
          <a:bodyPr wrap="square">
            <a:prstTxWarp prst="textNoShape">
              <a:avLst/>
            </a:prstTxWarp>
            <a:spAutoFit/>
          </a:bodyPr>
          <a:lstStyle/>
          <a:p>
            <a:pPr>
              <a:spcBef>
                <a:spcPts val="0"/>
              </a:spcBef>
              <a:spcAft>
                <a:spcPts val="600"/>
              </a:spcAft>
            </a:pPr>
            <a:r>
              <a:rPr lang="en-US" sz="2800" b="1" dirty="0" smtClean="0">
                <a:latin typeface="Calibri" pitchFamily="34" charset="0"/>
              </a:rPr>
              <a:t>40% energy </a:t>
            </a:r>
            <a:r>
              <a:rPr lang="en-US" sz="2800" b="1" dirty="0" smtClean="0">
                <a:latin typeface="Calibri" pitchFamily="34" charset="0"/>
                <a:sym typeface="Wingdings" pitchFamily="2" charset="2"/>
              </a:rPr>
              <a:t> electricity</a:t>
            </a:r>
          </a:p>
          <a:p>
            <a:pPr>
              <a:spcBef>
                <a:spcPts val="0"/>
              </a:spcBef>
              <a:spcAft>
                <a:spcPts val="600"/>
              </a:spcAft>
            </a:pPr>
            <a:r>
              <a:rPr lang="en-US" sz="2800" b="1" dirty="0" smtClean="0">
                <a:latin typeface="Calibri" pitchFamily="34" charset="0"/>
                <a:sym typeface="Wingdings" pitchFamily="2" charset="2"/>
              </a:rPr>
              <a:t>33% energy  transportation</a:t>
            </a:r>
          </a:p>
          <a:p>
            <a:pPr>
              <a:spcBef>
                <a:spcPts val="0"/>
              </a:spcBef>
              <a:spcAft>
                <a:spcPts val="600"/>
              </a:spcAft>
            </a:pPr>
            <a:r>
              <a:rPr lang="en-US" sz="2800" b="1" dirty="0" smtClean="0">
                <a:latin typeface="Calibri" pitchFamily="34" charset="0"/>
                <a:sym typeface="Wingdings" pitchFamily="2" charset="2"/>
              </a:rPr>
              <a:t>Remainder  heating &amp; industry</a:t>
            </a:r>
            <a:r>
              <a:rPr lang="en-US" sz="2800" b="1" dirty="0" smtClean="0">
                <a:latin typeface="Calibri" pitchFamily="34" charset="0"/>
              </a:rPr>
              <a:t> </a:t>
            </a:r>
          </a:p>
          <a:p>
            <a:endParaRPr lang="en-US" sz="2800" b="1" dirty="0" smtClean="0">
              <a:latin typeface="Calibri" pitchFamily="34" charset="0"/>
            </a:endParaRPr>
          </a:p>
          <a:p>
            <a:pPr eaLnBrk="1" hangingPunct="1"/>
            <a:r>
              <a:rPr lang="en-US" sz="2400" dirty="0" smtClean="0">
                <a:latin typeface="Arial" pitchFamily="-110" charset="0"/>
              </a:rPr>
              <a:t> </a:t>
            </a:r>
            <a:endParaRPr lang="en-US" sz="2400" dirty="0">
              <a:latin typeface="Arial" pitchFamily="-110" charset="0"/>
            </a:endParaRPr>
          </a:p>
        </p:txBody>
      </p:sp>
      <p:pic>
        <p:nvPicPr>
          <p:cNvPr id="281602" name="Picture 2" descr="http://www.theflyinggoose.com/blog1/wp-content/uploads/2008/10/electric_transmission_lines.jpg"/>
          <p:cNvPicPr>
            <a:picLocks noChangeAspect="1" noChangeArrowheads="1"/>
          </p:cNvPicPr>
          <p:nvPr/>
        </p:nvPicPr>
        <p:blipFill>
          <a:blip r:embed="rId3"/>
          <a:srcRect/>
          <a:stretch>
            <a:fillRect/>
          </a:stretch>
        </p:blipFill>
        <p:spPr bwMode="auto">
          <a:xfrm>
            <a:off x="1676400" y="1433513"/>
            <a:ext cx="4156364" cy="27432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381000"/>
            <a:ext cx="5943600" cy="1066800"/>
          </a:xfrm>
        </p:spPr>
        <p:txBody>
          <a:bodyPr/>
          <a:lstStyle/>
          <a:p>
            <a:pPr algn="ctr" eaLnBrk="1" hangingPunct="1"/>
            <a:r>
              <a:rPr lang="en-US" dirty="0" smtClean="0">
                <a:latin typeface="Calibri" pitchFamily="34" charset="0"/>
                <a:cs typeface="ＭＳ Ｐゴシック" pitchFamily="-110" charset="-128"/>
              </a:rPr>
              <a:t>Coal </a:t>
            </a:r>
            <a:endParaRPr lang="en-US" dirty="0">
              <a:latin typeface="Calibri" pitchFamily="34" charset="0"/>
              <a:cs typeface="ＭＳ Ｐゴシック" pitchFamily="-110" charset="-128"/>
            </a:endParaRPr>
          </a:p>
        </p:txBody>
      </p:sp>
      <p:sp>
        <p:nvSpPr>
          <p:cNvPr id="16387" name="Rectangle 3"/>
          <p:cNvSpPr>
            <a:spLocks noGrp="1" noChangeArrowheads="1"/>
          </p:cNvSpPr>
          <p:nvPr>
            <p:ph type="subTitle" idx="1"/>
          </p:nvPr>
        </p:nvSpPr>
        <p:spPr>
          <a:xfrm>
            <a:off x="2286000" y="2286000"/>
            <a:ext cx="4953000" cy="519113"/>
          </a:xfrm>
        </p:spPr>
        <p:txBody>
          <a:bodyPr/>
          <a:lstStyle/>
          <a:p>
            <a:pPr marL="63500" eaLnBrk="1" hangingPunct="1"/>
            <a:r>
              <a:rPr lang="en-US">
                <a:solidFill>
                  <a:schemeClr val="bg1"/>
                </a:solidFill>
                <a:ea typeface="ＭＳ Ｐゴシック" pitchFamily="-110" charset="-128"/>
                <a:cs typeface="ＭＳ Ｐゴシック" pitchFamily="-110" charset="-128"/>
              </a:rPr>
              <a:t>Coal Consumption &amp; Resources</a:t>
            </a:r>
          </a:p>
        </p:txBody>
      </p:sp>
      <p:sp>
        <p:nvSpPr>
          <p:cNvPr id="16389" name="Rectangle 4"/>
          <p:cNvSpPr>
            <a:spLocks noChangeArrowheads="1"/>
          </p:cNvSpPr>
          <p:nvPr/>
        </p:nvSpPr>
        <p:spPr bwMode="auto">
          <a:xfrm>
            <a:off x="4114800" y="3108385"/>
            <a:ext cx="4572000" cy="1384995"/>
          </a:xfrm>
          <a:prstGeom prst="rect">
            <a:avLst/>
          </a:prstGeom>
          <a:noFill/>
          <a:ln w="9525">
            <a:noFill/>
            <a:miter lim="800000"/>
            <a:headEnd/>
            <a:tailEnd/>
          </a:ln>
        </p:spPr>
        <p:txBody>
          <a:bodyPr>
            <a:prstTxWarp prst="textNoShape">
              <a:avLst/>
            </a:prstTxWarp>
            <a:spAutoFit/>
          </a:bodyPr>
          <a:lstStyle/>
          <a:p>
            <a:pPr eaLnBrk="1" hangingPunct="1"/>
            <a:r>
              <a:rPr lang="en-US" sz="2800" b="1" dirty="0">
                <a:latin typeface="Calibri" pitchFamily="34" charset="0"/>
              </a:rPr>
              <a:t>About 50% of US electricity is generated by </a:t>
            </a:r>
            <a:r>
              <a:rPr lang="en-US" sz="2800" b="1" dirty="0" smtClean="0">
                <a:latin typeface="Calibri" pitchFamily="34" charset="0"/>
              </a:rPr>
              <a:t>coal-burning </a:t>
            </a:r>
            <a:r>
              <a:rPr lang="en-US" sz="2800" b="1" dirty="0">
                <a:latin typeface="Calibri" pitchFamily="34" charset="0"/>
              </a:rPr>
              <a:t>power plants</a:t>
            </a:r>
            <a:r>
              <a:rPr lang="en-US" sz="2800" b="1" dirty="0" smtClean="0">
                <a:latin typeface="Calibri" pitchFamily="34" charset="0"/>
              </a:rPr>
              <a:t>.</a:t>
            </a:r>
            <a:endParaRPr lang="en-US" sz="2800" b="1" dirty="0">
              <a:latin typeface="Calibri" pitchFamily="34" charset="0"/>
            </a:endParaRPr>
          </a:p>
        </p:txBody>
      </p:sp>
      <p:pic>
        <p:nvPicPr>
          <p:cNvPr id="6" name="Picture 5"/>
          <p:cNvPicPr>
            <a:picLocks noChangeAspect="1"/>
          </p:cNvPicPr>
          <p:nvPr/>
        </p:nvPicPr>
        <p:blipFill>
          <a:blip r:embed="rId3" cstate="print"/>
          <a:srcRect/>
          <a:stretch>
            <a:fillRect/>
          </a:stretch>
        </p:blipFill>
        <p:spPr bwMode="auto">
          <a:xfrm>
            <a:off x="304800" y="2743200"/>
            <a:ext cx="3560763" cy="2427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609600"/>
            <a:ext cx="8001000" cy="990600"/>
          </a:xfrm>
        </p:spPr>
        <p:txBody>
          <a:bodyPr/>
          <a:lstStyle/>
          <a:p>
            <a:pPr algn="ctr" eaLnBrk="1" hangingPunct="1"/>
            <a:r>
              <a:rPr lang="en-US" sz="3600" dirty="0" smtClean="0">
                <a:latin typeface="Calibri" pitchFamily="34" charset="0"/>
                <a:cs typeface="ＭＳ Ｐゴシック" pitchFamily="-110" charset="-128"/>
              </a:rPr>
              <a:t>Future </a:t>
            </a:r>
            <a:r>
              <a:rPr lang="en-US" sz="3600" dirty="0">
                <a:latin typeface="Calibri" pitchFamily="34" charset="0"/>
                <a:cs typeface="ＭＳ Ｐゴシック" pitchFamily="-110" charset="-128"/>
              </a:rPr>
              <a:t>Coal Consumption</a:t>
            </a:r>
          </a:p>
        </p:txBody>
      </p:sp>
      <p:sp>
        <p:nvSpPr>
          <p:cNvPr id="24594" name="Rectangle 4"/>
          <p:cNvSpPr>
            <a:spLocks noChangeArrowheads="1"/>
          </p:cNvSpPr>
          <p:nvPr/>
        </p:nvSpPr>
        <p:spPr bwMode="auto">
          <a:xfrm>
            <a:off x="4876800" y="2408237"/>
            <a:ext cx="3657600" cy="2246769"/>
          </a:xfrm>
          <a:prstGeom prst="rect">
            <a:avLst/>
          </a:prstGeom>
          <a:noFill/>
          <a:ln w="9525">
            <a:noFill/>
            <a:miter lim="800000"/>
            <a:headEnd/>
            <a:tailEnd/>
          </a:ln>
        </p:spPr>
        <p:txBody>
          <a:bodyPr wrap="square">
            <a:prstTxWarp prst="textNoShape">
              <a:avLst/>
            </a:prstTxWarp>
            <a:spAutoFit/>
          </a:bodyPr>
          <a:lstStyle/>
          <a:p>
            <a:pPr eaLnBrk="1" hangingPunct="1"/>
            <a:r>
              <a:rPr lang="en-US" sz="2800" b="1" dirty="0">
                <a:latin typeface="Calibri" pitchFamily="34" charset="0"/>
              </a:rPr>
              <a:t>Because coal is </a:t>
            </a:r>
            <a:r>
              <a:rPr lang="en-US" sz="2800" b="1" dirty="0" smtClean="0">
                <a:latin typeface="Calibri" pitchFamily="34" charset="0"/>
              </a:rPr>
              <a:t>cheap </a:t>
            </a:r>
            <a:r>
              <a:rPr lang="en-US" sz="2800" b="1" dirty="0">
                <a:latin typeface="Calibri" pitchFamily="34" charset="0"/>
              </a:rPr>
              <a:t>and plentiful, coal consumption is projected to increase rapidly. </a:t>
            </a:r>
          </a:p>
        </p:txBody>
      </p:sp>
      <p:pic>
        <p:nvPicPr>
          <p:cNvPr id="7" name="Picture 7" descr="Graphic of US 2006 Coal Production by Region">
            <a:hlinkClick r:id="rId3"/>
          </p:cNvPr>
          <p:cNvPicPr>
            <a:picLocks noChangeAspect="1" noChangeArrowheads="1"/>
          </p:cNvPicPr>
          <p:nvPr/>
        </p:nvPicPr>
        <p:blipFill>
          <a:blip r:embed="rId4" cstate="print"/>
          <a:srcRect/>
          <a:stretch>
            <a:fillRect/>
          </a:stretch>
        </p:blipFill>
        <p:spPr bwMode="auto">
          <a:xfrm>
            <a:off x="228600" y="2667000"/>
            <a:ext cx="4070196" cy="2635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609600"/>
            <a:ext cx="8001000" cy="990600"/>
          </a:xfrm>
        </p:spPr>
        <p:txBody>
          <a:bodyPr/>
          <a:lstStyle/>
          <a:p>
            <a:pPr algn="ctr" eaLnBrk="1" hangingPunct="1"/>
            <a:r>
              <a:rPr lang="en-US" sz="3600" dirty="0" smtClean="0">
                <a:latin typeface="Calibri" pitchFamily="34" charset="0"/>
                <a:cs typeface="ＭＳ Ｐゴシック" pitchFamily="-110" charset="-128"/>
              </a:rPr>
              <a:t>Coal-Burning Power Plant</a:t>
            </a:r>
            <a:endParaRPr lang="en-US" sz="3600" dirty="0">
              <a:latin typeface="Calibri" pitchFamily="34" charset="0"/>
              <a:cs typeface="ＭＳ Ｐゴシック" pitchFamily="-110" charset="-128"/>
            </a:endParaRPr>
          </a:p>
        </p:txBody>
      </p:sp>
      <p:sp>
        <p:nvSpPr>
          <p:cNvPr id="24594" name="Rectangle 4"/>
          <p:cNvSpPr>
            <a:spLocks noChangeArrowheads="1"/>
          </p:cNvSpPr>
          <p:nvPr/>
        </p:nvSpPr>
        <p:spPr bwMode="auto">
          <a:xfrm>
            <a:off x="4876800" y="2057400"/>
            <a:ext cx="4114800" cy="4832092"/>
          </a:xfrm>
          <a:prstGeom prst="rect">
            <a:avLst/>
          </a:prstGeom>
          <a:noFill/>
          <a:ln w="9525">
            <a:noFill/>
            <a:miter lim="800000"/>
            <a:headEnd/>
            <a:tailEnd/>
          </a:ln>
        </p:spPr>
        <p:txBody>
          <a:bodyPr wrap="square">
            <a:prstTxWarp prst="textNoShape">
              <a:avLst/>
            </a:prstTxWarp>
            <a:spAutoFit/>
          </a:bodyPr>
          <a:lstStyle/>
          <a:p>
            <a:pPr eaLnBrk="1" hangingPunct="1"/>
            <a:r>
              <a:rPr lang="en-US" sz="2800" b="1" dirty="0" smtClean="0">
                <a:latin typeface="Calibri" pitchFamily="34" charset="0"/>
              </a:rPr>
              <a:t>600 plants</a:t>
            </a:r>
          </a:p>
          <a:p>
            <a:pPr eaLnBrk="1" hangingPunct="1"/>
            <a:r>
              <a:rPr lang="en-US" sz="2800" b="1" dirty="0" smtClean="0">
                <a:latin typeface="Calibri" pitchFamily="34" charset="0"/>
              </a:rPr>
              <a:t>330 GW capacity</a:t>
            </a:r>
          </a:p>
          <a:p>
            <a:pPr eaLnBrk="1" hangingPunct="1"/>
            <a:r>
              <a:rPr lang="en-US" sz="2800" b="1" dirty="0" smtClean="0">
                <a:latin typeface="Calibri" pitchFamily="34" charset="0"/>
              </a:rPr>
              <a:t>Baseline power</a:t>
            </a:r>
          </a:p>
          <a:p>
            <a:pPr eaLnBrk="1" hangingPunct="1"/>
            <a:r>
              <a:rPr lang="en-US" sz="2800" b="1" dirty="0" smtClean="0">
                <a:latin typeface="Calibri" pitchFamily="34" charset="0"/>
              </a:rPr>
              <a:t>50% of US electricity</a:t>
            </a:r>
          </a:p>
          <a:p>
            <a:pPr eaLnBrk="1" hangingPunct="1"/>
            <a:r>
              <a:rPr lang="en-US" sz="2800" b="1" dirty="0" smtClean="0">
                <a:latin typeface="Calibri" pitchFamily="34" charset="0"/>
              </a:rPr>
              <a:t>   </a:t>
            </a:r>
            <a:r>
              <a:rPr lang="en-US" sz="2800" b="1" dirty="0" smtClean="0">
                <a:solidFill>
                  <a:srgbClr val="C00000"/>
                </a:solidFill>
                <a:latin typeface="Calibri" pitchFamily="34" charset="0"/>
              </a:rPr>
              <a:t>typical plant</a:t>
            </a:r>
          </a:p>
          <a:p>
            <a:pPr eaLnBrk="1" hangingPunct="1"/>
            <a:r>
              <a:rPr lang="en-US" sz="2800" b="1" dirty="0" smtClean="0">
                <a:latin typeface="Calibri" pitchFamily="34" charset="0"/>
              </a:rPr>
              <a:t>500 MW capacity</a:t>
            </a:r>
          </a:p>
          <a:p>
            <a:pPr eaLnBrk="1" hangingPunct="1"/>
            <a:r>
              <a:rPr lang="en-US" sz="2800" b="1" dirty="0" smtClean="0">
                <a:latin typeface="Calibri" pitchFamily="34" charset="0"/>
              </a:rPr>
              <a:t>3.4 billion kWh annually</a:t>
            </a:r>
          </a:p>
          <a:p>
            <a:pPr eaLnBrk="1" hangingPunct="1"/>
            <a:r>
              <a:rPr lang="en-US" sz="2800" b="1" dirty="0" smtClean="0">
                <a:latin typeface="Calibri" pitchFamily="34" charset="0"/>
              </a:rPr>
              <a:t>3.4 MtCO2 annually </a:t>
            </a:r>
          </a:p>
          <a:p>
            <a:pPr eaLnBrk="1" hangingPunct="1"/>
            <a:r>
              <a:rPr lang="en-US" sz="2800" b="1" dirty="0" err="1" smtClean="0">
                <a:latin typeface="Calibri" pitchFamily="34" charset="0"/>
              </a:rPr>
              <a:t>SOx</a:t>
            </a:r>
            <a:r>
              <a:rPr lang="en-US" sz="2800" b="1" dirty="0" smtClean="0">
                <a:latin typeface="Calibri" pitchFamily="34" charset="0"/>
              </a:rPr>
              <a:t>, </a:t>
            </a:r>
            <a:r>
              <a:rPr lang="en-US" sz="2800" b="1" dirty="0" err="1" smtClean="0">
                <a:latin typeface="Calibri" pitchFamily="34" charset="0"/>
              </a:rPr>
              <a:t>NOx</a:t>
            </a:r>
            <a:r>
              <a:rPr lang="en-US" sz="2800" b="1" dirty="0" smtClean="0">
                <a:latin typeface="Calibri" pitchFamily="34" charset="0"/>
              </a:rPr>
              <a:t>, Hg, particulates</a:t>
            </a:r>
          </a:p>
          <a:p>
            <a:pPr eaLnBrk="1" hangingPunct="1"/>
            <a:r>
              <a:rPr lang="en-US" sz="2800" b="1" dirty="0" smtClean="0">
                <a:latin typeface="Calibri" pitchFamily="34" charset="0"/>
              </a:rPr>
              <a:t>Mining and solid waste</a:t>
            </a:r>
          </a:p>
          <a:p>
            <a:pPr eaLnBrk="1" hangingPunct="1"/>
            <a:endParaRPr lang="en-US" sz="2800" b="1" dirty="0">
              <a:latin typeface="Calibri" pitchFamily="34" charset="0"/>
            </a:endParaRPr>
          </a:p>
        </p:txBody>
      </p:sp>
      <p:pic>
        <p:nvPicPr>
          <p:cNvPr id="283650" name="Picture 2" descr="http://farm1.static.flickr.com/75/164341428_3243f50012.jpg"/>
          <p:cNvPicPr>
            <a:picLocks noChangeAspect="1" noChangeArrowheads="1"/>
          </p:cNvPicPr>
          <p:nvPr/>
        </p:nvPicPr>
        <p:blipFill>
          <a:blip r:embed="rId3"/>
          <a:srcRect/>
          <a:stretch>
            <a:fillRect/>
          </a:stretch>
        </p:blipFill>
        <p:spPr bwMode="auto">
          <a:xfrm>
            <a:off x="114300" y="2057400"/>
            <a:ext cx="4762500" cy="3200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09600"/>
            <a:ext cx="8001000" cy="990600"/>
          </a:xfrm>
        </p:spPr>
        <p:txBody>
          <a:bodyPr/>
          <a:lstStyle/>
          <a:p>
            <a:pPr algn="ctr" eaLnBrk="1" hangingPunct="1"/>
            <a:r>
              <a:rPr lang="en-US" sz="3600" dirty="0" smtClean="0">
                <a:latin typeface="Calibri" pitchFamily="34" charset="0"/>
                <a:cs typeface="ＭＳ Ｐゴシック" pitchFamily="-110" charset="-128"/>
              </a:rPr>
              <a:t>Alternatives?</a:t>
            </a:r>
            <a:endParaRPr lang="en-US" sz="3600" dirty="0">
              <a:latin typeface="Calibri" pitchFamily="34" charset="0"/>
              <a:cs typeface="ＭＳ Ｐゴシック" pitchFamily="-110" charset="-128"/>
            </a:endParaRPr>
          </a:p>
        </p:txBody>
      </p:sp>
      <p:sp>
        <p:nvSpPr>
          <p:cNvPr id="5" name="Rectangle 4"/>
          <p:cNvSpPr>
            <a:spLocks noChangeArrowheads="1"/>
          </p:cNvSpPr>
          <p:nvPr/>
        </p:nvSpPr>
        <p:spPr bwMode="auto">
          <a:xfrm>
            <a:off x="1219200" y="2286000"/>
            <a:ext cx="6781800" cy="3970318"/>
          </a:xfrm>
          <a:prstGeom prst="rect">
            <a:avLst/>
          </a:prstGeom>
          <a:noFill/>
          <a:ln w="9525">
            <a:noFill/>
            <a:miter lim="800000"/>
            <a:headEnd/>
            <a:tailEnd/>
          </a:ln>
        </p:spPr>
        <p:txBody>
          <a:bodyPr wrap="square">
            <a:prstTxWarp prst="textNoShape">
              <a:avLst/>
            </a:prstTxWarp>
            <a:spAutoFit/>
          </a:bodyPr>
          <a:lstStyle/>
          <a:p>
            <a:pPr marL="182880" eaLnBrk="1" hangingPunct="1">
              <a:buFont typeface="Courier New" pitchFamily="49" charset="0"/>
              <a:buChar char="o"/>
            </a:pPr>
            <a:r>
              <a:rPr lang="en-US" sz="2800" b="1" dirty="0" smtClean="0">
                <a:latin typeface="Calibri" pitchFamily="34" charset="0"/>
              </a:rPr>
              <a:t> Nuclear</a:t>
            </a:r>
          </a:p>
          <a:p>
            <a:pPr marL="182880" eaLnBrk="1" hangingPunct="1">
              <a:buFont typeface="Courier New" pitchFamily="49" charset="0"/>
              <a:buChar char="o"/>
            </a:pPr>
            <a:r>
              <a:rPr lang="en-US" sz="2800" b="1" dirty="0" smtClean="0">
                <a:latin typeface="Calibri" pitchFamily="34" charset="0"/>
              </a:rPr>
              <a:t> Shale gas</a:t>
            </a:r>
          </a:p>
          <a:p>
            <a:pPr marL="182880" eaLnBrk="1" hangingPunct="1">
              <a:buFont typeface="Courier New" pitchFamily="49" charset="0"/>
              <a:buChar char="o"/>
            </a:pPr>
            <a:r>
              <a:rPr lang="en-US" sz="2800" b="1" dirty="0" smtClean="0">
                <a:latin typeface="Calibri" pitchFamily="34" charset="0"/>
              </a:rPr>
              <a:t> Energy Efficiency and Conservation</a:t>
            </a:r>
          </a:p>
          <a:p>
            <a:pPr marL="182880" eaLnBrk="1" hangingPunct="1">
              <a:buFont typeface="Courier New" pitchFamily="49" charset="0"/>
              <a:buChar char="o"/>
            </a:pPr>
            <a:r>
              <a:rPr lang="en-US" sz="2800" b="1" dirty="0" smtClean="0">
                <a:latin typeface="Calibri" pitchFamily="34" charset="0"/>
              </a:rPr>
              <a:t> Sequestration</a:t>
            </a:r>
          </a:p>
          <a:p>
            <a:pPr marL="182880" eaLnBrk="1" hangingPunct="1">
              <a:buFont typeface="Courier New" pitchFamily="49" charset="0"/>
              <a:buChar char="o"/>
            </a:pPr>
            <a:r>
              <a:rPr lang="en-US" sz="2800" b="1" dirty="0" smtClean="0">
                <a:latin typeface="Calibri" pitchFamily="34" charset="0"/>
              </a:rPr>
              <a:t> Distributed Solar</a:t>
            </a:r>
          </a:p>
          <a:p>
            <a:pPr marL="182880" eaLnBrk="1" hangingPunct="1">
              <a:buFont typeface="Courier New" pitchFamily="49" charset="0"/>
              <a:buChar char="o"/>
            </a:pPr>
            <a:r>
              <a:rPr lang="en-US" sz="2800" b="1" dirty="0" smtClean="0">
                <a:latin typeface="Calibri" pitchFamily="34" charset="0"/>
              </a:rPr>
              <a:t> Central Solar</a:t>
            </a:r>
          </a:p>
          <a:p>
            <a:pPr marL="182880" eaLnBrk="1" hangingPunct="1">
              <a:buFont typeface="Courier New" pitchFamily="49" charset="0"/>
              <a:buChar char="o"/>
            </a:pPr>
            <a:r>
              <a:rPr lang="en-US" sz="2800" b="1" dirty="0" smtClean="0">
                <a:latin typeface="Calibri" pitchFamily="34" charset="0"/>
              </a:rPr>
              <a:t> Wind</a:t>
            </a:r>
          </a:p>
          <a:p>
            <a:pPr marL="182880" eaLnBrk="1" hangingPunct="1">
              <a:buFont typeface="Courier New" pitchFamily="49" charset="0"/>
              <a:buChar char="o"/>
            </a:pPr>
            <a:r>
              <a:rPr lang="en-US" sz="2800" b="1" dirty="0" smtClean="0">
                <a:latin typeface="Calibri" pitchFamily="34" charset="0"/>
              </a:rPr>
              <a:t> Geothermal</a:t>
            </a:r>
          </a:p>
          <a:p>
            <a:pPr marL="182880" eaLnBrk="1" hangingPunct="1">
              <a:buFont typeface="Courier New" pitchFamily="49" charset="0"/>
              <a:buChar char="o"/>
            </a:pPr>
            <a:r>
              <a:rPr lang="en-US" sz="2800" b="1" dirty="0" smtClean="0">
                <a:latin typeface="Calibri" pitchFamily="34" charset="0"/>
              </a:rPr>
              <a:t> Other</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4800"/>
            <a:ext cx="8458200" cy="1143000"/>
          </a:xfrm>
        </p:spPr>
        <p:txBody>
          <a:bodyPr/>
          <a:lstStyle/>
          <a:p>
            <a:pPr algn="ctr" eaLnBrk="1" hangingPunct="1"/>
            <a:r>
              <a:rPr lang="en-US" dirty="0" smtClean="0">
                <a:ea typeface="ＭＳ Ｐゴシック" charset="-128"/>
              </a:rPr>
              <a:t>Nuclear Power after Fukushima</a:t>
            </a:r>
          </a:p>
        </p:txBody>
      </p:sp>
      <p:sp>
        <p:nvSpPr>
          <p:cNvPr id="3075" name="ClipArt Placeholder 4"/>
          <p:cNvSpPr>
            <a:spLocks noGrp="1" noTextEdit="1"/>
          </p:cNvSpPr>
          <p:nvPr>
            <p:ph type="clipArt" sz="half" idx="1"/>
          </p:nvPr>
        </p:nvSpPr>
        <p:spPr/>
      </p:sp>
      <p:sp>
        <p:nvSpPr>
          <p:cNvPr id="3076" name="Text Placeholder 5"/>
          <p:cNvSpPr>
            <a:spLocks noGrp="1"/>
          </p:cNvSpPr>
          <p:nvPr>
            <p:ph type="body" sz="half" idx="2"/>
          </p:nvPr>
        </p:nvSpPr>
        <p:spPr/>
        <p:txBody>
          <a:bodyPr/>
          <a:lstStyle/>
          <a:p>
            <a:endParaRPr lang="en-US" smtClean="0">
              <a:ea typeface="ＭＳ Ｐゴシック" charset="-128"/>
            </a:endParaRPr>
          </a:p>
        </p:txBody>
      </p:sp>
      <p:pic>
        <p:nvPicPr>
          <p:cNvPr id="3077" name="Picture 6" descr="http://blog.mapawatt.com/wp-content/uploads/2011/03/japan_earthquake_map_Sendai_Fukushima_nuclear_power_plant.jpg"/>
          <p:cNvPicPr>
            <a:picLocks noChangeAspect="1" noChangeArrowheads="1"/>
          </p:cNvPicPr>
          <p:nvPr/>
        </p:nvPicPr>
        <p:blipFill>
          <a:blip r:embed="rId4"/>
          <a:srcRect/>
          <a:stretch>
            <a:fillRect/>
          </a:stretch>
        </p:blipFill>
        <p:spPr bwMode="auto">
          <a:xfrm>
            <a:off x="2057400" y="1524000"/>
            <a:ext cx="5143500" cy="5162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8915400" cy="1066800"/>
          </a:xfrm>
        </p:spPr>
        <p:txBody>
          <a:bodyPr/>
          <a:lstStyle/>
          <a:p>
            <a:pPr algn="ctr" eaLnBrk="1" hangingPunct="1"/>
            <a:r>
              <a:rPr lang="en-US" dirty="0" smtClean="0">
                <a:ea typeface="ＭＳ Ｐゴシック" charset="-128"/>
              </a:rPr>
              <a:t>Nuclear Power</a:t>
            </a:r>
          </a:p>
        </p:txBody>
      </p:sp>
      <p:pic>
        <p:nvPicPr>
          <p:cNvPr id="15363" name="Picture 4"/>
          <p:cNvPicPr>
            <a:picLocks noChangeAspect="1"/>
          </p:cNvPicPr>
          <p:nvPr/>
        </p:nvPicPr>
        <p:blipFill>
          <a:blip r:embed="rId4"/>
          <a:srcRect/>
          <a:stretch>
            <a:fillRect/>
          </a:stretch>
        </p:blipFill>
        <p:spPr bwMode="auto">
          <a:xfrm>
            <a:off x="152400" y="1981200"/>
            <a:ext cx="4386653" cy="2971800"/>
          </a:xfrm>
          <a:prstGeom prst="rect">
            <a:avLst/>
          </a:prstGeom>
          <a:noFill/>
          <a:ln w="9525">
            <a:noFill/>
            <a:miter lim="800000"/>
            <a:headEnd/>
            <a:tailEnd/>
          </a:ln>
        </p:spPr>
      </p:pic>
      <p:sp>
        <p:nvSpPr>
          <p:cNvPr id="4" name="Rectangle 3"/>
          <p:cNvSpPr>
            <a:spLocks noChangeArrowheads="1"/>
          </p:cNvSpPr>
          <p:nvPr/>
        </p:nvSpPr>
        <p:spPr bwMode="auto">
          <a:xfrm>
            <a:off x="5105400" y="1676400"/>
            <a:ext cx="3505200" cy="2677656"/>
          </a:xfrm>
          <a:prstGeom prst="rect">
            <a:avLst/>
          </a:prstGeom>
          <a:noFill/>
          <a:ln w="9525">
            <a:noFill/>
            <a:miter lim="800000"/>
            <a:headEnd/>
            <a:tailEnd/>
          </a:ln>
        </p:spPr>
        <p:txBody>
          <a:bodyPr wrap="square">
            <a:prstTxWarp prst="textNoShape">
              <a:avLst/>
            </a:prstTxWarp>
            <a:spAutoFit/>
          </a:bodyPr>
          <a:lstStyle/>
          <a:p>
            <a:pPr marL="182880" eaLnBrk="1" hangingPunct="1">
              <a:buFont typeface="Courier New" pitchFamily="49" charset="0"/>
              <a:buChar char="o"/>
            </a:pPr>
            <a:r>
              <a:rPr lang="en-US" sz="2800" b="1" dirty="0" smtClean="0">
                <a:latin typeface="Calibri" pitchFamily="34" charset="0"/>
              </a:rPr>
              <a:t> 104 reactors</a:t>
            </a:r>
          </a:p>
          <a:p>
            <a:pPr marL="182880" eaLnBrk="1" hangingPunct="1">
              <a:buFont typeface="Courier New" pitchFamily="49" charset="0"/>
              <a:buChar char="o"/>
            </a:pPr>
            <a:r>
              <a:rPr lang="en-US" sz="2800" b="1" dirty="0" smtClean="0">
                <a:latin typeface="Calibri" pitchFamily="34" charset="0"/>
              </a:rPr>
              <a:t> 100 GW capacity</a:t>
            </a:r>
          </a:p>
          <a:p>
            <a:pPr marL="182880" eaLnBrk="1" hangingPunct="1">
              <a:buFont typeface="Courier New" pitchFamily="49" charset="0"/>
              <a:buChar char="o"/>
            </a:pPr>
            <a:r>
              <a:rPr lang="en-US" sz="2800" b="1" dirty="0" smtClean="0">
                <a:latin typeface="Calibri" pitchFamily="34" charset="0"/>
              </a:rPr>
              <a:t> Baseline power</a:t>
            </a:r>
          </a:p>
          <a:p>
            <a:pPr marL="182880" eaLnBrk="1" hangingPunct="1">
              <a:buFont typeface="Courier New" pitchFamily="49" charset="0"/>
              <a:buChar char="o"/>
            </a:pPr>
            <a:r>
              <a:rPr lang="en-US" sz="2800" b="1" dirty="0" smtClean="0">
                <a:latin typeface="Calibri" pitchFamily="34" charset="0"/>
              </a:rPr>
              <a:t> 20% electricity</a:t>
            </a:r>
          </a:p>
          <a:p>
            <a:pPr marL="182880" eaLnBrk="1" hangingPunct="1">
              <a:buFont typeface="Courier New" pitchFamily="49" charset="0"/>
              <a:buChar char="o"/>
            </a:pPr>
            <a:r>
              <a:rPr lang="en-US" sz="2800" b="1" dirty="0" smtClean="0">
                <a:latin typeface="Calibri" pitchFamily="34" charset="0"/>
              </a:rPr>
              <a:t> High capital cost</a:t>
            </a:r>
          </a:p>
          <a:p>
            <a:pPr marL="182880" eaLnBrk="1" hangingPunct="1">
              <a:buFont typeface="Courier New" pitchFamily="49" charset="0"/>
              <a:buChar char="o"/>
            </a:pPr>
            <a:r>
              <a:rPr lang="en-US" sz="2800" b="1" dirty="0" smtClean="0">
                <a:latin typeface="Calibri" pitchFamily="34" charset="0"/>
              </a:rPr>
              <a:t> Minimal CO2</a:t>
            </a:r>
            <a:endParaRPr lang="en-US" sz="2800" b="1"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7467600" cy="1143000"/>
          </a:xfrm>
        </p:spPr>
        <p:txBody>
          <a:bodyPr/>
          <a:lstStyle/>
          <a:p>
            <a:pPr eaLnBrk="1" hangingPunct="1"/>
            <a:r>
              <a:rPr lang="en-US" smtClean="0">
                <a:ea typeface="ＭＳ Ｐゴシック" charset="-128"/>
              </a:rPr>
              <a:t>Nuclear Power in the US</a:t>
            </a:r>
          </a:p>
        </p:txBody>
      </p:sp>
      <p:pic>
        <p:nvPicPr>
          <p:cNvPr id="23555" name="Picture 3"/>
          <p:cNvPicPr>
            <a:picLocks noChangeAspect="1"/>
          </p:cNvPicPr>
          <p:nvPr/>
        </p:nvPicPr>
        <p:blipFill>
          <a:blip r:embed="rId4"/>
          <a:srcRect/>
          <a:stretch>
            <a:fillRect/>
          </a:stretch>
        </p:blipFill>
        <p:spPr bwMode="auto">
          <a:xfrm>
            <a:off x="201613" y="1752600"/>
            <a:ext cx="8942387" cy="5105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1625"/>
            <a:ext cx="8382000" cy="1143000"/>
          </a:xfrm>
        </p:spPr>
        <p:txBody>
          <a:bodyPr/>
          <a:lstStyle/>
          <a:p>
            <a:pPr eaLnBrk="1" hangingPunct="1"/>
            <a:r>
              <a:rPr lang="en-US" smtClean="0">
                <a:ea typeface="ＭＳ Ｐゴシック" charset="-128"/>
              </a:rPr>
              <a:t>Nuclear Reactors:</a:t>
            </a:r>
            <a:br>
              <a:rPr lang="en-US" smtClean="0">
                <a:ea typeface="ＭＳ Ｐゴシック" charset="-128"/>
              </a:rPr>
            </a:br>
            <a:r>
              <a:rPr lang="en-US" smtClean="0">
                <a:ea typeface="ＭＳ Ｐゴシック" charset="-128"/>
              </a:rPr>
              <a:t>Boiling Water Reactor (BWR)</a:t>
            </a:r>
          </a:p>
        </p:txBody>
      </p:sp>
      <p:pic>
        <p:nvPicPr>
          <p:cNvPr id="16387" name="Picture 11" descr="Image:BoilingWaterReactor.gif">
            <a:hlinkClick r:id="rId4" tooltip="Image:BoilingWaterReactor.gif"/>
          </p:cNvPr>
          <p:cNvPicPr>
            <a:picLocks noChangeAspect="1" noChangeArrowheads="1" noCrop="1"/>
          </p:cNvPicPr>
          <p:nvPr/>
        </p:nvPicPr>
        <p:blipFill>
          <a:blip r:embed="rId5"/>
          <a:srcRect/>
          <a:stretch>
            <a:fillRect/>
          </a:stretch>
        </p:blipFill>
        <p:spPr bwMode="auto">
          <a:xfrm>
            <a:off x="990600" y="1981200"/>
            <a:ext cx="7696200"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714750" y="2400300"/>
            <a:ext cx="4762500" cy="0"/>
          </a:xfrm>
          <a:prstGeom prst="rect">
            <a:avLst/>
          </a:prstGeom>
          <a:noFill/>
          <a:ln w="12700">
            <a:noFill/>
            <a:miter lim="800000"/>
            <a:headEnd type="none" w="sm" len="sm"/>
            <a:tailEnd type="none" w="sm" len="sm"/>
          </a:ln>
        </p:spPr>
        <p:txBody>
          <a:bodyPr>
            <a:spAutoFit/>
          </a:bodyPr>
          <a:lstStyle/>
          <a:p>
            <a:endParaRPr lang="en-US"/>
          </a:p>
        </p:txBody>
      </p:sp>
      <p:sp>
        <p:nvSpPr>
          <p:cNvPr id="23555" name="Rectangle 3"/>
          <p:cNvSpPr>
            <a:spLocks noChangeArrowheads="1"/>
          </p:cNvSpPr>
          <p:nvPr/>
        </p:nvSpPr>
        <p:spPr bwMode="auto">
          <a:xfrm>
            <a:off x="3714750" y="2400300"/>
            <a:ext cx="1222375" cy="0"/>
          </a:xfrm>
          <a:prstGeom prst="rect">
            <a:avLst/>
          </a:prstGeom>
          <a:noFill/>
          <a:ln w="12700">
            <a:noFill/>
            <a:miter lim="800000"/>
            <a:headEnd type="none" w="sm" len="sm"/>
            <a:tailEnd type="none" w="sm" len="sm"/>
          </a:ln>
        </p:spPr>
        <p:txBody>
          <a:bodyPr>
            <a:spAutoFit/>
          </a:bodyPr>
          <a:lstStyle/>
          <a:p>
            <a:endParaRPr lang="en-US"/>
          </a:p>
        </p:txBody>
      </p:sp>
      <p:sp>
        <p:nvSpPr>
          <p:cNvPr id="23556" name="Rectangle 4"/>
          <p:cNvSpPr>
            <a:spLocks noGrp="1" noChangeArrowheads="1"/>
          </p:cNvSpPr>
          <p:nvPr>
            <p:ph type="title"/>
          </p:nvPr>
        </p:nvSpPr>
        <p:spPr>
          <a:xfrm>
            <a:off x="685800" y="0"/>
            <a:ext cx="7772400" cy="1143000"/>
          </a:xfrm>
          <a:noFill/>
        </p:spPr>
        <p:txBody>
          <a:bodyPr lIns="92075" tIns="46038" rIns="92075" bIns="46038"/>
          <a:lstStyle/>
          <a:p>
            <a:r>
              <a:rPr lang="en-US" sz="3400" smtClean="0">
                <a:ea typeface="ＭＳ Ｐゴシック" charset="-128"/>
              </a:rPr>
              <a:t>Atmospheric CO2 is rising.</a:t>
            </a:r>
          </a:p>
        </p:txBody>
      </p:sp>
      <p:pic>
        <p:nvPicPr>
          <p:cNvPr id="23557" name="Picture 5" descr="Keeling curve picture"/>
          <p:cNvPicPr>
            <a:picLocks noGrp="1" noChangeAspect="1" noChangeArrowheads="1"/>
          </p:cNvPicPr>
          <p:nvPr>
            <p:ph type="clipArt" sz="half" idx="2"/>
          </p:nvPr>
        </p:nvPicPr>
        <p:blipFill>
          <a:blip r:embed="rId3"/>
          <a:srcRect/>
          <a:stretch>
            <a:fillRect/>
          </a:stretch>
        </p:blipFill>
        <p:spPr>
          <a:xfrm>
            <a:off x="228600" y="1295400"/>
            <a:ext cx="8534400" cy="4530725"/>
          </a:xfrm>
        </p:spPr>
      </p:pic>
      <p:sp>
        <p:nvSpPr>
          <p:cNvPr id="23558" name="Rectangle 2"/>
          <p:cNvSpPr txBox="1">
            <a:spLocks noChangeArrowheads="1"/>
          </p:cNvSpPr>
          <p:nvPr/>
        </p:nvSpPr>
        <p:spPr bwMode="auto">
          <a:xfrm>
            <a:off x="0" y="381000"/>
            <a:ext cx="8915400" cy="914400"/>
          </a:xfrm>
          <a:prstGeom prst="rect">
            <a:avLst/>
          </a:prstGeom>
          <a:solidFill>
            <a:schemeClr val="tx2"/>
          </a:solidFill>
          <a:ln w="9525">
            <a:noFill/>
            <a:miter lim="800000"/>
            <a:headEnd/>
            <a:tailEnd/>
          </a:ln>
        </p:spPr>
        <p:txBody>
          <a:bodyPr lIns="1188720" rIns="274320" anchor="ctr"/>
          <a:lstStyle/>
          <a:p>
            <a:pPr algn="ctr" defTabSz="914400" eaLnBrk="0" hangingPunct="0"/>
            <a:r>
              <a:rPr lang="en-US" sz="3600" dirty="0">
                <a:solidFill>
                  <a:schemeClr val="bg1"/>
                </a:solidFill>
                <a:latin typeface="Calibri" pitchFamily="34" charset="0"/>
              </a:rPr>
              <a:t>GHG concentration is </a:t>
            </a:r>
            <a:r>
              <a:rPr lang="en-US" sz="3600" dirty="0" smtClean="0">
                <a:solidFill>
                  <a:schemeClr val="bg1"/>
                </a:solidFill>
                <a:latin typeface="Calibri" pitchFamily="34" charset="0"/>
              </a:rPr>
              <a:t>rising</a:t>
            </a:r>
            <a:endParaRPr lang="en-US" sz="3600"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666750"/>
            <a:ext cx="8913813" cy="914400"/>
          </a:xfrm>
        </p:spPr>
        <p:txBody>
          <a:bodyPr/>
          <a:lstStyle/>
          <a:p>
            <a:r>
              <a:rPr lang="en-US" smtClean="0">
                <a:ea typeface="ＭＳ Ｐゴシック" charset="-128"/>
              </a:rPr>
              <a:t>Indian Point</a:t>
            </a:r>
          </a:p>
        </p:txBody>
      </p:sp>
      <p:sp>
        <p:nvSpPr>
          <p:cNvPr id="25603" name="Content Placeholder 2"/>
          <p:cNvSpPr>
            <a:spLocks noGrp="1"/>
          </p:cNvSpPr>
          <p:nvPr>
            <p:ph idx="1"/>
          </p:nvPr>
        </p:nvSpPr>
        <p:spPr>
          <a:xfrm>
            <a:off x="762000" y="2247106"/>
            <a:ext cx="7313612" cy="839787"/>
          </a:xfrm>
        </p:spPr>
        <p:txBody>
          <a:bodyPr/>
          <a:lstStyle/>
          <a:p>
            <a:r>
              <a:rPr lang="en-US" dirty="0" smtClean="0">
                <a:ea typeface="ＭＳ Ｐゴシック" charset="-128"/>
              </a:rPr>
              <a:t>Unit 2 and Unit 3 were commissioned in 1974 and 1976.</a:t>
            </a:r>
          </a:p>
        </p:txBody>
      </p:sp>
      <p:pic>
        <p:nvPicPr>
          <p:cNvPr id="25604" name="Picture 4" descr="File:Indian Point crop.jpg">
            <a:hlinkClick r:id="rId2"/>
          </p:cNvPr>
          <p:cNvPicPr>
            <a:picLocks noChangeAspect="1" noChangeArrowheads="1"/>
          </p:cNvPicPr>
          <p:nvPr/>
        </p:nvPicPr>
        <p:blipFill>
          <a:blip r:embed="rId3"/>
          <a:srcRect/>
          <a:stretch>
            <a:fillRect/>
          </a:stretch>
        </p:blipFill>
        <p:spPr bwMode="auto">
          <a:xfrm>
            <a:off x="762000" y="2895600"/>
            <a:ext cx="762000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4800"/>
            <a:ext cx="6324600" cy="1143000"/>
          </a:xfrm>
        </p:spPr>
        <p:txBody>
          <a:bodyPr/>
          <a:lstStyle/>
          <a:p>
            <a:pPr algn="ctr" eaLnBrk="1" hangingPunct="1"/>
            <a:r>
              <a:rPr lang="en-US" dirty="0" smtClean="0">
                <a:ea typeface="ＭＳ Ｐゴシック" charset="-128"/>
              </a:rPr>
              <a:t>Onsite Pool Storage</a:t>
            </a:r>
          </a:p>
        </p:txBody>
      </p:sp>
      <p:pic>
        <p:nvPicPr>
          <p:cNvPr id="37891" name="Picture 7"/>
          <p:cNvPicPr>
            <a:picLocks noChangeAspect="1"/>
          </p:cNvPicPr>
          <p:nvPr/>
        </p:nvPicPr>
        <p:blipFill>
          <a:blip r:embed="rId4"/>
          <a:srcRect/>
          <a:stretch>
            <a:fillRect/>
          </a:stretch>
        </p:blipFill>
        <p:spPr bwMode="auto">
          <a:xfrm>
            <a:off x="1676400" y="1828800"/>
            <a:ext cx="6502400" cy="4216400"/>
          </a:xfrm>
          <a:prstGeom prst="rect">
            <a:avLst/>
          </a:prstGeom>
          <a:noFill/>
          <a:ln w="9525">
            <a:noFill/>
            <a:miter lim="800000"/>
            <a:headEnd/>
            <a:tailEnd/>
          </a:ln>
        </p:spPr>
      </p:pic>
      <p:sp>
        <p:nvSpPr>
          <p:cNvPr id="37892" name="Rectangle 8"/>
          <p:cNvSpPr>
            <a:spLocks noChangeArrowheads="1"/>
          </p:cNvSpPr>
          <p:nvPr/>
        </p:nvSpPr>
        <p:spPr bwMode="auto">
          <a:xfrm>
            <a:off x="533400" y="6303963"/>
            <a:ext cx="7924800" cy="554037"/>
          </a:xfrm>
          <a:prstGeom prst="rect">
            <a:avLst/>
          </a:prstGeom>
          <a:noFill/>
          <a:ln w="9525">
            <a:noFill/>
            <a:miter lim="800000"/>
            <a:headEnd/>
            <a:tailEnd/>
          </a:ln>
        </p:spPr>
        <p:txBody>
          <a:bodyPr>
            <a:spAutoFit/>
          </a:bodyPr>
          <a:lstStyle/>
          <a:p>
            <a:r>
              <a:rPr lang="en-US" sz="1000" dirty="0"/>
              <a:t>The spent fuel rod pool inside the Clinton Nuclear Power Plant in Clinton, Ill., is shown on Tuesday, Nov. 19, 1996. The water in the pool acts as a shield against radiation from the used uranium rods. The reactor was shut down due to an equipment malfunction Sept. 5, 1996. (AP Photo/Mark Cowan)</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457200"/>
            <a:ext cx="5638800" cy="914400"/>
          </a:xfrm>
        </p:spPr>
        <p:txBody>
          <a:bodyPr/>
          <a:lstStyle/>
          <a:p>
            <a:pPr algn="ctr" eaLnBrk="1" hangingPunct="1"/>
            <a:r>
              <a:rPr lang="en-US" smtClean="0">
                <a:ea typeface="ＭＳ Ｐゴシック" charset="-128"/>
              </a:rPr>
              <a:t>Dry Cask Storage</a:t>
            </a:r>
          </a:p>
        </p:txBody>
      </p:sp>
      <p:pic>
        <p:nvPicPr>
          <p:cNvPr id="39939" name="Picture 4"/>
          <p:cNvPicPr>
            <a:picLocks noChangeAspect="1"/>
          </p:cNvPicPr>
          <p:nvPr/>
        </p:nvPicPr>
        <p:blipFill>
          <a:blip r:embed="rId4"/>
          <a:srcRect/>
          <a:stretch>
            <a:fillRect/>
          </a:stretch>
        </p:blipFill>
        <p:spPr bwMode="auto">
          <a:xfrm>
            <a:off x="990600" y="1600200"/>
            <a:ext cx="7747000" cy="4267200"/>
          </a:xfrm>
          <a:prstGeom prst="rect">
            <a:avLst/>
          </a:prstGeom>
          <a:noFill/>
          <a:ln w="9525">
            <a:noFill/>
            <a:miter lim="800000"/>
            <a:headEnd/>
            <a:tailEnd/>
          </a:ln>
        </p:spPr>
      </p:pic>
      <p:sp>
        <p:nvSpPr>
          <p:cNvPr id="39940" name="Rectangle 5"/>
          <p:cNvSpPr>
            <a:spLocks noChangeArrowheads="1"/>
          </p:cNvSpPr>
          <p:nvPr/>
        </p:nvSpPr>
        <p:spPr bwMode="auto">
          <a:xfrm>
            <a:off x="762000" y="6088063"/>
            <a:ext cx="8077200" cy="769937"/>
          </a:xfrm>
          <a:prstGeom prst="rect">
            <a:avLst/>
          </a:prstGeom>
          <a:noFill/>
          <a:ln w="9525">
            <a:noFill/>
            <a:miter lim="800000"/>
            <a:headEnd/>
            <a:tailEnd/>
          </a:ln>
        </p:spPr>
        <p:txBody>
          <a:bodyPr>
            <a:spAutoFit/>
          </a:bodyPr>
          <a:lstStyle/>
          <a:p>
            <a:r>
              <a:rPr lang="en-US" sz="1100"/>
              <a:t>In this photo released by Holtec International, dry cask storage units are seen at the James A. Fitzpatrick nuclear power plant in Scriba, N.Y., in this undated photo. The Vermont Public Service Board approved "dry cask storage," of spent nuclear fuel at Vermont Yankee, lifting the threat that running out of room in its existing spent fuel storage pool would cause the plant to close by 2008.(AP Photo/Holtec International) </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0"/>
            <a:ext cx="6096000" cy="914400"/>
          </a:xfrm>
        </p:spPr>
        <p:txBody>
          <a:bodyPr/>
          <a:lstStyle/>
          <a:p>
            <a:pPr algn="ctr" eaLnBrk="1" hangingPunct="1"/>
            <a:r>
              <a:rPr lang="en-US" smtClean="0">
                <a:ea typeface="ＭＳ Ｐゴシック" charset="-128"/>
              </a:rPr>
              <a:t>Long-Term Storage</a:t>
            </a:r>
          </a:p>
        </p:txBody>
      </p:sp>
      <p:pic>
        <p:nvPicPr>
          <p:cNvPr id="40963" name="Picture 6"/>
          <p:cNvPicPr>
            <a:picLocks noChangeAspect="1"/>
          </p:cNvPicPr>
          <p:nvPr/>
        </p:nvPicPr>
        <p:blipFill>
          <a:blip r:embed="rId4"/>
          <a:srcRect/>
          <a:stretch>
            <a:fillRect/>
          </a:stretch>
        </p:blipFill>
        <p:spPr bwMode="auto">
          <a:xfrm>
            <a:off x="1524000" y="1752600"/>
            <a:ext cx="6294438" cy="47640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7315200" cy="1143000"/>
          </a:xfrm>
        </p:spPr>
        <p:txBody>
          <a:bodyPr/>
          <a:lstStyle/>
          <a:p>
            <a:pPr algn="ctr" eaLnBrk="1" hangingPunct="1"/>
            <a:r>
              <a:rPr lang="en-US" smtClean="0">
                <a:ea typeface="ＭＳ Ｐゴシック" charset="-128"/>
              </a:rPr>
              <a:t>Nuclear Accidents</a:t>
            </a:r>
          </a:p>
        </p:txBody>
      </p:sp>
      <p:pic>
        <p:nvPicPr>
          <p:cNvPr id="43011" name="Picture 8" descr="The China Syndrome Poster"/>
          <p:cNvPicPr>
            <a:picLocks noChangeAspect="1" noChangeArrowheads="1"/>
          </p:cNvPicPr>
          <p:nvPr/>
        </p:nvPicPr>
        <p:blipFill>
          <a:blip r:embed="rId4"/>
          <a:srcRect/>
          <a:stretch>
            <a:fillRect/>
          </a:stretch>
        </p:blipFill>
        <p:spPr bwMode="auto">
          <a:xfrm>
            <a:off x="3200400" y="1676400"/>
            <a:ext cx="3676650" cy="518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7467600" cy="1143000"/>
          </a:xfrm>
        </p:spPr>
        <p:txBody>
          <a:bodyPr/>
          <a:lstStyle/>
          <a:p>
            <a:pPr algn="ctr" eaLnBrk="1" hangingPunct="1"/>
            <a:r>
              <a:rPr lang="en-US" smtClean="0">
                <a:ea typeface="ＭＳ Ｐゴシック" charset="-128"/>
              </a:rPr>
              <a:t>Three Mile Island (1979)</a:t>
            </a:r>
          </a:p>
        </p:txBody>
      </p:sp>
      <p:pic>
        <p:nvPicPr>
          <p:cNvPr id="44035" name="Picture 4"/>
          <p:cNvPicPr>
            <a:picLocks noChangeAspect="1"/>
          </p:cNvPicPr>
          <p:nvPr/>
        </p:nvPicPr>
        <p:blipFill>
          <a:blip r:embed="rId4"/>
          <a:srcRect/>
          <a:stretch>
            <a:fillRect/>
          </a:stretch>
        </p:blipFill>
        <p:spPr bwMode="auto">
          <a:xfrm>
            <a:off x="1981200" y="1676400"/>
            <a:ext cx="5595938" cy="4437063"/>
          </a:xfrm>
          <a:prstGeom prst="rect">
            <a:avLst/>
          </a:prstGeom>
          <a:noFill/>
          <a:ln w="9525">
            <a:noFill/>
            <a:miter lim="800000"/>
            <a:headEnd/>
            <a:tailEnd/>
          </a:ln>
        </p:spPr>
      </p:pic>
      <p:sp>
        <p:nvSpPr>
          <p:cNvPr id="44036" name="Rectangle 5"/>
          <p:cNvSpPr>
            <a:spLocks noChangeArrowheads="1"/>
          </p:cNvSpPr>
          <p:nvPr/>
        </p:nvSpPr>
        <p:spPr bwMode="auto">
          <a:xfrm>
            <a:off x="0" y="6211888"/>
            <a:ext cx="9144000" cy="646112"/>
          </a:xfrm>
          <a:prstGeom prst="rect">
            <a:avLst/>
          </a:prstGeom>
          <a:noFill/>
          <a:ln w="9525">
            <a:noFill/>
            <a:miter lim="800000"/>
            <a:headEnd/>
            <a:tailEnd/>
          </a:ln>
        </p:spPr>
        <p:txBody>
          <a:bodyPr>
            <a:spAutoFit/>
          </a:bodyPr>
          <a:lstStyle/>
          <a:p>
            <a:r>
              <a:rPr lang="en-US" sz="1800" dirty="0"/>
              <a:t>Three Mile Island nuclear power plant is pictured in Jan. 21, 1996. This is the site of the 1979 partial core melt. (AP Photo/Tim Shaffer, files)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28600"/>
            <a:ext cx="7313613" cy="1143000"/>
          </a:xfrm>
        </p:spPr>
        <p:txBody>
          <a:bodyPr/>
          <a:lstStyle/>
          <a:p>
            <a:pPr algn="ctr" eaLnBrk="1" hangingPunct="1"/>
            <a:r>
              <a:rPr lang="en-US" smtClean="0">
                <a:ea typeface="ＭＳ Ｐゴシック" charset="-128"/>
              </a:rPr>
              <a:t>Chernobyl  (1986)</a:t>
            </a:r>
          </a:p>
        </p:txBody>
      </p:sp>
      <p:pic>
        <p:nvPicPr>
          <p:cNvPr id="45059" name="Picture 4"/>
          <p:cNvPicPr>
            <a:picLocks noChangeAspect="1"/>
          </p:cNvPicPr>
          <p:nvPr/>
        </p:nvPicPr>
        <p:blipFill>
          <a:blip r:embed="rId4"/>
          <a:srcRect/>
          <a:stretch>
            <a:fillRect/>
          </a:stretch>
        </p:blipFill>
        <p:spPr bwMode="auto">
          <a:xfrm>
            <a:off x="2743200" y="1600200"/>
            <a:ext cx="3862388" cy="5003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28600"/>
            <a:ext cx="7313613" cy="1143000"/>
          </a:xfrm>
        </p:spPr>
        <p:txBody>
          <a:bodyPr/>
          <a:lstStyle/>
          <a:p>
            <a:pPr algn="ctr" eaLnBrk="1" hangingPunct="1"/>
            <a:r>
              <a:rPr lang="en-US" smtClean="0">
                <a:ea typeface="ＭＳ Ｐゴシック" charset="-128"/>
              </a:rPr>
              <a:t>Japan (2011)</a:t>
            </a:r>
          </a:p>
        </p:txBody>
      </p:sp>
      <p:pic>
        <p:nvPicPr>
          <p:cNvPr id="47107" name="Picture 2" descr="http://www.cnn.com/video/world/2011/03/15/gorani.japan.nuclear.timeline.cnn.640x480.jpg"/>
          <p:cNvPicPr>
            <a:picLocks noChangeAspect="1" noChangeArrowheads="1"/>
          </p:cNvPicPr>
          <p:nvPr/>
        </p:nvPicPr>
        <p:blipFill>
          <a:blip r:embed="rId4"/>
          <a:srcRect/>
          <a:stretch>
            <a:fillRect/>
          </a:stretch>
        </p:blipFill>
        <p:spPr bwMode="auto">
          <a:xfrm>
            <a:off x="1752600" y="1981200"/>
            <a:ext cx="6096000"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04800"/>
            <a:ext cx="7467600" cy="1143000"/>
          </a:xfrm>
        </p:spPr>
        <p:txBody>
          <a:bodyPr/>
          <a:lstStyle/>
          <a:p>
            <a:pPr algn="ctr" eaLnBrk="1" hangingPunct="1"/>
            <a:r>
              <a:rPr lang="en-US" smtClean="0">
                <a:ea typeface="ＭＳ Ｐゴシック" charset="-128"/>
              </a:rPr>
              <a:t>Nuclear Future?</a:t>
            </a:r>
          </a:p>
        </p:txBody>
      </p:sp>
      <p:pic>
        <p:nvPicPr>
          <p:cNvPr id="49155" name="Picture 3"/>
          <p:cNvPicPr>
            <a:picLocks noChangeAspect="1"/>
          </p:cNvPicPr>
          <p:nvPr/>
        </p:nvPicPr>
        <p:blipFill>
          <a:blip r:embed="rId4"/>
          <a:srcRect/>
          <a:stretch>
            <a:fillRect/>
          </a:stretch>
        </p:blipFill>
        <p:spPr bwMode="auto">
          <a:xfrm>
            <a:off x="1905000" y="1981200"/>
            <a:ext cx="5314950" cy="43830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04800"/>
            <a:ext cx="7467600" cy="1143000"/>
          </a:xfrm>
        </p:spPr>
        <p:txBody>
          <a:bodyPr/>
          <a:lstStyle/>
          <a:p>
            <a:pPr algn="ctr" eaLnBrk="1" hangingPunct="1"/>
            <a:r>
              <a:rPr lang="en-US" dirty="0" smtClean="0">
                <a:ea typeface="ＭＳ Ｐゴシック" charset="-128"/>
              </a:rPr>
              <a:t>Shale Gas</a:t>
            </a:r>
          </a:p>
        </p:txBody>
      </p:sp>
      <p:pic>
        <p:nvPicPr>
          <p:cNvPr id="285698" name="Picture 2" descr="http://oilshalegas.com/sitebuildercontent/sitebuilderpictures/mar.JPG"/>
          <p:cNvPicPr>
            <a:picLocks noChangeAspect="1" noChangeArrowheads="1"/>
          </p:cNvPicPr>
          <p:nvPr/>
        </p:nvPicPr>
        <p:blipFill>
          <a:blip r:embed="rId4"/>
          <a:srcRect/>
          <a:stretch>
            <a:fillRect/>
          </a:stretch>
        </p:blipFill>
        <p:spPr bwMode="auto">
          <a:xfrm>
            <a:off x="2514600" y="2057400"/>
            <a:ext cx="3362325" cy="3810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1104900"/>
          </a:xfrm>
        </p:spPr>
        <p:txBody>
          <a:bodyPr/>
          <a:lstStyle/>
          <a:p>
            <a:pPr algn="ctr"/>
            <a:r>
              <a:rPr lang="en-US" dirty="0" smtClean="0">
                <a:latin typeface="Calibri" pitchFamily="34" charset="0"/>
                <a:ea typeface="ＭＳ Ｐゴシック" charset="-128"/>
              </a:rPr>
              <a:t>Environmental changes have been observed</a:t>
            </a:r>
          </a:p>
        </p:txBody>
      </p:sp>
      <p:pic>
        <p:nvPicPr>
          <p:cNvPr id="25603" name="Picture 2" descr="D:\Figures\Chapter 21\highres\EP2e-Fig-21-07-0.jpg"/>
          <p:cNvPicPr>
            <a:picLocks noChangeAspect="1" noChangeArrowheads="1"/>
          </p:cNvPicPr>
          <p:nvPr/>
        </p:nvPicPr>
        <p:blipFill>
          <a:blip r:embed="rId3"/>
          <a:srcRect/>
          <a:stretch>
            <a:fillRect/>
          </a:stretch>
        </p:blipFill>
        <p:spPr bwMode="auto">
          <a:xfrm>
            <a:off x="914400" y="1314450"/>
            <a:ext cx="7391400" cy="5543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04800"/>
            <a:ext cx="7467600" cy="1143000"/>
          </a:xfrm>
        </p:spPr>
        <p:txBody>
          <a:bodyPr/>
          <a:lstStyle/>
          <a:p>
            <a:pPr algn="ctr" eaLnBrk="1" hangingPunct="1"/>
            <a:r>
              <a:rPr lang="en-US" dirty="0" smtClean="0">
                <a:ea typeface="ＭＳ Ｐゴシック" charset="-128"/>
              </a:rPr>
              <a:t>Horizontal Drilling</a:t>
            </a:r>
          </a:p>
        </p:txBody>
      </p:sp>
      <p:pic>
        <p:nvPicPr>
          <p:cNvPr id="5" name="Picture 2" descr="http://t1.gstatic.com/images?q=tbn:ANd9GcQ8yI95PNafacn3QD2TuIdaqwEQwgNhQ-Np72Q9QZUONprDmXmZ"/>
          <p:cNvPicPr>
            <a:picLocks noChangeAspect="1" noChangeArrowheads="1"/>
          </p:cNvPicPr>
          <p:nvPr/>
        </p:nvPicPr>
        <p:blipFill>
          <a:blip r:embed="rId4"/>
          <a:srcRect/>
          <a:stretch>
            <a:fillRect/>
          </a:stretch>
        </p:blipFill>
        <p:spPr bwMode="auto">
          <a:xfrm>
            <a:off x="2514600" y="1676400"/>
            <a:ext cx="3248025" cy="458848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04800"/>
            <a:ext cx="7467600" cy="1143000"/>
          </a:xfrm>
        </p:spPr>
        <p:txBody>
          <a:bodyPr/>
          <a:lstStyle/>
          <a:p>
            <a:pPr algn="ctr" eaLnBrk="1" hangingPunct="1"/>
            <a:r>
              <a:rPr lang="en-US" dirty="0" err="1" smtClean="0">
                <a:ea typeface="ＭＳ Ｐゴシック" charset="-128"/>
              </a:rPr>
              <a:t>Hydrofracturing</a:t>
            </a:r>
            <a:endParaRPr lang="en-US" dirty="0" smtClean="0">
              <a:ea typeface="ＭＳ Ｐゴシック" charset="-128"/>
            </a:endParaRPr>
          </a:p>
        </p:txBody>
      </p:sp>
      <p:pic>
        <p:nvPicPr>
          <p:cNvPr id="317442" name="Picture 2" descr="http://www.penngeneralenergy.com/images/MarcellusShale.jpg"/>
          <p:cNvPicPr>
            <a:picLocks noChangeAspect="1" noChangeArrowheads="1"/>
          </p:cNvPicPr>
          <p:nvPr/>
        </p:nvPicPr>
        <p:blipFill>
          <a:blip r:embed="rId4"/>
          <a:srcRect/>
          <a:stretch>
            <a:fillRect/>
          </a:stretch>
        </p:blipFill>
        <p:spPr bwMode="auto">
          <a:xfrm>
            <a:off x="1581150" y="2514600"/>
            <a:ext cx="6191250" cy="3810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209550"/>
            <a:ext cx="8913812" cy="914400"/>
          </a:xfrm>
        </p:spPr>
        <p:txBody>
          <a:bodyPr/>
          <a:lstStyle/>
          <a:p>
            <a:pPr algn="ctr" eaLnBrk="1" hangingPunct="1"/>
            <a:r>
              <a:rPr lang="en-US" dirty="0" smtClean="0">
                <a:ea typeface="ＭＳ Ｐゴシック" charset="-128"/>
              </a:rPr>
              <a:t>Efficiency and conservation</a:t>
            </a:r>
          </a:p>
        </p:txBody>
      </p:sp>
      <p:pic>
        <p:nvPicPr>
          <p:cNvPr id="70659" name="Content Placeholder 5" descr="DSCN0314.JPG"/>
          <p:cNvPicPr>
            <a:picLocks noGrp="1" noChangeAspect="1"/>
          </p:cNvPicPr>
          <p:nvPr>
            <p:ph idx="1"/>
          </p:nvPr>
        </p:nvPicPr>
        <p:blipFill>
          <a:blip r:embed="rId2"/>
          <a:srcRect/>
          <a:stretch>
            <a:fillRect/>
          </a:stretch>
        </p:blipFill>
        <p:spPr>
          <a:xfrm>
            <a:off x="1512888" y="1981200"/>
            <a:ext cx="5527675" cy="4144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04800"/>
            <a:ext cx="8229600" cy="1143000"/>
          </a:xfrm>
        </p:spPr>
        <p:txBody>
          <a:bodyPr/>
          <a:lstStyle/>
          <a:p>
            <a:pPr algn="ctr" eaLnBrk="1" hangingPunct="1"/>
            <a:r>
              <a:rPr lang="en-US" sz="4000" smtClean="0">
                <a:ea typeface="ＭＳ Ｐゴシック" charset="-128"/>
              </a:rPr>
              <a:t>High Performance Buildings</a:t>
            </a:r>
          </a:p>
        </p:txBody>
      </p:sp>
      <p:pic>
        <p:nvPicPr>
          <p:cNvPr id="45059" name="Picture 8"/>
          <p:cNvPicPr>
            <a:picLocks noChangeAspect="1"/>
          </p:cNvPicPr>
          <p:nvPr/>
        </p:nvPicPr>
        <p:blipFill>
          <a:blip r:embed="rId2"/>
          <a:srcRect/>
          <a:stretch>
            <a:fillRect/>
          </a:stretch>
        </p:blipFill>
        <p:spPr bwMode="auto">
          <a:xfrm>
            <a:off x="1295400" y="2057400"/>
            <a:ext cx="6553200"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0"/>
            <a:ext cx="8229600" cy="1143000"/>
          </a:xfrm>
        </p:spPr>
        <p:txBody>
          <a:bodyPr/>
          <a:lstStyle/>
          <a:p>
            <a:pPr algn="ctr" eaLnBrk="1" hangingPunct="1"/>
            <a:r>
              <a:rPr lang="en-US" sz="4000" dirty="0" smtClean="0">
                <a:ea typeface="ＭＳ Ｐゴシック" charset="-128"/>
              </a:rPr>
              <a:t>Efficient Power Plants</a:t>
            </a:r>
          </a:p>
        </p:txBody>
      </p:sp>
      <p:pic>
        <p:nvPicPr>
          <p:cNvPr id="320514" name="Picture 2" descr="http://www.global-greenhouse-warming.com/images/COGAS-diagram.jpg"/>
          <p:cNvPicPr>
            <a:picLocks noChangeAspect="1" noChangeArrowheads="1"/>
          </p:cNvPicPr>
          <p:nvPr/>
        </p:nvPicPr>
        <p:blipFill>
          <a:blip r:embed="rId2"/>
          <a:srcRect/>
          <a:stretch>
            <a:fillRect/>
          </a:stretch>
        </p:blipFill>
        <p:spPr bwMode="auto">
          <a:xfrm>
            <a:off x="2286000" y="2514600"/>
            <a:ext cx="4048125" cy="37909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0"/>
            <a:ext cx="8229600" cy="1143000"/>
          </a:xfrm>
        </p:spPr>
        <p:txBody>
          <a:bodyPr/>
          <a:lstStyle/>
          <a:p>
            <a:pPr algn="ctr" eaLnBrk="1" hangingPunct="1"/>
            <a:r>
              <a:rPr lang="en-US" sz="4000" dirty="0" smtClean="0">
                <a:ea typeface="ＭＳ Ｐゴシック" charset="-128"/>
              </a:rPr>
              <a:t>Economic Incentives</a:t>
            </a:r>
          </a:p>
        </p:txBody>
      </p:sp>
      <p:sp>
        <p:nvSpPr>
          <p:cNvPr id="4" name="Rectangle 3"/>
          <p:cNvSpPr txBox="1">
            <a:spLocks/>
          </p:cNvSpPr>
          <p:nvPr/>
        </p:nvSpPr>
        <p:spPr bwMode="auto">
          <a:xfrm>
            <a:off x="1676400" y="2011363"/>
            <a:ext cx="4876800" cy="4618037"/>
          </a:xfrm>
          <a:prstGeom prst="rect">
            <a:avLst/>
          </a:prstGeom>
          <a:noFill/>
          <a:ln w="9525">
            <a:noFill/>
            <a:miter lim="800000"/>
            <a:headEnd/>
            <a:tailEnd/>
          </a:ln>
        </p:spPr>
        <p:txBody>
          <a:bodyPr/>
          <a:lstStyle/>
          <a:p>
            <a:pPr marL="342900" indent="-342900" defTabSz="914400" eaLnBrk="0" hangingPunct="0">
              <a:spcBef>
                <a:spcPts val="2000"/>
              </a:spcBef>
              <a:buClr>
                <a:schemeClr val="accent1"/>
              </a:buClr>
            </a:pPr>
            <a:r>
              <a:rPr lang="en-US" b="1" dirty="0" smtClean="0">
                <a:solidFill>
                  <a:srgbClr val="00863D"/>
                </a:solidFill>
              </a:rPr>
              <a:t>Cap and Trade</a:t>
            </a:r>
            <a:endParaRPr lang="en-US" b="1" dirty="0">
              <a:solidFill>
                <a:srgbClr val="00863D"/>
              </a:solidFill>
            </a:endParaRPr>
          </a:p>
          <a:p>
            <a:pPr marL="342900" indent="-342900" defTabSz="914400" eaLnBrk="0" hangingPunct="0">
              <a:spcBef>
                <a:spcPts val="2000"/>
              </a:spcBef>
              <a:buClr>
                <a:schemeClr val="accent1"/>
              </a:buClr>
            </a:pPr>
            <a:r>
              <a:rPr lang="en-US" b="1" dirty="0" smtClean="0">
                <a:solidFill>
                  <a:srgbClr val="00863D"/>
                </a:solidFill>
              </a:rPr>
              <a:t>Carbon Tax</a:t>
            </a:r>
            <a:endParaRPr lang="en-US" b="1" dirty="0">
              <a:solidFill>
                <a:srgbClr val="00863D"/>
              </a:solidFill>
            </a:endParaRPr>
          </a:p>
          <a:p>
            <a:pPr marL="342900" indent="-342900" defTabSz="914400" eaLnBrk="0" hangingPunct="0">
              <a:spcBef>
                <a:spcPts val="2000"/>
              </a:spcBef>
              <a:buClr>
                <a:schemeClr val="accent1"/>
              </a:buClr>
            </a:pPr>
            <a:r>
              <a:rPr lang="en-US" b="1" dirty="0" smtClean="0">
                <a:solidFill>
                  <a:srgbClr val="00863D"/>
                </a:solidFill>
              </a:rPr>
              <a:t>Tax Credits</a:t>
            </a:r>
          </a:p>
          <a:p>
            <a:pPr marL="342900" indent="-342900" defTabSz="914400" eaLnBrk="0" hangingPunct="0">
              <a:spcBef>
                <a:spcPts val="2000"/>
              </a:spcBef>
              <a:buClr>
                <a:schemeClr val="accent1"/>
              </a:buClr>
            </a:pPr>
            <a:r>
              <a:rPr lang="en-US" b="1" dirty="0" smtClean="0">
                <a:solidFill>
                  <a:srgbClr val="00863D"/>
                </a:solidFill>
              </a:rPr>
              <a:t>Rebates</a:t>
            </a:r>
            <a:endParaRPr lang="en-US" b="1" dirty="0">
              <a:solidFill>
                <a:srgbClr val="00863D"/>
              </a:solidFill>
            </a:endParaRPr>
          </a:p>
          <a:p>
            <a:pPr marL="342900" indent="-342900" defTabSz="914400" eaLnBrk="0" hangingPunct="0">
              <a:spcBef>
                <a:spcPts val="2000"/>
              </a:spcBef>
              <a:buClr>
                <a:schemeClr val="accent1"/>
              </a:buClr>
              <a:buFont typeface="Wingdings 2" pitchFamily="18" charset="2"/>
              <a:buNone/>
            </a:pPr>
            <a:endParaRPr lang="en-US" sz="28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00CC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71463"/>
            <a:ext cx="7467600" cy="1404937"/>
          </a:xfrm>
        </p:spPr>
        <p:txBody>
          <a:bodyPr/>
          <a:lstStyle/>
          <a:p>
            <a:pPr algn="ctr"/>
            <a:r>
              <a:rPr lang="en-US" sz="4000" dirty="0" smtClean="0">
                <a:ea typeface="ＭＳ Ｐゴシック" charset="-128"/>
              </a:rPr>
              <a:t>Carbon Sequestration</a:t>
            </a:r>
          </a:p>
        </p:txBody>
      </p:sp>
      <p:pic>
        <p:nvPicPr>
          <p:cNvPr id="151556" name="Picture 4" descr="http://anneminard.com/wp/wp-content/uploads/2009/05/carbon-sequestration.jpg"/>
          <p:cNvPicPr>
            <a:picLocks noChangeAspect="1" noChangeArrowheads="1"/>
          </p:cNvPicPr>
          <p:nvPr/>
        </p:nvPicPr>
        <p:blipFill>
          <a:blip r:embed="rId2"/>
          <a:srcRect/>
          <a:stretch>
            <a:fillRect/>
          </a:stretch>
        </p:blipFill>
        <p:spPr bwMode="auto">
          <a:xfrm>
            <a:off x="838200" y="2057400"/>
            <a:ext cx="6096000" cy="44862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7813"/>
            <a:ext cx="9144000" cy="1143000"/>
          </a:xfrm>
        </p:spPr>
        <p:txBody>
          <a:bodyPr/>
          <a:lstStyle/>
          <a:p>
            <a:pPr eaLnBrk="1" hangingPunct="1"/>
            <a:r>
              <a:rPr lang="en-US" dirty="0" smtClean="0">
                <a:ea typeface="ＭＳ Ｐゴシック" charset="-128"/>
              </a:rPr>
              <a:t>Rooftop PV</a:t>
            </a:r>
          </a:p>
        </p:txBody>
      </p:sp>
      <p:sp>
        <p:nvSpPr>
          <p:cNvPr id="32771" name="Rectangle 3"/>
          <p:cNvSpPr>
            <a:spLocks noGrp="1" noChangeArrowheads="1"/>
          </p:cNvSpPr>
          <p:nvPr>
            <p:ph type="body" sz="half" idx="3"/>
          </p:nvPr>
        </p:nvSpPr>
        <p:spPr>
          <a:xfrm>
            <a:off x="304800" y="6137275"/>
            <a:ext cx="8839200" cy="720725"/>
          </a:xfrm>
        </p:spPr>
        <p:txBody>
          <a:bodyPr/>
          <a:lstStyle/>
          <a:p>
            <a:pPr algn="ctr" eaLnBrk="1" hangingPunct="1">
              <a:lnSpc>
                <a:spcPct val="80000"/>
              </a:lnSpc>
              <a:buFont typeface="Wingdings" pitchFamily="2" charset="2"/>
              <a:buNone/>
            </a:pPr>
            <a:endParaRPr lang="en-US" smtClean="0">
              <a:ea typeface="ＭＳ Ｐゴシック" charset="-128"/>
            </a:endParaRPr>
          </a:p>
          <a:p>
            <a:pPr eaLnBrk="1" hangingPunct="1">
              <a:lnSpc>
                <a:spcPct val="80000"/>
              </a:lnSpc>
              <a:buFont typeface="Wingdings" pitchFamily="2" charset="2"/>
              <a:buChar char="l"/>
            </a:pPr>
            <a:endParaRPr lang="en-US" smtClean="0">
              <a:ea typeface="ＭＳ Ｐゴシック" charset="-128"/>
            </a:endParaRPr>
          </a:p>
        </p:txBody>
      </p:sp>
      <p:pic>
        <p:nvPicPr>
          <p:cNvPr id="32772" name="Picture 6" descr="PV_apartment.jpg"/>
          <p:cNvPicPr>
            <a:picLocks noChangeAspect="1"/>
          </p:cNvPicPr>
          <p:nvPr/>
        </p:nvPicPr>
        <p:blipFill>
          <a:blip r:embed="rId3"/>
          <a:srcRect/>
          <a:stretch>
            <a:fillRect/>
          </a:stretch>
        </p:blipFill>
        <p:spPr bwMode="auto">
          <a:xfrm>
            <a:off x="1447800" y="1752600"/>
            <a:ext cx="6350000"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a:xfrm>
            <a:off x="0" y="0"/>
            <a:ext cx="8382000" cy="1143000"/>
          </a:xfrm>
        </p:spPr>
        <p:txBody>
          <a:bodyPr/>
          <a:lstStyle/>
          <a:p>
            <a:pPr eaLnBrk="1" hangingPunct="1"/>
            <a:r>
              <a:rPr lang="en-US" sz="3600" dirty="0" smtClean="0">
                <a:ea typeface="ＭＳ Ｐゴシック" pitchFamily="-110" charset="-128"/>
                <a:cs typeface="ＭＳ Ｐゴシック" pitchFamily="-110" charset="-128"/>
              </a:rPr>
              <a:t>PV: Denver Airport 4 MW</a:t>
            </a:r>
          </a:p>
        </p:txBody>
      </p:sp>
      <p:pic>
        <p:nvPicPr>
          <p:cNvPr id="4" name="Picture 3"/>
          <p:cNvPicPr>
            <a:picLocks noChangeAspect="1"/>
          </p:cNvPicPr>
          <p:nvPr/>
        </p:nvPicPr>
        <p:blipFill>
          <a:blip r:embed="rId3"/>
          <a:stretch>
            <a:fillRect/>
          </a:stretch>
        </p:blipFill>
        <p:spPr>
          <a:xfrm>
            <a:off x="990600" y="1826586"/>
            <a:ext cx="7581900" cy="503141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0" y="277813"/>
            <a:ext cx="8382000" cy="1143000"/>
          </a:xfrm>
        </p:spPr>
        <p:txBody>
          <a:bodyPr/>
          <a:lstStyle/>
          <a:p>
            <a:pPr eaLnBrk="1" hangingPunct="1"/>
            <a:r>
              <a:rPr lang="en-US" dirty="0" smtClean="0">
                <a:ea typeface="ＭＳ Ｐゴシック" pitchFamily="-110" charset="-128"/>
              </a:rPr>
              <a:t>CSP: Parabolic Trough</a:t>
            </a:r>
          </a:p>
        </p:txBody>
      </p:sp>
      <p:pic>
        <p:nvPicPr>
          <p:cNvPr id="19459" name="Picture 5" descr="Solar_Array.jpg"/>
          <p:cNvPicPr>
            <a:picLocks noChangeAspect="1"/>
          </p:cNvPicPr>
          <p:nvPr/>
        </p:nvPicPr>
        <p:blipFill>
          <a:blip r:embed="rId3"/>
          <a:srcRect/>
          <a:stretch>
            <a:fillRect/>
          </a:stretch>
        </p:blipFill>
        <p:spPr bwMode="auto">
          <a:xfrm>
            <a:off x="1524000" y="1447800"/>
            <a:ext cx="58674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419100"/>
            <a:ext cx="8839200" cy="838200"/>
          </a:xfrm>
        </p:spPr>
        <p:txBody>
          <a:bodyPr/>
          <a:lstStyle/>
          <a:p>
            <a:r>
              <a:rPr lang="en-US" dirty="0" smtClean="0">
                <a:latin typeface="Calibri" pitchFamily="34" charset="0"/>
                <a:ea typeface="ＭＳ Ｐゴシック" charset="-128"/>
              </a:rPr>
              <a:t>Global Climate is Changing</a:t>
            </a:r>
          </a:p>
        </p:txBody>
      </p:sp>
      <p:sp>
        <p:nvSpPr>
          <p:cNvPr id="27651" name="Rectangle 4"/>
          <p:cNvSpPr>
            <a:spLocks noGrp="1" noChangeArrowheads="1" noTextEdit="1"/>
          </p:cNvSpPr>
          <p:nvPr>
            <p:ph type="clipArt" sz="half" idx="2"/>
          </p:nvPr>
        </p:nvSpPr>
        <p:spPr/>
      </p:sp>
      <p:pic>
        <p:nvPicPr>
          <p:cNvPr id="27652" name="Picture 5" descr="TS-28_030207"/>
          <p:cNvPicPr>
            <a:picLocks noChangeAspect="1" noChangeArrowheads="1"/>
          </p:cNvPicPr>
          <p:nvPr/>
        </p:nvPicPr>
        <p:blipFill>
          <a:blip r:embed="rId3"/>
          <a:srcRect/>
          <a:stretch>
            <a:fillRect/>
          </a:stretch>
        </p:blipFill>
        <p:spPr bwMode="auto">
          <a:xfrm>
            <a:off x="515938" y="1874838"/>
            <a:ext cx="7981950" cy="4035425"/>
          </a:xfrm>
          <a:prstGeom prst="rect">
            <a:avLst/>
          </a:prstGeom>
          <a:noFill/>
          <a:ln w="9525">
            <a:noFill/>
            <a:miter lim="800000"/>
            <a:headEnd/>
            <a:tailEnd/>
          </a:ln>
        </p:spPr>
      </p:pic>
      <p:pic>
        <p:nvPicPr>
          <p:cNvPr id="27653" name="Picture 6" descr="TS-28_030207"/>
          <p:cNvPicPr>
            <a:picLocks noChangeAspect="1" noChangeArrowheads="1"/>
          </p:cNvPicPr>
          <p:nvPr/>
        </p:nvPicPr>
        <p:blipFill>
          <a:blip r:embed="rId4"/>
          <a:srcRect/>
          <a:stretch>
            <a:fillRect/>
          </a:stretch>
        </p:blipFill>
        <p:spPr bwMode="auto">
          <a:xfrm>
            <a:off x="1851025" y="6161088"/>
            <a:ext cx="5040313" cy="69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a:xfrm>
            <a:off x="0" y="277813"/>
            <a:ext cx="8382000" cy="1143000"/>
          </a:xfrm>
        </p:spPr>
        <p:txBody>
          <a:bodyPr/>
          <a:lstStyle/>
          <a:p>
            <a:pPr eaLnBrk="1" hangingPunct="1"/>
            <a:r>
              <a:rPr lang="en-US" dirty="0" smtClean="0">
                <a:ea typeface="ＭＳ Ｐゴシック" pitchFamily="-110" charset="-128"/>
              </a:rPr>
              <a:t>CSP: Dish Engines</a:t>
            </a:r>
          </a:p>
        </p:txBody>
      </p:sp>
      <p:pic>
        <p:nvPicPr>
          <p:cNvPr id="23555" name="Picture 3" descr="Dish_Stirling_Systems_of_SBP_in_Spain.JPG">
            <a:hlinkClick r:id="rId3"/>
          </p:cNvPr>
          <p:cNvPicPr>
            <a:picLocks noChangeAspect="1"/>
          </p:cNvPicPr>
          <p:nvPr/>
        </p:nvPicPr>
        <p:blipFill>
          <a:blip r:embed="rId4"/>
          <a:srcRect/>
          <a:stretch>
            <a:fillRect/>
          </a:stretch>
        </p:blipFill>
        <p:spPr bwMode="auto">
          <a:xfrm>
            <a:off x="1524000" y="1676400"/>
            <a:ext cx="6135688" cy="451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a:xfrm>
            <a:off x="0" y="277813"/>
            <a:ext cx="8382000" cy="1143000"/>
          </a:xfrm>
        </p:spPr>
        <p:txBody>
          <a:bodyPr/>
          <a:lstStyle/>
          <a:p>
            <a:pPr eaLnBrk="1" hangingPunct="1"/>
            <a:r>
              <a:rPr lang="en-US" dirty="0" smtClean="0">
                <a:ea typeface="ＭＳ Ｐゴシック" pitchFamily="-110" charset="-128"/>
              </a:rPr>
              <a:t>CSP: Power Tower</a:t>
            </a:r>
          </a:p>
        </p:txBody>
      </p:sp>
      <p:pic>
        <p:nvPicPr>
          <p:cNvPr id="26627" name="Picture 5" descr="800px-PS10_solar_power_tower_2.jpg">
            <a:hlinkClick r:id="rId3"/>
          </p:cNvPr>
          <p:cNvPicPr>
            <a:picLocks noChangeAspect="1"/>
          </p:cNvPicPr>
          <p:nvPr/>
        </p:nvPicPr>
        <p:blipFill>
          <a:blip r:embed="rId4"/>
          <a:srcRect/>
          <a:stretch>
            <a:fillRect/>
          </a:stretch>
        </p:blipFill>
        <p:spPr bwMode="auto">
          <a:xfrm>
            <a:off x="914400" y="2057400"/>
            <a:ext cx="75549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4" descr="1-axis.gif"/>
          <p:cNvPicPr>
            <a:picLocks noChangeAspect="1"/>
          </p:cNvPicPr>
          <p:nvPr/>
        </p:nvPicPr>
        <p:blipFill>
          <a:blip r:embed="rId3"/>
          <a:srcRect/>
          <a:stretch>
            <a:fillRect/>
          </a:stretch>
        </p:blipFill>
        <p:spPr bwMode="auto">
          <a:xfrm>
            <a:off x="0" y="0"/>
            <a:ext cx="9239250" cy="678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77813"/>
            <a:ext cx="8229600" cy="1139825"/>
          </a:xfrm>
        </p:spPr>
        <p:txBody>
          <a:bodyPr/>
          <a:lstStyle/>
          <a:p>
            <a:pPr eaLnBrk="1" hangingPunct="1"/>
            <a:r>
              <a:rPr lang="en-US" dirty="0" smtClean="0">
                <a:ea typeface="ＭＳ Ｐゴシック" pitchFamily="-110" charset="-128"/>
              </a:rPr>
              <a:t>GE 3.6 MW Wind Turbines</a:t>
            </a:r>
          </a:p>
        </p:txBody>
      </p:sp>
      <p:pic>
        <p:nvPicPr>
          <p:cNvPr id="54275" name="Picture 4" descr="photo_arklow_003"/>
          <p:cNvPicPr>
            <a:picLocks noGrp="1" noChangeAspect="1" noChangeArrowheads="1"/>
          </p:cNvPicPr>
          <p:nvPr>
            <p:ph sz="quarter" idx="1"/>
          </p:nvPr>
        </p:nvPicPr>
        <p:blipFill>
          <a:blip r:embed="rId3"/>
          <a:srcRect/>
          <a:stretch>
            <a:fillRect/>
          </a:stretch>
        </p:blipFill>
        <p:spPr>
          <a:xfrm>
            <a:off x="2133600" y="1676400"/>
            <a:ext cx="4953000" cy="473868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ea typeface="ＭＳ Ｐゴシック" pitchFamily="-110" charset="-128"/>
              </a:rPr>
              <a:t>Wind Resources</a:t>
            </a:r>
          </a:p>
        </p:txBody>
      </p:sp>
      <p:pic>
        <p:nvPicPr>
          <p:cNvPr id="21507" name="Picture 3" descr="windres"/>
          <p:cNvPicPr>
            <a:picLocks noGrp="1" noChangeAspect="1" noChangeArrowheads="1"/>
          </p:cNvPicPr>
          <p:nvPr>
            <p:ph type="clipArt" sz="half" idx="1"/>
          </p:nvPr>
        </p:nvPicPr>
        <p:blipFill>
          <a:blip r:embed="rId3"/>
          <a:srcRect/>
          <a:stretch>
            <a:fillRect/>
          </a:stretch>
        </p:blipFill>
        <p:spPr>
          <a:xfrm>
            <a:off x="1219200" y="1524000"/>
            <a:ext cx="7315200" cy="5065713"/>
          </a:xfrm>
          <a:noFill/>
        </p:spPr>
      </p:pic>
      <p:sp>
        <p:nvSpPr>
          <p:cNvPr id="21508" name="Rectangle 5"/>
          <p:cNvSpPr>
            <a:spLocks noChangeArrowheads="1"/>
          </p:cNvSpPr>
          <p:nvPr/>
        </p:nvSpPr>
        <p:spPr bwMode="auto">
          <a:xfrm>
            <a:off x="685800" y="6550025"/>
            <a:ext cx="7848600" cy="307975"/>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http://attra.ncat.org/images/renewables/windResourceMap2.jpg,,Retrieved on 2/11/2009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Geothermal Power Plant">
            <a:hlinkClick r:id="rId3"/>
          </p:cNvPr>
          <p:cNvPicPr>
            <a:picLocks noChangeAspect="1" noChangeArrowheads="1"/>
          </p:cNvPicPr>
          <p:nvPr/>
        </p:nvPicPr>
        <p:blipFill>
          <a:blip r:embed="rId4"/>
          <a:srcRect/>
          <a:stretch>
            <a:fillRect/>
          </a:stretch>
        </p:blipFill>
        <p:spPr bwMode="auto">
          <a:xfrm>
            <a:off x="1371600" y="2133600"/>
            <a:ext cx="6172200" cy="4122738"/>
          </a:xfrm>
          <a:prstGeom prst="rect">
            <a:avLst/>
          </a:prstGeom>
          <a:noFill/>
          <a:ln w="9525">
            <a:noFill/>
            <a:miter lim="800000"/>
            <a:headEnd/>
            <a:tailEnd/>
          </a:ln>
        </p:spPr>
      </p:pic>
      <p:sp>
        <p:nvSpPr>
          <p:cNvPr id="25603" name="Title 5"/>
          <p:cNvSpPr>
            <a:spLocks noGrp="1"/>
          </p:cNvSpPr>
          <p:nvPr>
            <p:ph type="title"/>
          </p:nvPr>
        </p:nvSpPr>
        <p:spPr>
          <a:xfrm>
            <a:off x="0" y="228600"/>
            <a:ext cx="7772400" cy="1143000"/>
          </a:xfrm>
        </p:spPr>
        <p:txBody>
          <a:bodyPr/>
          <a:lstStyle/>
          <a:p>
            <a:pPr eaLnBrk="1" hangingPunct="1"/>
            <a:r>
              <a:rPr lang="en-US" dirty="0" smtClean="0"/>
              <a:t>Geothermal Power Plant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01625"/>
            <a:ext cx="7313612" cy="1143000"/>
          </a:xfrm>
        </p:spPr>
        <p:txBody>
          <a:bodyPr/>
          <a:lstStyle/>
          <a:p>
            <a:pPr eaLnBrk="1" hangingPunct="1"/>
            <a:r>
              <a:rPr lang="en-US" sz="4000" dirty="0" smtClean="0"/>
              <a:t>Electricity Generation</a:t>
            </a:r>
          </a:p>
        </p:txBody>
      </p:sp>
      <p:sp>
        <p:nvSpPr>
          <p:cNvPr id="23555" name="Rectangle 3"/>
          <p:cNvSpPr>
            <a:spLocks noGrp="1" noChangeArrowheads="1"/>
          </p:cNvSpPr>
          <p:nvPr>
            <p:ph type="body" sz="half" idx="2"/>
          </p:nvPr>
        </p:nvSpPr>
        <p:spPr>
          <a:xfrm>
            <a:off x="4648200" y="1905000"/>
            <a:ext cx="3810000" cy="4114800"/>
          </a:xfrm>
        </p:spPr>
        <p:txBody>
          <a:bodyPr/>
          <a:lstStyle/>
          <a:p>
            <a:pPr eaLnBrk="1" hangingPunct="1"/>
            <a:endParaRPr lang="en-US" sz="2800" smtClean="0"/>
          </a:p>
          <a:p>
            <a:pPr eaLnBrk="1" hangingPunct="1"/>
            <a:endParaRPr lang="en-US" sz="2800" smtClean="0">
              <a:latin typeface="Palatino" pitchFamily="-110" charset="0"/>
            </a:endParaRPr>
          </a:p>
        </p:txBody>
      </p:sp>
      <p:pic>
        <p:nvPicPr>
          <p:cNvPr id="23556" name="Picture 7" descr="bagaces"/>
          <p:cNvPicPr>
            <a:picLocks noGrp="1" noChangeAspect="1" noChangeArrowheads="1"/>
          </p:cNvPicPr>
          <p:nvPr>
            <p:ph type="chart" sz="half" idx="1"/>
          </p:nvPr>
        </p:nvPicPr>
        <p:blipFill>
          <a:blip r:embed="rId3"/>
          <a:srcRect/>
          <a:stretch>
            <a:fillRect/>
          </a:stretch>
        </p:blipFill>
        <p:spPr>
          <a:xfrm>
            <a:off x="1295400" y="2514600"/>
            <a:ext cx="5410200" cy="3832225"/>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056"/>
          <p:cNvSpPr>
            <a:spLocks noGrp="1" noChangeArrowheads="1"/>
          </p:cNvSpPr>
          <p:nvPr>
            <p:ph type="title"/>
          </p:nvPr>
        </p:nvSpPr>
        <p:spPr>
          <a:xfrm>
            <a:off x="1" y="457200"/>
            <a:ext cx="8991600" cy="1508125"/>
          </a:xfrm>
        </p:spPr>
        <p:txBody>
          <a:bodyPr/>
          <a:lstStyle/>
          <a:p>
            <a:pPr eaLnBrk="1" hangingPunct="1"/>
            <a:r>
              <a:rPr lang="en-US" dirty="0" smtClean="0"/>
              <a:t>Geothermal Energy Distribution</a:t>
            </a:r>
          </a:p>
        </p:txBody>
      </p:sp>
      <p:pic>
        <p:nvPicPr>
          <p:cNvPr id="21507" name="Picture 2061" descr="img099"/>
          <p:cNvPicPr>
            <a:picLocks noGrp="1" noChangeAspect="1" noChangeArrowheads="1"/>
          </p:cNvPicPr>
          <p:nvPr>
            <p:ph type="chart" sz="half" idx="1"/>
          </p:nvPr>
        </p:nvPicPr>
        <p:blipFill>
          <a:blip r:embed="rId3"/>
          <a:srcRect/>
          <a:stretch>
            <a:fillRect/>
          </a:stretch>
        </p:blipFill>
        <p:spPr>
          <a:xfrm>
            <a:off x="1371600" y="2286000"/>
            <a:ext cx="5943600" cy="3960812"/>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056"/>
          <p:cNvSpPr>
            <a:spLocks noGrp="1" noChangeArrowheads="1"/>
          </p:cNvSpPr>
          <p:nvPr>
            <p:ph type="title"/>
          </p:nvPr>
        </p:nvSpPr>
        <p:spPr>
          <a:xfrm>
            <a:off x="0" y="0"/>
            <a:ext cx="8991600" cy="1508125"/>
          </a:xfrm>
        </p:spPr>
        <p:txBody>
          <a:bodyPr/>
          <a:lstStyle/>
          <a:p>
            <a:pPr eaLnBrk="1" hangingPunct="1"/>
            <a:r>
              <a:rPr lang="en-US" dirty="0" smtClean="0"/>
              <a:t>Selection Parameters</a:t>
            </a:r>
          </a:p>
        </p:txBody>
      </p:sp>
      <p:sp>
        <p:nvSpPr>
          <p:cNvPr id="5" name="Rectangle 3"/>
          <p:cNvSpPr txBox="1">
            <a:spLocks/>
          </p:cNvSpPr>
          <p:nvPr/>
        </p:nvSpPr>
        <p:spPr bwMode="auto">
          <a:xfrm>
            <a:off x="381000" y="1508125"/>
            <a:ext cx="8763000" cy="4618037"/>
          </a:xfrm>
          <a:prstGeom prst="rect">
            <a:avLst/>
          </a:prstGeom>
          <a:noFill/>
          <a:ln w="9525">
            <a:noFill/>
            <a:miter lim="800000"/>
            <a:headEnd/>
            <a:tailEnd/>
          </a:ln>
        </p:spPr>
        <p:txBody>
          <a:bodyPr/>
          <a:lstStyle/>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Environmental Impact</a:t>
            </a:r>
            <a:endParaRPr lang="en-US" b="1" dirty="0">
              <a:solidFill>
                <a:srgbClr val="0070C0"/>
              </a:solidFill>
            </a:endParaRP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Cost</a:t>
            </a:r>
            <a:endParaRPr lang="en-US" b="1" dirty="0">
              <a:solidFill>
                <a:srgbClr val="0070C0"/>
              </a:solidFill>
            </a:endParaRP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Safety</a:t>
            </a: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Footprint</a:t>
            </a: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Reliability</a:t>
            </a: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Acceptability</a:t>
            </a:r>
          </a:p>
          <a:p>
            <a:pPr marL="342900" indent="-342900" defTabSz="914400" eaLnBrk="0" hangingPunct="0">
              <a:spcBef>
                <a:spcPts val="2000"/>
              </a:spcBef>
              <a:buClr>
                <a:schemeClr val="accent1"/>
              </a:buClr>
              <a:buFont typeface="Arial" pitchFamily="34" charset="0"/>
              <a:buChar char="•"/>
            </a:pPr>
            <a:endParaRPr lang="en-US" b="1" dirty="0">
              <a:solidFill>
                <a:srgbClr val="0070C0"/>
              </a:solidFill>
            </a:endParaRPr>
          </a:p>
          <a:p>
            <a:pPr marL="342900" indent="-342900" defTabSz="914400" eaLnBrk="0" hangingPunct="0">
              <a:spcBef>
                <a:spcPts val="2000"/>
              </a:spcBef>
              <a:buClr>
                <a:schemeClr val="accent1"/>
              </a:buClr>
              <a:buFont typeface="Wingdings 2" pitchFamily="18" charset="2"/>
              <a:buNone/>
            </a:pPr>
            <a:endParaRPr lang="en-US" sz="28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00CC66"/>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056"/>
          <p:cNvSpPr>
            <a:spLocks noGrp="1" noChangeArrowheads="1"/>
          </p:cNvSpPr>
          <p:nvPr>
            <p:ph type="title"/>
          </p:nvPr>
        </p:nvSpPr>
        <p:spPr>
          <a:xfrm>
            <a:off x="0" y="0"/>
            <a:ext cx="8991600" cy="1508125"/>
          </a:xfrm>
        </p:spPr>
        <p:txBody>
          <a:bodyPr/>
          <a:lstStyle/>
          <a:p>
            <a:pPr eaLnBrk="1" hangingPunct="1"/>
            <a:r>
              <a:rPr lang="en-US" dirty="0" smtClean="0"/>
              <a:t>Summary: Future of Energy</a:t>
            </a:r>
          </a:p>
        </p:txBody>
      </p:sp>
      <p:sp>
        <p:nvSpPr>
          <p:cNvPr id="5" name="Rectangle 3"/>
          <p:cNvSpPr txBox="1">
            <a:spLocks/>
          </p:cNvSpPr>
          <p:nvPr/>
        </p:nvSpPr>
        <p:spPr bwMode="auto">
          <a:xfrm>
            <a:off x="381000" y="1508125"/>
            <a:ext cx="8763000" cy="4618037"/>
          </a:xfrm>
          <a:prstGeom prst="rect">
            <a:avLst/>
          </a:prstGeom>
          <a:noFill/>
          <a:ln w="9525">
            <a:noFill/>
            <a:miter lim="800000"/>
            <a:headEnd/>
            <a:tailEnd/>
          </a:ln>
        </p:spPr>
        <p:txBody>
          <a:bodyPr/>
          <a:lstStyle/>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Must replace coal.</a:t>
            </a:r>
            <a:endParaRPr lang="en-US" b="1" dirty="0">
              <a:solidFill>
                <a:srgbClr val="0070C0"/>
              </a:solidFill>
            </a:endParaRP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Natural gas, but not as clean as it seems.</a:t>
            </a:r>
            <a:endParaRPr lang="en-US" b="1" dirty="0">
              <a:solidFill>
                <a:srgbClr val="0070C0"/>
              </a:solidFill>
            </a:endParaRP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Solar and Wind could supply 20%-50%, but better grid needed.</a:t>
            </a: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Efficiency has great potential.</a:t>
            </a:r>
          </a:p>
          <a:p>
            <a:pPr marL="342900" indent="-342900" defTabSz="914400" eaLnBrk="0" hangingPunct="0">
              <a:spcBef>
                <a:spcPts val="2000"/>
              </a:spcBef>
              <a:buClr>
                <a:schemeClr val="accent1"/>
              </a:buClr>
              <a:buFont typeface="Arial" pitchFamily="34" charset="0"/>
              <a:buChar char="•"/>
            </a:pPr>
            <a:r>
              <a:rPr lang="en-US" b="1" smtClean="0">
                <a:solidFill>
                  <a:srgbClr val="0070C0"/>
                </a:solidFill>
              </a:rPr>
              <a:t>Clean Coal </a:t>
            </a:r>
            <a:r>
              <a:rPr lang="en-US" b="1" dirty="0" smtClean="0">
                <a:solidFill>
                  <a:srgbClr val="0070C0"/>
                </a:solidFill>
              </a:rPr>
              <a:t>&amp; Geothermal  -- ?</a:t>
            </a:r>
          </a:p>
          <a:p>
            <a:pPr marL="342900" indent="-342900" defTabSz="914400" eaLnBrk="0" hangingPunct="0">
              <a:spcBef>
                <a:spcPts val="2000"/>
              </a:spcBef>
              <a:buClr>
                <a:schemeClr val="accent1"/>
              </a:buClr>
              <a:buFont typeface="Arial" pitchFamily="34" charset="0"/>
              <a:buChar char="•"/>
            </a:pPr>
            <a:r>
              <a:rPr lang="en-US" b="1" dirty="0" smtClean="0">
                <a:solidFill>
                  <a:srgbClr val="0070C0"/>
                </a:solidFill>
              </a:rPr>
              <a:t>Tar sands &amp; other fossil fuel – high environmental price</a:t>
            </a:r>
          </a:p>
          <a:p>
            <a:pPr marL="342900" indent="-342900" defTabSz="914400" eaLnBrk="0" hangingPunct="0">
              <a:spcBef>
                <a:spcPts val="2000"/>
              </a:spcBef>
              <a:buClr>
                <a:schemeClr val="accent1"/>
              </a:buClr>
              <a:buFont typeface="Arial" pitchFamily="34" charset="0"/>
              <a:buChar char="•"/>
            </a:pPr>
            <a:endParaRPr lang="en-US" b="1" dirty="0">
              <a:solidFill>
                <a:srgbClr val="0070C0"/>
              </a:solidFill>
            </a:endParaRPr>
          </a:p>
          <a:p>
            <a:pPr marL="342900" indent="-342900" defTabSz="914400" eaLnBrk="0" hangingPunct="0">
              <a:spcBef>
                <a:spcPts val="2000"/>
              </a:spcBef>
              <a:buClr>
                <a:schemeClr val="accent1"/>
              </a:buClr>
              <a:buFont typeface="Wingdings 2" pitchFamily="18" charset="2"/>
              <a:buNone/>
            </a:pPr>
            <a:endParaRPr lang="en-US" sz="28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595959"/>
              </a:solidFill>
            </a:endParaRPr>
          </a:p>
          <a:p>
            <a:pPr marL="342900" indent="-342900" defTabSz="914400" eaLnBrk="0" hangingPunct="0">
              <a:spcBef>
                <a:spcPts val="2000"/>
              </a:spcBef>
              <a:buClr>
                <a:schemeClr val="accent1"/>
              </a:buClr>
              <a:buFont typeface="Wingdings 2" pitchFamily="18" charset="2"/>
              <a:buChar char=""/>
            </a:pPr>
            <a:endParaRPr lang="en-US" sz="2200" dirty="0">
              <a:solidFill>
                <a:srgbClr val="00CC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19100"/>
            <a:ext cx="8839200" cy="838200"/>
          </a:xfrm>
        </p:spPr>
        <p:txBody>
          <a:bodyPr/>
          <a:lstStyle/>
          <a:p>
            <a:r>
              <a:rPr lang="en-US" dirty="0" smtClean="0">
                <a:latin typeface="Calibri" pitchFamily="34" charset="0"/>
                <a:ea typeface="ＭＳ Ｐゴシック" charset="-128"/>
              </a:rPr>
              <a:t>Impacts may be severe</a:t>
            </a:r>
          </a:p>
        </p:txBody>
      </p:sp>
      <p:pic>
        <p:nvPicPr>
          <p:cNvPr id="92162" name="Picture 2" descr="http://www.boston.com/lifestyle/green/greenblog/drought.jpg"/>
          <p:cNvPicPr>
            <a:picLocks noChangeAspect="1" noChangeArrowheads="1"/>
          </p:cNvPicPr>
          <p:nvPr/>
        </p:nvPicPr>
        <p:blipFill>
          <a:blip r:embed="rId3"/>
          <a:srcRect/>
          <a:stretch>
            <a:fillRect/>
          </a:stretch>
        </p:blipFill>
        <p:spPr bwMode="auto">
          <a:xfrm>
            <a:off x="244377" y="2245718"/>
            <a:ext cx="4003210" cy="2783482"/>
          </a:xfrm>
          <a:prstGeom prst="rect">
            <a:avLst/>
          </a:prstGeom>
          <a:noFill/>
        </p:spPr>
      </p:pic>
      <p:pic>
        <p:nvPicPr>
          <p:cNvPr id="92164" name="Picture 4" descr="http://www.eoearth.org/files/112901_113000/112943/300px-SouthAsiaFloodsMain.jpg"/>
          <p:cNvPicPr>
            <a:picLocks noGrp="1" noChangeAspect="1" noChangeArrowheads="1"/>
          </p:cNvPicPr>
          <p:nvPr>
            <p:ph type="clipArt" sz="half" idx="2"/>
          </p:nvPr>
        </p:nvPicPr>
        <p:blipFill>
          <a:blip r:embed="rId4"/>
          <a:srcRect/>
          <a:stretch>
            <a:fillRect/>
          </a:stretch>
        </p:blipFill>
        <p:spPr bwMode="auto">
          <a:xfrm>
            <a:off x="4359177" y="2245718"/>
            <a:ext cx="4175223" cy="278348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8915400" cy="914400"/>
          </a:xfrm>
        </p:spPr>
        <p:txBody>
          <a:bodyPr/>
          <a:lstStyle/>
          <a:p>
            <a:pPr algn="ctr"/>
            <a:r>
              <a:rPr lang="en-US" dirty="0" smtClean="0">
                <a:latin typeface="Calibri" pitchFamily="34" charset="0"/>
                <a:ea typeface="ＭＳ Ｐゴシック" charset="-128"/>
              </a:rPr>
              <a:t>Fossil Fuels are the main cause</a:t>
            </a:r>
          </a:p>
        </p:txBody>
      </p:sp>
      <p:sp>
        <p:nvSpPr>
          <p:cNvPr id="29699" name="Rectangle 3"/>
          <p:cNvSpPr>
            <a:spLocks noGrp="1" noChangeArrowheads="1"/>
          </p:cNvSpPr>
          <p:nvPr>
            <p:ph type="body" sz="half" idx="1"/>
          </p:nvPr>
        </p:nvSpPr>
        <p:spPr>
          <a:xfrm>
            <a:off x="228600" y="3200400"/>
            <a:ext cx="3679825" cy="1447800"/>
          </a:xfrm>
        </p:spPr>
        <p:txBody>
          <a:bodyPr/>
          <a:lstStyle/>
          <a:p>
            <a:pPr>
              <a:buFont typeface="Times" charset="0"/>
              <a:buNone/>
            </a:pPr>
            <a:r>
              <a:rPr lang="en-US" sz="3600" smtClean="0">
                <a:ea typeface="ＭＳ Ｐゴシック" charset="-128"/>
              </a:rPr>
              <a:t>C + O</a:t>
            </a:r>
            <a:r>
              <a:rPr lang="en-US" sz="3600" baseline="-25000" smtClean="0">
                <a:ea typeface="ＭＳ Ｐゴシック" charset="-128"/>
              </a:rPr>
              <a:t>2</a:t>
            </a:r>
            <a:r>
              <a:rPr lang="en-US" sz="3600" smtClean="0">
                <a:ea typeface="ＭＳ Ｐゴシック" charset="-128"/>
              </a:rPr>
              <a:t> </a:t>
            </a:r>
            <a:r>
              <a:rPr lang="en-US" sz="3600" smtClean="0">
                <a:ea typeface="ＭＳ Ｐゴシック" charset="-128"/>
                <a:sym typeface="Wingdings" charset="2"/>
              </a:rPr>
              <a:t> CO</a:t>
            </a:r>
            <a:r>
              <a:rPr lang="en-US" sz="3600" baseline="-25000" smtClean="0">
                <a:ea typeface="ＭＳ Ｐゴシック" charset="-128"/>
                <a:sym typeface="Wingdings" charset="2"/>
              </a:rPr>
              <a:t>2</a:t>
            </a:r>
            <a:endParaRPr lang="en-US" sz="3600" baseline="-25000" smtClean="0">
              <a:ea typeface="ＭＳ Ｐゴシック" charset="-128"/>
            </a:endParaRPr>
          </a:p>
        </p:txBody>
      </p:sp>
      <p:pic>
        <p:nvPicPr>
          <p:cNvPr id="29700" name="Picture 4" descr="mvc-002f"/>
          <p:cNvPicPr>
            <a:picLocks noGrp="1" noChangeAspect="1" noChangeArrowheads="1"/>
          </p:cNvPicPr>
          <p:nvPr>
            <p:ph sz="half" idx="2"/>
          </p:nvPr>
        </p:nvPicPr>
        <p:blipFill>
          <a:blip r:embed="rId3"/>
          <a:srcRect/>
          <a:stretch>
            <a:fillRect/>
          </a:stretch>
        </p:blipFill>
        <p:spPr>
          <a:xfrm>
            <a:off x="3763963" y="2378075"/>
            <a:ext cx="4033837" cy="3433763"/>
          </a:xfrm>
        </p:spPr>
      </p:pic>
      <p:sp>
        <p:nvSpPr>
          <p:cNvPr id="29701" name="Rectangle 5"/>
          <p:cNvSpPr>
            <a:spLocks noChangeArrowheads="1"/>
          </p:cNvSpPr>
          <p:nvPr/>
        </p:nvSpPr>
        <p:spPr bwMode="auto">
          <a:xfrm>
            <a:off x="3124200" y="228600"/>
            <a:ext cx="4495800" cy="1527175"/>
          </a:xfrm>
          <a:prstGeom prst="rect">
            <a:avLst/>
          </a:prstGeom>
          <a:noFill/>
          <a:ln w="9525">
            <a:noFill/>
            <a:miter lim="800000"/>
            <a:headEnd/>
            <a:tailEnd/>
          </a:ln>
        </p:spPr>
        <p:txBody>
          <a:bodyPr anchor="ctr"/>
          <a:lstStyle/>
          <a:p>
            <a:endParaRPr lang="en-US" sz="5100" b="1">
              <a:solidFill>
                <a:srgbClr val="CC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419100"/>
            <a:ext cx="8915400" cy="838200"/>
          </a:xfrm>
        </p:spPr>
        <p:txBody>
          <a:bodyPr/>
          <a:lstStyle/>
          <a:p>
            <a:pPr algn="ctr"/>
            <a:r>
              <a:rPr lang="en-US" dirty="0" smtClean="0">
                <a:latin typeface="Calibri" pitchFamily="34" charset="0"/>
                <a:ea typeface="ＭＳ Ｐゴシック" charset="-128"/>
              </a:rPr>
              <a:t>We have choices to make</a:t>
            </a:r>
          </a:p>
        </p:txBody>
      </p:sp>
      <p:pic>
        <p:nvPicPr>
          <p:cNvPr id="31747" name="Picture 4" descr="possible futures"/>
          <p:cNvPicPr>
            <a:picLocks noChangeAspect="1" noChangeArrowheads="1"/>
          </p:cNvPicPr>
          <p:nvPr/>
        </p:nvPicPr>
        <p:blipFill>
          <a:blip r:embed="rId3"/>
          <a:srcRect/>
          <a:stretch>
            <a:fillRect/>
          </a:stretch>
        </p:blipFill>
        <p:spPr bwMode="auto">
          <a:xfrm>
            <a:off x="2895600" y="1752600"/>
            <a:ext cx="3597275"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28600"/>
            <a:ext cx="7315200" cy="1447800"/>
          </a:xfrm>
        </p:spPr>
        <p:txBody>
          <a:bodyPr/>
          <a:lstStyle/>
          <a:p>
            <a:pPr algn="ctr"/>
            <a:r>
              <a:rPr lang="en-US" dirty="0" smtClean="0">
                <a:latin typeface="Calibri" pitchFamily="34" charset="0"/>
                <a:ea typeface="ＭＳ Ｐゴシック" charset="-128"/>
              </a:rPr>
              <a:t>How do we reduce our carbon footprint?</a:t>
            </a:r>
          </a:p>
        </p:txBody>
      </p:sp>
      <p:pic>
        <p:nvPicPr>
          <p:cNvPr id="33795" name="Picture 5" descr="http://www.lakedistricttours.co.uk/images/JR%20GreenCarbonFootprint07.jpg"/>
          <p:cNvPicPr>
            <a:picLocks noChangeAspect="1" noChangeArrowheads="1"/>
          </p:cNvPicPr>
          <p:nvPr/>
        </p:nvPicPr>
        <p:blipFill>
          <a:blip r:embed="rId3"/>
          <a:srcRect/>
          <a:stretch>
            <a:fillRect/>
          </a:stretch>
        </p:blipFill>
        <p:spPr bwMode="auto">
          <a:xfrm>
            <a:off x="2743200" y="2057400"/>
            <a:ext cx="5249863" cy="381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74611" y="457200"/>
            <a:ext cx="8913813" cy="914400"/>
          </a:xfrm>
        </p:spPr>
        <p:txBody>
          <a:bodyPr/>
          <a:lstStyle/>
          <a:p>
            <a:pPr algn="ctr"/>
            <a:r>
              <a:rPr lang="en-US" dirty="0" smtClean="0">
                <a:latin typeface="Calibri"/>
                <a:cs typeface="Calibri"/>
              </a:rPr>
              <a:t>Current Situation</a:t>
            </a:r>
            <a:endParaRPr lang="en-US" dirty="0"/>
          </a:p>
        </p:txBody>
      </p:sp>
      <p:sp>
        <p:nvSpPr>
          <p:cNvPr id="5122" name="Rectangle 3"/>
          <p:cNvSpPr>
            <a:spLocks noGrp="1" noChangeArrowheads="1"/>
          </p:cNvSpPr>
          <p:nvPr>
            <p:ph type="body" orient="vert" idx="1"/>
          </p:nvPr>
        </p:nvSpPr>
        <p:spPr>
          <a:xfrm rot="16200000">
            <a:off x="4333876" y="-1838326"/>
            <a:ext cx="628650" cy="8382001"/>
          </a:xfrm>
        </p:spPr>
        <p:txBody>
          <a:bodyPr>
            <a:noAutofit/>
          </a:bodyPr>
          <a:lstStyle/>
          <a:p>
            <a:pPr algn="ctr">
              <a:buNone/>
            </a:pPr>
            <a:r>
              <a:rPr lang="en-US" sz="2800" b="1" dirty="0" smtClean="0">
                <a:latin typeface="Calibri" pitchFamily="34" charset="0"/>
              </a:rPr>
              <a:t>85% of US primary energy is from fossil fuel</a:t>
            </a:r>
          </a:p>
        </p:txBody>
      </p:sp>
      <p:pic>
        <p:nvPicPr>
          <p:cNvPr id="5124" name="Picture 8" descr="Greenhouse gas emissions"/>
          <p:cNvPicPr>
            <a:picLocks noGrp="1" noChangeAspect="1" noChangeArrowheads="1"/>
          </p:cNvPicPr>
          <p:nvPr>
            <p:ph sz="half" idx="4294967295"/>
          </p:nvPr>
        </p:nvPicPr>
        <p:blipFill>
          <a:blip r:embed="rId4" cstate="print"/>
          <a:srcRect/>
          <a:stretch>
            <a:fillRect/>
          </a:stretch>
        </p:blipFill>
        <p:spPr>
          <a:xfrm>
            <a:off x="2514600" y="3048000"/>
            <a:ext cx="4267200" cy="3195726"/>
          </a:xfrm>
          <a:noFill/>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ustainable Energy Curriculum Development&amp;quot;&quot;/&gt;&lt;property id=&quot;20307&quot; value=&quot;256&quot;/&gt;&lt;/object&gt;&lt;object type=&quot;3&quot; unique_id=&quot;10005&quot;&gt;&lt;property id=&quot;20148&quot; value=&quot;5&quot;/&gt;&lt;property id=&quot;20300&quot; value=&quot;Slide 2 - &amp;quot;Eastern Connecticut State University&amp;quot;&quot;/&gt;&lt;property id=&quot;20307&quot; value=&quot;291&quot;/&gt;&lt;/object&gt;&lt;object type=&quot;3&quot; unique_id=&quot;10006&quot;&gt;&lt;property id=&quot;20148&quot; value=&quot;5&quot;/&gt;&lt;property id=&quot;20300&quot; value=&quot;Slide 3 - &amp;quot;Supportive Administration&amp;quot;&quot;/&gt;&lt;property id=&quot;20307&quot; value=&quot;292&quot;/&gt;&lt;/object&gt;&lt;object type=&quot;3&quot; unique_id=&quot;10007&quot;&gt;&lt;property id=&quot;20148&quot; value=&quot;5&quot;/&gt;&lt;property id=&quot;20300&quot; value=&quot;Slide 4 - &amp;quot;Facilities Commitment &amp;quot;&quot;/&gt;&lt;property id=&quot;20307&quot; value=&quot;296&quot;/&gt;&lt;/object&gt;&lt;object type=&quot;3&quot; unique_id=&quot;10008&quot;&gt;&lt;property id=&quot;20148&quot; value=&quot;5&quot;/&gt;&lt;property id=&quot;20300&quot; value=&quot;Slide 8 - &amp;quot;Departmental Context&amp;quot;&quot;/&gt;&lt;property id=&quot;20307&quot; value=&quot;312&quot;/&gt;&lt;/object&gt;&lt;object type=&quot;3&quot; unique_id=&quot;10015&quot;&gt;&lt;property id=&quot;20148&quot; value=&quot;5&quot;/&gt;&lt;property id=&quot;20300&quot; value=&quot;Slide 40 - &amp;quot;Challenges &amp;amp; Opportunities&amp;quot;&quot;/&gt;&lt;property id=&quot;20307&quot; value=&quot;303&quot;/&gt;&lt;/object&gt;&lt;object type=&quot;3&quot; unique_id=&quot;10045&quot;&gt;&lt;property id=&quot;20148&quot; value=&quot;5&quot;/&gt;&lt;property id=&quot;20300&quot; value=&quot;Slide 41 - &amp;quot;Comments? Questions?&amp;quot;&quot;/&gt;&lt;property id=&quot;20307&quot; value=&quot;311&quot;/&gt;&lt;/object&gt;&lt;object type=&quot;3&quot; unique_id=&quot;10452&quot;&gt;&lt;property id=&quot;20148&quot; value=&quot;5&quot;/&gt;&lt;property id=&quot;20300&quot; value=&quot;Slide 5 - &amp;quot;Energy Institute&amp;quot;&quot;/&gt;&lt;property id=&quot;20307&quot; value=&quot;315&quot;/&gt;&lt;/object&gt;&lt;object type=&quot;3&quot; unique_id=&quot;10453&quot;&gt;&lt;property id=&quot;20148&quot; value=&quot;5&quot;/&gt;&lt;property id=&quot;20300&quot; value=&quot;Slide 9 - &amp;quot;Programs&amp;quot;&quot;/&gt;&lt;property id=&quot;20307&quot; value=&quot;316&quot;/&gt;&lt;/object&gt;&lt;object type=&quot;3&quot; unique_id=&quot;10824&quot;&gt;&lt;property id=&quot;20148&quot; value=&quot;5&quot;/&gt;&lt;property id=&quot;20300&quot; value=&quot;Slide 6 - &amp;quot;Outreach&amp;quot;&quot;/&gt;&lt;property id=&quot;20307&quot; value=&quot;317&quot;/&gt;&lt;/object&gt;&lt;object type=&quot;3&quot; unique_id=&quot;10825&quot;&gt;&lt;property id=&quot;20148&quot; value=&quot;5&quot;/&gt;&lt;property id=&quot;20300&quot; value=&quot;Slide 10 - &amp;quot;General Education Courses&amp;quot;&quot;/&gt;&lt;property id=&quot;20307&quot; value=&quot;318&quot;/&gt;&lt;/object&gt;&lt;object type=&quot;3&quot; unique_id=&quot;12554&quot;&gt;&lt;property id=&quot;20148&quot; value=&quot;5&quot;/&gt;&lt;property id=&quot;20300&quot; value=&quot;Slide 14 - &amp;quot;Curriculum Development&amp;quot;&quot;/&gt;&lt;property id=&quot;20307&quot; value=&quot;320&quot;/&gt;&lt;/object&gt;&lt;object type=&quot;3&quot; unique_id=&quot;12555&quot;&gt;&lt;property id=&quot;20148&quot; value=&quot;5&quot;/&gt;&lt;property id=&quot;20300&quot; value=&quot;Slide 16 - &amp;quot;Earth’s Changing Environment&amp;quot;&quot;/&gt;&lt;property id=&quot;20307&quot; value=&quot;321&quot;/&gt;&lt;/object&gt;&lt;object type=&quot;3&quot; unique_id=&quot;12556&quot;&gt;&lt;property id=&quot;20148&quot; value=&quot;5&quot;/&gt;&lt;property id=&quot;20300&quot; value=&quot;Slide 17 - &amp;quot;CO2 Emissions are increasing.&amp;quot;&quot;/&gt;&lt;property id=&quot;20307&quot; value=&quot;322&quot;/&gt;&lt;/object&gt;&lt;object type=&quot;3&quot; unique_id=&quot;12557&quot;&gt;&lt;property id=&quot;20148&quot; value=&quot;5&quot;/&gt;&lt;property id=&quot;20300&quot; value=&quot;Slide 18 - &amp;quot;Atmospheric CO2 is rising.&amp;quot;&quot;/&gt;&lt;property id=&quot;20307&quot; value=&quot;323&quot;/&gt;&lt;/object&gt;&lt;object type=&quot;3&quot; unique_id=&quot;12558&quot;&gt;&lt;property id=&quot;20148&quot; value=&quot;5&quot;/&gt;&lt;property id=&quot;20300&quot; value=&quot;Slide 19 - &amp;quot;The world is getting hotter.&amp;quot;&quot;/&gt;&lt;property id=&quot;20307&quot; value=&quot;324&quot;/&gt;&lt;/object&gt;&lt;object type=&quot;3&quot; unique_id=&quot;12559&quot;&gt;&lt;property id=&quot;20148&quot; value=&quot;5&quot;/&gt;&lt;property id=&quot;20300&quot; value=&quot;Slide 20 - &amp;quot;Heat waves are increasing.&amp;quot;&quot;/&gt;&lt;property id=&quot;20307&quot; value=&quot;325&quot;/&gt;&lt;/object&gt;&lt;object type=&quot;3&quot; unique_id=&quot;12560&quot;&gt;&lt;property id=&quot;20148&quot; value=&quot;5&quot;/&gt;&lt;property id=&quot;20300&quot; value=&quot;Slide 21 - &amp;quot;Droughts are more likely.&amp;quot;&quot;/&gt;&lt;property id=&quot;20307&quot; value=&quot;326&quot;/&gt;&lt;/object&gt;&lt;object type=&quot;3&quot; unique_id=&quot;12561&quot;&gt;&lt;property id=&quot;20148&quot; value=&quot;5&quot;/&gt;&lt;property id=&quot;20300&quot; value=&quot;Slide 22 - &amp;quot;Flooding is more frequent.&amp;quot;&quot;/&gt;&lt;property id=&quot;20307&quot; value=&quot;327&quot;/&gt;&lt;/object&gt;&lt;object type=&quot;3&quot; unique_id=&quot;12562&quot;&gt;&lt;property id=&quot;20148&quot; value=&quot;5&quot;/&gt;&lt;property id=&quot;20300&quot; value=&quot;Slide 23 - &amp;quot;Seas are rising.&amp;quot;&quot;/&gt;&lt;property id=&quot;20307&quot; value=&quot;328&quot;/&gt;&lt;/object&gt;&lt;object type=&quot;3&quot; unique_id=&quot;12563&quot;&gt;&lt;property id=&quot;20148&quot; value=&quot;5&quot;/&gt;&lt;property id=&quot;20300&quot; value=&quot;Slide 24 - &amp;quot;Students are getting more depressed.&amp;quot;&quot;/&gt;&lt;property id=&quot;20307&quot; value=&quot;329&quot;/&gt;&lt;/object&gt;&lt;object type=&quot;3&quot; unique_id=&quot;12564&quot;&gt;&lt;property id=&quot;20148&quot; value=&quot;5&quot;/&gt;&lt;property id=&quot;20300&quot; value=&quot;Slide 25 - &amp;quot;Emphasis Shift&amp;quot;&quot;/&gt;&lt;property id=&quot;20307&quot; value=&quot;330&quot;/&gt;&lt;/object&gt;&lt;object type=&quot;3&quot; unique_id=&quot;12565&quot;&gt;&lt;property id=&quot;20148&quot; value=&quot;5&quot;/&gt;&lt;property id=&quot;20300&quot; value=&quot;Slide 26 - &amp;quot;Take action!&amp;quot;&quot;/&gt;&lt;property id=&quot;20307&quot; value=&quot;331&quot;/&gt;&lt;/object&gt;&lt;object type=&quot;3&quot; unique_id=&quot;12566&quot;&gt;&lt;property id=&quot;20148&quot; value=&quot;5&quot;/&gt;&lt;property id=&quot;20300&quot; value=&quot;Slide 27 - &amp;quot;Reduce your footprint.&amp;quot;&quot;/&gt;&lt;property id=&quot;20307&quot; value=&quot;332&quot;/&gt;&lt;/object&gt;&lt;object type=&quot;3&quot; unique_id=&quot;12567&quot;&gt;&lt;property id=&quot;20148&quot; value=&quot;5&quot;/&gt;&lt;property id=&quot;20300&quot; value=&quot;Slide 28 - &amp;quot;Consider lifestyle changes.&amp;quot;&quot;/&gt;&lt;property id=&quot;20307&quot; value=&quot;333&quot;/&gt;&lt;/object&gt;&lt;object type=&quot;3&quot; unique_id=&quot;12568&quot;&gt;&lt;property id=&quot;20148&quot; value=&quot;5&quot;/&gt;&lt;property id=&quot;20300&quot; value=&quot;Slide 29 - &amp;quot;Recycle!&amp;quot;&quot;/&gt;&lt;property id=&quot;20307&quot; value=&quot;334&quot;/&gt;&lt;/object&gt;&lt;object type=&quot;3&quot; unique_id=&quot;12569&quot;&gt;&lt;property id=&quot;20148&quot; value=&quot;5&quot;/&gt;&lt;property id=&quot;20300&quot; value=&quot;Slide 30 - &amp;quot; Use energy efficiently.&amp;quot;&quot;/&gt;&lt;property id=&quot;20307&quot; value=&quot;335&quot;/&gt;&lt;/object&gt;&lt;object type=&quot;3&quot; unique_id=&quot;12570&quot;&gt;&lt;property id=&quot;20148&quot; value=&quot;5&quot;/&gt;&lt;property id=&quot;20300&quot; value=&quot;Slide 31 - &amp;quot;Make renewable energy an Option.&amp;quot;&quot;/&gt;&lt;property id=&quot;20307&quot; value=&quot;336&quot;/&gt;&lt;/object&gt;&lt;object type=&quot;3&quot; unique_id=&quot;12571&quot;&gt;&lt;property id=&quot;20148&quot; value=&quot;5&quot;/&gt;&lt;property id=&quot;20300&quot; value=&quot;Slide 32 - &amp;quot;Consider your commute.&amp;quot;&quot;/&gt;&lt;property id=&quot;20307&quot; value=&quot;337&quot;/&gt;&lt;/object&gt;&lt;object type=&quot;3&quot; unique_id=&quot;12572&quot;&gt;&lt;property id=&quot;20148&quot; value=&quot;5&quot;/&gt;&lt;property id=&quot;20300&quot; value=&quot;Slide 33 - &amp;quot;Choose your vehicle carefully.&amp;quot;&quot;/&gt;&lt;property id=&quot;20307&quot; value=&quot;338&quot;/&gt;&lt;/object&gt;&lt;object type=&quot;3&quot; unique_id=&quot;12573&quot;&gt;&lt;property id=&quot;20148&quot; value=&quot;5&quot;/&gt;&lt;property id=&quot;20300&quot; value=&quot;Slide 34 - &amp;quot;Get involved!&amp;quot;&quot;/&gt;&lt;property id=&quot;20307&quot; value=&quot;339&quot;/&gt;&lt;/object&gt;&lt;object type=&quot;3&quot; unique_id=&quot;12574&quot;&gt;&lt;property id=&quot;20148&quot; value=&quot;5&quot;/&gt;&lt;property id=&quot;20300&quot; value=&quot;Slide 36 - &amp;quot;Prepare for a career!&amp;quot;&quot;/&gt;&lt;property id=&quot;20307&quot; value=&quot;340&quot;/&gt;&lt;/object&gt;&lt;object type=&quot;3&quot; unique_id=&quot;12575&quot;&gt;&lt;property id=&quot;20148&quot; value=&quot;5&quot;/&gt;&lt;property id=&quot;20300&quot; value=&quot;Slide 37 - &amp;quot;Sustainability and the Environment&amp;quot;&quot;/&gt;&lt;property id=&quot;20307&quot; value=&quot;341&quot;/&gt;&lt;/object&gt;&lt;object type=&quot;3&quot; unique_id=&quot;12576&quot;&gt;&lt;property id=&quot;20148&quot; value=&quot;5&quot;/&gt;&lt;property id=&quot;20300&quot; value=&quot;Slide 38 - &amp;quot;Global Climate Change&amp;quot;&quot;/&gt;&lt;property id=&quot;20307&quot; value=&quot;342&quot;/&gt;&lt;/object&gt;&lt;object type=&quot;3&quot; unique_id=&quot;12580&quot;&gt;&lt;property id=&quot;20148&quot; value=&quot;5&quot;/&gt;&lt;property id=&quot;20300&quot; value=&quot;Slide 35 - &amp;quot;Use the Campus as a Laboratory!&amp;quot;&quot;/&gt;&lt;property id=&quot;20307&quot; value=&quot;346&quot;/&gt;&lt;/object&gt;&lt;object type=&quot;3&quot; unique_id=&quot;12582&quot;&gt;&lt;property id=&quot;20148&quot; value=&quot;5&quot;/&gt;&lt;property id=&quot;20300&quot; value=&quot;Slide 7 - &amp;quot;Jamaican Service Learning Project&amp;quot;&quot;/&gt;&lt;property id=&quot;20307&quot; value=&quot;348&quot;/&gt;&lt;/object&gt;&lt;object type=&quot;3&quot; unique_id=&quot;12585&quot;&gt;&lt;property id=&quot;20148&quot; value=&quot;5&quot;/&gt;&lt;property id=&quot;20300&quot; value=&quot;Slide 39 - &amp;quot;Program is under construction.&amp;quot;&quot;/&gt;&lt;property id=&quot;20307&quot; value=&quot;351&quot;/&gt;&lt;/object&gt;&lt;object type=&quot;3&quot; unique_id=&quot;13146&quot;&gt;&lt;property id=&quot;20148&quot; value=&quot;5&quot;/&gt;&lt;property id=&quot;20300&quot; value=&quot;Slide 11 - &amp;quot;Intermediate Sustainable Energy Courses&amp;quot;&quot;/&gt;&lt;property id=&quot;20307&quot; value=&quot;352&quot;/&gt;&lt;/object&gt;&lt;object type=&quot;3&quot; unique_id=&quot;13147&quot;&gt;&lt;property id=&quot;20148&quot; value=&quot;5&quot;/&gt;&lt;property id=&quot;20300&quot; value=&quot;Slide 12 - &amp;quot;Interdisciplinary Courses&amp;quot;&quot;/&gt;&lt;property id=&quot;20307&quot; value=&quot;353&quot;/&gt;&lt;/object&gt;&lt;object type=&quot;3&quot; unique_id=&quot;13148&quot;&gt;&lt;property id=&quot;20148&quot; value=&quot;5&quot;/&gt;&lt;property id=&quot;20300&quot; value=&quot;Slide 13 - &amp;quot;Advanced Energy Courses&amp;quot;&quot;/&gt;&lt;property id=&quot;20307&quot; value=&quot;354&quot;/&gt;&lt;/object&gt;&lt;object type=&quot;3&quot; unique_id=&quot;13149&quot;&gt;&lt;property id=&quot;20148&quot; value=&quot;5&quot;/&gt;&lt;property id=&quot;20300&quot; value=&quot;Slide 15 - &amp;quot;Environmental Physics&amp;quot;&quot;/&gt;&lt;property id=&quot;20307&quot; value=&quot;35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27,854261628,Y:\Center\Intro PPT\Nuclear_Basics\Media.ppcx"/>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27,854261628,Y:\Center\Intro PPT\Nuclear_Basics\Media.ppcx"/>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1,854261628,Y:\Center\Intro PPT\Nuclear_Basics\Media.ppcx"/>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1,854261628,Y:\Center\Intro PPT\Nuclear_Basics\Media.ppcx"/>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2,854261628,Y:\Center\Intro PPT\Nuclear_Basics\Media.ppcx"/>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2,854261628,Y:\Center\Intro PPT\Nuclear_Basics\Media.ppcx"/>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2,854261628,Y:\Center\Intro PPT\Nuclear_Basics\Media.ppcx"/>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2,854261628,Y:\Center\Intro PPT\Nuclear_Basics\Media.ppcx"/>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1,1968744704,Z:\N01. Teaching\EES 306\EES306_Spr09\Projections\Projections_pptx\Media.ppcx"/>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1,854261628,Y:\Center\Intro PPT\Nuclear_Basics\Media.ppcx"/>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14,854261628,Y:\Center\Intro PPT\Nuclear_Basics\Media.ppcx"/>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20,854261628,Y:\Center\Intro PPT\Nuclear_Basics\Media.ppcx"/>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15,854261628,Y:\Center\Intro PPT\Nuclear_Basics\Media.ppcx"/>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28,854261628,Y:\Center\Intro PPT\Nuclear_Basics\Media.ppcx"/>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29,854261628,Y:\Center\Intro PPT\Nuclear_Basics\Media.ppcx"/>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PSNARRATION" val="30,854261628,Y:\Center\Intro PPT\Nuclear_Basics\Media.ppcx"/>
</p:tagLst>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1888</TotalTime>
  <Words>3305</Words>
  <Application>Microsoft Macintosh PowerPoint</Application>
  <PresentationFormat>On-screen Show (4:3)</PresentationFormat>
  <Paragraphs>215</Paragraphs>
  <Slides>49</Slides>
  <Notes>42</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Perspective</vt:lpstr>
      <vt:lpstr>The Future of Energy</vt:lpstr>
      <vt:lpstr>Atmospheric CO2 is rising.</vt:lpstr>
      <vt:lpstr>Environmental changes have been observed</vt:lpstr>
      <vt:lpstr>Global Climate is Changing</vt:lpstr>
      <vt:lpstr>Impacts may be severe</vt:lpstr>
      <vt:lpstr>Fossil Fuels are the main cause</vt:lpstr>
      <vt:lpstr>We have choices to make</vt:lpstr>
      <vt:lpstr>How do we reduce our carbon footprint?</vt:lpstr>
      <vt:lpstr>Current Situation</vt:lpstr>
      <vt:lpstr>US Energy and CO2</vt:lpstr>
      <vt:lpstr>US Energy End Use</vt:lpstr>
      <vt:lpstr>Coal </vt:lpstr>
      <vt:lpstr>Future Coal Consumption</vt:lpstr>
      <vt:lpstr>Coal-Burning Power Plant</vt:lpstr>
      <vt:lpstr>Alternatives?</vt:lpstr>
      <vt:lpstr>Nuclear Power after Fukushima</vt:lpstr>
      <vt:lpstr>Nuclear Power</vt:lpstr>
      <vt:lpstr>Nuclear Power in the US</vt:lpstr>
      <vt:lpstr>Nuclear Reactors: Boiling Water Reactor (BWR)</vt:lpstr>
      <vt:lpstr>Indian Point</vt:lpstr>
      <vt:lpstr>Onsite Pool Storage</vt:lpstr>
      <vt:lpstr>Dry Cask Storage</vt:lpstr>
      <vt:lpstr>Long-Term Storage</vt:lpstr>
      <vt:lpstr>Nuclear Accidents</vt:lpstr>
      <vt:lpstr>Three Mile Island (1979)</vt:lpstr>
      <vt:lpstr>Chernobyl  (1986)</vt:lpstr>
      <vt:lpstr>Japan (2011)</vt:lpstr>
      <vt:lpstr>Nuclear Future?</vt:lpstr>
      <vt:lpstr>Shale Gas</vt:lpstr>
      <vt:lpstr>Horizontal Drilling</vt:lpstr>
      <vt:lpstr>Hydrofracturing</vt:lpstr>
      <vt:lpstr>Efficiency and conservation</vt:lpstr>
      <vt:lpstr>High Performance Buildings</vt:lpstr>
      <vt:lpstr>Efficient Power Plants</vt:lpstr>
      <vt:lpstr>Economic Incentives</vt:lpstr>
      <vt:lpstr>Carbon Sequestration</vt:lpstr>
      <vt:lpstr>Rooftop PV</vt:lpstr>
      <vt:lpstr>PV: Denver Airport 4 MW</vt:lpstr>
      <vt:lpstr>CSP: Parabolic Trough</vt:lpstr>
      <vt:lpstr>CSP: Dish Engines</vt:lpstr>
      <vt:lpstr>CSP: Power Tower</vt:lpstr>
      <vt:lpstr>Slide 42</vt:lpstr>
      <vt:lpstr>GE 3.6 MW Wind Turbines</vt:lpstr>
      <vt:lpstr>Wind Resources</vt:lpstr>
      <vt:lpstr>Geothermal Power Plant</vt:lpstr>
      <vt:lpstr>Electricity Generation</vt:lpstr>
      <vt:lpstr>Geothermal Energy Distribution</vt:lpstr>
      <vt:lpstr>Selection Parameters</vt:lpstr>
      <vt:lpstr>Summary: Future of Energy</vt:lpstr>
    </vt:vector>
  </TitlesOfParts>
  <Company>Eastern Connecticut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Locally</dc:title>
  <dc:creator>Fred Loxsom</dc:creator>
  <cp:lastModifiedBy>Karen Kirk</cp:lastModifiedBy>
  <cp:revision>88</cp:revision>
  <dcterms:created xsi:type="dcterms:W3CDTF">2011-04-19T08:54:23Z</dcterms:created>
  <dcterms:modified xsi:type="dcterms:W3CDTF">2011-04-19T09:48:03Z</dcterms:modified>
</cp:coreProperties>
</file>