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258" r:id="rId2"/>
    <p:sldId id="289" r:id="rId3"/>
    <p:sldId id="283" r:id="rId4"/>
    <p:sldId id="284" r:id="rId5"/>
    <p:sldId id="285" r:id="rId6"/>
    <p:sldId id="256" r:id="rId7"/>
    <p:sldId id="295" r:id="rId8"/>
    <p:sldId id="270" r:id="rId9"/>
    <p:sldId id="298" r:id="rId10"/>
    <p:sldId id="300" r:id="rId11"/>
    <p:sldId id="301" r:id="rId12"/>
    <p:sldId id="268" r:id="rId13"/>
    <p:sldId id="265" r:id="rId14"/>
    <p:sldId id="299" r:id="rId15"/>
    <p:sldId id="287" r:id="rId16"/>
    <p:sldId id="294" r:id="rId17"/>
    <p:sldId id="293" r:id="rId18"/>
    <p:sldId id="292" r:id="rId19"/>
    <p:sldId id="274" r:id="rId20"/>
    <p:sldId id="291" r:id="rId21"/>
    <p:sldId id="303" r:id="rId22"/>
    <p:sldId id="281" r:id="rId23"/>
    <p:sldId id="276" r:id="rId24"/>
    <p:sldId id="277" r:id="rId25"/>
    <p:sldId id="278" r:id="rId26"/>
    <p:sldId id="279" r:id="rId27"/>
    <p:sldId id="266" r:id="rId28"/>
    <p:sldId id="264" r:id="rId29"/>
    <p:sldId id="269" r:id="rId30"/>
    <p:sldId id="302" r:id="rId31"/>
    <p:sldId id="259" r:id="rId32"/>
    <p:sldId id="30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3" frameSlides="1"/>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3793" autoAdjust="0"/>
  </p:normalViewPr>
  <p:slideViewPr>
    <p:cSldViewPr snapToGrid="0" snapToObjects="1">
      <p:cViewPr varScale="1">
        <p:scale>
          <a:sx n="106" d="100"/>
          <a:sy n="106" d="100"/>
        </p:scale>
        <p:origin x="-96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06558A-E254-B045-8A62-EE9B31EAE6D5}" type="datetimeFigureOut">
              <a:rPr lang="en-US" smtClean="0"/>
              <a:pPr/>
              <a:t>4/12/11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ECF457-6752-7D4C-9E0C-15BB88B3C14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4C6A4D-F3D8-7645-85C9-799CF7F0F1DD}" type="datetimeFigureOut">
              <a:rPr lang="en-US" smtClean="0"/>
              <a:pPr/>
              <a:t>4/12/11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AAD66F-5182-894F-8202-3C949AB0A6A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AD66F-5182-894F-8202-3C949AB0A6A5}"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AD66F-5182-894F-8202-3C949AB0A6A5}" type="slidenum">
              <a:rPr lang="en-US" smtClean="0"/>
              <a:pPr/>
              <a:t>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AD66F-5182-894F-8202-3C949AB0A6A5}"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AD66F-5182-894F-8202-3C949AB0A6A5}" type="slidenum">
              <a:rPr lang="en-US" smtClean="0"/>
              <a:pPr/>
              <a:t>20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AD66F-5182-894F-8202-3C949AB0A6A5}" type="slidenum">
              <a:rPr lang="en-US" smtClean="0"/>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CF6C18-C80D-FE47-AE9F-85D2AFA87E0C}" type="datetimeFigureOut">
              <a:rPr lang="en-US" smtClean="0"/>
              <a:pPr/>
              <a:t>4/12/11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7BB558-4337-824A-941E-1C1D1DF8FFD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F6C18-C80D-FE47-AE9F-85D2AFA87E0C}" type="datetimeFigureOut">
              <a:rPr lang="en-US" smtClean="0"/>
              <a:pPr/>
              <a:t>4/12/11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BB558-4337-824A-941E-1C1D1DF8FFD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df"/><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26hFtnpggSk&amp;feature=related" TargetMode="External"/><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26hFtnpggSk&amp;feature=related" TargetMode="External"/><Relationship Id="rId3"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hyperlink" Target="http://www.nytimes.com/2009/04/16/science/earth/16degree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 Id="rId3"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df"/><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df"/><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df"/><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df"/><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erc.carleton.edu/NAGTWorkshops/energy/activities/32421.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azesmoke_Gangeticbasin.jpg"/>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970824" y="3634078"/>
            <a:ext cx="3942105" cy="2646879"/>
          </a:xfrm>
          <a:prstGeom prst="rect">
            <a:avLst/>
          </a:prstGeom>
          <a:noFill/>
        </p:spPr>
        <p:txBody>
          <a:bodyPr wrap="square" rtlCol="0">
            <a:spAutoFit/>
          </a:bodyPr>
          <a:lstStyle/>
          <a:p>
            <a:r>
              <a:rPr lang="en-US" sz="2800" dirty="0" smtClean="0">
                <a:solidFill>
                  <a:schemeClr val="bg1"/>
                </a:solidFill>
                <a:effectLst>
                  <a:outerShdw blurRad="50800" dist="25400" dir="2700000">
                    <a:srgbClr val="000000">
                      <a:alpha val="46000"/>
                    </a:srgbClr>
                  </a:outerShdw>
                </a:effectLst>
                <a:latin typeface="Hoefler Text"/>
                <a:cs typeface="Hoefler Text"/>
              </a:rPr>
              <a:t>Energy and The Poor:</a:t>
            </a:r>
          </a:p>
          <a:p>
            <a:r>
              <a:rPr lang="en-US" sz="2800" dirty="0" smtClean="0">
                <a:solidFill>
                  <a:schemeClr val="bg1"/>
                </a:solidFill>
                <a:effectLst>
                  <a:outerShdw blurRad="50800" dist="25400" dir="2700000">
                    <a:srgbClr val="000000">
                      <a:alpha val="46000"/>
                    </a:srgbClr>
                  </a:outerShdw>
                </a:effectLst>
                <a:latin typeface="Hoefler Text"/>
                <a:cs typeface="Hoefler Text"/>
              </a:rPr>
              <a:t>Black Carbon in </a:t>
            </a:r>
          </a:p>
          <a:p>
            <a:r>
              <a:rPr lang="en-US" sz="2800" dirty="0" smtClean="0">
                <a:solidFill>
                  <a:schemeClr val="bg1"/>
                </a:solidFill>
                <a:effectLst>
                  <a:outerShdw blurRad="50800" dist="25400" dir="2700000">
                    <a:srgbClr val="000000">
                      <a:alpha val="46000"/>
                    </a:srgbClr>
                  </a:outerShdw>
                </a:effectLst>
                <a:latin typeface="Hoefler Text"/>
                <a:cs typeface="Hoefler Text"/>
              </a:rPr>
              <a:t>Developing Nations</a:t>
            </a:r>
          </a:p>
          <a:p>
            <a:endParaRPr lang="en-US" sz="2800" dirty="0" smtClean="0">
              <a:solidFill>
                <a:schemeClr val="bg1"/>
              </a:solidFill>
              <a:effectLst>
                <a:outerShdw blurRad="50800" dist="25400" dir="2700000">
                  <a:srgbClr val="000000">
                    <a:alpha val="46000"/>
                  </a:srgbClr>
                </a:outerShdw>
              </a:effectLst>
              <a:latin typeface="Hoefler Text"/>
              <a:cs typeface="Hoefler Text"/>
            </a:endParaRPr>
          </a:p>
          <a:p>
            <a:r>
              <a:rPr lang="en-US" dirty="0" smtClean="0">
                <a:solidFill>
                  <a:schemeClr val="bg1"/>
                </a:solidFill>
                <a:effectLst>
                  <a:outerShdw blurRad="50800" dist="25400" dir="2700000">
                    <a:srgbClr val="000000">
                      <a:alpha val="46000"/>
                    </a:srgbClr>
                  </a:outerShdw>
                </a:effectLst>
                <a:latin typeface="Hoefler Text"/>
                <a:cs typeface="Hoefler Text"/>
              </a:rPr>
              <a:t>Anne Larson Hall</a:t>
            </a:r>
          </a:p>
          <a:p>
            <a:r>
              <a:rPr lang="en-US" dirty="0" smtClean="0">
                <a:solidFill>
                  <a:schemeClr val="bg1"/>
                </a:solidFill>
                <a:effectLst>
                  <a:outerShdw blurRad="50800" dist="25400" dir="2700000">
                    <a:srgbClr val="000000">
                      <a:alpha val="46000"/>
                    </a:srgbClr>
                  </a:outerShdw>
                </a:effectLst>
                <a:latin typeface="Hoefler Text"/>
                <a:cs typeface="Hoefler Text"/>
              </a:rPr>
              <a:t>Emory University</a:t>
            </a:r>
          </a:p>
          <a:p>
            <a:r>
              <a:rPr lang="en-US" dirty="0" smtClean="0">
                <a:solidFill>
                  <a:schemeClr val="bg1"/>
                </a:solidFill>
                <a:effectLst>
                  <a:outerShdw blurRad="50800" dist="25400" dir="2700000">
                    <a:srgbClr val="000000">
                      <a:alpha val="46000"/>
                    </a:srgbClr>
                  </a:outerShdw>
                </a:effectLst>
                <a:latin typeface="Hoefler Text"/>
                <a:cs typeface="Hoefler Text"/>
              </a:rPr>
              <a:t>Department of Environmental Studies</a:t>
            </a:r>
            <a:endParaRPr lang="en-US" dirty="0">
              <a:solidFill>
                <a:schemeClr val="bg1"/>
              </a:solidFill>
              <a:effectLst>
                <a:outerShdw blurRad="50800" dist="25400" dir="2700000">
                  <a:srgbClr val="000000">
                    <a:alpha val="46000"/>
                  </a:srgbClr>
                </a:outerShdw>
              </a:effectLst>
              <a:latin typeface="Hoefler Text"/>
              <a:cs typeface="Hoefler Tex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raffic_jam.jpg"/>
          <p:cNvPicPr>
            <a:picLocks noChangeAspect="1"/>
          </p:cNvPicPr>
          <p:nvPr/>
        </p:nvPicPr>
        <p:blipFill>
          <a:blip r:embed="rId2"/>
          <a:stretch>
            <a:fillRect/>
          </a:stretch>
        </p:blipFill>
        <p:spPr>
          <a:xfrm>
            <a:off x="1557656" y="1754024"/>
            <a:ext cx="6528587" cy="4691092"/>
          </a:xfrm>
          <a:prstGeom prst="rect">
            <a:avLst/>
          </a:prstGeom>
        </p:spPr>
      </p:pic>
      <p:sp>
        <p:nvSpPr>
          <p:cNvPr id="4" name="TextBox 3"/>
          <p:cNvSpPr txBox="1"/>
          <p:nvPr/>
        </p:nvSpPr>
        <p:spPr>
          <a:xfrm>
            <a:off x="1557656" y="307474"/>
            <a:ext cx="6560581" cy="1200329"/>
          </a:xfrm>
          <a:prstGeom prst="rect">
            <a:avLst/>
          </a:prstGeom>
          <a:noFill/>
        </p:spPr>
        <p:txBody>
          <a:bodyPr wrap="square" rtlCol="0">
            <a:spAutoFit/>
          </a:bodyPr>
          <a:lstStyle/>
          <a:p>
            <a:r>
              <a:rPr lang="en-US" sz="1600" dirty="0" smtClean="0"/>
              <a:t>Developing nations still depend on older vehicles without pollution controls. Diesel Particulate Filters (DPFs) can reduce black carbon emission by 85-97%, but are expensive and do not work well on vehicles produced before 1994.</a:t>
            </a:r>
          </a:p>
          <a:p>
            <a:r>
              <a:rPr lang="en-US" sz="1200" dirty="0" smtClean="0"/>
              <a:t>Climate Institute | www.climate.org </a:t>
            </a:r>
          </a:p>
          <a:p>
            <a:r>
              <a:rPr lang="en-US" sz="1200" dirty="0" smtClean="0"/>
              <a:t>http://www.climate.org/publications/Climate%20Alerts/Autumn2009/ReassessingResponsibilities.html</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38648" y="492402"/>
            <a:ext cx="7411060" cy="7078861"/>
          </a:xfrm>
          <a:prstGeom prst="rect">
            <a:avLst/>
          </a:prstGeom>
          <a:noFill/>
        </p:spPr>
        <p:txBody>
          <a:bodyPr wrap="square" rtlCol="0">
            <a:spAutoFit/>
          </a:bodyPr>
          <a:lstStyle/>
          <a:p>
            <a:r>
              <a:rPr lang="en-US" sz="1600" i="1" dirty="0" smtClean="0"/>
              <a:t>It is difficult to make global  progress on land use changes, deforestation and wild fires that contribute to the </a:t>
            </a:r>
            <a:r>
              <a:rPr lang="en-US" sz="1600" i="1" dirty="0" smtClean="0">
                <a:solidFill>
                  <a:srgbClr val="FF0000"/>
                </a:solidFill>
              </a:rPr>
              <a:t>open burning source of black carbon</a:t>
            </a:r>
            <a:r>
              <a:rPr lang="en-US" sz="1600" i="1" dirty="0" smtClean="0"/>
              <a:t>, and it may be prohibitively expensive to address </a:t>
            </a:r>
            <a:r>
              <a:rPr lang="en-US" sz="1600" i="1" dirty="0" smtClean="0">
                <a:solidFill>
                  <a:srgbClr val="FF0000"/>
                </a:solidFill>
              </a:rPr>
              <a:t>transportation-associated black carbon </a:t>
            </a:r>
            <a:r>
              <a:rPr lang="en-US" sz="1600" i="1" dirty="0" smtClean="0"/>
              <a:t>in developing nations.  Decreasing residential black carbon may be achievable.</a:t>
            </a:r>
          </a:p>
          <a:p>
            <a:endParaRPr lang="en-US" dirty="0" smtClean="0">
              <a:solidFill>
                <a:srgbClr val="FF0000"/>
              </a:solidFill>
            </a:endParaRPr>
          </a:p>
          <a:p>
            <a:r>
              <a:rPr lang="en-US" dirty="0" smtClean="0">
                <a:solidFill>
                  <a:srgbClr val="FF0000"/>
                </a:solidFill>
              </a:rPr>
              <a:t>“</a:t>
            </a:r>
            <a:r>
              <a:rPr lang="en-US" sz="1600" dirty="0" smtClean="0">
                <a:solidFill>
                  <a:srgbClr val="FF0000"/>
                </a:solidFill>
              </a:rPr>
              <a:t>About 26% of black carbon comes from the residential sector </a:t>
            </a:r>
            <a:r>
              <a:rPr lang="en-US" sz="1600" dirty="0" smtClean="0"/>
              <a:t>- essentially from incomplete combustion in cook stoves that burn fossil fuel and biomass.  The health and climate benefits of transforming the world’s stove culture are enormous. Over </a:t>
            </a:r>
            <a:r>
              <a:rPr lang="en-US" sz="1600" dirty="0" smtClean="0">
                <a:solidFill>
                  <a:srgbClr val="FF0000"/>
                </a:solidFill>
              </a:rPr>
              <a:t>1.9 million people worldwide, roughly 85% women and children, die annually from indoor air pollution from stoves</a:t>
            </a:r>
            <a:r>
              <a:rPr lang="en-US" sz="1600" dirty="0" smtClean="0"/>
              <a:t>. </a:t>
            </a:r>
          </a:p>
          <a:p>
            <a:endParaRPr lang="en-US" sz="1600" dirty="0" smtClean="0"/>
          </a:p>
          <a:p>
            <a:r>
              <a:rPr lang="en-US" sz="1600" dirty="0" smtClean="0"/>
              <a:t>Technologies already exist that can make a difference at manageable costs even if applied to the roughly 780 million traditional cook- stoves across the planet: </a:t>
            </a:r>
            <a:r>
              <a:rPr lang="en-US" sz="1600" dirty="0" smtClean="0">
                <a:solidFill>
                  <a:srgbClr val="FF0000"/>
                </a:solidFill>
              </a:rPr>
              <a:t>about $100 will buy a solar oven that achieves 100% black carbon reductions, and $25 buys a more efficient burner of biomass or fossil fuel that can achieve 80% reductions</a:t>
            </a:r>
            <a:r>
              <a:rPr lang="en-US" sz="1600" dirty="0" smtClean="0"/>
              <a:t>. </a:t>
            </a:r>
          </a:p>
          <a:p>
            <a:endParaRPr lang="en-US" sz="1600" dirty="0" smtClean="0"/>
          </a:p>
          <a:p>
            <a:r>
              <a:rPr lang="en-US" sz="1600" dirty="0" smtClean="0"/>
              <a:t>Besides saving millions of lives over the next decade and freeing women from much of the drudgery in biomass gathering, the potential climate benefits are startling. Eliminating all black carbon emissions from cook stoves over 20 years would be roughly equivalent to changing every car and light truck on Earth to a zero carbon dioxide emitter”. </a:t>
            </a:r>
          </a:p>
          <a:p>
            <a:endParaRPr lang="en-US" dirty="0" smtClean="0"/>
          </a:p>
          <a:p>
            <a:r>
              <a:rPr lang="en-US" sz="1400" dirty="0" smtClean="0"/>
              <a:t>Climate Institute | www.climate.org </a:t>
            </a:r>
          </a:p>
          <a:p>
            <a:r>
              <a:rPr lang="en-US" sz="1400" dirty="0" smtClean="0"/>
              <a:t>http://www.climate.org/publications/Climate%20Alerts/Autumn2009/ReassessingResponsibilities.html</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raditional_Sasak_Village_Sade_women_cooking.jpg"/>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570185" y="4237254"/>
            <a:ext cx="2034520" cy="1200329"/>
          </a:xfrm>
          <a:prstGeom prst="rect">
            <a:avLst/>
          </a:prstGeom>
          <a:noFill/>
        </p:spPr>
        <p:txBody>
          <a:bodyPr wrap="square" rtlCol="0">
            <a:spAutoFit/>
          </a:bodyPr>
          <a:lstStyle/>
          <a:p>
            <a:r>
              <a:rPr lang="en-US" dirty="0" smtClean="0">
                <a:solidFill>
                  <a:schemeClr val="bg1"/>
                </a:solidFill>
              </a:rPr>
              <a:t>“There is a huge win-win potential </a:t>
            </a:r>
          </a:p>
          <a:p>
            <a:r>
              <a:rPr lang="en-US" dirty="0" smtClean="0">
                <a:solidFill>
                  <a:schemeClr val="bg1"/>
                </a:solidFill>
              </a:rPr>
              <a:t>if we can </a:t>
            </a:r>
          </a:p>
          <a:p>
            <a:r>
              <a:rPr lang="en-US" dirty="0" smtClean="0">
                <a:solidFill>
                  <a:schemeClr val="bg1"/>
                </a:solidFill>
              </a:rPr>
              <a:t>get this right”.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manathanCarmichael2008.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62978" y="0"/>
            <a:ext cx="5218043"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31079" y="699731"/>
            <a:ext cx="6803330" cy="4247317"/>
          </a:xfrm>
          <a:prstGeom prst="rect">
            <a:avLst/>
          </a:prstGeom>
          <a:noFill/>
        </p:spPr>
        <p:txBody>
          <a:bodyPr wrap="square" rtlCol="0">
            <a:spAutoFit/>
          </a:bodyPr>
          <a:lstStyle/>
          <a:p>
            <a:r>
              <a:rPr lang="en-US" dirty="0" smtClean="0"/>
              <a:t>“In </a:t>
            </a:r>
            <a:r>
              <a:rPr lang="en-US" dirty="0" smtClean="0">
                <a:solidFill>
                  <a:srgbClr val="FF0000"/>
                </a:solidFill>
              </a:rPr>
              <a:t>March 2008, Ramanathan and Carmichael </a:t>
            </a:r>
            <a:r>
              <a:rPr lang="en-US" dirty="0" smtClean="0"/>
              <a:t>published an article indicating that </a:t>
            </a:r>
            <a:r>
              <a:rPr lang="en-US" dirty="0" smtClean="0">
                <a:solidFill>
                  <a:srgbClr val="FF0000"/>
                </a:solidFill>
              </a:rPr>
              <a:t>black carbon</a:t>
            </a:r>
            <a:r>
              <a:rPr lang="en-US" dirty="0" smtClean="0"/>
              <a:t>, a key component of </a:t>
            </a:r>
          </a:p>
          <a:p>
            <a:r>
              <a:rPr lang="en-US" dirty="0" smtClean="0"/>
              <a:t>soot from incomplete combustion of fossil fuels and biomass, </a:t>
            </a:r>
            <a:r>
              <a:rPr lang="en-US" dirty="0" smtClean="0">
                <a:solidFill>
                  <a:srgbClr val="FF0000"/>
                </a:solidFill>
              </a:rPr>
              <a:t>plays a very powerful role in the radiative forcing driving the climate change </a:t>
            </a:r>
            <a:r>
              <a:rPr lang="en-US" dirty="0" smtClean="0"/>
              <a:t>that we are now experiencing. Refining the calculations used by the IPCC in its Fourth Assessment Report published in early 2007, they estimated that the warming caused by atmospheric black carbon between 2000-2003 was </a:t>
            </a:r>
            <a:r>
              <a:rPr lang="en-US" dirty="0" smtClean="0">
                <a:solidFill>
                  <a:srgbClr val="FF0000"/>
                </a:solidFill>
              </a:rPr>
              <a:t>equivalent to 55% of the warming caused by atmospheric CO</a:t>
            </a:r>
            <a:r>
              <a:rPr lang="en-US" baseline="-25000" dirty="0" smtClean="0">
                <a:solidFill>
                  <a:srgbClr val="FF0000"/>
                </a:solidFill>
              </a:rPr>
              <a:t>2</a:t>
            </a:r>
            <a:r>
              <a:rPr lang="en-US" dirty="0" smtClean="0">
                <a:solidFill>
                  <a:srgbClr val="FF0000"/>
                </a:solidFill>
              </a:rPr>
              <a:t> </a:t>
            </a:r>
            <a:r>
              <a:rPr lang="en-US" dirty="0" smtClean="0"/>
              <a:t>over the same period.  Even 55% may underestimate black carbon’s total effect, as it does not allow for the changed albedo </a:t>
            </a:r>
          </a:p>
          <a:p>
            <a:r>
              <a:rPr lang="en-US" dirty="0" smtClean="0"/>
              <a:t>from deposition of black carbon on Himalayan, Andean and other glaciers and on snow and ice across the planet”. </a:t>
            </a:r>
          </a:p>
          <a:p>
            <a:endParaRPr lang="en-US" sz="1200" dirty="0" smtClean="0"/>
          </a:p>
          <a:p>
            <a:r>
              <a:rPr lang="en-US" sz="1200" dirty="0" smtClean="0"/>
              <a:t>Climate Institute | www.climate.org </a:t>
            </a:r>
          </a:p>
          <a:p>
            <a:r>
              <a:rPr lang="en-US" sz="1200" dirty="0" smtClean="0"/>
              <a:t>http://www.climate.org/publications/Climate%20Alerts/Autumn2009/ReassessingResponsibilities.html </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644"/>
            <a:ext cx="8229600" cy="1238555"/>
          </a:xfrm>
        </p:spPr>
        <p:txBody>
          <a:bodyPr>
            <a:normAutofit/>
          </a:bodyPr>
          <a:lstStyle/>
          <a:p>
            <a:r>
              <a:rPr lang="en-US" sz="1600" dirty="0" smtClean="0"/>
              <a:t>Impact of California’s Air Pollution Laws on Black Carbon:</a:t>
            </a:r>
            <a:br>
              <a:rPr lang="en-US" sz="1600" dirty="0" smtClean="0"/>
            </a:br>
            <a:r>
              <a:rPr lang="en-US" sz="1600" dirty="0" smtClean="0"/>
              <a:t> Implications for Mitigation of Global Warming ~ Veerabhadran Ramanathan</a:t>
            </a:r>
            <a:br>
              <a:rPr lang="en-US" sz="1600" dirty="0" smtClean="0"/>
            </a:br>
            <a:r>
              <a:rPr lang="en-US" sz="1600" dirty="0" smtClean="0"/>
              <a:t>AGU Press Conference, Tuesday, December 14, 2010</a:t>
            </a:r>
            <a:r>
              <a:rPr lang="en-US" sz="2800" dirty="0" smtClean="0"/>
              <a:t/>
            </a:r>
            <a:br>
              <a:rPr lang="en-US" sz="2800" dirty="0" smtClean="0"/>
            </a:br>
            <a:r>
              <a:rPr lang="en-US" sz="1333" dirty="0" smtClean="0">
                <a:hlinkClick r:id="rId2"/>
              </a:rPr>
              <a:t>http://www.youtube.com/watch?v=26hFtnpggSk&amp;feature=related</a:t>
            </a:r>
            <a:endParaRPr lang="en-US" sz="1333" dirty="0"/>
          </a:p>
        </p:txBody>
      </p:sp>
      <p:pic>
        <p:nvPicPr>
          <p:cNvPr id="4" name="Content Placeholder 3" descr="Press Conference.tiff"/>
          <p:cNvPicPr>
            <a:picLocks noGrp="1" noChangeAspect="1"/>
          </p:cNvPicPr>
          <p:nvPr>
            <p:ph idx="1"/>
          </p:nvPr>
        </p:nvPicPr>
        <p:blipFill>
          <a:blip r:embed="rId3"/>
          <a:srcRect t="-2698" b="-2698"/>
          <a:stretch>
            <a:fillRect/>
          </a:stretch>
        </p:blipFill>
        <p:spPr>
          <a:xfrm>
            <a:off x="914400" y="1600200"/>
            <a:ext cx="8229600" cy="45259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Global Monitoring of Black Carbon Network Using Mobile Phones</a:t>
            </a:r>
            <a:br>
              <a:rPr lang="en-US" sz="1600" dirty="0" smtClean="0"/>
            </a:br>
            <a:r>
              <a:rPr lang="en-US" sz="1600" dirty="0" smtClean="0"/>
              <a:t> Nithya Ramanathan</a:t>
            </a:r>
            <a:br>
              <a:rPr lang="en-US" sz="1600" dirty="0" smtClean="0"/>
            </a:br>
            <a:r>
              <a:rPr lang="en-US" sz="1600" dirty="0" smtClean="0"/>
              <a:t>AGU Press Conference, Tuesday, December 14, 2010</a:t>
            </a:r>
            <a:br>
              <a:rPr lang="en-US" sz="1600" dirty="0" smtClean="0"/>
            </a:br>
            <a:r>
              <a:rPr lang="en-US" sz="1600" dirty="0" smtClean="0">
                <a:hlinkClick r:id="rId2"/>
              </a:rPr>
              <a:t>http://www.youtube.com/watch?v=26hFtnpggSk&amp;feature=related</a:t>
            </a:r>
            <a:endParaRPr lang="en-US" sz="1600" dirty="0"/>
          </a:p>
        </p:txBody>
      </p:sp>
      <p:pic>
        <p:nvPicPr>
          <p:cNvPr id="4" name="Content Placeholder 3" descr="black carbon sampler.tiff"/>
          <p:cNvPicPr>
            <a:picLocks noGrp="1" noChangeAspect="1"/>
          </p:cNvPicPr>
          <p:nvPr>
            <p:ph idx="1"/>
          </p:nvPr>
        </p:nvPicPr>
        <p:blipFill>
          <a:blip r:embed="rId3"/>
          <a:srcRect l="-7319" r="-7319"/>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Jigsaw Method.tiff"/>
          <p:cNvPicPr>
            <a:picLocks noChangeAspect="1"/>
          </p:cNvPicPr>
          <p:nvPr/>
        </p:nvPicPr>
        <p:blipFill>
          <a:blip r:embed="rId2"/>
          <a:stretch>
            <a:fillRect/>
          </a:stretch>
        </p:blipFill>
        <p:spPr>
          <a:xfrm>
            <a:off x="0" y="546491"/>
            <a:ext cx="9144000" cy="576501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ncept Map serc.tiff"/>
          <p:cNvPicPr>
            <a:picLocks noChangeAspect="1"/>
          </p:cNvPicPr>
          <p:nvPr/>
        </p:nvPicPr>
        <p:blipFill>
          <a:blip r:embed="rId2"/>
          <a:stretch>
            <a:fillRect/>
          </a:stretch>
        </p:blipFill>
        <p:spPr>
          <a:xfrm>
            <a:off x="0" y="546491"/>
            <a:ext cx="9144000" cy="576501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15852" cy="1721178"/>
          </a:xfrm>
        </p:spPr>
        <p:txBody>
          <a:bodyPr>
            <a:normAutofit fontScale="90000"/>
          </a:bodyPr>
          <a:lstStyle/>
          <a:p>
            <a:pPr algn="l"/>
            <a:r>
              <a:rPr lang="en-US" sz="1600" b="1" dirty="0" smtClean="0"/>
              <a:t> 	</a:t>
            </a:r>
            <a:br>
              <a:rPr lang="en-US" sz="1600" b="1" dirty="0" smtClean="0"/>
            </a:br>
            <a:r>
              <a:rPr lang="en-US" sz="1600" b="1" dirty="0" smtClean="0"/>
              <a:t/>
            </a:r>
            <a:br>
              <a:rPr lang="en-US" sz="1600" b="1" dirty="0" smtClean="0"/>
            </a:br>
            <a:r>
              <a:rPr lang="en-US" sz="1600" b="1" dirty="0" smtClean="0"/>
              <a:t>						</a:t>
            </a:r>
            <a:r>
              <a:rPr lang="en-US" sz="2000" b="1" dirty="0" smtClean="0"/>
              <a:t>Black Carbon Assignment</a:t>
            </a:r>
            <a:r>
              <a:rPr lang="en-US" sz="1600" b="1" dirty="0" smtClean="0"/>
              <a:t/>
            </a:r>
            <a:br>
              <a:rPr lang="en-US" sz="1600" b="1" dirty="0" smtClean="0"/>
            </a:br>
            <a:r>
              <a:rPr lang="en-US" sz="1600" b="1" dirty="0" smtClean="0"/>
              <a:t/>
            </a:r>
            <a:br>
              <a:rPr lang="en-US" sz="1600" b="1" dirty="0" smtClean="0"/>
            </a:br>
            <a:r>
              <a:rPr lang="en-US" sz="1600" b="1" dirty="0" smtClean="0"/>
              <a:t>1.  Students will read through the New York Times article.   As they read,  students will note the many impacts of the use of wood, dung and charcoal as household fuel in developing countries, and will generate a list of references quoted in the article. These references will be a good starting point in learning more about their topics.</a:t>
            </a:r>
            <a:br>
              <a:rPr lang="en-US" sz="1600" b="1" dirty="0" smtClean="0"/>
            </a:br>
            <a:r>
              <a:rPr lang="en-US" sz="1600" b="1" dirty="0" smtClean="0">
                <a:solidFill>
                  <a:srgbClr val="3366FF"/>
                </a:solidFill>
              </a:rPr>
              <a:t>2.  When the class comes back together, a list of topics and questions related to the impacts of black carbon is compiled.</a:t>
            </a:r>
            <a:br>
              <a:rPr lang="en-US" sz="1600" b="1" dirty="0" smtClean="0">
                <a:solidFill>
                  <a:srgbClr val="3366FF"/>
                </a:solidFill>
              </a:rPr>
            </a:br>
            <a:r>
              <a:rPr lang="en-US" sz="2000" dirty="0" smtClean="0"/>
              <a:t/>
            </a:r>
            <a:br>
              <a:rPr lang="en-US" sz="2000" dirty="0" smtClean="0"/>
            </a:br>
            <a:endParaRPr lang="en-US" sz="2400" dirty="0"/>
          </a:p>
        </p:txBody>
      </p:sp>
      <p:pic>
        <p:nvPicPr>
          <p:cNvPr id="4" name="Picture 3" descr="16degrees_xl.jpg"/>
          <p:cNvPicPr>
            <a:picLocks noChangeAspect="1"/>
          </p:cNvPicPr>
          <p:nvPr/>
        </p:nvPicPr>
        <p:blipFill>
          <a:blip r:embed="rId2"/>
          <a:stretch>
            <a:fillRect/>
          </a:stretch>
        </p:blipFill>
        <p:spPr>
          <a:xfrm>
            <a:off x="1822579" y="2178285"/>
            <a:ext cx="5894524" cy="3536715"/>
          </a:xfrm>
          <a:prstGeom prst="rect">
            <a:avLst/>
          </a:prstGeom>
        </p:spPr>
      </p:pic>
      <p:sp>
        <p:nvSpPr>
          <p:cNvPr id="5" name="TextBox 4"/>
          <p:cNvSpPr txBox="1"/>
          <p:nvPr/>
        </p:nvSpPr>
        <p:spPr>
          <a:xfrm>
            <a:off x="2274662" y="6140972"/>
            <a:ext cx="4884242" cy="461665"/>
          </a:xfrm>
          <a:prstGeom prst="rect">
            <a:avLst/>
          </a:prstGeom>
          <a:noFill/>
        </p:spPr>
        <p:txBody>
          <a:bodyPr wrap="square" rtlCol="0">
            <a:spAutoFit/>
          </a:bodyPr>
          <a:lstStyle/>
          <a:p>
            <a:r>
              <a:rPr lang="en-US" sz="1200" dirty="0" smtClean="0"/>
              <a:t>“Third World Soot is Target in Climate Fight” by Elizabeth Rosenthal</a:t>
            </a:r>
            <a:br>
              <a:rPr lang="en-US" sz="1200" dirty="0" smtClean="0"/>
            </a:br>
            <a:r>
              <a:rPr lang="en-US" sz="1200" dirty="0" smtClean="0">
                <a:hlinkClick r:id="rId3"/>
              </a:rPr>
              <a:t>http://www.nytimes.com/2009/04/16/science/earth/16degrees.html</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74638"/>
            <a:ext cx="8229600" cy="1143000"/>
          </a:xfrm>
        </p:spPr>
        <p:txBody>
          <a:bodyPr>
            <a:normAutofit/>
          </a:bodyPr>
          <a:lstStyle/>
          <a:p>
            <a:r>
              <a:rPr lang="en-US" sz="3600" dirty="0" smtClean="0"/>
              <a:t>     Energy and the Poor</a:t>
            </a:r>
            <a:endParaRPr lang="en-US" sz="3600" dirty="0"/>
          </a:p>
        </p:txBody>
      </p:sp>
      <p:sp>
        <p:nvSpPr>
          <p:cNvPr id="9" name="Content Placeholder 8"/>
          <p:cNvSpPr>
            <a:spLocks noGrp="1"/>
          </p:cNvSpPr>
          <p:nvPr>
            <p:ph sz="half" idx="4294967295"/>
          </p:nvPr>
        </p:nvSpPr>
        <p:spPr>
          <a:xfrm>
            <a:off x="5105400" y="1600201"/>
            <a:ext cx="3707534" cy="3954588"/>
          </a:xfrm>
        </p:spPr>
        <p:txBody>
          <a:bodyPr>
            <a:normAutofit fontScale="40000" lnSpcReduction="20000"/>
          </a:bodyPr>
          <a:lstStyle/>
          <a:p>
            <a:pPr>
              <a:buNone/>
            </a:pPr>
            <a:r>
              <a:rPr lang="en-US" sz="4000" dirty="0" smtClean="0"/>
              <a:t>Number of people without electricity in their homes: 1.6 billion (80% rural)</a:t>
            </a:r>
          </a:p>
          <a:p>
            <a:pPr>
              <a:buNone/>
            </a:pPr>
            <a:r>
              <a:rPr lang="en-US" sz="4000" dirty="0" smtClean="0"/>
              <a:t>Number of people relying on traditional biomass fuels for cooking and heating: 2.4 billion</a:t>
            </a:r>
          </a:p>
          <a:p>
            <a:pPr>
              <a:buNone/>
            </a:pPr>
            <a:r>
              <a:rPr lang="en-US" sz="4000" dirty="0" smtClean="0"/>
              <a:t>Number of people killed </a:t>
            </a:r>
            <a:r>
              <a:rPr lang="en-US" sz="4000" dirty="0" smtClean="0">
                <a:solidFill>
                  <a:srgbClr val="FF0000"/>
                </a:solidFill>
              </a:rPr>
              <a:t>annually </a:t>
            </a:r>
            <a:r>
              <a:rPr lang="en-US" sz="4000" dirty="0" smtClean="0"/>
              <a:t>from health problems associated with open-fire cooking: nearly </a:t>
            </a:r>
            <a:r>
              <a:rPr lang="en-US" sz="4000" dirty="0" smtClean="0">
                <a:solidFill>
                  <a:srgbClr val="FF0000"/>
                </a:solidFill>
              </a:rPr>
              <a:t>2 million</a:t>
            </a:r>
          </a:p>
          <a:p>
            <a:pPr>
              <a:buNone/>
            </a:pPr>
            <a:r>
              <a:rPr lang="en-US" sz="4000" dirty="0" smtClean="0"/>
              <a:t>Percent of total energy consumption used for domestic cooking in sub-Saharan Africa: 60%</a:t>
            </a:r>
          </a:p>
          <a:p>
            <a:pPr>
              <a:buNone/>
            </a:pPr>
            <a:endParaRPr lang="en-US" sz="4000" dirty="0" smtClean="0"/>
          </a:p>
          <a:p>
            <a:pPr>
              <a:buNone/>
            </a:pPr>
            <a:endParaRPr lang="en-US" sz="2182" i="1" dirty="0" smtClean="0"/>
          </a:p>
          <a:p>
            <a:pPr>
              <a:buNone/>
            </a:pPr>
            <a:endParaRPr lang="en-US" sz="2182" i="1" dirty="0" smtClean="0"/>
          </a:p>
          <a:p>
            <a:pPr>
              <a:buNone/>
            </a:pPr>
            <a:r>
              <a:rPr lang="en-US" sz="2750" i="1" dirty="0" smtClean="0"/>
              <a:t>From: Spreading the Water Wealth: Making Water Infrastructure Work for the Poor,” IRN Dams, Rivers and People Report 2006, International Rivers Network, Berkeley, CA.</a:t>
            </a:r>
          </a:p>
          <a:p>
            <a:endParaRPr lang="en-US" dirty="0"/>
          </a:p>
        </p:txBody>
      </p:sp>
      <p:pic>
        <p:nvPicPr>
          <p:cNvPr id="10" name="Content Placeholder 9" descr="Indian_girls_making_tea_over_open_fire.jpg"/>
          <p:cNvPicPr>
            <a:picLocks noGrp="1" noChangeAspect="1"/>
          </p:cNvPicPr>
          <p:nvPr>
            <p:ph sz="half" idx="4294967295"/>
          </p:nvPr>
        </p:nvPicPr>
        <p:blipFill>
          <a:blip r:embed="rId2"/>
          <a:srcRect t="-25486" b="-25486"/>
          <a:stretch>
            <a:fillRect/>
          </a:stretch>
        </p:blipFill>
        <p:spPr>
          <a:xfrm>
            <a:off x="741542" y="1600200"/>
            <a:ext cx="4038600" cy="452596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70435" y="211694"/>
            <a:ext cx="7849684" cy="4801314"/>
          </a:xfrm>
          <a:prstGeom prst="rect">
            <a:avLst/>
          </a:prstGeom>
        </p:spPr>
        <p:txBody>
          <a:bodyPr wrap="square">
            <a:spAutoFit/>
          </a:bodyPr>
          <a:lstStyle/>
          <a:p>
            <a:r>
              <a:rPr lang="en-US" dirty="0" smtClean="0"/>
              <a:t>					</a:t>
            </a:r>
            <a:r>
              <a:rPr lang="en-US" b="1" dirty="0" smtClean="0"/>
              <a:t>          </a:t>
            </a:r>
            <a:r>
              <a:rPr lang="en-US" sz="2000" b="1" dirty="0" smtClean="0"/>
              <a:t>Black Carbon Assignment</a:t>
            </a:r>
          </a:p>
          <a:p>
            <a:pPr marL="342900" indent="-342900"/>
            <a:r>
              <a:rPr lang="en-US" sz="1600" b="1" dirty="0" smtClean="0"/>
              <a:t>A list of some of the types of questions generated:</a:t>
            </a:r>
          </a:p>
          <a:p>
            <a:pPr marL="342900" indent="-342900"/>
            <a:r>
              <a:rPr lang="en-US" sz="1600" b="1" dirty="0" smtClean="0">
                <a:solidFill>
                  <a:srgbClr val="FF6600"/>
                </a:solidFill>
              </a:rPr>
              <a:t> What is the role of black carbon in global climate change?</a:t>
            </a:r>
          </a:p>
          <a:p>
            <a:pPr marL="342900" indent="-342900"/>
            <a:r>
              <a:rPr lang="en-US" sz="1600" b="1" dirty="0" smtClean="0">
                <a:solidFill>
                  <a:srgbClr val="FF6600"/>
                </a:solidFill>
              </a:rPr>
              <a:t> How does soot deposition affect snow and ice?  Will it change the timing and amount of water available?</a:t>
            </a:r>
          </a:p>
          <a:p>
            <a:pPr marL="342900" indent="-342900"/>
            <a:r>
              <a:rPr lang="en-US" sz="1600" b="1" dirty="0" smtClean="0">
                <a:solidFill>
                  <a:srgbClr val="FF6600"/>
                </a:solidFill>
              </a:rPr>
              <a:t>How will changing water availability affect agriculture and food production?</a:t>
            </a:r>
          </a:p>
          <a:p>
            <a:pPr marL="342900" indent="-342900"/>
            <a:r>
              <a:rPr lang="en-US" sz="1600" b="1" dirty="0" smtClean="0">
                <a:solidFill>
                  <a:srgbClr val="FF6600"/>
                </a:solidFill>
              </a:rPr>
              <a:t>What is the impact of black carbon on freshwater ecosystems?</a:t>
            </a:r>
          </a:p>
          <a:p>
            <a:pPr marL="342900" indent="-342900"/>
            <a:r>
              <a:rPr lang="en-US" sz="1600" b="1" dirty="0" smtClean="0">
                <a:solidFill>
                  <a:srgbClr val="FF6600"/>
                </a:solidFill>
              </a:rPr>
              <a:t>How does black carbon affect respiratory health?</a:t>
            </a:r>
          </a:p>
          <a:p>
            <a:pPr marL="342900" indent="-342900"/>
            <a:r>
              <a:rPr lang="en-US" sz="1600" b="1" dirty="0" smtClean="0">
                <a:solidFill>
                  <a:srgbClr val="FF6600"/>
                </a:solidFill>
              </a:rPr>
              <a:t>What governmental policy and legislation can help reduce black carbon?</a:t>
            </a:r>
          </a:p>
          <a:p>
            <a:pPr marL="342900" indent="-342900"/>
            <a:r>
              <a:rPr lang="en-US" sz="1600" b="1" dirty="0" smtClean="0">
                <a:solidFill>
                  <a:srgbClr val="FF6600"/>
                </a:solidFill>
              </a:rPr>
              <a:t>What new technologies are being developed for cook stoves?</a:t>
            </a:r>
          </a:p>
          <a:p>
            <a:pPr marL="342900" indent="-342900"/>
            <a:r>
              <a:rPr lang="en-US" sz="1600" b="1" dirty="0" smtClean="0">
                <a:solidFill>
                  <a:srgbClr val="FF6600"/>
                </a:solidFill>
              </a:rPr>
              <a:t>What are the social and environmental impacts of wood gathering?</a:t>
            </a:r>
            <a:endParaRPr lang="en-US" sz="1600" b="1" dirty="0" smtClean="0"/>
          </a:p>
          <a:p>
            <a:pPr marL="342900" indent="-342900">
              <a:buAutoNum type="arabicPeriod" startAt="3"/>
            </a:pPr>
            <a:r>
              <a:rPr lang="en-US" b="1" dirty="0" smtClean="0"/>
              <a:t>First single topic-group:  </a:t>
            </a:r>
          </a:p>
          <a:p>
            <a:pPr marL="342900" indent="-342900"/>
            <a:r>
              <a:rPr lang="en-US" b="1" dirty="0" smtClean="0"/>
              <a:t>	</a:t>
            </a:r>
            <a:r>
              <a:rPr lang="en-US" dirty="0" smtClean="0"/>
              <a:t>All of the students in the first group research </a:t>
            </a:r>
            <a:r>
              <a:rPr lang="en-US" b="1" i="1" dirty="0" smtClean="0"/>
              <a:t>the same </a:t>
            </a:r>
            <a:r>
              <a:rPr lang="en-US" dirty="0" smtClean="0"/>
              <a:t>black carbon-related topic,  gathering and synthesizing information. Each student generates their own individual notes on this topic, in greater detail and depth than the original New York Times article</a:t>
            </a:r>
            <a:r>
              <a:rPr lang="en-US" dirty="0" smtClean="0">
                <a:solidFill>
                  <a:schemeClr val="tx1">
                    <a:lumMod val="95000"/>
                    <a:lumOff val="5000"/>
                  </a:schemeClr>
                </a:solidFill>
              </a:rPr>
              <a:t>.</a:t>
            </a:r>
          </a:p>
          <a:p>
            <a:pPr marL="342900" indent="-342900"/>
            <a:r>
              <a:rPr lang="en-US" i="1" dirty="0" smtClean="0"/>
              <a:t>This is a good opportunity to discuss search engines, reliable web resources and library resources at your university.</a:t>
            </a:r>
            <a:endParaRPr lang="en-US" i="1" dirty="0" smtClean="0">
              <a:solidFill>
                <a:schemeClr val="tx1">
                  <a:lumMod val="95000"/>
                  <a:lumOff val="5000"/>
                </a:schemeClr>
              </a:solidFill>
            </a:endParaRPr>
          </a:p>
        </p:txBody>
      </p:sp>
      <p:pic>
        <p:nvPicPr>
          <p:cNvPr id="3" name="Picture 2" descr="single group.tiff"/>
          <p:cNvPicPr>
            <a:picLocks noChangeAspect="1"/>
          </p:cNvPicPr>
          <p:nvPr/>
        </p:nvPicPr>
        <p:blipFill>
          <a:blip r:embed="rId3"/>
          <a:stretch>
            <a:fillRect/>
          </a:stretch>
        </p:blipFill>
        <p:spPr>
          <a:xfrm>
            <a:off x="2290065" y="5043787"/>
            <a:ext cx="4089400" cy="1422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91682" y="505060"/>
            <a:ext cx="7735150" cy="1877437"/>
          </a:xfrm>
          <a:prstGeom prst="rect">
            <a:avLst/>
          </a:prstGeom>
          <a:noFill/>
        </p:spPr>
        <p:txBody>
          <a:bodyPr wrap="square" rtlCol="0">
            <a:spAutoFit/>
          </a:bodyPr>
          <a:lstStyle/>
          <a:p>
            <a:pPr marL="342900" indent="-342900"/>
            <a:r>
              <a:rPr lang="en-US" sz="1600" b="1" dirty="0" smtClean="0">
                <a:solidFill>
                  <a:srgbClr val="0000FF"/>
                </a:solidFill>
              </a:rPr>
              <a:t>4.  Second multi-topic group:</a:t>
            </a:r>
          </a:p>
          <a:p>
            <a:pPr marL="342900" indent="-342900"/>
            <a:r>
              <a:rPr lang="en-US" sz="1600" b="1" dirty="0" smtClean="0">
                <a:solidFill>
                  <a:srgbClr val="0000FF"/>
                </a:solidFill>
              </a:rPr>
              <a:t>	 </a:t>
            </a:r>
            <a:r>
              <a:rPr lang="en-US" sz="1400" b="1" dirty="0" smtClean="0">
                <a:solidFill>
                  <a:srgbClr val="0000FF"/>
                </a:solidFill>
              </a:rPr>
              <a:t>Students form new groups, with each new  group having </a:t>
            </a:r>
            <a:r>
              <a:rPr lang="en-US" sz="1400" b="1" dirty="0" smtClean="0"/>
              <a:t>one member </a:t>
            </a:r>
            <a:r>
              <a:rPr lang="en-US" sz="1400" b="1" dirty="0" smtClean="0">
                <a:solidFill>
                  <a:srgbClr val="0000FF"/>
                </a:solidFill>
              </a:rPr>
              <a:t>from each of the</a:t>
            </a:r>
            <a:r>
              <a:rPr lang="en-US" sz="1400" b="1" dirty="0" smtClean="0"/>
              <a:t> first single-topic groups</a:t>
            </a:r>
            <a:r>
              <a:rPr lang="en-US" sz="1400" b="1" dirty="0" smtClean="0">
                <a:solidFill>
                  <a:srgbClr val="0000FF"/>
                </a:solidFill>
              </a:rPr>
              <a:t>. As a multi-topic group, the students generate a concept map illustrating the wide-ranging topics and questions related to black carbon generating fuels. A very broad example is given below. </a:t>
            </a:r>
          </a:p>
          <a:p>
            <a:pPr marL="342900" indent="-342900"/>
            <a:r>
              <a:rPr lang="en-US" sz="1400" b="1" dirty="0" smtClean="0">
                <a:solidFill>
                  <a:srgbClr val="0000FF"/>
                </a:solidFill>
              </a:rPr>
              <a:t>A group-written paper is completed synthesizing the students’ findings, hopefully presenting some solutions.  This paper should go beyond the bounds of the original New York Times article, not simply restate it.</a:t>
            </a:r>
            <a:endParaRPr lang="en-US" sz="1400" b="1" dirty="0">
              <a:solidFill>
                <a:srgbClr val="0000FF"/>
              </a:solidFill>
            </a:endParaRPr>
          </a:p>
        </p:txBody>
      </p:sp>
      <p:pic>
        <p:nvPicPr>
          <p:cNvPr id="3" name="Picture 2" descr="concept map clip.tiff"/>
          <p:cNvPicPr>
            <a:picLocks noChangeAspect="1"/>
          </p:cNvPicPr>
          <p:nvPr/>
        </p:nvPicPr>
        <p:blipFill>
          <a:blip r:embed="rId2"/>
          <a:stretch>
            <a:fillRect/>
          </a:stretch>
        </p:blipFill>
        <p:spPr>
          <a:xfrm>
            <a:off x="3168634" y="2320942"/>
            <a:ext cx="5409388" cy="3913664"/>
          </a:xfrm>
          <a:prstGeom prst="rect">
            <a:avLst/>
          </a:prstGeom>
        </p:spPr>
      </p:pic>
      <p:pic>
        <p:nvPicPr>
          <p:cNvPr id="4" name="Picture 3" descr="multi group.tiff"/>
          <p:cNvPicPr>
            <a:picLocks noChangeAspect="1"/>
          </p:cNvPicPr>
          <p:nvPr/>
        </p:nvPicPr>
        <p:blipFill>
          <a:blip r:embed="rId3"/>
          <a:stretch>
            <a:fillRect/>
          </a:stretch>
        </p:blipFill>
        <p:spPr>
          <a:xfrm>
            <a:off x="591682" y="2320942"/>
            <a:ext cx="3530600" cy="1206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Posted with New York Times Article</a:t>
            </a:r>
            <a:endParaRPr lang="en-US" sz="2800" dirty="0"/>
          </a:p>
        </p:txBody>
      </p:sp>
      <p:pic>
        <p:nvPicPr>
          <p:cNvPr id="3" name="Picture 2" descr="16degreesgrfx_large.jpg"/>
          <p:cNvPicPr>
            <a:picLocks noChangeAspect="1"/>
          </p:cNvPicPr>
          <p:nvPr/>
        </p:nvPicPr>
        <p:blipFill>
          <a:blip r:embed="rId2"/>
          <a:stretch>
            <a:fillRect/>
          </a:stretch>
        </p:blipFill>
        <p:spPr>
          <a:xfrm>
            <a:off x="2032000" y="1417638"/>
            <a:ext cx="5080000" cy="4953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Family Cooking in Kohlua, India</a:t>
            </a:r>
            <a:br>
              <a:rPr lang="en-US" sz="2400" dirty="0" smtClean="0"/>
            </a:br>
            <a:r>
              <a:rPr lang="en-US" sz="2000" i="1" dirty="0" smtClean="0"/>
              <a:t>Adam Ferguson for The New York Times</a:t>
            </a:r>
            <a:endParaRPr lang="en-US" sz="2000" i="1" dirty="0"/>
          </a:p>
        </p:txBody>
      </p:sp>
      <p:pic>
        <p:nvPicPr>
          <p:cNvPr id="3" name="Picture 2" descr="27259499-5.jpg"/>
          <p:cNvPicPr>
            <a:picLocks noChangeAspect="1"/>
          </p:cNvPicPr>
          <p:nvPr/>
        </p:nvPicPr>
        <p:blipFill>
          <a:blip r:embed="rId2"/>
          <a:stretch>
            <a:fillRect/>
          </a:stretch>
        </p:blipFill>
        <p:spPr>
          <a:xfrm>
            <a:off x="762000" y="1417638"/>
            <a:ext cx="7620000" cy="5080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sz="2667" dirty="0" smtClean="0"/>
              <a:t>Stacks of Dung Cakes Used For Cooking Fuel in Kohlua, India </a:t>
            </a:r>
            <a:r>
              <a:rPr lang="en-US" sz="2222" i="1" dirty="0" smtClean="0"/>
              <a:t>Adam Ferguson for The New York Times</a:t>
            </a:r>
            <a:endParaRPr lang="en-US" sz="2222" i="1" dirty="0"/>
          </a:p>
        </p:txBody>
      </p:sp>
      <p:pic>
        <p:nvPicPr>
          <p:cNvPr id="3" name="Picture 2" descr="27259343-6.jpg"/>
          <p:cNvPicPr>
            <a:picLocks noChangeAspect="1"/>
          </p:cNvPicPr>
          <p:nvPr/>
        </p:nvPicPr>
        <p:blipFill>
          <a:blip r:embed="rId2"/>
          <a:stretch>
            <a:fillRect/>
          </a:stretch>
        </p:blipFill>
        <p:spPr>
          <a:xfrm>
            <a:off x="762000" y="1397000"/>
            <a:ext cx="7620000" cy="5080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8576"/>
          </a:xfrm>
        </p:spPr>
        <p:txBody>
          <a:bodyPr>
            <a:normAutofit fontScale="90000"/>
          </a:bodyPr>
          <a:lstStyle/>
          <a:p>
            <a:r>
              <a:rPr lang="en-US" sz="2667" dirty="0" smtClean="0"/>
              <a:t>Early Morning Cooking Fires Across Pipal Kheda, India </a:t>
            </a:r>
            <a:r>
              <a:rPr lang="en-US" sz="2800" dirty="0" smtClean="0"/>
              <a:t/>
            </a:r>
            <a:br>
              <a:rPr lang="en-US" sz="2800" dirty="0" smtClean="0"/>
            </a:br>
            <a:r>
              <a:rPr lang="en-US" sz="2222" i="1" dirty="0" smtClean="0"/>
              <a:t>Adam Ferguson for The New York Times</a:t>
            </a:r>
            <a:endParaRPr lang="en-US" sz="2222" i="1" dirty="0"/>
          </a:p>
        </p:txBody>
      </p:sp>
      <p:pic>
        <p:nvPicPr>
          <p:cNvPr id="3" name="Picture 2" descr="27259239-8.jpg"/>
          <p:cNvPicPr>
            <a:picLocks noChangeAspect="1"/>
          </p:cNvPicPr>
          <p:nvPr/>
        </p:nvPicPr>
        <p:blipFill>
          <a:blip r:embed="rId2"/>
          <a:stretch>
            <a:fillRect/>
          </a:stretch>
        </p:blipFill>
        <p:spPr>
          <a:xfrm>
            <a:off x="762000" y="1215571"/>
            <a:ext cx="7620000" cy="5080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362"/>
          </a:xfrm>
        </p:spPr>
        <p:txBody>
          <a:bodyPr>
            <a:normAutofit fontScale="90000"/>
          </a:bodyPr>
          <a:lstStyle/>
          <a:p>
            <a:r>
              <a:rPr lang="en-US" sz="2800" dirty="0" smtClean="0"/>
              <a:t>Burning Dung Cake in Kolhua, India</a:t>
            </a:r>
            <a:br>
              <a:rPr lang="en-US" sz="2800" dirty="0" smtClean="0"/>
            </a:br>
            <a:r>
              <a:rPr lang="en-US" sz="2000" i="1" dirty="0" smtClean="0"/>
              <a:t>Adam Ferguson for The New York Times</a:t>
            </a:r>
            <a:endParaRPr lang="en-US" sz="2000" i="1" dirty="0"/>
          </a:p>
        </p:txBody>
      </p:sp>
      <p:pic>
        <p:nvPicPr>
          <p:cNvPr id="3" name="Picture 2" descr="27259251-10.jpg"/>
          <p:cNvPicPr>
            <a:picLocks noChangeAspect="1"/>
          </p:cNvPicPr>
          <p:nvPr/>
        </p:nvPicPr>
        <p:blipFill>
          <a:blip r:embed="rId2"/>
          <a:stretch>
            <a:fillRect/>
          </a:stretch>
        </p:blipFill>
        <p:spPr>
          <a:xfrm>
            <a:off x="762000" y="1083369"/>
            <a:ext cx="7620000" cy="5080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uryaWhitePaper.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P_Black_Carbon_.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148894" y="0"/>
            <a:ext cx="4846211"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lackcarbonresearch NOA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335"/>
            <a:ext cx="8229600" cy="1270163"/>
          </a:xfrm>
        </p:spPr>
        <p:txBody>
          <a:bodyPr>
            <a:normAutofit/>
          </a:bodyPr>
          <a:lstStyle/>
          <a:p>
            <a:r>
              <a:rPr lang="en-US" sz="2400" dirty="0" smtClean="0"/>
              <a:t>A good introduction to the term </a:t>
            </a:r>
            <a:r>
              <a:rPr lang="en-US" sz="2400" b="1" i="1" dirty="0" smtClean="0"/>
              <a:t>Black Carbon </a:t>
            </a:r>
            <a:r>
              <a:rPr lang="en-US" sz="2400" dirty="0" smtClean="0"/>
              <a:t>is a short clip on the Earth Justice  website, “Stop Soot.”  Black carbon, or soot, is released when dung, charcoal, wood or diesel fuel is burned.</a:t>
            </a:r>
            <a:endParaRPr lang="en-US" sz="2400" dirty="0"/>
          </a:p>
        </p:txBody>
      </p:sp>
      <p:pic>
        <p:nvPicPr>
          <p:cNvPr id="3" name="Picture 2" descr="Stop Soot 1.tiff"/>
          <p:cNvPicPr>
            <a:picLocks noChangeAspect="1"/>
          </p:cNvPicPr>
          <p:nvPr/>
        </p:nvPicPr>
        <p:blipFill>
          <a:blip r:embed="rId2"/>
          <a:stretch>
            <a:fillRect/>
          </a:stretch>
        </p:blipFill>
        <p:spPr>
          <a:xfrm>
            <a:off x="0" y="1499498"/>
            <a:ext cx="9144000" cy="535850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limatealertautumn2009.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22318" y="0"/>
            <a:ext cx="5299364"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reakfast_making_in_adivasi_village,_Umaria_district,_India.jpg"/>
          <p:cNvPicPr>
            <a:picLocks noChangeAspect="1"/>
          </p:cNvPicPr>
          <p:nvPr/>
        </p:nvPicPr>
        <p:blipFill>
          <a:blip r:embed="rId3"/>
          <a:stretch>
            <a:fillRect/>
          </a:stretch>
        </p:blipFill>
        <p:spPr>
          <a:xfrm>
            <a:off x="1002632" y="1768638"/>
            <a:ext cx="7077300" cy="4718200"/>
          </a:xfrm>
          <a:prstGeom prst="rect">
            <a:avLst/>
          </a:prstGeom>
        </p:spPr>
      </p:pic>
      <p:sp>
        <p:nvSpPr>
          <p:cNvPr id="5" name="TextBox 4"/>
          <p:cNvSpPr txBox="1"/>
          <p:nvPr/>
        </p:nvSpPr>
        <p:spPr>
          <a:xfrm>
            <a:off x="1002632" y="414421"/>
            <a:ext cx="7699544" cy="1354217"/>
          </a:xfrm>
          <a:prstGeom prst="rect">
            <a:avLst/>
          </a:prstGeom>
          <a:noFill/>
        </p:spPr>
        <p:txBody>
          <a:bodyPr wrap="square" rtlCol="0">
            <a:spAutoFit/>
          </a:bodyPr>
          <a:lstStyle/>
          <a:p>
            <a:r>
              <a:rPr lang="en-US" sz="1400" dirty="0" smtClean="0"/>
              <a:t>Higher-income nations will need to commit to substantial reductions of </a:t>
            </a:r>
            <a:r>
              <a:rPr lang="en-US" sz="1400" dirty="0" smtClean="0">
                <a:solidFill>
                  <a:srgbClr val="FF0000"/>
                </a:solidFill>
              </a:rPr>
              <a:t>all</a:t>
            </a:r>
            <a:r>
              <a:rPr lang="en-US" sz="1400" dirty="0" smtClean="0"/>
              <a:t> greenhouse gases.  Can low or middle-income nations work to reduce black carbon and other short-lived greenhouse gases that they emit in greater proportion? </a:t>
            </a:r>
          </a:p>
          <a:p>
            <a:r>
              <a:rPr lang="en-US" sz="1400" dirty="0" smtClean="0"/>
              <a:t>The </a:t>
            </a:r>
            <a:r>
              <a:rPr lang="en-US" sz="1400" i="1" dirty="0" smtClean="0"/>
              <a:t>common but differentiated responsibility </a:t>
            </a:r>
            <a:r>
              <a:rPr lang="en-US" sz="1400" dirty="0" smtClean="0"/>
              <a:t>(CBDR) principle supports mitigation sharing among nations. Is it fair to expect developing nations to bear this burden ?</a:t>
            </a:r>
          </a:p>
          <a:p>
            <a:endParaRPr lang="en-US" sz="12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09457" y="977734"/>
            <a:ext cx="6993433" cy="2585323"/>
          </a:xfrm>
          <a:prstGeom prst="rect">
            <a:avLst/>
          </a:prstGeom>
          <a:noFill/>
        </p:spPr>
        <p:txBody>
          <a:bodyPr wrap="none" rtlCol="0">
            <a:spAutoFit/>
          </a:bodyPr>
          <a:lstStyle/>
          <a:p>
            <a:r>
              <a:rPr lang="en-US" dirty="0" smtClean="0"/>
              <a:t>Photos from the New York Times article and Wikipedia Commons.</a:t>
            </a:r>
          </a:p>
          <a:p>
            <a:endParaRPr lang="en-US" dirty="0" smtClean="0"/>
          </a:p>
          <a:p>
            <a:r>
              <a:rPr lang="en-US" dirty="0" smtClean="0"/>
              <a:t>References are included in the PowerPoint slides.  Additional references </a:t>
            </a:r>
          </a:p>
          <a:p>
            <a:r>
              <a:rPr lang="en-US" smtClean="0"/>
              <a:t>are given on </a:t>
            </a:r>
            <a:r>
              <a:rPr lang="en-US" dirty="0" smtClean="0"/>
              <a:t>the Instructor’s Notes at the SERC website (will be updated).</a:t>
            </a:r>
          </a:p>
          <a:p>
            <a:r>
              <a:rPr lang="en-US" dirty="0" smtClean="0"/>
              <a:t> </a:t>
            </a:r>
          </a:p>
          <a:p>
            <a:r>
              <a:rPr lang="en-US" dirty="0" smtClean="0">
                <a:hlinkClick r:id="rId2"/>
              </a:rPr>
              <a:t>http://serc.carleton.edu/NAGTWorkshops/energy/activities/32421.html</a:t>
            </a:r>
            <a:endParaRPr lang="en-US" dirty="0" smtClean="0"/>
          </a:p>
          <a:p>
            <a:endParaRPr lang="en-US" dirty="0" smtClean="0"/>
          </a:p>
          <a:p>
            <a:r>
              <a:rPr lang="en-US" dirty="0" smtClean="0"/>
              <a:t>Anne Larson Hall</a:t>
            </a:r>
          </a:p>
          <a:p>
            <a:r>
              <a:rPr lang="en-US" dirty="0" smtClean="0"/>
              <a:t>ahall04@emory.edu</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06500"/>
          </a:xfrm>
        </p:spPr>
        <p:txBody>
          <a:bodyPr>
            <a:normAutofit fontScale="90000"/>
          </a:bodyPr>
          <a:lstStyle/>
          <a:p>
            <a:r>
              <a:rPr lang="en-US" sz="2800" dirty="0" smtClean="0"/>
              <a:t>Black Carbon causes lung cancer and asthma, resulting in nearly 2 million premature deaths annually, mostly among the poor. </a:t>
            </a:r>
            <a:endParaRPr lang="en-US" sz="2800" dirty="0"/>
          </a:p>
        </p:txBody>
      </p:sp>
      <p:pic>
        <p:nvPicPr>
          <p:cNvPr id="3" name="Picture 2" descr="Stop Soot 2.tiff"/>
          <p:cNvPicPr>
            <a:picLocks noChangeAspect="1"/>
          </p:cNvPicPr>
          <p:nvPr/>
        </p:nvPicPr>
        <p:blipFill>
          <a:blip r:embed="rId2"/>
          <a:stretch>
            <a:fillRect/>
          </a:stretch>
        </p:blipFill>
        <p:spPr>
          <a:xfrm>
            <a:off x="0" y="1206499"/>
            <a:ext cx="9144000" cy="547878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229600" cy="1728835"/>
          </a:xfrm>
        </p:spPr>
        <p:txBody>
          <a:bodyPr>
            <a:noAutofit/>
          </a:bodyPr>
          <a:lstStyle/>
          <a:p>
            <a:r>
              <a:rPr lang="en-US" sz="2000" dirty="0" smtClean="0"/>
              <a:t/>
            </a:r>
            <a:br>
              <a:rPr lang="en-US" sz="2000" dirty="0" smtClean="0"/>
            </a:br>
            <a:r>
              <a:rPr lang="en-US" sz="1800" dirty="0" smtClean="0"/>
              <a:t>Black carbon is responsible for 25% of  human-caused global warming. Soot travels thousands of miles and can settle on glaciers and on arctic snow and ice, decreasing albedo and accelerating melting. Since black carbon resides in the atmosphere for only a few weeks, its removal is the fastest way to slow global warming.</a:t>
            </a:r>
            <a:endParaRPr lang="en-US" sz="1800" dirty="0"/>
          </a:p>
        </p:txBody>
      </p:sp>
      <p:pic>
        <p:nvPicPr>
          <p:cNvPr id="3" name="Picture 2" descr="Stop Soot 3.tiff"/>
          <p:cNvPicPr>
            <a:picLocks noChangeAspect="1"/>
          </p:cNvPicPr>
          <p:nvPr/>
        </p:nvPicPr>
        <p:blipFill>
          <a:blip r:embed="rId2"/>
          <a:stretch>
            <a:fillRect/>
          </a:stretch>
        </p:blipFill>
        <p:spPr>
          <a:xfrm>
            <a:off x="0" y="1958167"/>
            <a:ext cx="9144000" cy="489983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977" y="1104220"/>
            <a:ext cx="5973085" cy="1707657"/>
          </a:xfrm>
        </p:spPr>
        <p:txBody>
          <a:bodyPr>
            <a:normAutofit fontScale="90000"/>
          </a:bodyPr>
          <a:lstStyle/>
          <a:p>
            <a:r>
              <a:rPr lang="en-US" sz="2400" dirty="0" smtClean="0"/>
              <a:t>Which is the largest source of black carbon emissions globally?</a:t>
            </a:r>
            <a:br>
              <a:rPr lang="en-US" sz="2400" dirty="0" smtClean="0"/>
            </a:br>
            <a:r>
              <a:rPr lang="en-US" sz="2400" dirty="0" smtClean="0"/>
              <a:t>A. Transportation</a:t>
            </a:r>
            <a:br>
              <a:rPr lang="en-US" sz="2400" dirty="0" smtClean="0"/>
            </a:br>
            <a:r>
              <a:rPr lang="en-US" sz="2400" dirty="0" smtClean="0"/>
              <a:t>B. Residential </a:t>
            </a:r>
            <a:br>
              <a:rPr lang="en-US" sz="2400" dirty="0" smtClean="0"/>
            </a:br>
            <a:r>
              <a:rPr lang="en-US" sz="2400" dirty="0" smtClean="0"/>
              <a:t>C. Open burning</a:t>
            </a:r>
            <a:endParaRPr lang="en-US" sz="2400" dirty="0"/>
          </a:p>
        </p:txBody>
      </p:sp>
      <p:sp>
        <p:nvSpPr>
          <p:cNvPr id="3" name="Subtitle 2"/>
          <p:cNvSpPr>
            <a:spLocks noGrp="1"/>
          </p:cNvSpPr>
          <p:nvPr>
            <p:ph type="subTitle" idx="1"/>
          </p:nvPr>
        </p:nvSpPr>
        <p:spPr>
          <a:xfrm>
            <a:off x="7075464" y="3886200"/>
            <a:ext cx="492431" cy="506548"/>
          </a:xfrm>
        </p:spPr>
        <p:txBody>
          <a:bodyPr>
            <a:normAutofit fontScale="92500" lnSpcReduction="10000"/>
          </a:bodyPr>
          <a:lstStyle/>
          <a:p>
            <a:endParaRPr lang="en-US" dirty="0"/>
          </a:p>
        </p:txBody>
      </p:sp>
      <p:pic>
        <p:nvPicPr>
          <p:cNvPr id="4" name="Picture 3" descr="800px-Paloo_cooking_in_a_Kazan.jpg"/>
          <p:cNvPicPr>
            <a:picLocks noChangeAspect="1"/>
          </p:cNvPicPr>
          <p:nvPr/>
        </p:nvPicPr>
        <p:blipFill>
          <a:blip r:embed="rId2"/>
          <a:stretch>
            <a:fillRect/>
          </a:stretch>
        </p:blipFill>
        <p:spPr>
          <a:xfrm>
            <a:off x="1" y="3429000"/>
            <a:ext cx="4697979" cy="3428999"/>
          </a:xfrm>
          <a:prstGeom prst="rect">
            <a:avLst/>
          </a:prstGeom>
        </p:spPr>
      </p:pic>
      <p:pic>
        <p:nvPicPr>
          <p:cNvPr id="5" name="Picture 4" descr="Diesel-smoke.jpg"/>
          <p:cNvPicPr>
            <a:picLocks noChangeAspect="1"/>
          </p:cNvPicPr>
          <p:nvPr/>
        </p:nvPicPr>
        <p:blipFill>
          <a:blip r:embed="rId3"/>
          <a:stretch>
            <a:fillRect/>
          </a:stretch>
        </p:blipFill>
        <p:spPr>
          <a:xfrm>
            <a:off x="6608062" y="1104221"/>
            <a:ext cx="1850137" cy="2324779"/>
          </a:xfrm>
          <a:prstGeom prst="rect">
            <a:avLst/>
          </a:prstGeom>
        </p:spPr>
      </p:pic>
      <p:pic>
        <p:nvPicPr>
          <p:cNvPr id="6" name="Picture 5" descr="Kababougou.jpg"/>
          <p:cNvPicPr>
            <a:picLocks noChangeAspect="1"/>
          </p:cNvPicPr>
          <p:nvPr/>
        </p:nvPicPr>
        <p:blipFill>
          <a:blip r:embed="rId4"/>
          <a:stretch>
            <a:fillRect/>
          </a:stretch>
        </p:blipFill>
        <p:spPr>
          <a:xfrm>
            <a:off x="4697980" y="3429000"/>
            <a:ext cx="4571999" cy="3429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lobalBCsector.jpg"/>
          <p:cNvPicPr>
            <a:picLocks noChangeAspect="1"/>
          </p:cNvPicPr>
          <p:nvPr/>
        </p:nvPicPr>
        <p:blipFill>
          <a:blip r:embed="rId2"/>
          <a:stretch>
            <a:fillRect/>
          </a:stretch>
        </p:blipFill>
        <p:spPr>
          <a:xfrm>
            <a:off x="2032000" y="1898650"/>
            <a:ext cx="5080000" cy="30607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idnes_Smoke.jpg"/>
          <p:cNvPicPr>
            <a:picLocks noChangeAspect="1"/>
          </p:cNvPicPr>
          <p:nvPr/>
        </p:nvPicPr>
        <p:blipFill>
          <a:blip r:embed="rId2"/>
          <a:stretch>
            <a:fillRect/>
          </a:stretch>
        </p:blipFill>
        <p:spPr>
          <a:xfrm>
            <a:off x="1347706" y="1708024"/>
            <a:ext cx="6511837" cy="3679283"/>
          </a:xfrm>
          <a:prstGeom prst="rect">
            <a:avLst/>
          </a:prstGeom>
        </p:spPr>
      </p:pic>
      <p:sp>
        <p:nvSpPr>
          <p:cNvPr id="3" name="TextBox 2"/>
          <p:cNvSpPr txBox="1"/>
          <p:nvPr/>
        </p:nvSpPr>
        <p:spPr>
          <a:xfrm>
            <a:off x="2393950" y="1101427"/>
            <a:ext cx="184666" cy="369332"/>
          </a:xfrm>
          <a:prstGeom prst="rect">
            <a:avLst/>
          </a:prstGeom>
          <a:noFill/>
        </p:spPr>
        <p:txBody>
          <a:bodyPr wrap="none" rtlCol="0">
            <a:spAutoFit/>
          </a:bodyPr>
          <a:lstStyle/>
          <a:p>
            <a:endParaRPr lang="en-US" dirty="0"/>
          </a:p>
        </p:txBody>
      </p:sp>
      <p:sp>
        <p:nvSpPr>
          <p:cNvPr id="4" name="TextBox 3"/>
          <p:cNvSpPr txBox="1"/>
          <p:nvPr/>
        </p:nvSpPr>
        <p:spPr>
          <a:xfrm>
            <a:off x="1347707" y="570151"/>
            <a:ext cx="7354347" cy="892552"/>
          </a:xfrm>
          <a:prstGeom prst="rect">
            <a:avLst/>
          </a:prstGeom>
          <a:noFill/>
        </p:spPr>
        <p:txBody>
          <a:bodyPr wrap="square" rtlCol="0">
            <a:spAutoFit/>
          </a:bodyPr>
          <a:lstStyle/>
          <a:p>
            <a:r>
              <a:rPr lang="en-US" dirty="0" smtClean="0"/>
              <a:t>High-income nations have removed much of their black carbon through </a:t>
            </a:r>
          </a:p>
          <a:p>
            <a:r>
              <a:rPr lang="en-US" dirty="0" smtClean="0"/>
              <a:t>air pollution regulations and abatement technologies. </a:t>
            </a:r>
          </a:p>
          <a:p>
            <a:r>
              <a:rPr lang="en-US" sz="1600" i="1" dirty="0" smtClean="0"/>
              <a:t>Industrial pollution in England in the 1800s. </a:t>
            </a:r>
            <a:endParaRPr lang="en-US" sz="16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ure5B.jpg"/>
          <p:cNvPicPr>
            <a:picLocks noChangeAspect="1"/>
          </p:cNvPicPr>
          <p:nvPr/>
        </p:nvPicPr>
        <p:blipFill>
          <a:blip r:embed="rId3"/>
          <a:stretch>
            <a:fillRect/>
          </a:stretch>
        </p:blipFill>
        <p:spPr>
          <a:xfrm>
            <a:off x="2032000" y="837405"/>
            <a:ext cx="5571232" cy="3788438"/>
          </a:xfrm>
          <a:prstGeom prst="rect">
            <a:avLst/>
          </a:prstGeom>
        </p:spPr>
      </p:pic>
      <p:sp>
        <p:nvSpPr>
          <p:cNvPr id="3" name="TextBox 2"/>
          <p:cNvSpPr txBox="1"/>
          <p:nvPr/>
        </p:nvSpPr>
        <p:spPr>
          <a:xfrm>
            <a:off x="2032000" y="5156200"/>
            <a:ext cx="5284643" cy="923330"/>
          </a:xfrm>
          <a:prstGeom prst="rect">
            <a:avLst/>
          </a:prstGeom>
          <a:noFill/>
        </p:spPr>
        <p:txBody>
          <a:bodyPr wrap="square" rtlCol="0">
            <a:spAutoFit/>
          </a:bodyPr>
          <a:lstStyle/>
          <a:p>
            <a:r>
              <a:rPr lang="en-US" sz="1200" dirty="0" smtClean="0"/>
              <a:t>Climate Institute | www.climate.org </a:t>
            </a:r>
          </a:p>
          <a:p>
            <a:r>
              <a:rPr lang="en-US" sz="1200" dirty="0" smtClean="0"/>
              <a:t>http://www.climate.org/publications/Climate%20Alerts/Autumn2009/ReassessingResponsibilities.html</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550</TotalTime>
  <Words>1538</Words>
  <Application>Microsoft Macintosh PowerPoint</Application>
  <PresentationFormat>On-screen Show (4:3)</PresentationFormat>
  <Paragraphs>89</Paragraphs>
  <Slides>32</Slides>
  <Notes>5</Notes>
  <HiddenSlides>0</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Slide 1</vt:lpstr>
      <vt:lpstr>     Energy and the Poor</vt:lpstr>
      <vt:lpstr>A good introduction to the term Black Carbon is a short clip on the Earth Justice  website, “Stop Soot.”  Black carbon, or soot, is released when dung, charcoal, wood or diesel fuel is burned.</vt:lpstr>
      <vt:lpstr>Black Carbon causes lung cancer and asthma, resulting in nearly 2 million premature deaths annually, mostly among the poor. </vt:lpstr>
      <vt:lpstr> Black carbon is responsible for 25% of  human-caused global warming. Soot travels thousands of miles and can settle on glaciers and on arctic snow and ice, decreasing albedo and accelerating melting. Since black carbon resides in the atmosphere for only a few weeks, its removal is the fastest way to slow global warming.</vt:lpstr>
      <vt:lpstr>Which is the largest source of black carbon emissions globally? A. Transportation B. Residential  C. Open burning</vt:lpstr>
      <vt:lpstr>Slide 7</vt:lpstr>
      <vt:lpstr>Slide 8</vt:lpstr>
      <vt:lpstr>Slide 9</vt:lpstr>
      <vt:lpstr>Slide 10</vt:lpstr>
      <vt:lpstr>Slide 11</vt:lpstr>
      <vt:lpstr>Slide 12</vt:lpstr>
      <vt:lpstr>Slide 13</vt:lpstr>
      <vt:lpstr>Slide 14</vt:lpstr>
      <vt:lpstr>Impact of California’s Air Pollution Laws on Black Carbon:  Implications for Mitigation of Global Warming ~ Veerabhadran Ramanathan AGU Press Conference, Tuesday, December 14, 2010 http://www.youtube.com/watch?v=26hFtnpggSk&amp;feature=related</vt:lpstr>
      <vt:lpstr>Global Monitoring of Black Carbon Network Using Mobile Phones  Nithya Ramanathan AGU Press Conference, Tuesday, December 14, 2010 http://www.youtube.com/watch?v=26hFtnpggSk&amp;feature=related</vt:lpstr>
      <vt:lpstr>Slide 17</vt:lpstr>
      <vt:lpstr>Slide 18</vt:lpstr>
      <vt:lpstr>          Black Carbon Assignment  1.  Students will read through the New York Times article.   As they read,  students will note the many impacts of the use of wood, dung and charcoal as household fuel in developing countries, and will generate a list of references quoted in the article. These references will be a good starting point in learning more about their topics. 2.  When the class comes back together, a list of topics and questions related to the impacts of black carbon is compiled.  </vt:lpstr>
      <vt:lpstr>Slide 20</vt:lpstr>
      <vt:lpstr>Slide 21</vt:lpstr>
      <vt:lpstr>Posted with New York Times Article</vt:lpstr>
      <vt:lpstr>Family Cooking in Kohlua, India Adam Ferguson for The New York Times</vt:lpstr>
      <vt:lpstr>Stacks of Dung Cakes Used For Cooking Fuel in Kohlua, India Adam Ferguson for The New York Times</vt:lpstr>
      <vt:lpstr>Early Morning Cooking Fires Across Pipal Kheda, India  Adam Ferguson for The New York Times</vt:lpstr>
      <vt:lpstr>Burning Dung Cake in Kolhua, India Adam Ferguson for The New York Times</vt:lpstr>
      <vt:lpstr>Slide 27</vt:lpstr>
      <vt:lpstr>Slide 28</vt:lpstr>
      <vt:lpstr>Slide 29</vt:lpstr>
      <vt:lpstr>Slide 30</vt:lpstr>
      <vt:lpstr>Slide 31</vt:lpstr>
      <vt:lpstr>Slide 32</vt:lpstr>
    </vt:vector>
  </TitlesOfParts>
  <Company>Emory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Nations and the Impacts of Black Carbon</dc:title>
  <dc:creator>Department of Environmental Studies Emory University</dc:creator>
  <cp:lastModifiedBy>Karen Kirk</cp:lastModifiedBy>
  <cp:revision>24</cp:revision>
  <cp:lastPrinted>2011-04-11T16:12:30Z</cp:lastPrinted>
  <dcterms:created xsi:type="dcterms:W3CDTF">2011-04-12T12:55:09Z</dcterms:created>
  <dcterms:modified xsi:type="dcterms:W3CDTF">2011-04-12T12:55:48Z</dcterms:modified>
</cp:coreProperties>
</file>