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4"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8" r:id="rId29"/>
    <p:sldId id="289" r:id="rId30"/>
    <p:sldId id="290" r:id="rId31"/>
    <p:sldId id="285" r:id="rId32"/>
    <p:sldId id="286" r:id="rId33"/>
    <p:sldId id="287" r:id="rId34"/>
    <p:sldId id="291" r:id="rId35"/>
    <p:sldId id="292"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6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D87AE9-4AAA-4E2D-892C-604C9F09B868}" type="datetimeFigureOut">
              <a:rPr lang="en-US" smtClean="0"/>
              <a:pPr/>
              <a:t>4/11/11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F3D4495-1097-4B09-8B09-F5B95493A88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73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Supplying energy to an expanding global population with a rising standard of living while maintaining human and natural systems is an increasingly difficult task. Yet, it is a task that will largely determine the quality humanity’s future.</a:t>
            </a:r>
          </a:p>
        </p:txBody>
      </p:sp>
      <p:sp>
        <p:nvSpPr>
          <p:cNvPr id="4" name="Slide Number Placeholder 3"/>
          <p:cNvSpPr>
            <a:spLocks noGrp="1"/>
          </p:cNvSpPr>
          <p:nvPr>
            <p:ph type="sldNum" sz="quarter" idx="10"/>
          </p:nvPr>
        </p:nvSpPr>
        <p:spPr/>
        <p:txBody>
          <a:bodyPr/>
          <a:lstStyle/>
          <a:p>
            <a:fld id="{C9738B6D-D8D3-4A11-8C33-386CBF0F0C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dirty="0" smtClean="0"/>
              <a:t>Unfortunately, the general</a:t>
            </a:r>
            <a:r>
              <a:rPr lang="en-US" baseline="0" dirty="0" smtClean="0"/>
              <a:t> public’s understanding of energy science can be rudimentary. Even individuals actively engaged in teaching science may have gaps in their understanding of the science of energy. In May, we asked individuals attending a SERC workshop on teaching energy in Wyoming these three questions about energy science. Surprisingly, out of approximately 21-23 respondents the vast majority did not answer the questions correctly. Similar results were found for middle and high school teachers engaged in a Wyoming MSP project on energy and the environment.</a:t>
            </a:r>
            <a:endParaRPr lang="en-US" dirty="0" smtClean="0"/>
          </a:p>
        </p:txBody>
      </p:sp>
      <p:sp>
        <p:nvSpPr>
          <p:cNvPr id="4" name="Slide Number Placeholder 3"/>
          <p:cNvSpPr>
            <a:spLocks noGrp="1"/>
          </p:cNvSpPr>
          <p:nvPr>
            <p:ph type="sldNum" sz="quarter" idx="10"/>
          </p:nvPr>
        </p:nvSpPr>
        <p:spPr/>
        <p:txBody>
          <a:bodyPr/>
          <a:lstStyle/>
          <a:p>
            <a:fld id="{C9738B6D-D8D3-4A11-8C33-386CBF0F0CC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its broad and diverse character, energy science is multidimensional in nature. It encompasses biology, chemistry, Earth science and physics to name just a few disciplines. Dealing with energy science requires explicitly integrating these disciplines to illustrate the richness and complexity of energy. In addition, some key subject areas important in understanding energy are commonly absent from undergraduate science courses. One that immediately comes to mind is thermodynamics, which describes and explains virtually all phenomena involving heat and matter. Additional barriers to energy instruction are created by the use of everyday words that have special, precise meanings with respect to energy. This co-mingling of vocabularies is often a major source of confusion for students.</a:t>
            </a:r>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being constrained by scientific principles, energy issues/problems also have a particular context. This context provides information about energy systems and/or issues that are relevant to a particular discussion. Context determines scale (temporal and spatial), the technologies involved as well as the relevant economics. These types of information are critical to evaluating different energy scenarios and solutions. In large part, they determine which energy solution is most viable and likely of success.</a:t>
            </a:r>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a:defRPr/>
            </a:pPr>
            <a:r>
              <a:rPr lang="en-US" dirty="0" smtClean="0"/>
              <a:t>Like energy science,</a:t>
            </a:r>
            <a:r>
              <a:rPr lang="en-US" baseline="0" dirty="0" smtClean="0"/>
              <a:t> energy context is a subject few people have a good and reliable grasp of. In addition to the energy science questions, the participants at the SERC energy workshop were asked these three questions about energy content. Most people did not answer these questions correctly either. And yet this type of information is important in addressing some of the most pressing issues facing our nation as we have seen in the previous slide.</a:t>
            </a:r>
          </a:p>
          <a:p>
            <a:pPr defTabSz="864931">
              <a:defRPr/>
            </a:pPr>
            <a:endParaRPr lang="en-US" baseline="0" dirty="0" smtClean="0"/>
          </a:p>
        </p:txBody>
      </p:sp>
      <p:sp>
        <p:nvSpPr>
          <p:cNvPr id="4" name="Slide Number Placeholder 3"/>
          <p:cNvSpPr>
            <a:spLocks noGrp="1"/>
          </p:cNvSpPr>
          <p:nvPr>
            <p:ph type="sldNum" sz="quarter" idx="10"/>
          </p:nvPr>
        </p:nvSpPr>
        <p:spPr/>
        <p:txBody>
          <a:bodyPr/>
          <a:lstStyle/>
          <a:p>
            <a:fld id="{C9738B6D-D8D3-4A11-8C33-386CBF0F0CC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economics, environmental</a:t>
            </a:r>
            <a:r>
              <a:rPr lang="en-US" baseline="0" dirty="0" smtClean="0"/>
              <a:t>, social and other perspectives of energy solutions are determined by social context. For example, petroleum production has had vastly different impacts in Norway and Nigeria. Production of Nigeria’s hydrocarbon reserves has produced many negative social, political, economic and environmental impacts. The vast wealth flowing into the country has funded massive corruption, inequitable distribution of wealth and pity various ethnic factions against each other. Political unrest has characterized the Niger Delta where various groups routinely capture foreign and domestic oil workers and hold them for ransom. Acts of vandalism and terrorism against the country’s oil infrastructure has produced serious environmental damage as well as loss of life. In addition, lax environmental laws and their enforcement have resulted in significant damage to the wetlands of the delta.</a:t>
            </a:r>
          </a:p>
          <a:p>
            <a:endParaRPr lang="en-US" baseline="0" dirty="0" smtClean="0"/>
          </a:p>
          <a:p>
            <a:r>
              <a:rPr lang="en-US" baseline="0" dirty="0" smtClean="0"/>
              <a:t>In Norway, the discovery of the oil and gas fields of the North Sea have been an economic boon for the country. Production from the fields has made Norway one of the world’s biggest exporters of oil and gas. The country has protected its environment with strict laws. For example, they have required the sequestration of carbon dioxide produced from natural gas production at </a:t>
            </a:r>
            <a:r>
              <a:rPr lang="en-US" baseline="0" dirty="0" err="1" smtClean="0"/>
              <a:t>Sliepner</a:t>
            </a:r>
            <a:r>
              <a:rPr lang="en-US" baseline="0" dirty="0" smtClean="0"/>
              <a:t>, the first such operation in the world. In addition to carefully guarding their environment as well as social and political institutions, Norway has set aside a portion of its hydrocarbon wealth for future generations. Few would argue against the overall good of hydrocarbon production in this nation.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importance of this</a:t>
            </a:r>
            <a:r>
              <a:rPr lang="en-US" baseline="0" dirty="0" smtClean="0"/>
              <a:t> task and the public’s awareness of its importance is evident in the way energy has been portrayed in the media in recent years. Over the past two decades, energy has grown from a topic that was occasionally in the news to one that is virtually front and center always. This change in media coverage is evident at all levels. Local, national and international media outlets all report more frequently on energy issues and their ramifications for different segments of the human population.</a:t>
            </a:r>
          </a:p>
          <a:p>
            <a:endParaRPr lang="en-US" baseline="0" dirty="0" smtClean="0"/>
          </a:p>
          <a:p>
            <a:r>
              <a:rPr lang="en-US" dirty="0" smtClean="0"/>
              <a:t>Evidence for this shift</a:t>
            </a:r>
            <a:r>
              <a:rPr lang="en-US" baseline="0" dirty="0" smtClean="0"/>
              <a:t> in focus are particularly easy to cite in the last year or so. Witness, for example, the </a:t>
            </a:r>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C8A683-8CD5-4BF9-B285-C3FCE3C2871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Investigating the natural world through the application of science and scientific principles requires making sense of large amounts of data, assessing qualitatively the importance of different factors and performing simply calculations. These skills constitute the </a:t>
            </a:r>
            <a:r>
              <a:rPr lang="en-US" b="1" dirty="0" smtClean="0"/>
              <a:t>fundamental literacies</a:t>
            </a:r>
            <a:r>
              <a:rPr lang="en-US" dirty="0" smtClean="0"/>
              <a:t>. They are crucial to working in the real world as well as the scientific realm. These skills are important in nearly all professions, e.g. social sciences, humanities, etc., as well as in everyday activities, e.g. selecting the best cell phone plan. It is likely that you were introduced to many of these skills at some point in your educational career. However, the lack of practice may have dulled your ability to apply these skills.</a:t>
            </a:r>
          </a:p>
          <a:p>
            <a:endParaRPr lang="en-US" dirty="0" smtClean="0"/>
          </a:p>
          <a:p>
            <a:r>
              <a:rPr lang="en-US" dirty="0" smtClean="0"/>
              <a:t>Understanding and using scientific content requires mastering a series of technical literacies. Although some of them vary from one scientific discipline to another, other technical literacies are shared by a number of scientific disciplines. Unlike with the fundamental literacies, many individuals will have had limited, if any, experience with these types of skills. Yet, a quick perusal of any introductory science textbook will demonstrate clearly the importance of these literacies in understanding and applying scientific content.</a:t>
            </a:r>
          </a:p>
          <a:p>
            <a:endParaRPr lang="en-US" dirty="0" smtClean="0"/>
          </a:p>
          <a:p>
            <a:pPr defTabSz="864931">
              <a:defRPr/>
            </a:pPr>
            <a:r>
              <a:rPr lang="en-US" dirty="0" smtClean="0"/>
              <a:t>Combining the fundamental and technical literacies with scientific content produces scientific understanding, i.e. the ability to use scientific knowledge in new settings and to draw correct inferences and conclusions from scientific reasoning. Most introductory science courses are designed to go only this far in their instruction. They assume students can apply what they have learned in the course to societal applications without further assistance. In addition, many assume students have mastered the two literacies or will learn them on their own during the course. They rarely provide systematic and meaningful practice with these critical tools.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Investigating the natural world through the application of science and scientific principles requires making sense of large amounts of data, assessing qualitatively the importance of different factors and performing simply calculations. These skills constitute the </a:t>
            </a:r>
            <a:r>
              <a:rPr lang="en-US" b="1" dirty="0" smtClean="0"/>
              <a:t>fundamental literacies</a:t>
            </a:r>
            <a:r>
              <a:rPr lang="en-US" dirty="0" smtClean="0"/>
              <a:t>. They are crucial to working in the real world as well as the scientific realm. These skills are important in nearly all professions, e.g. social sciences, humanities, etc., as well as in everyday activities, e.g. selecting the best cell phone plan. It is likely that you were introduced to many of these skills at some point in your educational career. However, the lack of practice may have dulled your ability to apply these skills.</a:t>
            </a:r>
          </a:p>
          <a:p>
            <a:endParaRPr lang="en-US" dirty="0" smtClean="0"/>
          </a:p>
          <a:p>
            <a:r>
              <a:rPr lang="en-US" dirty="0" smtClean="0"/>
              <a:t>Understanding and using scientific content requires mastering a series of technical literacies. Although some of them vary from one scientific discipline to another, other technical literacies are shared by a number of scientific disciplines. Unlike with the fundamental literacies, many individuals will have had limited, if any, experience with these types of skills. Yet, a quick perusal of any introductory science textbook will demonstrate clearly the importance of these literacies in understanding and applying scientific content.</a:t>
            </a:r>
          </a:p>
          <a:p>
            <a:endParaRPr lang="en-US" dirty="0" smtClean="0"/>
          </a:p>
          <a:p>
            <a:pPr defTabSz="864931">
              <a:defRPr/>
            </a:pPr>
            <a:r>
              <a:rPr lang="en-US" dirty="0" smtClean="0"/>
              <a:t>Combining the fundamental and technical literacies with scientific content produces scientific understanding, i.e. the ability to use scientific knowledge in new settings and to draw correct inferences and conclusions from scientific reasoning. Most introductory science courses are designed to go only this far in their instruction. They assume students can apply what they have learned in the course to societal applications without further assistance. In addition, many assume students have mastered the two literacies or will learn them on their own during the course. They rarely provide systematic and meaningful practice with these critical tools.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FC34C-246D-44F4-B92F-271E9D93E471}" type="slidenum">
              <a:rPr lang="en-US"/>
              <a:pPr/>
              <a:t>28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FC34C-246D-44F4-B92F-271E9D93E471}" type="slidenum">
              <a:rPr lang="en-US"/>
              <a:pPr/>
              <a:t>29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FC34C-246D-44F4-B92F-271E9D93E471}" type="slidenum">
              <a:rPr lang="en-US"/>
              <a:pPr/>
              <a:t>30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economics, environmental</a:t>
            </a:r>
            <a:r>
              <a:rPr lang="en-US" baseline="0" dirty="0" smtClean="0"/>
              <a:t>, social and other perspectives of energy solutions are determined by social context. For example petroleum production has had vastly different impacts in Norway and Nigeria. In Norway, the discovery of the oil and gas fields of the North Sea have been an economic boon for the country. In addition to carefully guarding their environment as well as social and political institutions, Norway has set aside a portion of its hydrocarbon wealth for future generations. Few would argue against the overall good of hydrocarbon production in this nation.</a:t>
            </a:r>
          </a:p>
          <a:p>
            <a:endParaRPr lang="en-US" baseline="0" dirty="0" smtClean="0"/>
          </a:p>
          <a:p>
            <a:r>
              <a:rPr lang="en-US" baseline="0" dirty="0" smtClean="0"/>
              <a:t>Conversely, Nigeria’s hydrocarbon reserves have had a much less positive impact. They</a:t>
            </a:r>
            <a:endParaRPr lang="en-US" dirty="0" smtClean="0"/>
          </a:p>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38B6D-D8D3-4A11-8C33-386CBF0F0C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163672" y="6492875"/>
            <a:ext cx="3786690" cy="365125"/>
          </a:xfrm>
        </p:spPr>
        <p:txBody>
          <a:bodyPr/>
          <a:lstStyle>
            <a:lvl1pPr>
              <a:defRPr sz="800"/>
            </a:lvl1pPr>
          </a:lstStyle>
          <a:p>
            <a:fld id="{9ADFFB39-8744-4DD7-910A-34F7C0A53EA9}"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lvl1pPr>
              <a:defRPr sz="800"/>
            </a:lvl1p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lvl1pPr>
              <a:defRPr sz="800"/>
            </a:lvl1pPr>
          </a:lstStyle>
          <a:p>
            <a:fld id="{EFEEA8FE-32D4-4EC8-9097-5039403DCB9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4D053-5935-404E-A1EB-5E211140AC5B}" type="datetime5">
              <a:rPr lang="en-US" smtClean="0"/>
              <a:pPr/>
              <a:t>Apr-11-11</a:t>
            </a:fld>
            <a:endParaRPr lang="en-US"/>
          </a:p>
        </p:txBody>
      </p:sp>
      <p:sp>
        <p:nvSpPr>
          <p:cNvPr id="5" name="Footer Placeholder 4"/>
          <p:cNvSpPr>
            <a:spLocks noGrp="1"/>
          </p:cNvSpPr>
          <p:nvPr>
            <p:ph type="ftr" sz="quarter" idx="11"/>
          </p:nvPr>
        </p:nvSpPr>
        <p:spPr/>
        <p:txBody>
          <a:bodyPr/>
          <a:lstStyle/>
          <a:p>
            <a:r>
              <a:rPr lang="en-US" smtClean="0"/>
              <a:t>CLEAN Energy Workshop</a:t>
            </a:r>
            <a:endParaRPr lang="en-US"/>
          </a:p>
        </p:txBody>
      </p:sp>
      <p:sp>
        <p:nvSpPr>
          <p:cNvPr id="6" name="Slide Number Placeholder 5"/>
          <p:cNvSpPr>
            <a:spLocks noGrp="1"/>
          </p:cNvSpPr>
          <p:nvPr>
            <p:ph type="sldNum" sz="quarter" idx="12"/>
          </p:nvPr>
        </p:nvSpPr>
        <p:spPr/>
        <p:txBody>
          <a:bodyPr/>
          <a:lstStyle/>
          <a:p>
            <a:fld id="{EFEEA8FE-32D4-4EC8-9097-5039403DC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D5A65C7-45E9-47F2-BB56-356901A82EAC}" type="datetime5">
              <a:rPr lang="en-US" smtClean="0"/>
              <a:pPr/>
              <a:t>Apr-11-11</a:t>
            </a:fld>
            <a:endParaRPr lang="en-US"/>
          </a:p>
        </p:txBody>
      </p:sp>
      <p:sp>
        <p:nvSpPr>
          <p:cNvPr id="5" name="Footer Placeholder 4"/>
          <p:cNvSpPr>
            <a:spLocks noGrp="1"/>
          </p:cNvSpPr>
          <p:nvPr>
            <p:ph type="ftr" sz="quarter" idx="11"/>
          </p:nvPr>
        </p:nvSpPr>
        <p:spPr/>
        <p:txBody>
          <a:bodyPr/>
          <a:lstStyle/>
          <a:p>
            <a:r>
              <a:rPr lang="en-US" smtClean="0"/>
              <a:t>CLEAN Energy Workshop</a:t>
            </a:r>
            <a:endParaRPr lang="en-US"/>
          </a:p>
        </p:txBody>
      </p:sp>
      <p:sp>
        <p:nvSpPr>
          <p:cNvPr id="6" name="Slide Number Placeholder 5"/>
          <p:cNvSpPr>
            <a:spLocks noGrp="1"/>
          </p:cNvSpPr>
          <p:nvPr>
            <p:ph type="sldNum" sz="quarter" idx="12"/>
          </p:nvPr>
        </p:nvSpPr>
        <p:spPr/>
        <p:txBody>
          <a:bodyPr/>
          <a:lstStyle/>
          <a:p>
            <a:fld id="{EFEEA8FE-32D4-4EC8-9097-5039403DCB94}"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84027B53-1101-4C8A-BEE9-7E4A3142A176}" type="datetime5">
              <a:rPr lang="en-US" smtClean="0"/>
              <a:pPr/>
              <a:t>Apr-11-11</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CLEAN Energy Workshop</a:t>
            </a: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9194A2B-7FDC-4CBD-B0E9-9394DE5E5F53}"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97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641FE-9E20-4B3B-99C1-85444B639800}" type="datetime5">
              <a:rPr lang="en-US" smtClean="0"/>
              <a:pPr/>
              <a:t>Apr-11-11</a:t>
            </a:fld>
            <a:endParaRPr lang="en-US"/>
          </a:p>
        </p:txBody>
      </p:sp>
      <p:sp>
        <p:nvSpPr>
          <p:cNvPr id="5" name="Footer Placeholder 4"/>
          <p:cNvSpPr>
            <a:spLocks noGrp="1"/>
          </p:cNvSpPr>
          <p:nvPr>
            <p:ph type="ftr" sz="quarter" idx="11"/>
          </p:nvPr>
        </p:nvSpPr>
        <p:spPr/>
        <p:txBody>
          <a:bodyPr/>
          <a:lstStyle/>
          <a:p>
            <a:r>
              <a:rPr lang="en-US" smtClean="0"/>
              <a:t>CLEAN Energy Workshop</a:t>
            </a:r>
            <a:endParaRPr lang="en-US"/>
          </a:p>
        </p:txBody>
      </p:sp>
      <p:sp>
        <p:nvSpPr>
          <p:cNvPr id="6" name="Slide Number Placeholder 5"/>
          <p:cNvSpPr>
            <a:spLocks noGrp="1"/>
          </p:cNvSpPr>
          <p:nvPr>
            <p:ph type="sldNum" sz="quarter" idx="12"/>
          </p:nvPr>
        </p:nvSpPr>
        <p:spPr/>
        <p:txBody>
          <a:bodyPr/>
          <a:lstStyle/>
          <a:p>
            <a:fld id="{EFEEA8FE-32D4-4EC8-9097-5039403DCB9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AC2DB-CB8F-4677-8A42-DC7745BDD1AF}" type="datetime5">
              <a:rPr lang="en-US" smtClean="0"/>
              <a:pPr/>
              <a:t>Apr-11-11</a:t>
            </a:fld>
            <a:endParaRPr lang="en-US"/>
          </a:p>
        </p:txBody>
      </p:sp>
      <p:sp>
        <p:nvSpPr>
          <p:cNvPr id="5" name="Footer Placeholder 4"/>
          <p:cNvSpPr>
            <a:spLocks noGrp="1"/>
          </p:cNvSpPr>
          <p:nvPr>
            <p:ph type="ftr" sz="quarter" idx="11"/>
          </p:nvPr>
        </p:nvSpPr>
        <p:spPr/>
        <p:txBody>
          <a:bodyPr/>
          <a:lstStyle/>
          <a:p>
            <a:r>
              <a:rPr lang="en-US" smtClean="0"/>
              <a:t>CLEAN Energy Workshop</a:t>
            </a:r>
            <a:endParaRPr lang="en-US"/>
          </a:p>
        </p:txBody>
      </p:sp>
      <p:sp>
        <p:nvSpPr>
          <p:cNvPr id="6" name="Slide Number Placeholder 5"/>
          <p:cNvSpPr>
            <a:spLocks noGrp="1"/>
          </p:cNvSpPr>
          <p:nvPr>
            <p:ph type="sldNum" sz="quarter" idx="12"/>
          </p:nvPr>
        </p:nvSpPr>
        <p:spPr/>
        <p:txBody>
          <a:bodyPr/>
          <a:lstStyle/>
          <a:p>
            <a:fld id="{EFEEA8FE-32D4-4EC8-9097-5039403DC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5D7C14-66C1-4DE2-85D2-F11FFB4D7DBC}" type="datetime5">
              <a:rPr lang="en-US" smtClean="0"/>
              <a:pPr/>
              <a:t>Apr-11-11</a:t>
            </a:fld>
            <a:endParaRPr lang="en-US"/>
          </a:p>
        </p:txBody>
      </p:sp>
      <p:sp>
        <p:nvSpPr>
          <p:cNvPr id="6" name="Footer Placeholder 5"/>
          <p:cNvSpPr>
            <a:spLocks noGrp="1"/>
          </p:cNvSpPr>
          <p:nvPr>
            <p:ph type="ftr" sz="quarter" idx="11"/>
          </p:nvPr>
        </p:nvSpPr>
        <p:spPr/>
        <p:txBody>
          <a:bodyPr/>
          <a:lstStyle/>
          <a:p>
            <a:r>
              <a:rPr lang="en-US" smtClean="0"/>
              <a:t>CLEAN Energy Workshop</a:t>
            </a:r>
            <a:endParaRPr lang="en-US"/>
          </a:p>
        </p:txBody>
      </p:sp>
      <p:sp>
        <p:nvSpPr>
          <p:cNvPr id="7" name="Slide Number Placeholder 6"/>
          <p:cNvSpPr>
            <a:spLocks noGrp="1"/>
          </p:cNvSpPr>
          <p:nvPr>
            <p:ph type="sldNum" sz="quarter" idx="12"/>
          </p:nvPr>
        </p:nvSpPr>
        <p:spPr/>
        <p:txBody>
          <a:bodyPr/>
          <a:lstStyle/>
          <a:p>
            <a:fld id="{EFEEA8FE-32D4-4EC8-9097-5039403DCB9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F488D9-97A5-4B82-8205-5800DC74B200}" type="datetime5">
              <a:rPr lang="en-US" smtClean="0"/>
              <a:pPr/>
              <a:t>Apr-11-11</a:t>
            </a:fld>
            <a:endParaRPr lang="en-US"/>
          </a:p>
        </p:txBody>
      </p:sp>
      <p:sp>
        <p:nvSpPr>
          <p:cNvPr id="8" name="Footer Placeholder 7"/>
          <p:cNvSpPr>
            <a:spLocks noGrp="1"/>
          </p:cNvSpPr>
          <p:nvPr>
            <p:ph type="ftr" sz="quarter" idx="11"/>
          </p:nvPr>
        </p:nvSpPr>
        <p:spPr/>
        <p:txBody>
          <a:bodyPr/>
          <a:lstStyle/>
          <a:p>
            <a:r>
              <a:rPr lang="en-US" smtClean="0"/>
              <a:t>CLEAN Energy Workshop</a:t>
            </a:r>
            <a:endParaRPr lang="en-US"/>
          </a:p>
        </p:txBody>
      </p:sp>
      <p:sp>
        <p:nvSpPr>
          <p:cNvPr id="9" name="Slide Number Placeholder 8"/>
          <p:cNvSpPr>
            <a:spLocks noGrp="1"/>
          </p:cNvSpPr>
          <p:nvPr>
            <p:ph type="sldNum" sz="quarter" idx="12"/>
          </p:nvPr>
        </p:nvSpPr>
        <p:spPr/>
        <p:txBody>
          <a:bodyPr/>
          <a:lstStyle/>
          <a:p>
            <a:fld id="{EFEEA8FE-32D4-4EC8-9097-5039403DC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4EF926-9B4F-4405-B144-E8128DCBABA7}" type="datetime5">
              <a:rPr lang="en-US" smtClean="0"/>
              <a:pPr/>
              <a:t>Apr-11-11</a:t>
            </a:fld>
            <a:endParaRPr lang="en-US"/>
          </a:p>
        </p:txBody>
      </p:sp>
      <p:sp>
        <p:nvSpPr>
          <p:cNvPr id="4" name="Footer Placeholder 3"/>
          <p:cNvSpPr>
            <a:spLocks noGrp="1"/>
          </p:cNvSpPr>
          <p:nvPr>
            <p:ph type="ftr" sz="quarter" idx="11"/>
          </p:nvPr>
        </p:nvSpPr>
        <p:spPr/>
        <p:txBody>
          <a:bodyPr/>
          <a:lstStyle/>
          <a:p>
            <a:r>
              <a:rPr lang="en-US" smtClean="0"/>
              <a:t>CLEAN Energy Workshop</a:t>
            </a:r>
            <a:endParaRPr lang="en-US"/>
          </a:p>
        </p:txBody>
      </p:sp>
      <p:sp>
        <p:nvSpPr>
          <p:cNvPr id="5" name="Slide Number Placeholder 4"/>
          <p:cNvSpPr>
            <a:spLocks noGrp="1"/>
          </p:cNvSpPr>
          <p:nvPr>
            <p:ph type="sldNum" sz="quarter" idx="12"/>
          </p:nvPr>
        </p:nvSpPr>
        <p:spPr/>
        <p:txBody>
          <a:bodyPr/>
          <a:lstStyle/>
          <a:p>
            <a:fld id="{EFEEA8FE-32D4-4EC8-9097-5039403DC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8F924CF-BD08-4F3D-AAB9-9332BEBB3ABC}" type="datetime5">
              <a:rPr lang="en-US" smtClean="0"/>
              <a:pPr/>
              <a:t>Apr-11-11</a:t>
            </a:fld>
            <a:endParaRPr lang="en-US"/>
          </a:p>
        </p:txBody>
      </p:sp>
      <p:sp>
        <p:nvSpPr>
          <p:cNvPr id="3" name="Footer Placeholder 2"/>
          <p:cNvSpPr>
            <a:spLocks noGrp="1"/>
          </p:cNvSpPr>
          <p:nvPr>
            <p:ph type="ftr" sz="quarter" idx="11"/>
          </p:nvPr>
        </p:nvSpPr>
        <p:spPr/>
        <p:txBody>
          <a:bodyPr/>
          <a:lstStyle/>
          <a:p>
            <a:r>
              <a:rPr lang="en-US" smtClean="0"/>
              <a:t>CLEAN Energy Workshop</a:t>
            </a:r>
            <a:endParaRPr lang="en-US"/>
          </a:p>
        </p:txBody>
      </p:sp>
      <p:sp>
        <p:nvSpPr>
          <p:cNvPr id="4" name="Slide Number Placeholder 3"/>
          <p:cNvSpPr>
            <a:spLocks noGrp="1"/>
          </p:cNvSpPr>
          <p:nvPr>
            <p:ph type="sldNum" sz="quarter" idx="12"/>
          </p:nvPr>
        </p:nvSpPr>
        <p:spPr/>
        <p:txBody>
          <a:bodyPr/>
          <a:lstStyle/>
          <a:p>
            <a:fld id="{EFEEA8FE-32D4-4EC8-9097-5039403DC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6C9D3A-3D75-4A84-89EC-9784EEA2DD4E}" type="datetime5">
              <a:rPr lang="en-US" smtClean="0"/>
              <a:pPr/>
              <a:t>Apr-11-11</a:t>
            </a:fld>
            <a:endParaRPr lang="en-US"/>
          </a:p>
        </p:txBody>
      </p:sp>
      <p:sp>
        <p:nvSpPr>
          <p:cNvPr id="6" name="Footer Placeholder 5"/>
          <p:cNvSpPr>
            <a:spLocks noGrp="1"/>
          </p:cNvSpPr>
          <p:nvPr>
            <p:ph type="ftr" sz="quarter" idx="11"/>
          </p:nvPr>
        </p:nvSpPr>
        <p:spPr/>
        <p:txBody>
          <a:bodyPr/>
          <a:lstStyle/>
          <a:p>
            <a:r>
              <a:rPr lang="en-US" smtClean="0"/>
              <a:t>CLEAN Energy Workshop</a:t>
            </a:r>
            <a:endParaRPr lang="en-US"/>
          </a:p>
        </p:txBody>
      </p:sp>
      <p:sp>
        <p:nvSpPr>
          <p:cNvPr id="7" name="Slide Number Placeholder 6"/>
          <p:cNvSpPr>
            <a:spLocks noGrp="1"/>
          </p:cNvSpPr>
          <p:nvPr>
            <p:ph type="sldNum" sz="quarter" idx="12"/>
          </p:nvPr>
        </p:nvSpPr>
        <p:spPr/>
        <p:txBody>
          <a:bodyPr/>
          <a:lstStyle/>
          <a:p>
            <a:fld id="{EFEEA8FE-32D4-4EC8-9097-5039403DCB94}"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0AF19-EDFD-4654-A3A1-93C38352EBDC}" type="datetime5">
              <a:rPr lang="en-US" smtClean="0"/>
              <a:pPr/>
              <a:t>Apr-11-11</a:t>
            </a:fld>
            <a:endParaRPr lang="en-US"/>
          </a:p>
        </p:txBody>
      </p:sp>
      <p:sp>
        <p:nvSpPr>
          <p:cNvPr id="6" name="Footer Placeholder 5"/>
          <p:cNvSpPr>
            <a:spLocks noGrp="1"/>
          </p:cNvSpPr>
          <p:nvPr>
            <p:ph type="ftr" sz="quarter" idx="11"/>
          </p:nvPr>
        </p:nvSpPr>
        <p:spPr/>
        <p:txBody>
          <a:bodyPr/>
          <a:lstStyle/>
          <a:p>
            <a:r>
              <a:rPr lang="en-US" smtClean="0"/>
              <a:t>CLEAN Energy Workshop</a:t>
            </a:r>
            <a:endParaRPr lang="en-US"/>
          </a:p>
        </p:txBody>
      </p:sp>
      <p:sp>
        <p:nvSpPr>
          <p:cNvPr id="7" name="Slide Number Placeholder 6"/>
          <p:cNvSpPr>
            <a:spLocks noGrp="1"/>
          </p:cNvSpPr>
          <p:nvPr>
            <p:ph type="sldNum" sz="quarter" idx="12"/>
          </p:nvPr>
        </p:nvSpPr>
        <p:spPr/>
        <p:txBody>
          <a:bodyPr/>
          <a:lstStyle/>
          <a:p>
            <a:fld id="{EFEEA8FE-32D4-4EC8-9097-5039403DCB94}"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800">
                <a:solidFill>
                  <a:schemeClr val="tx2"/>
                </a:solidFill>
              </a:defRPr>
            </a:lvl1pPr>
          </a:lstStyle>
          <a:p>
            <a:fld id="{ACEDA244-91F5-413D-9C4F-146B4A963502}" type="datetime5">
              <a:rPr lang="en-US" smtClean="0"/>
              <a:pPr/>
              <a:t>Apr-11-11</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800">
                <a:solidFill>
                  <a:schemeClr val="tx2"/>
                </a:solidFill>
              </a:defRPr>
            </a:lvl1pPr>
          </a:lstStyle>
          <a:p>
            <a:r>
              <a:rPr lang="en-US" dirty="0" smtClean="0"/>
              <a:t>CLEAN Energy Workshop</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800">
                <a:solidFill>
                  <a:schemeClr val="tx2"/>
                </a:solidFill>
              </a:defRPr>
            </a:lvl1pPr>
          </a:lstStyle>
          <a:p>
            <a:fld id="{EFEEA8FE-32D4-4EC8-9097-5039403DCB94}"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91600" cy="2438400"/>
          </a:xfrm>
        </p:spPr>
        <p:txBody>
          <a:bodyPr anchor="ctr">
            <a:normAutofit/>
          </a:bodyPr>
          <a:lstStyle/>
          <a:p>
            <a:pPr algn="ctr"/>
            <a:r>
              <a:rPr lang="en-US" sz="5400" dirty="0" smtClean="0">
                <a:effectLst>
                  <a:outerShdw blurRad="38100" dist="38100" dir="2700000" algn="tl">
                    <a:srgbClr val="000000">
                      <a:alpha val="43137"/>
                    </a:srgbClr>
                  </a:outerShdw>
                </a:effectLst>
              </a:rPr>
              <a:t>The Pedagogy of Energy</a:t>
            </a:r>
            <a:endParaRPr lang="en-US" sz="5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667000"/>
            <a:ext cx="8042148" cy="2362200"/>
          </a:xfrm>
        </p:spPr>
        <p:txBody>
          <a:bodyPr>
            <a:normAutofit/>
          </a:bodyPr>
          <a:lstStyle/>
          <a:p>
            <a:r>
              <a:rPr lang="en-US" dirty="0" smtClean="0"/>
              <a:t>James D. Myers </a:t>
            </a:r>
            <a:endParaRPr lang="en-US" baseline="30000" dirty="0" smtClean="0"/>
          </a:p>
          <a:p>
            <a:r>
              <a:rPr lang="en-US" dirty="0" smtClean="0"/>
              <a:t>Professor, Department of Geology &amp; Geophysics</a:t>
            </a:r>
          </a:p>
          <a:p>
            <a:r>
              <a:rPr lang="en-US" dirty="0" smtClean="0"/>
              <a:t>Director, Wyoming CCS Technology Institute</a:t>
            </a:r>
          </a:p>
          <a:p>
            <a:r>
              <a:rPr lang="en-US" dirty="0" smtClean="0"/>
              <a:t>University of Wyoming</a:t>
            </a:r>
          </a:p>
        </p:txBody>
      </p:sp>
      <p:pic>
        <p:nvPicPr>
          <p:cNvPr id="5" name="Picture 4" descr="UW-Signature_two_lines_uwbrown.jpg"/>
          <p:cNvPicPr>
            <a:picLocks noChangeAspect="1"/>
          </p:cNvPicPr>
          <p:nvPr/>
        </p:nvPicPr>
        <p:blipFill>
          <a:blip r:embed="rId3" cstate="print"/>
          <a:stretch>
            <a:fillRect/>
          </a:stretch>
        </p:blipFill>
        <p:spPr>
          <a:xfrm>
            <a:off x="228600" y="6134100"/>
            <a:ext cx="1905000" cy="571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63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Energy Instruction (EI)</a:t>
            </a:r>
            <a:endParaRPr lang="en-US" sz="4000" dirty="0"/>
          </a:p>
        </p:txBody>
      </p:sp>
      <p:sp>
        <p:nvSpPr>
          <p:cNvPr id="3" name="Content Placeholder 2"/>
          <p:cNvSpPr>
            <a:spLocks noGrp="1"/>
          </p:cNvSpPr>
          <p:nvPr>
            <p:ph idx="1"/>
          </p:nvPr>
        </p:nvSpPr>
        <p:spPr>
          <a:xfrm>
            <a:off x="457200" y="2587752"/>
            <a:ext cx="8153400" cy="3962400"/>
          </a:xfrm>
        </p:spPr>
        <p:txBody>
          <a:bodyPr>
            <a:noAutofit/>
          </a:bodyPr>
          <a:lstStyle/>
          <a:p>
            <a:pPr lvl="0">
              <a:spcBef>
                <a:spcPts val="0"/>
              </a:spcBef>
              <a:buSzPct val="95000"/>
              <a:buFont typeface="Wingdings" pitchFamily="2" charset="2"/>
              <a:buChar char="§"/>
            </a:pPr>
            <a:r>
              <a:rPr lang="en-US" sz="2200" dirty="0" smtClean="0"/>
              <a:t>energy instruction must be multi-dimensional</a:t>
            </a:r>
          </a:p>
          <a:p>
            <a:pPr marL="548640" lvl="1">
              <a:spcBef>
                <a:spcPts val="0"/>
              </a:spcBef>
              <a:buSzPct val="85000"/>
              <a:buFont typeface="Arial" pitchFamily="34" charset="0"/>
              <a:buChar char="•"/>
            </a:pPr>
            <a:r>
              <a:rPr lang="en-US" sz="2000" b="1" i="1" dirty="0" smtClean="0">
                <a:solidFill>
                  <a:srgbClr val="FF0000"/>
                </a:solidFill>
              </a:rPr>
              <a:t>energy science/context</a:t>
            </a:r>
            <a:r>
              <a:rPr lang="en-US" sz="2000" dirty="0" smtClean="0">
                <a:solidFill>
                  <a:srgbClr val="FF0000"/>
                </a:solidFill>
              </a:rPr>
              <a:t> </a:t>
            </a:r>
            <a:r>
              <a:rPr lang="en-US" sz="2000" dirty="0" smtClean="0"/>
              <a:t>and </a:t>
            </a:r>
            <a:r>
              <a:rPr lang="en-US" sz="2000" b="1" i="1" dirty="0" smtClean="0">
                <a:solidFill>
                  <a:srgbClr val="FF0000"/>
                </a:solidFill>
              </a:rPr>
              <a:t>technology</a:t>
            </a:r>
            <a:r>
              <a:rPr lang="en-US" sz="2000" dirty="0" smtClean="0"/>
              <a:t> are critical -  defined by subject area</a:t>
            </a:r>
          </a:p>
          <a:p>
            <a:pPr marL="548640" lvl="1">
              <a:spcBef>
                <a:spcPts val="0"/>
              </a:spcBef>
              <a:buSzPct val="85000"/>
              <a:buFont typeface="Arial" pitchFamily="34" charset="0"/>
              <a:buChar char="•"/>
            </a:pPr>
            <a:r>
              <a:rPr lang="en-US" sz="2000" b="1" i="1" dirty="0" smtClean="0">
                <a:solidFill>
                  <a:srgbClr val="FF0000"/>
                </a:solidFill>
              </a:rPr>
              <a:t>social context</a:t>
            </a:r>
            <a:r>
              <a:rPr lang="en-US" sz="2000" i="1" dirty="0" smtClean="0">
                <a:solidFill>
                  <a:srgbClr val="FF0000"/>
                </a:solidFill>
              </a:rPr>
              <a:t> </a:t>
            </a:r>
            <a:r>
              <a:rPr lang="en-US" sz="2000" dirty="0" smtClean="0"/>
              <a:t>necessary to connect subject and student - determined by instructor’s interest</a:t>
            </a:r>
          </a:p>
          <a:p>
            <a:pPr lvl="0">
              <a:spcBef>
                <a:spcPts val="0"/>
              </a:spcBef>
              <a:buSzPct val="95000"/>
              <a:buFont typeface="Wingdings" pitchFamily="2" charset="2"/>
              <a:buChar char="§"/>
              <a:defRPr/>
            </a:pPr>
            <a:r>
              <a:rPr lang="en-US" sz="2200" dirty="0" smtClean="0"/>
              <a:t>effective learning requires, however, another dimension - </a:t>
            </a:r>
            <a:r>
              <a:rPr lang="en-US" sz="2200" b="1" i="1" dirty="0" smtClean="0">
                <a:solidFill>
                  <a:srgbClr val="FF0000"/>
                </a:solidFill>
              </a:rPr>
              <a:t>pedagogy</a:t>
            </a:r>
          </a:p>
          <a:p>
            <a:pPr marL="617220" lvl="1" indent="-342900">
              <a:spcBef>
                <a:spcPts val="0"/>
              </a:spcBef>
              <a:buSzPct val="86000"/>
              <a:buFont typeface="Arial" pitchFamily="34" charset="0"/>
              <a:buChar char="•"/>
            </a:pPr>
            <a:r>
              <a:rPr lang="en-US" sz="2000" dirty="0" smtClean="0"/>
              <a:t>ensures student success in the classroom</a:t>
            </a:r>
          </a:p>
          <a:p>
            <a:pPr marL="617220" lvl="1" indent="-342900">
              <a:spcBef>
                <a:spcPts val="0"/>
              </a:spcBef>
              <a:buSzPct val="86000"/>
              <a:buFont typeface="Arial" pitchFamily="34" charset="0"/>
              <a:buChar char="•"/>
            </a:pPr>
            <a:r>
              <a:rPr lang="en-US" sz="2000" dirty="0" smtClean="0"/>
              <a:t>facilitates transfer of classroom knowledge to real world</a:t>
            </a:r>
          </a:p>
        </p:txBody>
      </p:sp>
      <p:sp>
        <p:nvSpPr>
          <p:cNvPr id="4" name="Date Placeholder 3"/>
          <p:cNvSpPr>
            <a:spLocks noGrp="1"/>
          </p:cNvSpPr>
          <p:nvPr>
            <p:ph type="dt" sz="half" idx="10"/>
          </p:nvPr>
        </p:nvSpPr>
        <p:spPr>
          <a:xfrm>
            <a:off x="5163672" y="6492875"/>
            <a:ext cx="3786690" cy="365125"/>
          </a:xfrm>
        </p:spPr>
        <p:txBody>
          <a:bodyPr/>
          <a:lstStyle/>
          <a:p>
            <a:fld id="{D08FBF22-1790-4157-AF08-CA641B6CFD39}"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85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Energy Instruction (EI)</a:t>
            </a:r>
            <a:endParaRPr lang="en-US" sz="4000" dirty="0"/>
          </a:p>
        </p:txBody>
      </p:sp>
      <p:sp>
        <p:nvSpPr>
          <p:cNvPr id="3" name="Content Placeholder 2"/>
          <p:cNvSpPr>
            <a:spLocks noGrp="1"/>
          </p:cNvSpPr>
          <p:nvPr>
            <p:ph idx="1"/>
          </p:nvPr>
        </p:nvSpPr>
        <p:spPr>
          <a:xfrm>
            <a:off x="495300" y="4055514"/>
            <a:ext cx="8153400" cy="1295400"/>
          </a:xfrm>
        </p:spPr>
        <p:txBody>
          <a:bodyPr>
            <a:noAutofit/>
          </a:bodyPr>
          <a:lstStyle/>
          <a:p>
            <a:pPr lvl="0">
              <a:spcBef>
                <a:spcPts val="0"/>
              </a:spcBef>
              <a:buSzPct val="95000"/>
              <a:buFont typeface="Wingdings" pitchFamily="2" charset="2"/>
              <a:buChar char="§"/>
            </a:pPr>
            <a:r>
              <a:rPr lang="en-US" sz="2200" dirty="0" smtClean="0"/>
              <a:t>must be modified to explicitly recognize the role of pedagogy in teaching energy</a:t>
            </a:r>
          </a:p>
          <a:p>
            <a:pPr marL="644652" lvl="1" indent="-342900">
              <a:spcBef>
                <a:spcPts val="0"/>
              </a:spcBef>
              <a:buSzPct val="95000"/>
              <a:buFont typeface="Arial" pitchFamily="34" charset="0"/>
              <a:buChar char="•"/>
            </a:pPr>
            <a:r>
              <a:rPr lang="en-US" sz="2000" dirty="0" smtClean="0"/>
              <a:t>with this addition, representation for teaching energy becomes:</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62F9F6DE-D00A-4934-B276-0AC8792303FE}"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11</a:t>
            </a:fld>
            <a:endParaRPr lang="en-US"/>
          </a:p>
        </p:txBody>
      </p:sp>
      <p:pic>
        <p:nvPicPr>
          <p:cNvPr id="7" name="Content Placeholder 3" descr="teaching energy.tif"/>
          <p:cNvPicPr>
            <a:picLocks noChangeAspect="1"/>
          </p:cNvPicPr>
          <p:nvPr/>
        </p:nvPicPr>
        <p:blipFill>
          <a:blip r:embed="rId3" cstate="print"/>
          <a:stretch>
            <a:fillRect/>
          </a:stretch>
        </p:blipFill>
        <p:spPr>
          <a:xfrm>
            <a:off x="768096" y="5230368"/>
            <a:ext cx="7607808" cy="941832"/>
          </a:xfrm>
          <a:prstGeom prst="rect">
            <a:avLst/>
          </a:prstGeom>
        </p:spPr>
      </p:pic>
      <p:pic>
        <p:nvPicPr>
          <p:cNvPr id="8" name="Content Placeholder 7" descr="energy issues w sc.tif"/>
          <p:cNvPicPr>
            <a:picLocks noChangeAspect="1"/>
          </p:cNvPicPr>
          <p:nvPr/>
        </p:nvPicPr>
        <p:blipFill>
          <a:blip r:embed="rId4" cstate="print"/>
          <a:stretch>
            <a:fillRect/>
          </a:stretch>
        </p:blipFill>
        <p:spPr>
          <a:xfrm>
            <a:off x="838200" y="3096768"/>
            <a:ext cx="7467600" cy="932471"/>
          </a:xfrm>
          <a:prstGeom prst="rect">
            <a:avLst/>
          </a:prstGeom>
        </p:spPr>
      </p:pic>
      <p:sp>
        <p:nvSpPr>
          <p:cNvPr id="9" name="Content Placeholder 2"/>
          <p:cNvSpPr txBox="1">
            <a:spLocks/>
          </p:cNvSpPr>
          <p:nvPr/>
        </p:nvSpPr>
        <p:spPr>
          <a:xfrm>
            <a:off x="495300" y="2237547"/>
            <a:ext cx="8153400" cy="914400"/>
          </a:xfrm>
          <a:prstGeom prst="rect">
            <a:avLst/>
          </a:prstGeom>
        </p:spPr>
        <p:txBody>
          <a:bodyPr vert="horz">
            <a:noAutofit/>
          </a:bodyPr>
          <a:lstStyle/>
          <a:p>
            <a:pPr marL="342900" marR="0" lvl="0" indent="-342900" algn="l" defTabSz="914400" rtl="0" eaLnBrk="1" fontAlgn="auto" latinLnBrk="0" hangingPunct="1">
              <a:lnSpc>
                <a:spcPct val="100000"/>
              </a:lnSpc>
              <a:spcAft>
                <a:spcPts val="0"/>
              </a:spcAft>
              <a:buClr>
                <a:schemeClr val="accent1"/>
              </a:buClr>
              <a:buSzPct val="95000"/>
              <a:buFont typeface="Wingdings" pitchFamily="2" charset="2"/>
              <a:buChar char="§"/>
              <a:tabLst/>
              <a:defRPr/>
            </a:pPr>
            <a:r>
              <a:rPr kumimoji="0" lang="en-US" sz="2200" b="0" i="0" u="none" strike="noStrike" kern="1200" cap="none" spc="0" normalizeH="0" noProof="0" dirty="0" smtClean="0">
                <a:ln>
                  <a:noFill/>
                </a:ln>
                <a:solidFill>
                  <a:schemeClr val="tx2"/>
                </a:solidFill>
                <a:effectLst/>
                <a:uLnTx/>
                <a:uFillTx/>
                <a:latin typeface="+mn-lt"/>
                <a:ea typeface="+mn-ea"/>
                <a:cs typeface="+mn-cs"/>
              </a:rPr>
              <a:t>our earlier symbolic representation of energy solutions fails to capture this important component: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2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20000" cy="1143000"/>
          </a:xfrm>
        </p:spPr>
        <p:txBody>
          <a:bodyPr>
            <a:normAutofit/>
          </a:bodyPr>
          <a:lstStyle/>
          <a:p>
            <a:pPr algn="ctr"/>
            <a:r>
              <a:rPr lang="en-US" dirty="0" smtClean="0"/>
              <a:t>EI: Energy Science: The Need</a:t>
            </a:r>
            <a:endParaRPr lang="en-US" sz="4000" dirty="0"/>
          </a:p>
        </p:txBody>
      </p:sp>
      <p:sp>
        <p:nvSpPr>
          <p:cNvPr id="3" name="Content Placeholder 2"/>
          <p:cNvSpPr>
            <a:spLocks noGrp="1"/>
          </p:cNvSpPr>
          <p:nvPr>
            <p:ph idx="1"/>
          </p:nvPr>
        </p:nvSpPr>
        <p:spPr>
          <a:xfrm>
            <a:off x="457200" y="2587752"/>
            <a:ext cx="8153400" cy="4114800"/>
          </a:xfrm>
        </p:spPr>
        <p:txBody>
          <a:bodyPr>
            <a:noAutofit/>
          </a:bodyPr>
          <a:lstStyle/>
          <a:p>
            <a:pPr>
              <a:spcBef>
                <a:spcPts val="0"/>
              </a:spcBef>
              <a:buFont typeface="Wingdings" pitchFamily="2" charset="2"/>
              <a:buChar char="§"/>
            </a:pPr>
            <a:r>
              <a:rPr lang="en-US" sz="2200" dirty="0" smtClean="0"/>
              <a:t>energy discussions involve:</a:t>
            </a:r>
          </a:p>
          <a:p>
            <a:pPr marL="548640" lvl="1">
              <a:spcBef>
                <a:spcPts val="0"/>
              </a:spcBef>
              <a:buFont typeface="Arial" pitchFamily="34" charset="0"/>
              <a:buChar char="•"/>
            </a:pPr>
            <a:r>
              <a:rPr lang="en-US" sz="2000" dirty="0" smtClean="0"/>
              <a:t>large number of primary energy sources (PES)</a:t>
            </a:r>
          </a:p>
          <a:p>
            <a:pPr marL="548640" lvl="1">
              <a:spcBef>
                <a:spcPts val="0"/>
              </a:spcBef>
              <a:buFont typeface="Arial" pitchFamily="34" charset="0"/>
              <a:buChar char="•"/>
            </a:pPr>
            <a:r>
              <a:rPr lang="en-US" sz="2000" dirty="0" smtClean="0"/>
              <a:t>different array of trading units</a:t>
            </a:r>
          </a:p>
          <a:p>
            <a:pPr marL="548640" lvl="1">
              <a:spcBef>
                <a:spcPts val="0"/>
              </a:spcBef>
              <a:buFont typeface="Arial" pitchFamily="34" charset="0"/>
              <a:buChar char="•"/>
            </a:pPr>
            <a:r>
              <a:rPr lang="en-US" sz="2000" dirty="0" smtClean="0"/>
              <a:t>variety of units to express energy density</a:t>
            </a:r>
          </a:p>
          <a:p>
            <a:pPr>
              <a:spcBef>
                <a:spcPts val="0"/>
              </a:spcBef>
              <a:buFont typeface="Wingdings" pitchFamily="2" charset="2"/>
              <a:buChar char="§"/>
            </a:pPr>
            <a:r>
              <a:rPr lang="en-US" sz="2200" dirty="0" smtClean="0"/>
              <a:t>PES have different physical states, e.g. solid, liquid, gas</a:t>
            </a:r>
          </a:p>
          <a:p>
            <a:pPr marL="548640" lvl="1">
              <a:spcBef>
                <a:spcPts val="0"/>
              </a:spcBef>
              <a:buFont typeface="Arial" pitchFamily="34" charset="0"/>
              <a:buChar char="•"/>
            </a:pPr>
            <a:r>
              <a:rPr lang="en-US" sz="2000" dirty="0" smtClean="0"/>
              <a:t>determines usefulness for different applications</a:t>
            </a:r>
          </a:p>
          <a:p>
            <a:pPr>
              <a:spcBef>
                <a:spcPts val="0"/>
              </a:spcBef>
              <a:buFont typeface="Wingdings" pitchFamily="2" charset="2"/>
              <a:buChar char="§"/>
            </a:pPr>
            <a:r>
              <a:rPr lang="en-US" sz="2200" dirty="0" smtClean="0"/>
              <a:t>read/hear about these all the time in the media</a:t>
            </a:r>
          </a:p>
          <a:p>
            <a:pPr marL="548640" lvl="1">
              <a:spcBef>
                <a:spcPts val="0"/>
              </a:spcBef>
              <a:buFont typeface="Arial" pitchFamily="34" charset="0"/>
              <a:buChar char="•"/>
            </a:pPr>
            <a:r>
              <a:rPr lang="en-US" sz="2000" dirty="0" smtClean="0"/>
              <a:t>to contribute to the discussion need to understand this background material</a:t>
            </a:r>
          </a:p>
        </p:txBody>
      </p:sp>
      <p:sp>
        <p:nvSpPr>
          <p:cNvPr id="4" name="Date Placeholder 3"/>
          <p:cNvSpPr>
            <a:spLocks noGrp="1"/>
          </p:cNvSpPr>
          <p:nvPr>
            <p:ph type="dt" sz="half" idx="10"/>
          </p:nvPr>
        </p:nvSpPr>
        <p:spPr>
          <a:xfrm>
            <a:off x="5163672" y="6492875"/>
            <a:ext cx="3786690" cy="365125"/>
          </a:xfrm>
        </p:spPr>
        <p:txBody>
          <a:bodyPr/>
          <a:lstStyle/>
          <a:p>
            <a:fld id="{0ADBA550-F6AE-43E1-9C4A-F5BDB1683DFB}"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9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305800" cy="1143000"/>
          </a:xfrm>
        </p:spPr>
        <p:txBody>
          <a:bodyPr>
            <a:noAutofit/>
          </a:bodyPr>
          <a:lstStyle/>
          <a:p>
            <a:pPr algn="ctr"/>
            <a:r>
              <a:rPr lang="en-US" dirty="0" smtClean="0"/>
              <a:t>EI: Energy Science: Grasp</a:t>
            </a:r>
            <a:endParaRPr lang="en-US" dirty="0"/>
          </a:p>
        </p:txBody>
      </p:sp>
      <p:sp>
        <p:nvSpPr>
          <p:cNvPr id="7" name="Content Placeholder 6"/>
          <p:cNvSpPr>
            <a:spLocks noGrp="1"/>
          </p:cNvSpPr>
          <p:nvPr>
            <p:ph sz="half" idx="4294967295"/>
          </p:nvPr>
        </p:nvSpPr>
        <p:spPr>
          <a:xfrm>
            <a:off x="457200" y="2587752"/>
            <a:ext cx="4572000" cy="3763963"/>
          </a:xfrm>
          <a:prstGeom prst="rect">
            <a:avLst/>
          </a:prstGeom>
        </p:spPr>
        <p:txBody>
          <a:bodyPr>
            <a:normAutofit/>
          </a:bodyPr>
          <a:lstStyle/>
          <a:p>
            <a:pPr marL="274320" lvl="1">
              <a:spcBef>
                <a:spcPts val="0"/>
              </a:spcBef>
              <a:buSzPct val="80000"/>
              <a:buFont typeface="Wingdings" pitchFamily="2" charset="2"/>
              <a:buChar char="§"/>
            </a:pPr>
            <a:r>
              <a:rPr lang="en-US" dirty="0" smtClean="0"/>
              <a:t>Which thermodynamic quantity is a measure of the quality of energy?</a:t>
            </a:r>
          </a:p>
          <a:p>
            <a:pPr marL="274320" lvl="1">
              <a:spcBef>
                <a:spcPts val="0"/>
              </a:spcBef>
              <a:buSzPct val="80000"/>
              <a:buFont typeface="Wingdings" pitchFamily="2" charset="2"/>
              <a:buChar char="§"/>
            </a:pPr>
            <a:r>
              <a:rPr lang="en-US" dirty="0" smtClean="0"/>
              <a:t>The thermodynamic efficiency of a heat engine is determined, in part, by what factor?</a:t>
            </a:r>
          </a:p>
          <a:p>
            <a:pPr marL="274320" lvl="1">
              <a:spcBef>
                <a:spcPts val="0"/>
              </a:spcBef>
              <a:buSzPct val="80000"/>
              <a:buFont typeface="Wingdings" pitchFamily="2" charset="2"/>
              <a:buChar char="§"/>
            </a:pPr>
            <a:r>
              <a:rPr lang="en-US" dirty="0" smtClean="0"/>
              <a:t>The </a:t>
            </a:r>
            <a:r>
              <a:rPr lang="en-US" dirty="0" err="1" smtClean="0"/>
              <a:t>zeroth</a:t>
            </a:r>
            <a:r>
              <a:rPr lang="en-US" dirty="0" smtClean="0"/>
              <a:t> law of thermodynamics defines what thermodynamic quantity?</a:t>
            </a:r>
          </a:p>
        </p:txBody>
      </p:sp>
      <p:sp>
        <p:nvSpPr>
          <p:cNvPr id="4" name="Date Placeholder 3"/>
          <p:cNvSpPr>
            <a:spLocks noGrp="1"/>
          </p:cNvSpPr>
          <p:nvPr>
            <p:ph type="dt" sz="half" idx="10"/>
          </p:nvPr>
        </p:nvSpPr>
        <p:spPr>
          <a:xfrm>
            <a:off x="5163672" y="6492875"/>
            <a:ext cx="3786690" cy="365125"/>
          </a:xfrm>
        </p:spPr>
        <p:txBody>
          <a:bodyPr/>
          <a:lstStyle/>
          <a:p>
            <a:fld id="{F6C363DE-8100-492A-8A0C-638648A5B753}"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13</a:t>
            </a:fld>
            <a:endParaRPr lang="en-US"/>
          </a:p>
        </p:txBody>
      </p:sp>
      <p:pic>
        <p:nvPicPr>
          <p:cNvPr id="9" name="Content Placeholder 8" descr="survey-summary.jpg"/>
          <p:cNvPicPr>
            <a:picLocks noGrp="1" noChangeAspect="1"/>
          </p:cNvPicPr>
          <p:nvPr>
            <p:ph sz="half" idx="4294967295"/>
          </p:nvPr>
        </p:nvPicPr>
        <p:blipFill>
          <a:blip r:embed="rId3" cstate="print"/>
          <a:stretch>
            <a:fillRect/>
          </a:stretch>
        </p:blipFill>
        <p:spPr>
          <a:xfrm>
            <a:off x="5334000" y="1981200"/>
            <a:ext cx="2944784" cy="4495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726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Energy Science: Scope</a:t>
            </a:r>
            <a:endParaRPr lang="en-US" sz="4000" dirty="0"/>
          </a:p>
        </p:txBody>
      </p:sp>
      <p:sp>
        <p:nvSpPr>
          <p:cNvPr id="3" name="Content Placeholder 2"/>
          <p:cNvSpPr>
            <a:spLocks noGrp="1"/>
          </p:cNvSpPr>
          <p:nvPr>
            <p:ph idx="1"/>
          </p:nvPr>
        </p:nvSpPr>
        <p:spPr>
          <a:xfrm>
            <a:off x="457200" y="2587752"/>
            <a:ext cx="8153400" cy="4038600"/>
          </a:xfrm>
        </p:spPr>
        <p:txBody>
          <a:bodyPr>
            <a:noAutofit/>
          </a:bodyPr>
          <a:lstStyle/>
          <a:p>
            <a:pPr>
              <a:spcBef>
                <a:spcPts val="0"/>
              </a:spcBef>
              <a:buFont typeface="Wingdings" pitchFamily="2" charset="2"/>
              <a:buChar char="§"/>
            </a:pPr>
            <a:r>
              <a:rPr lang="en-US" sz="2200" dirty="0" smtClean="0"/>
              <a:t>multidimensional: biology, chemistry, Earth science, physics</a:t>
            </a:r>
          </a:p>
          <a:p>
            <a:pPr marL="548640" lvl="3" indent="-274320">
              <a:spcBef>
                <a:spcPts val="0"/>
              </a:spcBef>
              <a:buFont typeface="Arial" pitchFamily="34" charset="0"/>
              <a:buChar char="•"/>
            </a:pPr>
            <a:r>
              <a:rPr lang="en-US" sz="2000" dirty="0" smtClean="0"/>
              <a:t>biology: photosynthesis</a:t>
            </a:r>
          </a:p>
          <a:p>
            <a:pPr marL="548640" lvl="3" indent="-274320">
              <a:spcBef>
                <a:spcPts val="0"/>
              </a:spcBef>
              <a:buFont typeface="Arial" pitchFamily="34" charset="0"/>
              <a:buChar char="•"/>
            </a:pPr>
            <a:r>
              <a:rPr lang="en-US" sz="2000" dirty="0" smtClean="0"/>
              <a:t>chemistry: periodic table, chemical reaction, phases/phase changes</a:t>
            </a:r>
          </a:p>
          <a:p>
            <a:pPr marL="548640" lvl="3" indent="-274320">
              <a:spcBef>
                <a:spcPts val="0"/>
              </a:spcBef>
              <a:buFont typeface="Arial" pitchFamily="34" charset="0"/>
              <a:buChar char="•"/>
            </a:pPr>
            <a:r>
              <a:rPr lang="en-US" sz="2000" dirty="0" smtClean="0"/>
              <a:t>Earth science: biogeochemical cycles, deep time</a:t>
            </a:r>
          </a:p>
          <a:p>
            <a:pPr marL="548640" lvl="3" indent="-274320">
              <a:spcBef>
                <a:spcPts val="0"/>
              </a:spcBef>
              <a:buFont typeface="Arial" pitchFamily="34" charset="0"/>
              <a:buChar char="•"/>
            </a:pPr>
            <a:r>
              <a:rPr lang="en-US" sz="2000" dirty="0" smtClean="0"/>
              <a:t>physics: electromagnetic radiation, nuclear physics</a:t>
            </a:r>
          </a:p>
          <a:p>
            <a:pPr marL="274320" lvl="2" indent="-274320">
              <a:spcBef>
                <a:spcPts val="0"/>
              </a:spcBef>
              <a:buFont typeface="Wingdings" pitchFamily="2" charset="2"/>
              <a:buChar char="§"/>
            </a:pPr>
            <a:r>
              <a:rPr lang="en-US" sz="2200" dirty="0" smtClean="0"/>
              <a:t>requires </a:t>
            </a:r>
            <a:r>
              <a:rPr lang="en-US" sz="2200" dirty="0"/>
              <a:t>explicit integration</a:t>
            </a:r>
          </a:p>
          <a:p>
            <a:pPr>
              <a:spcBef>
                <a:spcPts val="0"/>
              </a:spcBef>
              <a:buFont typeface="Wingdings" pitchFamily="2" charset="2"/>
              <a:buChar char="§"/>
            </a:pPr>
            <a:r>
              <a:rPr lang="en-US" sz="2200" dirty="0" smtClean="0"/>
              <a:t>some key subject areas are absent in most undergraduate science courses:</a:t>
            </a:r>
          </a:p>
          <a:p>
            <a:pPr marL="548640" lvl="2" indent="-274320">
              <a:spcBef>
                <a:spcPts val="0"/>
              </a:spcBef>
              <a:buFont typeface="Arial" pitchFamily="34" charset="0"/>
              <a:buChar char="•"/>
            </a:pPr>
            <a:r>
              <a:rPr lang="en-US" dirty="0" smtClean="0"/>
              <a:t>thermodynamics</a:t>
            </a:r>
          </a:p>
          <a:p>
            <a:pPr>
              <a:spcBef>
                <a:spcPts val="0"/>
              </a:spcBef>
              <a:buFont typeface="Wingdings" pitchFamily="2" charset="2"/>
              <a:buChar char="§"/>
            </a:pPr>
            <a:r>
              <a:rPr lang="en-US" sz="2200" dirty="0" smtClean="0"/>
              <a:t>uses a language in which every day words have special meanings, e.g. heat, work, energy, etc.</a:t>
            </a:r>
          </a:p>
          <a:p>
            <a:pPr marL="548640" lvl="2" indent="-274320">
              <a:spcBef>
                <a:spcPts val="0"/>
              </a:spcBef>
              <a:buFont typeface="Arial" pitchFamily="34" charset="0"/>
              <a:buChar char="•"/>
            </a:pPr>
            <a:r>
              <a:rPr lang="en-US" dirty="0" smtClean="0"/>
              <a:t>potential source of confusion for students (Solomon, 1983)</a:t>
            </a:r>
          </a:p>
        </p:txBody>
      </p:sp>
      <p:sp>
        <p:nvSpPr>
          <p:cNvPr id="4" name="Date Placeholder 3"/>
          <p:cNvSpPr>
            <a:spLocks noGrp="1"/>
          </p:cNvSpPr>
          <p:nvPr>
            <p:ph type="dt" sz="half" idx="10"/>
          </p:nvPr>
        </p:nvSpPr>
        <p:spPr>
          <a:xfrm>
            <a:off x="5163672" y="6492875"/>
            <a:ext cx="3786690" cy="365125"/>
          </a:xfrm>
        </p:spPr>
        <p:txBody>
          <a:bodyPr/>
          <a:lstStyle/>
          <a:p>
            <a:fld id="{9ACF4DDE-7F68-4567-82A8-197A1574CDD0}"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0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Energy Context: Impact</a:t>
            </a:r>
            <a:endParaRPr lang="en-US" sz="4000" dirty="0"/>
          </a:p>
        </p:txBody>
      </p:sp>
      <p:sp>
        <p:nvSpPr>
          <p:cNvPr id="13" name="Content Placeholder 12"/>
          <p:cNvSpPr>
            <a:spLocks noGrp="1"/>
          </p:cNvSpPr>
          <p:nvPr>
            <p:ph idx="1"/>
          </p:nvPr>
        </p:nvSpPr>
        <p:spPr>
          <a:xfrm>
            <a:off x="457200" y="2587752"/>
            <a:ext cx="8153400" cy="3382963"/>
          </a:xfrm>
        </p:spPr>
        <p:txBody>
          <a:bodyPr>
            <a:normAutofit/>
          </a:bodyPr>
          <a:lstStyle/>
          <a:p>
            <a:pPr>
              <a:spcBef>
                <a:spcPts val="0"/>
              </a:spcBef>
              <a:buFont typeface="Wingdings" pitchFamily="2" charset="2"/>
              <a:buChar char="§"/>
            </a:pPr>
            <a:r>
              <a:rPr lang="en-US" sz="2200" dirty="0" smtClean="0"/>
              <a:t>energy discussions always have a context</a:t>
            </a:r>
          </a:p>
          <a:p>
            <a:pPr marL="548640" lvl="1">
              <a:spcBef>
                <a:spcPts val="0"/>
              </a:spcBef>
              <a:buFont typeface="Arial" pitchFamily="34" charset="0"/>
              <a:buChar char="•"/>
            </a:pPr>
            <a:r>
              <a:rPr lang="en-US" sz="2000" dirty="0" smtClean="0"/>
              <a:t>What country? What is the environment like?</a:t>
            </a:r>
          </a:p>
          <a:p>
            <a:pPr>
              <a:spcBef>
                <a:spcPts val="0"/>
              </a:spcBef>
              <a:buFont typeface="Wingdings" pitchFamily="2" charset="2"/>
              <a:buChar char="§"/>
            </a:pPr>
            <a:r>
              <a:rPr lang="en-US" sz="2200" dirty="0" smtClean="0"/>
              <a:t>energy context provides information about energy systems/issues:</a:t>
            </a:r>
          </a:p>
          <a:p>
            <a:pPr marL="548640" lvl="1">
              <a:spcBef>
                <a:spcPts val="0"/>
              </a:spcBef>
              <a:buFont typeface="Arial" pitchFamily="34" charset="0"/>
              <a:buChar char="•"/>
            </a:pPr>
            <a:r>
              <a:rPr lang="en-US" sz="2000" dirty="0" smtClean="0"/>
              <a:t>scale</a:t>
            </a:r>
          </a:p>
          <a:p>
            <a:pPr marL="548640" lvl="1">
              <a:spcBef>
                <a:spcPts val="0"/>
              </a:spcBef>
              <a:buFont typeface="Arial" pitchFamily="34" charset="0"/>
              <a:buChar char="•"/>
            </a:pPr>
            <a:r>
              <a:rPr lang="en-US" sz="2000" dirty="0" smtClean="0"/>
              <a:t>technology(</a:t>
            </a:r>
            <a:r>
              <a:rPr lang="en-US" sz="2000" dirty="0" err="1" smtClean="0"/>
              <a:t>ies</a:t>
            </a:r>
            <a:r>
              <a:rPr lang="en-US" sz="2000" dirty="0" smtClean="0"/>
              <a:t>)</a:t>
            </a:r>
          </a:p>
          <a:p>
            <a:pPr marL="548640" lvl="1">
              <a:spcBef>
                <a:spcPts val="0"/>
              </a:spcBef>
              <a:buFont typeface="Arial" pitchFamily="34" charset="0"/>
              <a:buChar char="•"/>
            </a:pPr>
            <a:r>
              <a:rPr lang="en-US" sz="2000" dirty="0" smtClean="0"/>
              <a:t>economics</a:t>
            </a:r>
          </a:p>
          <a:p>
            <a:pPr>
              <a:spcBef>
                <a:spcPts val="0"/>
              </a:spcBef>
              <a:buFont typeface="Wingdings" pitchFamily="2" charset="2"/>
              <a:buChar char="§"/>
            </a:pPr>
            <a:r>
              <a:rPr lang="en-US" sz="2200" dirty="0" smtClean="0"/>
              <a:t>information critical to evaluating different solutions</a:t>
            </a:r>
          </a:p>
          <a:p>
            <a:pPr marL="548640" lvl="1">
              <a:spcBef>
                <a:spcPts val="0"/>
              </a:spcBef>
              <a:buFont typeface="Arial" pitchFamily="34" charset="0"/>
              <a:buChar char="•"/>
            </a:pPr>
            <a:r>
              <a:rPr lang="en-US" sz="2000" dirty="0" smtClean="0"/>
              <a:t>choosing most viable energy solution</a:t>
            </a:r>
            <a:endParaRPr lang="en-US" sz="2000" dirty="0"/>
          </a:p>
        </p:txBody>
      </p:sp>
      <p:sp>
        <p:nvSpPr>
          <p:cNvPr id="4" name="Date Placeholder 3"/>
          <p:cNvSpPr>
            <a:spLocks noGrp="1"/>
          </p:cNvSpPr>
          <p:nvPr>
            <p:ph type="dt" sz="half" idx="10"/>
          </p:nvPr>
        </p:nvSpPr>
        <p:spPr>
          <a:xfrm>
            <a:off x="5163672" y="6492875"/>
            <a:ext cx="3786690" cy="365125"/>
          </a:xfrm>
        </p:spPr>
        <p:txBody>
          <a:bodyPr/>
          <a:lstStyle/>
          <a:p>
            <a:fld id="{89856334-9DD2-4956-8B18-9256FB0A3D27}"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96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noAutofit/>
          </a:bodyPr>
          <a:lstStyle/>
          <a:p>
            <a:pPr algn="ctr"/>
            <a:r>
              <a:rPr lang="en-US" dirty="0" smtClean="0"/>
              <a:t>EI: Energy Context: Grasp</a:t>
            </a:r>
            <a:endParaRPr lang="en-US" dirty="0"/>
          </a:p>
        </p:txBody>
      </p:sp>
      <p:sp>
        <p:nvSpPr>
          <p:cNvPr id="7" name="Content Placeholder 6"/>
          <p:cNvSpPr>
            <a:spLocks noGrp="1"/>
          </p:cNvSpPr>
          <p:nvPr>
            <p:ph sz="half" idx="4294967295"/>
          </p:nvPr>
        </p:nvSpPr>
        <p:spPr>
          <a:xfrm>
            <a:off x="457200" y="2587752"/>
            <a:ext cx="4495800" cy="3687763"/>
          </a:xfrm>
          <a:prstGeom prst="rect">
            <a:avLst/>
          </a:prstGeom>
        </p:spPr>
        <p:txBody>
          <a:bodyPr>
            <a:noAutofit/>
          </a:bodyPr>
          <a:lstStyle/>
          <a:p>
            <a:pPr>
              <a:spcBef>
                <a:spcPts val="0"/>
              </a:spcBef>
              <a:buFont typeface="Wingdings" pitchFamily="2" charset="2"/>
              <a:buChar char="§"/>
            </a:pPr>
            <a:r>
              <a:rPr lang="en-US" sz="2200" dirty="0" smtClean="0"/>
              <a:t>Which nation exports the most petroleum to the United States?</a:t>
            </a:r>
          </a:p>
          <a:p>
            <a:pPr>
              <a:spcBef>
                <a:spcPts val="0"/>
              </a:spcBef>
              <a:buFont typeface="Wingdings" pitchFamily="2" charset="2"/>
              <a:buChar char="§"/>
            </a:pPr>
            <a:r>
              <a:rPr lang="en-US" sz="2200" dirty="0" smtClean="0"/>
              <a:t>Which nation is the third largest producer of petroleum in the world?</a:t>
            </a:r>
          </a:p>
          <a:p>
            <a:pPr>
              <a:spcBef>
                <a:spcPts val="0"/>
              </a:spcBef>
              <a:buFont typeface="Wingdings" pitchFamily="2" charset="2"/>
              <a:buChar char="§"/>
            </a:pPr>
            <a:r>
              <a:rPr lang="en-US" sz="2200" dirty="0" smtClean="0"/>
              <a:t>Which nation has more nuclear reactors?</a:t>
            </a:r>
          </a:p>
        </p:txBody>
      </p:sp>
      <p:sp>
        <p:nvSpPr>
          <p:cNvPr id="4" name="Date Placeholder 3"/>
          <p:cNvSpPr>
            <a:spLocks noGrp="1"/>
          </p:cNvSpPr>
          <p:nvPr>
            <p:ph type="dt" sz="half" idx="10"/>
          </p:nvPr>
        </p:nvSpPr>
        <p:spPr>
          <a:xfrm>
            <a:off x="5163672" y="6492875"/>
            <a:ext cx="3786690" cy="365125"/>
          </a:xfrm>
        </p:spPr>
        <p:txBody>
          <a:bodyPr/>
          <a:lstStyle/>
          <a:p>
            <a:fld id="{8B902FF5-8FE5-4911-8A9B-0580BD36E46B}"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16</a:t>
            </a:fld>
            <a:endParaRPr lang="en-US"/>
          </a:p>
        </p:txBody>
      </p:sp>
      <p:pic>
        <p:nvPicPr>
          <p:cNvPr id="9" name="Content Placeholder 8" descr="survey-summary.jpg"/>
          <p:cNvPicPr>
            <a:picLocks noGrp="1" noChangeAspect="1"/>
          </p:cNvPicPr>
          <p:nvPr>
            <p:ph sz="half" idx="4294967295"/>
          </p:nvPr>
        </p:nvPicPr>
        <p:blipFill>
          <a:blip r:embed="rId3" cstate="print"/>
          <a:stretch>
            <a:fillRect/>
          </a:stretch>
        </p:blipFill>
        <p:spPr>
          <a:xfrm>
            <a:off x="5334000" y="2057400"/>
            <a:ext cx="2944784" cy="4495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8682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Technology</a:t>
            </a:r>
            <a:endParaRPr lang="en-US" sz="4000" dirty="0"/>
          </a:p>
        </p:txBody>
      </p:sp>
      <p:sp>
        <p:nvSpPr>
          <p:cNvPr id="3" name="Content Placeholder 2"/>
          <p:cNvSpPr>
            <a:spLocks noGrp="1"/>
          </p:cNvSpPr>
          <p:nvPr>
            <p:ph idx="1"/>
          </p:nvPr>
        </p:nvSpPr>
        <p:spPr>
          <a:xfrm>
            <a:off x="457200" y="2590800"/>
            <a:ext cx="8153400" cy="3886200"/>
          </a:xfrm>
        </p:spPr>
        <p:txBody>
          <a:bodyPr>
            <a:noAutofit/>
          </a:bodyPr>
          <a:lstStyle/>
          <a:p>
            <a:pPr>
              <a:spcBef>
                <a:spcPts val="0"/>
              </a:spcBef>
              <a:buFont typeface="Wingdings" pitchFamily="2" charset="2"/>
              <a:buChar char="§"/>
            </a:pPr>
            <a:r>
              <a:rPr lang="en-US" sz="2200" dirty="0" smtClean="0"/>
              <a:t>indicates what is physically possible</a:t>
            </a:r>
          </a:p>
          <a:p>
            <a:pPr>
              <a:spcBef>
                <a:spcPts val="0"/>
              </a:spcBef>
              <a:buFont typeface="Wingdings" pitchFamily="2" charset="2"/>
              <a:buChar char="§"/>
            </a:pPr>
            <a:r>
              <a:rPr lang="en-US" sz="2200" dirty="0" smtClean="0"/>
              <a:t>increasingly important as we reach the end of fossil fuel era and look for a new energy future</a:t>
            </a:r>
          </a:p>
          <a:p>
            <a:pPr marL="548640" lvl="1">
              <a:spcBef>
                <a:spcPts val="0"/>
              </a:spcBef>
              <a:buFont typeface="Arial" pitchFamily="34" charset="0"/>
              <a:buChar char="•"/>
            </a:pPr>
            <a:r>
              <a:rPr lang="en-US" sz="2000" dirty="0" smtClean="0"/>
              <a:t>debates about wind and solar, all have key technological components</a:t>
            </a:r>
          </a:p>
          <a:p>
            <a:pPr>
              <a:spcBef>
                <a:spcPts val="0"/>
              </a:spcBef>
              <a:buFont typeface="Wingdings" pitchFamily="2" charset="2"/>
              <a:buChar char="§"/>
            </a:pPr>
            <a:r>
              <a:rPr lang="en-US" sz="2200" dirty="0" smtClean="0"/>
              <a:t>switch to “green” energy will be heavily influenced by technology, e.g. </a:t>
            </a:r>
            <a:r>
              <a:rPr lang="en-US" sz="2200" dirty="0" err="1" smtClean="0"/>
              <a:t>biofuels</a:t>
            </a:r>
            <a:endParaRPr lang="en-US" sz="2200" dirty="0" smtClean="0"/>
          </a:p>
          <a:p>
            <a:pPr>
              <a:spcBef>
                <a:spcPts val="0"/>
              </a:spcBef>
              <a:buFont typeface="Wingdings" pitchFamily="2" charset="2"/>
              <a:buChar char="§"/>
            </a:pPr>
            <a:r>
              <a:rPr lang="en-US" sz="2200" dirty="0" smtClean="0"/>
              <a:t>these types of discussions are critical if we are to make a successful transition from fossil fuels</a:t>
            </a:r>
          </a:p>
          <a:p>
            <a:pPr marL="548640" lvl="1">
              <a:spcBef>
                <a:spcPts val="0"/>
              </a:spcBef>
              <a:buFont typeface="Arial" pitchFamily="34" charset="0"/>
              <a:buChar char="•"/>
            </a:pPr>
            <a:r>
              <a:rPr lang="en-US" sz="2000" dirty="0" smtClean="0"/>
              <a:t>didn’t get it right for nuclear</a:t>
            </a:r>
          </a:p>
          <a:p>
            <a:pPr marL="548640" lvl="1">
              <a:spcBef>
                <a:spcPts val="0"/>
              </a:spcBef>
              <a:buFont typeface="Arial" pitchFamily="34" charset="0"/>
              <a:buChar char="•"/>
            </a:pPr>
            <a:r>
              <a:rPr lang="en-US" sz="2000" dirty="0" smtClean="0"/>
              <a:t>can’t afford to make a similar mistake with green energy</a:t>
            </a:r>
          </a:p>
        </p:txBody>
      </p:sp>
      <p:sp>
        <p:nvSpPr>
          <p:cNvPr id="4" name="Date Placeholder 3"/>
          <p:cNvSpPr>
            <a:spLocks noGrp="1"/>
          </p:cNvSpPr>
          <p:nvPr>
            <p:ph type="dt" sz="half" idx="10"/>
          </p:nvPr>
        </p:nvSpPr>
        <p:spPr>
          <a:xfrm>
            <a:off x="5163672" y="6492875"/>
            <a:ext cx="3786690" cy="365125"/>
          </a:xfrm>
        </p:spPr>
        <p:txBody>
          <a:bodyPr/>
          <a:lstStyle/>
          <a:p>
            <a:fld id="{708226BE-E7D9-44A6-8E5F-27B063A7538B}"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Other Perspectives</a:t>
            </a:r>
            <a:endParaRPr lang="en-US" sz="4000" dirty="0"/>
          </a:p>
        </p:txBody>
      </p:sp>
      <p:sp>
        <p:nvSpPr>
          <p:cNvPr id="3" name="Content Placeholder 2"/>
          <p:cNvSpPr>
            <a:spLocks noGrp="1"/>
          </p:cNvSpPr>
          <p:nvPr>
            <p:ph idx="1"/>
          </p:nvPr>
        </p:nvSpPr>
        <p:spPr>
          <a:xfrm>
            <a:off x="457200" y="2590800"/>
            <a:ext cx="8153400" cy="1752600"/>
          </a:xfrm>
        </p:spPr>
        <p:txBody>
          <a:bodyPr>
            <a:noAutofit/>
          </a:bodyPr>
          <a:lstStyle/>
          <a:p>
            <a:pPr lvl="0">
              <a:spcBef>
                <a:spcPts val="0"/>
              </a:spcBef>
              <a:buSzPct val="95000"/>
              <a:buFont typeface="Wingdings" pitchFamily="2" charset="2"/>
              <a:buChar char="§"/>
              <a:defRPr/>
            </a:pPr>
            <a:r>
              <a:rPr lang="en-US" sz="2200" dirty="0" smtClean="0"/>
              <a:t>the additional perspectives of energy issues, i.e. economics, environment, social, etc., are defined by </a:t>
            </a:r>
            <a:r>
              <a:rPr lang="en-US" sz="2200" b="1" i="1" dirty="0" smtClean="0">
                <a:solidFill>
                  <a:srgbClr val="FF0000"/>
                </a:solidFill>
              </a:rPr>
              <a:t>social context</a:t>
            </a:r>
          </a:p>
          <a:p>
            <a:pPr lvl="0">
              <a:spcBef>
                <a:spcPts val="0"/>
              </a:spcBef>
              <a:buSzPct val="95000"/>
              <a:buFont typeface="Wingdings" pitchFamily="2" charset="2"/>
              <a:buChar char="§"/>
              <a:defRPr/>
            </a:pPr>
            <a:r>
              <a:rPr lang="en-US" sz="2200" dirty="0" smtClean="0"/>
              <a:t>to illustrate, consider the following cases:</a:t>
            </a:r>
          </a:p>
          <a:p>
            <a:pPr marL="548640" lvl="1">
              <a:spcBef>
                <a:spcPts val="0"/>
              </a:spcBef>
              <a:buSzPct val="85000"/>
              <a:buFont typeface="Arial" pitchFamily="34" charset="0"/>
              <a:buChar char="•"/>
            </a:pPr>
            <a:r>
              <a:rPr lang="en-US" sz="2000" dirty="0" smtClean="0"/>
              <a:t>coal: U.S. and China</a:t>
            </a:r>
          </a:p>
          <a:p>
            <a:pPr marL="548640" lvl="1">
              <a:spcBef>
                <a:spcPts val="0"/>
              </a:spcBef>
              <a:buSzPct val="85000"/>
              <a:buFont typeface="Arial" pitchFamily="34" charset="0"/>
              <a:buChar char="•"/>
            </a:pPr>
            <a:r>
              <a:rPr lang="en-US" sz="2000" dirty="0" smtClean="0"/>
              <a:t>petroleum/gas: Nigeria and Norway</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2B8ACB36-AB88-412E-8DC8-1D6EA25485C3}"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55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16152"/>
          </a:xfrm>
        </p:spPr>
        <p:txBody>
          <a:bodyPr>
            <a:normAutofit/>
          </a:bodyPr>
          <a:lstStyle/>
          <a:p>
            <a:pPr algn="ctr"/>
            <a:r>
              <a:rPr lang="en-US" dirty="0" smtClean="0"/>
              <a:t>EI: Social Context</a:t>
            </a:r>
            <a:endParaRPr lang="en-US" sz="4000" dirty="0"/>
          </a:p>
        </p:txBody>
      </p:sp>
      <p:sp>
        <p:nvSpPr>
          <p:cNvPr id="7" name="Content Placeholder 6"/>
          <p:cNvSpPr>
            <a:spLocks noGrp="1"/>
          </p:cNvSpPr>
          <p:nvPr>
            <p:ph sz="half" idx="4294967295"/>
          </p:nvPr>
        </p:nvSpPr>
        <p:spPr>
          <a:xfrm>
            <a:off x="457200" y="2587752"/>
            <a:ext cx="4267200" cy="3840163"/>
          </a:xfrm>
          <a:prstGeom prst="rect">
            <a:avLst/>
          </a:prstGeom>
        </p:spPr>
        <p:txBody>
          <a:bodyPr>
            <a:normAutofit lnSpcReduction="10000"/>
          </a:bodyPr>
          <a:lstStyle/>
          <a:p>
            <a:pPr>
              <a:spcBef>
                <a:spcPts val="0"/>
              </a:spcBef>
              <a:buFont typeface="Wingdings" pitchFamily="2" charset="2"/>
              <a:buChar char="§"/>
              <a:defRPr/>
            </a:pPr>
            <a:r>
              <a:rPr lang="en-US" sz="2200" dirty="0" smtClean="0"/>
              <a:t>social context provides relevancy for science</a:t>
            </a:r>
          </a:p>
          <a:p>
            <a:pPr>
              <a:spcBef>
                <a:spcPts val="0"/>
              </a:spcBef>
              <a:buFont typeface="Wingdings" pitchFamily="2" charset="2"/>
              <a:buChar char="§"/>
              <a:defRPr/>
            </a:pPr>
            <a:r>
              <a:rPr lang="en-US" sz="2200" dirty="0" smtClean="0"/>
              <a:t>context provided by:</a:t>
            </a:r>
          </a:p>
          <a:p>
            <a:pPr marL="548640" lvl="1">
              <a:spcBef>
                <a:spcPts val="0"/>
              </a:spcBef>
              <a:buFont typeface="Arial" pitchFamily="34" charset="0"/>
              <a:buChar char="•"/>
              <a:defRPr/>
            </a:pPr>
            <a:r>
              <a:rPr lang="en-US" sz="2000" dirty="0" smtClean="0"/>
              <a:t>addressing topical issues in the news</a:t>
            </a:r>
          </a:p>
          <a:p>
            <a:pPr marL="548640" lvl="1">
              <a:spcBef>
                <a:spcPts val="0"/>
              </a:spcBef>
              <a:buFont typeface="Arial" pitchFamily="34" charset="0"/>
              <a:buChar char="•"/>
              <a:defRPr/>
            </a:pPr>
            <a:r>
              <a:rPr lang="en-US" sz="2000" dirty="0" smtClean="0"/>
              <a:t>varying scope from local to international</a:t>
            </a:r>
          </a:p>
          <a:p>
            <a:pPr>
              <a:spcBef>
                <a:spcPts val="0"/>
              </a:spcBef>
              <a:buFont typeface="Wingdings" pitchFamily="2" charset="2"/>
              <a:buChar char="§"/>
              <a:defRPr/>
            </a:pPr>
            <a:r>
              <a:rPr lang="en-US" sz="2200" dirty="0" smtClean="0"/>
              <a:t>social context introduces:</a:t>
            </a:r>
          </a:p>
          <a:p>
            <a:pPr marL="548640" lvl="1">
              <a:spcBef>
                <a:spcPts val="0"/>
              </a:spcBef>
              <a:buFont typeface="Arial" pitchFamily="34" charset="0"/>
              <a:buChar char="•"/>
              <a:defRPr/>
            </a:pPr>
            <a:r>
              <a:rPr lang="en-US" sz="2000" dirty="0" smtClean="0"/>
              <a:t>diverse range of stakeholders</a:t>
            </a:r>
          </a:p>
          <a:p>
            <a:pPr marL="548640" lvl="1">
              <a:spcBef>
                <a:spcPts val="0"/>
              </a:spcBef>
              <a:buFont typeface="Arial" pitchFamily="34" charset="0"/>
              <a:buChar char="•"/>
              <a:defRPr/>
            </a:pPr>
            <a:r>
              <a:rPr lang="en-US" sz="2000" dirty="0" smtClean="0"/>
              <a:t>different viewpoints &amp; perspectives</a:t>
            </a:r>
          </a:p>
          <a:p>
            <a:pPr marL="548640" lvl="1">
              <a:spcBef>
                <a:spcPts val="0"/>
              </a:spcBef>
              <a:buFont typeface="Arial" pitchFamily="34" charset="0"/>
              <a:buChar char="•"/>
              <a:defRPr/>
            </a:pPr>
            <a:r>
              <a:rPr lang="en-US" sz="2000" dirty="0" smtClean="0"/>
              <a:t>a connection to students’ lives</a:t>
            </a:r>
          </a:p>
        </p:txBody>
      </p:sp>
      <p:sp>
        <p:nvSpPr>
          <p:cNvPr id="4" name="Date Placeholder 3"/>
          <p:cNvSpPr>
            <a:spLocks noGrp="1"/>
          </p:cNvSpPr>
          <p:nvPr>
            <p:ph type="dt" sz="half" idx="10"/>
          </p:nvPr>
        </p:nvSpPr>
        <p:spPr>
          <a:xfrm>
            <a:off x="5163672" y="6492875"/>
            <a:ext cx="3786690" cy="365125"/>
          </a:xfrm>
        </p:spPr>
        <p:txBody>
          <a:bodyPr/>
          <a:lstStyle/>
          <a:p>
            <a:fld id="{90DF35BB-3DBC-430D-A1D7-49796A68E94F}"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19</a:t>
            </a:fld>
            <a:endParaRPr lang="en-US"/>
          </a:p>
        </p:txBody>
      </p:sp>
      <p:pic>
        <p:nvPicPr>
          <p:cNvPr id="9" name="Content Placeholder 5" descr="course-social-context.jpg"/>
          <p:cNvPicPr>
            <a:picLocks noGrp="1" noChangeAspect="1"/>
          </p:cNvPicPr>
          <p:nvPr>
            <p:ph sz="half" idx="4294967295"/>
          </p:nvPr>
        </p:nvPicPr>
        <p:blipFill>
          <a:blip r:embed="rId3" cstate="print"/>
          <a:stretch>
            <a:fillRect/>
          </a:stretch>
        </p:blipFill>
        <p:spPr>
          <a:xfrm>
            <a:off x="4800600" y="2819400"/>
            <a:ext cx="3657600" cy="32527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84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Energy: Increasing Awareness</a:t>
            </a:r>
            <a:endParaRPr lang="en-US" dirty="0"/>
          </a:p>
        </p:txBody>
      </p:sp>
      <p:sp>
        <p:nvSpPr>
          <p:cNvPr id="3" name="Content Placeholder 2"/>
          <p:cNvSpPr>
            <a:spLocks noGrp="1"/>
          </p:cNvSpPr>
          <p:nvPr>
            <p:ph idx="1"/>
          </p:nvPr>
        </p:nvSpPr>
        <p:spPr>
          <a:xfrm>
            <a:off x="872067" y="2590800"/>
            <a:ext cx="7408333" cy="3657600"/>
          </a:xfrm>
        </p:spPr>
        <p:txBody>
          <a:bodyPr>
            <a:normAutofit fontScale="92500" lnSpcReduction="20000"/>
          </a:bodyPr>
          <a:lstStyle/>
          <a:p>
            <a:pPr>
              <a:lnSpc>
                <a:spcPct val="110000"/>
              </a:lnSpc>
              <a:buFont typeface="Wingdings" pitchFamily="2" charset="2"/>
              <a:buChar char="§"/>
            </a:pPr>
            <a:r>
              <a:rPr lang="en-US" sz="2400" dirty="0" smtClean="0"/>
              <a:t>in the past two decades, energy has grown from a topic that was occasionally reported in the media to one that is constantly in the news</a:t>
            </a:r>
          </a:p>
          <a:p>
            <a:pPr marL="548640" lvl="1">
              <a:lnSpc>
                <a:spcPct val="110000"/>
              </a:lnSpc>
              <a:buFont typeface="Arial" pitchFamily="34" charset="0"/>
              <a:buChar char="•"/>
            </a:pPr>
            <a:r>
              <a:rPr lang="en-US" dirty="0" smtClean="0"/>
              <a:t>locally, nationally and internationally</a:t>
            </a:r>
          </a:p>
          <a:p>
            <a:pPr>
              <a:lnSpc>
                <a:spcPct val="110000"/>
              </a:lnSpc>
              <a:buFont typeface="Wingdings" pitchFamily="2" charset="2"/>
              <a:buChar char="§"/>
            </a:pPr>
            <a:r>
              <a:rPr lang="en-US" sz="2400" dirty="0" smtClean="0"/>
              <a:t>witness:</a:t>
            </a:r>
          </a:p>
          <a:p>
            <a:pPr marL="548640" lvl="1">
              <a:lnSpc>
                <a:spcPct val="110000"/>
              </a:lnSpc>
              <a:spcBef>
                <a:spcPts val="0"/>
              </a:spcBef>
              <a:buFont typeface="Arial" pitchFamily="34" charset="0"/>
              <a:buChar char="•"/>
            </a:pPr>
            <a:r>
              <a:rPr lang="en-US" dirty="0" smtClean="0"/>
              <a:t>the last U.S. presidential election</a:t>
            </a:r>
          </a:p>
          <a:p>
            <a:pPr marL="548640" lvl="1">
              <a:lnSpc>
                <a:spcPct val="110000"/>
              </a:lnSpc>
              <a:spcBef>
                <a:spcPts val="0"/>
              </a:spcBef>
              <a:buFont typeface="Arial" pitchFamily="34" charset="0"/>
              <a:buChar char="•"/>
            </a:pPr>
            <a:r>
              <a:rPr lang="en-US" dirty="0" smtClean="0"/>
              <a:t>the continuing debate about alternative energies, i.e. solar, wind, </a:t>
            </a:r>
            <a:r>
              <a:rPr lang="en-US" dirty="0" err="1" smtClean="0"/>
              <a:t>biofuels</a:t>
            </a:r>
            <a:r>
              <a:rPr lang="en-US" dirty="0" smtClean="0"/>
              <a:t>/biomass, etc.</a:t>
            </a:r>
          </a:p>
          <a:p>
            <a:pPr marL="548640" lvl="1">
              <a:lnSpc>
                <a:spcPct val="110000"/>
              </a:lnSpc>
              <a:spcBef>
                <a:spcPts val="0"/>
              </a:spcBef>
              <a:buFont typeface="Arial" pitchFamily="34" charset="0"/>
              <a:buChar char="•"/>
            </a:pPr>
            <a:r>
              <a:rPr lang="en-US" dirty="0" smtClean="0"/>
              <a:t>the rush to “green” energy in the U.S.</a:t>
            </a:r>
          </a:p>
          <a:p>
            <a:pPr marL="548640" lvl="1">
              <a:lnSpc>
                <a:spcPct val="110000"/>
              </a:lnSpc>
              <a:spcBef>
                <a:spcPts val="0"/>
              </a:spcBef>
              <a:buFont typeface="Arial" pitchFamily="34" charset="0"/>
              <a:buChar char="•"/>
            </a:pPr>
            <a:r>
              <a:rPr lang="en-US" dirty="0" smtClean="0"/>
              <a:t>mandated moves away from electricity generated by fossil fuels, especially coal, by some states, e.g. California &amp; Washington</a:t>
            </a:r>
          </a:p>
        </p:txBody>
      </p:sp>
      <p:sp>
        <p:nvSpPr>
          <p:cNvPr id="4" name="Date Placeholder 3"/>
          <p:cNvSpPr>
            <a:spLocks noGrp="1"/>
          </p:cNvSpPr>
          <p:nvPr>
            <p:ph type="dt" sz="half" idx="10"/>
          </p:nvPr>
        </p:nvSpPr>
        <p:spPr>
          <a:xfrm>
            <a:off x="5163672" y="6492875"/>
            <a:ext cx="3786690" cy="365125"/>
          </a:xfrm>
        </p:spPr>
        <p:txBody>
          <a:bodyPr/>
          <a:lstStyle/>
          <a:p>
            <a:fld id="{2122FC78-1562-46BD-B385-9DF66C6D428D}"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634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Autofit/>
          </a:bodyPr>
          <a:lstStyle/>
          <a:p>
            <a:pPr algn="ctr"/>
            <a:r>
              <a:rPr lang="en-US" dirty="0" smtClean="0"/>
              <a:t>EI: Pedagogy</a:t>
            </a:r>
            <a:endParaRPr lang="en-US" dirty="0"/>
          </a:p>
        </p:txBody>
      </p:sp>
      <p:sp>
        <p:nvSpPr>
          <p:cNvPr id="3" name="Content Placeholder 2"/>
          <p:cNvSpPr>
            <a:spLocks noGrp="1"/>
          </p:cNvSpPr>
          <p:nvPr>
            <p:ph idx="1"/>
          </p:nvPr>
        </p:nvSpPr>
        <p:spPr>
          <a:xfrm>
            <a:off x="609600" y="2362200"/>
            <a:ext cx="8153400" cy="4114800"/>
          </a:xfrm>
        </p:spPr>
        <p:txBody>
          <a:bodyPr>
            <a:noAutofit/>
          </a:bodyPr>
          <a:lstStyle/>
          <a:p>
            <a:pPr lvl="0">
              <a:spcBef>
                <a:spcPts val="0"/>
              </a:spcBef>
              <a:buSzPct val="95000"/>
              <a:buFont typeface="Wingdings" pitchFamily="2" charset="2"/>
              <a:buChar char="§"/>
            </a:pPr>
            <a:r>
              <a:rPr lang="en-US" sz="2200" dirty="0" smtClean="0"/>
              <a:t>includes, but goes beyond, classroom techniques</a:t>
            </a:r>
          </a:p>
          <a:p>
            <a:pPr>
              <a:spcBef>
                <a:spcPts val="0"/>
              </a:spcBef>
              <a:buSzPct val="95000"/>
              <a:buFont typeface="Wingdings" pitchFamily="2" charset="2"/>
              <a:buChar char="§"/>
            </a:pPr>
            <a:r>
              <a:rPr lang="en-US" sz="2200" dirty="0" smtClean="0"/>
              <a:t>addressing student </a:t>
            </a:r>
            <a:r>
              <a:rPr lang="en-US" sz="2200" dirty="0" err="1" smtClean="0"/>
              <a:t>mis</a:t>
            </a:r>
            <a:r>
              <a:rPr lang="en-US" sz="2200" dirty="0" smtClean="0"/>
              <a:t>/pre/naïve conceptions</a:t>
            </a:r>
          </a:p>
          <a:p>
            <a:pPr marL="548640" lvl="1">
              <a:spcBef>
                <a:spcPts val="0"/>
              </a:spcBef>
              <a:buSzPct val="95000"/>
              <a:buFont typeface="Arial" pitchFamily="34" charset="0"/>
              <a:buChar char="•"/>
            </a:pPr>
            <a:r>
              <a:rPr lang="en-US" sz="2000" dirty="0" smtClean="0"/>
              <a:t>abundant educational literature that shows students (at all levels) have many problems with understanding energy</a:t>
            </a:r>
          </a:p>
          <a:p>
            <a:pPr>
              <a:spcBef>
                <a:spcPts val="0"/>
              </a:spcBef>
              <a:buSzPct val="95000"/>
              <a:buFont typeface="Wingdings" pitchFamily="2" charset="2"/>
              <a:buChar char="§"/>
            </a:pPr>
            <a:r>
              <a:rPr lang="en-US" sz="2200" dirty="0" smtClean="0"/>
              <a:t>pedagogy must be aimed at developing a particular student skill set:</a:t>
            </a:r>
          </a:p>
          <a:p>
            <a:pPr marL="548640" lvl="1">
              <a:spcBef>
                <a:spcPts val="0"/>
              </a:spcBef>
              <a:buSzPct val="85000"/>
              <a:buFont typeface="Arial" pitchFamily="34" charset="0"/>
              <a:buChar char="•"/>
            </a:pPr>
            <a:r>
              <a:rPr lang="en-US" sz="2000" dirty="0" smtClean="0"/>
              <a:t>mastery of scientific literacy</a:t>
            </a:r>
          </a:p>
          <a:p>
            <a:pPr marL="548640" lvl="1">
              <a:spcBef>
                <a:spcPts val="0"/>
              </a:spcBef>
              <a:buSzPct val="85000"/>
              <a:buFont typeface="Arial" pitchFamily="34" charset="0"/>
              <a:buChar char="•"/>
            </a:pPr>
            <a:r>
              <a:rPr lang="en-US" sz="2000" dirty="0" smtClean="0"/>
              <a:t>ability for critical thinking and problem solving</a:t>
            </a:r>
          </a:p>
          <a:p>
            <a:pPr marL="548640" lvl="1">
              <a:spcBef>
                <a:spcPts val="0"/>
              </a:spcBef>
              <a:buSzPct val="85000"/>
              <a:buFont typeface="Arial" pitchFamily="34" charset="0"/>
              <a:buChar char="•"/>
            </a:pPr>
            <a:r>
              <a:rPr lang="en-US" sz="2000" dirty="0" smtClean="0"/>
              <a:t>capacity to handle uncertainty and ambiguity</a:t>
            </a:r>
          </a:p>
          <a:p>
            <a:pPr marL="548640" lvl="1">
              <a:spcBef>
                <a:spcPts val="0"/>
              </a:spcBef>
              <a:buSzPct val="85000"/>
              <a:buFont typeface="Arial" pitchFamily="34" charset="0"/>
              <a:buChar char="•"/>
            </a:pPr>
            <a:r>
              <a:rPr lang="en-US" sz="2000" dirty="0" smtClean="0"/>
              <a:t>proficiency with a specialized skill set:</a:t>
            </a:r>
          </a:p>
          <a:p>
            <a:pPr marL="822960" lvl="2" indent="-274320">
              <a:spcBef>
                <a:spcPts val="0"/>
              </a:spcBef>
              <a:buSzPct val="65000"/>
              <a:buFont typeface="Courier New" pitchFamily="49" charset="0"/>
              <a:buChar char="o"/>
            </a:pPr>
            <a:r>
              <a:rPr lang="en-US" sz="1800" dirty="0" smtClean="0"/>
              <a:t>quantitative reasoning</a:t>
            </a:r>
          </a:p>
          <a:p>
            <a:pPr marL="822960" lvl="2" indent="-274320">
              <a:spcBef>
                <a:spcPts val="0"/>
              </a:spcBef>
              <a:buSzPct val="65000"/>
              <a:buFont typeface="Courier New" pitchFamily="49" charset="0"/>
              <a:buChar char="o"/>
            </a:pPr>
            <a:r>
              <a:rPr lang="en-US" sz="1800" dirty="0" smtClean="0"/>
              <a:t>discipline specific toolkit, i.e. reading maps</a:t>
            </a:r>
          </a:p>
          <a:p>
            <a:pPr marL="822960" lvl="2" indent="-274320">
              <a:spcBef>
                <a:spcPts val="0"/>
              </a:spcBef>
              <a:buSzPct val="65000"/>
              <a:buFont typeface="Courier New" pitchFamily="49" charset="0"/>
              <a:buChar char="o"/>
            </a:pPr>
            <a:r>
              <a:rPr lang="en-US" sz="1800" dirty="0" smtClean="0"/>
              <a:t>capacity to transfer knowledge from classroom to “real” world</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FC7554F9-7AA0-43D5-9213-46ECADD39DCF}"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1923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Pedagogy: Conceptions</a:t>
            </a:r>
            <a:endParaRPr lang="en-US" dirty="0"/>
          </a:p>
        </p:txBody>
      </p:sp>
      <p:sp>
        <p:nvSpPr>
          <p:cNvPr id="7" name="Content Placeholder 6"/>
          <p:cNvSpPr>
            <a:spLocks noGrp="1"/>
          </p:cNvSpPr>
          <p:nvPr>
            <p:ph sz="half" idx="4294967295"/>
          </p:nvPr>
        </p:nvSpPr>
        <p:spPr>
          <a:xfrm>
            <a:off x="457200" y="2590800"/>
            <a:ext cx="8001000" cy="3535363"/>
          </a:xfrm>
          <a:prstGeom prst="rect">
            <a:avLst/>
          </a:prstGeom>
        </p:spPr>
        <p:txBody>
          <a:bodyPr>
            <a:normAutofit/>
          </a:bodyPr>
          <a:lstStyle/>
          <a:p>
            <a:pPr>
              <a:spcBef>
                <a:spcPts val="0"/>
              </a:spcBef>
              <a:buFont typeface="Wingdings" pitchFamily="2" charset="2"/>
              <a:buChar char="§"/>
            </a:pPr>
            <a:r>
              <a:rPr lang="en-US" sz="2200" dirty="0" smtClean="0"/>
              <a:t>students enter classes with energy:</a:t>
            </a:r>
          </a:p>
          <a:p>
            <a:pPr marL="548640" lvl="1">
              <a:spcBef>
                <a:spcPts val="0"/>
              </a:spcBef>
              <a:buFont typeface="Arial" pitchFamily="34" charset="0"/>
              <a:buChar char="•"/>
            </a:pPr>
            <a:r>
              <a:rPr lang="en-US" sz="2000" dirty="0" smtClean="0"/>
              <a:t>preconceptions</a:t>
            </a:r>
          </a:p>
          <a:p>
            <a:pPr marL="548640" lvl="1">
              <a:spcBef>
                <a:spcPts val="0"/>
              </a:spcBef>
              <a:buFont typeface="Arial" pitchFamily="34" charset="0"/>
              <a:buChar char="•"/>
            </a:pPr>
            <a:r>
              <a:rPr lang="en-US" sz="2000" dirty="0" smtClean="0"/>
              <a:t>misconceptions</a:t>
            </a:r>
          </a:p>
          <a:p>
            <a:pPr marL="548640" lvl="1">
              <a:spcBef>
                <a:spcPts val="0"/>
              </a:spcBef>
              <a:buFont typeface="Arial" pitchFamily="34" charset="0"/>
              <a:buChar char="•"/>
            </a:pPr>
            <a:r>
              <a:rPr lang="en-US" sz="2000" dirty="0" smtClean="0"/>
              <a:t>naïve conceptions</a:t>
            </a:r>
          </a:p>
          <a:p>
            <a:pPr>
              <a:spcBef>
                <a:spcPts val="0"/>
              </a:spcBef>
              <a:buFont typeface="Wingdings" pitchFamily="2" charset="2"/>
              <a:buChar char="§"/>
            </a:pPr>
            <a:r>
              <a:rPr lang="en-US" sz="2200" dirty="0" smtClean="0"/>
              <a:t>need to probe them to address these conceptions</a:t>
            </a:r>
          </a:p>
          <a:p>
            <a:pPr>
              <a:spcBef>
                <a:spcPts val="0"/>
              </a:spcBef>
              <a:buFont typeface="Wingdings" pitchFamily="2" charset="2"/>
              <a:buChar char="§"/>
            </a:pPr>
            <a:r>
              <a:rPr lang="en-US" sz="2200" dirty="0" smtClean="0"/>
              <a:t>three especially important areas to probe are:</a:t>
            </a:r>
          </a:p>
          <a:p>
            <a:pPr marL="548640" lvl="1">
              <a:spcBef>
                <a:spcPts val="0"/>
              </a:spcBef>
              <a:buFont typeface="Arial" pitchFamily="34" charset="0"/>
              <a:buChar char="•"/>
            </a:pPr>
            <a:r>
              <a:rPr lang="en-US" sz="2000" dirty="0" smtClean="0"/>
              <a:t>energy science</a:t>
            </a:r>
          </a:p>
          <a:p>
            <a:pPr marL="548640" lvl="1">
              <a:spcBef>
                <a:spcPts val="0"/>
              </a:spcBef>
              <a:buFont typeface="Arial" pitchFamily="34" charset="0"/>
              <a:buChar char="•"/>
            </a:pPr>
            <a:r>
              <a:rPr lang="en-US" sz="2000" dirty="0" smtClean="0"/>
              <a:t>energy context</a:t>
            </a:r>
          </a:p>
          <a:p>
            <a:pPr marL="548640" lvl="1">
              <a:spcBef>
                <a:spcPts val="0"/>
              </a:spcBef>
              <a:buFont typeface="Arial" pitchFamily="34" charset="0"/>
              <a:buChar char="•"/>
            </a:pPr>
            <a:r>
              <a:rPr lang="en-US" sz="2000" dirty="0" smtClean="0"/>
              <a:t>quantitative literacy (fundamental literacies)</a:t>
            </a:r>
          </a:p>
          <a:p>
            <a:pPr>
              <a:spcBef>
                <a:spcPts val="0"/>
              </a:spcBef>
              <a:buFont typeface="Wingdings" pitchFamily="2" charset="2"/>
              <a:buChar char="§"/>
            </a:pPr>
            <a:r>
              <a:rPr lang="en-US" sz="2200" dirty="0" smtClean="0"/>
              <a:t>variable amount of literature on each topic</a:t>
            </a:r>
          </a:p>
        </p:txBody>
      </p:sp>
      <p:sp>
        <p:nvSpPr>
          <p:cNvPr id="4" name="Date Placeholder 3"/>
          <p:cNvSpPr>
            <a:spLocks noGrp="1"/>
          </p:cNvSpPr>
          <p:nvPr>
            <p:ph type="dt" sz="half" idx="10"/>
          </p:nvPr>
        </p:nvSpPr>
        <p:spPr>
          <a:xfrm>
            <a:off x="5163672" y="6492875"/>
            <a:ext cx="3786690" cy="365125"/>
          </a:xfrm>
        </p:spPr>
        <p:txBody>
          <a:bodyPr/>
          <a:lstStyle/>
          <a:p>
            <a:fld id="{83B3160E-98D0-4870-947F-644E790F529A}"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78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Pedagogy: Conceptions</a:t>
            </a:r>
            <a:endParaRPr lang="en-US" sz="4000" dirty="0"/>
          </a:p>
        </p:txBody>
      </p:sp>
      <p:sp>
        <p:nvSpPr>
          <p:cNvPr id="3" name="Content Placeholder 2"/>
          <p:cNvSpPr>
            <a:spLocks noGrp="1"/>
          </p:cNvSpPr>
          <p:nvPr>
            <p:ph idx="1"/>
          </p:nvPr>
        </p:nvSpPr>
        <p:spPr>
          <a:xfrm>
            <a:off x="457200" y="2590800"/>
            <a:ext cx="8077200" cy="3535363"/>
          </a:xfrm>
        </p:spPr>
        <p:txBody>
          <a:bodyPr>
            <a:normAutofit lnSpcReduction="10000"/>
          </a:bodyPr>
          <a:lstStyle/>
          <a:p>
            <a:pPr>
              <a:spcBef>
                <a:spcPts val="0"/>
              </a:spcBef>
              <a:buFont typeface="Wingdings" pitchFamily="2" charset="2"/>
              <a:buChar char="§"/>
            </a:pPr>
            <a:r>
              <a:rPr lang="en-US" sz="2200" dirty="0" smtClean="0"/>
              <a:t>different audiences  studied</a:t>
            </a:r>
          </a:p>
          <a:p>
            <a:pPr marL="548640" lvl="1">
              <a:spcBef>
                <a:spcPts val="0"/>
              </a:spcBef>
              <a:buFont typeface="Arial" pitchFamily="34" charset="0"/>
              <a:buChar char="•"/>
            </a:pPr>
            <a:r>
              <a:rPr lang="en-US" sz="2000" dirty="0" smtClean="0"/>
              <a:t>many at K-12</a:t>
            </a:r>
          </a:p>
          <a:p>
            <a:pPr>
              <a:spcBef>
                <a:spcPts val="0"/>
              </a:spcBef>
              <a:buFont typeface="Wingdings" pitchFamily="2" charset="2"/>
              <a:buChar char="§"/>
            </a:pPr>
            <a:r>
              <a:rPr lang="en-US" sz="2200" dirty="0" smtClean="0"/>
              <a:t>areas of confusion (</a:t>
            </a:r>
            <a:r>
              <a:rPr lang="en-US" sz="1600" dirty="0" smtClean="0"/>
              <a:t>Black &amp; Solomon, 1983; Watts, 1983; Brook &amp; Driver, 1984; Brook, 1986; Nicholls &amp; </a:t>
            </a:r>
            <a:r>
              <a:rPr lang="en-US" sz="1600" dirty="0" err="1" smtClean="0"/>
              <a:t>Ogborn</a:t>
            </a:r>
            <a:r>
              <a:rPr lang="en-US" sz="1600" dirty="0" smtClean="0"/>
              <a:t>, 1993)</a:t>
            </a:r>
            <a:endParaRPr lang="en-US" sz="2200" dirty="0" smtClean="0"/>
          </a:p>
          <a:p>
            <a:pPr marL="548640" lvl="1">
              <a:spcBef>
                <a:spcPts val="0"/>
              </a:spcBef>
              <a:buFont typeface="Arial" pitchFamily="34" charset="0"/>
              <a:buChar char="•"/>
            </a:pPr>
            <a:r>
              <a:rPr lang="en-US" sz="2000" dirty="0" smtClean="0"/>
              <a:t>What is energy? </a:t>
            </a:r>
          </a:p>
          <a:p>
            <a:pPr marL="548640" lvl="1">
              <a:spcBef>
                <a:spcPts val="0"/>
              </a:spcBef>
              <a:buFont typeface="Arial" pitchFamily="34" charset="0"/>
              <a:buChar char="•"/>
            </a:pPr>
            <a:r>
              <a:rPr lang="en-US" sz="2000" dirty="0" smtClean="0"/>
              <a:t>What is work?</a:t>
            </a:r>
          </a:p>
          <a:p>
            <a:pPr marL="548640" lvl="1">
              <a:spcBef>
                <a:spcPts val="0"/>
              </a:spcBef>
              <a:buFont typeface="Arial" pitchFamily="34" charset="0"/>
              <a:buChar char="•"/>
            </a:pPr>
            <a:r>
              <a:rPr lang="en-US" sz="2000" dirty="0" smtClean="0"/>
              <a:t>Is heat the same as internal energy or thermal energy?</a:t>
            </a:r>
          </a:p>
          <a:p>
            <a:pPr marL="548640" lvl="1">
              <a:spcBef>
                <a:spcPts val="0"/>
              </a:spcBef>
              <a:buFont typeface="Arial" pitchFamily="34" charset="0"/>
              <a:buChar char="•"/>
            </a:pPr>
            <a:r>
              <a:rPr lang="en-US" sz="2000" dirty="0" smtClean="0"/>
              <a:t>How are fossil fuels generated?</a:t>
            </a:r>
          </a:p>
          <a:p>
            <a:pPr marL="548640" lvl="1">
              <a:spcBef>
                <a:spcPts val="0"/>
              </a:spcBef>
              <a:buFont typeface="Arial" pitchFamily="34" charset="0"/>
              <a:buChar char="•"/>
            </a:pPr>
            <a:r>
              <a:rPr lang="en-US" sz="2000" dirty="0" smtClean="0"/>
              <a:t>energy as a substance in an object, e.g. fuel</a:t>
            </a:r>
          </a:p>
          <a:p>
            <a:pPr>
              <a:spcBef>
                <a:spcPts val="0"/>
              </a:spcBef>
              <a:buFont typeface="Wingdings" pitchFamily="2" charset="2"/>
              <a:buChar char="§"/>
            </a:pPr>
            <a:r>
              <a:rPr lang="en-US" sz="2200" dirty="0" smtClean="0"/>
              <a:t>literature also talks about how to teach the content of energy </a:t>
            </a:r>
            <a:r>
              <a:rPr lang="en-US" sz="1800" dirty="0" smtClean="0"/>
              <a:t>(</a:t>
            </a:r>
            <a:r>
              <a:rPr lang="en-US" sz="1800" dirty="0" err="1" smtClean="0"/>
              <a:t>Duit</a:t>
            </a:r>
            <a:r>
              <a:rPr lang="en-US" sz="1800" dirty="0" smtClean="0"/>
              <a:t>, 1981; 1986; </a:t>
            </a:r>
            <a:r>
              <a:rPr lang="en-US" sz="1800" dirty="0" err="1" smtClean="0"/>
              <a:t>Sexl</a:t>
            </a:r>
            <a:r>
              <a:rPr lang="en-US" sz="1800" dirty="0" smtClean="0"/>
              <a:t>, 1981; Warren, 1982; Hicks, 1883; Solomon, 1985)</a:t>
            </a:r>
          </a:p>
          <a:p>
            <a:pPr>
              <a:spcBef>
                <a:spcPts val="0"/>
              </a:spcBef>
              <a:buFont typeface="Wingdings" pitchFamily="2" charset="2"/>
              <a:buChar char="§"/>
            </a:pPr>
            <a:r>
              <a:rPr lang="en-US" sz="2200" dirty="0" smtClean="0"/>
              <a:t>need research on the impacts of energy context</a:t>
            </a:r>
          </a:p>
        </p:txBody>
      </p:sp>
      <p:sp>
        <p:nvSpPr>
          <p:cNvPr id="4" name="Date Placeholder 3"/>
          <p:cNvSpPr>
            <a:spLocks noGrp="1"/>
          </p:cNvSpPr>
          <p:nvPr>
            <p:ph type="dt" sz="half" idx="10"/>
          </p:nvPr>
        </p:nvSpPr>
        <p:spPr>
          <a:xfrm>
            <a:off x="5163672" y="6492875"/>
            <a:ext cx="3786690" cy="365125"/>
          </a:xfrm>
        </p:spPr>
        <p:txBody>
          <a:bodyPr/>
          <a:lstStyle/>
          <a:p>
            <a:fld id="{53396AE0-4BAA-439A-985F-EED23BF4738D}"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a:p>
        </p:txBody>
      </p:sp>
      <p:sp>
        <p:nvSpPr>
          <p:cNvPr id="6" name="Slide Number Placeholder 5"/>
          <p:cNvSpPr>
            <a:spLocks noGrp="1"/>
          </p:cNvSpPr>
          <p:nvPr>
            <p:ph type="sldNum" sz="quarter" idx="12"/>
          </p:nvPr>
        </p:nvSpPr>
        <p:spPr>
          <a:xfrm>
            <a:off x="3991088" y="6492874"/>
            <a:ext cx="1161826" cy="365125"/>
          </a:xfrm>
        </p:spPr>
        <p:txBody>
          <a:bodyPr/>
          <a:lstStyle/>
          <a:p>
            <a:fld id="{EFEEA8FE-32D4-4EC8-9097-5039403DCB94}"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17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Skill Set - Literacies</a:t>
            </a:r>
            <a:endParaRPr lang="en-US" dirty="0"/>
          </a:p>
        </p:txBody>
      </p:sp>
      <p:sp>
        <p:nvSpPr>
          <p:cNvPr id="7" name="Content Placeholder 6"/>
          <p:cNvSpPr>
            <a:spLocks noGrp="1"/>
          </p:cNvSpPr>
          <p:nvPr>
            <p:ph sz="half" idx="4294967295"/>
          </p:nvPr>
        </p:nvSpPr>
        <p:spPr>
          <a:xfrm>
            <a:off x="457200" y="3276600"/>
            <a:ext cx="4191000" cy="2971800"/>
          </a:xfrm>
          <a:prstGeom prst="rect">
            <a:avLst/>
          </a:prstGeom>
        </p:spPr>
        <p:txBody>
          <a:bodyPr>
            <a:normAutofit fontScale="92500"/>
          </a:bodyPr>
          <a:lstStyle/>
          <a:p>
            <a:pPr>
              <a:spcBef>
                <a:spcPts val="0"/>
              </a:spcBef>
              <a:buFont typeface="Wingdings" pitchFamily="2" charset="2"/>
              <a:buChar char="§"/>
            </a:pPr>
            <a:r>
              <a:rPr lang="en-US" sz="2200" dirty="0" smtClean="0"/>
              <a:t>literacies are:</a:t>
            </a:r>
          </a:p>
          <a:p>
            <a:pPr marL="548640" lvl="1">
              <a:spcBef>
                <a:spcPts val="0"/>
              </a:spcBef>
              <a:buFont typeface="Arial" pitchFamily="34" charset="0"/>
              <a:buChar char="•"/>
            </a:pPr>
            <a:r>
              <a:rPr lang="en-US" sz="2000" i="1" dirty="0" smtClean="0">
                <a:solidFill>
                  <a:srgbClr val="FF0000"/>
                </a:solidFill>
              </a:rPr>
              <a:t>fundamental literacies</a:t>
            </a:r>
            <a:r>
              <a:rPr lang="en-US" sz="2000" dirty="0" smtClean="0"/>
              <a:t>: ability to read &amp; interpret data and make computations</a:t>
            </a:r>
          </a:p>
          <a:p>
            <a:pPr marL="548640" lvl="1">
              <a:spcBef>
                <a:spcPts val="0"/>
              </a:spcBef>
              <a:buFont typeface="Arial" pitchFamily="34" charset="0"/>
              <a:buChar char="•"/>
            </a:pPr>
            <a:r>
              <a:rPr lang="en-US" sz="2000" i="1" dirty="0" smtClean="0">
                <a:solidFill>
                  <a:srgbClr val="FF0000"/>
                </a:solidFill>
              </a:rPr>
              <a:t>technical literacies</a:t>
            </a:r>
            <a:r>
              <a:rPr lang="en-US" sz="2000" dirty="0" smtClean="0"/>
              <a:t>: skills specific to a scientific discipline</a:t>
            </a:r>
          </a:p>
          <a:p>
            <a:pPr>
              <a:spcBef>
                <a:spcPts val="0"/>
              </a:spcBef>
              <a:buFont typeface="Wingdings" pitchFamily="2" charset="2"/>
              <a:buChar char="§"/>
            </a:pPr>
            <a:r>
              <a:rPr lang="en-US" dirty="0" smtClean="0"/>
              <a:t>mastery requires:</a:t>
            </a:r>
          </a:p>
          <a:p>
            <a:pPr marL="548640" lvl="1">
              <a:spcBef>
                <a:spcPts val="0"/>
              </a:spcBef>
              <a:buFont typeface="Arial" pitchFamily="34" charset="0"/>
              <a:buChar char="•"/>
            </a:pPr>
            <a:r>
              <a:rPr lang="en-US" dirty="0" smtClean="0"/>
              <a:t>constant practice</a:t>
            </a:r>
          </a:p>
          <a:p>
            <a:pPr marL="548640" lvl="1">
              <a:spcBef>
                <a:spcPts val="0"/>
              </a:spcBef>
              <a:buFont typeface="Arial" pitchFamily="34" charset="0"/>
              <a:buChar char="•"/>
            </a:pPr>
            <a:r>
              <a:rPr lang="en-US" dirty="0" smtClean="0"/>
              <a:t>application in different contexts</a:t>
            </a:r>
          </a:p>
        </p:txBody>
      </p:sp>
      <p:sp>
        <p:nvSpPr>
          <p:cNvPr id="4" name="Date Placeholder 3"/>
          <p:cNvSpPr>
            <a:spLocks noGrp="1"/>
          </p:cNvSpPr>
          <p:nvPr>
            <p:ph type="dt" sz="half" idx="10"/>
          </p:nvPr>
        </p:nvSpPr>
        <p:spPr>
          <a:xfrm>
            <a:off x="5163672" y="6492875"/>
            <a:ext cx="3786690" cy="365125"/>
          </a:xfrm>
        </p:spPr>
        <p:txBody>
          <a:bodyPr/>
          <a:lstStyle/>
          <a:p>
            <a:fld id="{74943BF0-5127-45B3-835E-64BA51A3101F}"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23</a:t>
            </a:fld>
            <a:endParaRPr lang="en-US"/>
          </a:p>
        </p:txBody>
      </p:sp>
      <p:pic>
        <p:nvPicPr>
          <p:cNvPr id="9" name="Content Placeholder 6" descr="literacy-pyramid_woCL.jpg"/>
          <p:cNvPicPr>
            <a:picLocks noGrp="1" noChangeAspect="1"/>
          </p:cNvPicPr>
          <p:nvPr>
            <p:ph sz="half" idx="4294967295"/>
          </p:nvPr>
        </p:nvPicPr>
        <p:blipFill>
          <a:blip r:embed="rId3" cstate="print"/>
          <a:stretch>
            <a:fillRect/>
          </a:stretch>
        </p:blipFill>
        <p:spPr>
          <a:xfrm>
            <a:off x="4800601" y="3124201"/>
            <a:ext cx="3631883" cy="3132011"/>
          </a:xfrm>
          <a:prstGeom prst="rect">
            <a:avLst/>
          </a:prstGeom>
        </p:spPr>
      </p:pic>
      <p:sp>
        <p:nvSpPr>
          <p:cNvPr id="8" name="TextBox 7"/>
          <p:cNvSpPr txBox="1"/>
          <p:nvPr/>
        </p:nvSpPr>
        <p:spPr>
          <a:xfrm>
            <a:off x="533400" y="1752600"/>
            <a:ext cx="7772400" cy="1446550"/>
          </a:xfrm>
          <a:prstGeom prst="rect">
            <a:avLst/>
          </a:prstGeom>
          <a:noFill/>
        </p:spPr>
        <p:txBody>
          <a:bodyPr wrap="square" rtlCol="0">
            <a:spAutoFit/>
          </a:bodyPr>
          <a:lstStyle/>
          <a:p>
            <a:r>
              <a:rPr lang="en-US" sz="2200" dirty="0" smtClean="0">
                <a:solidFill>
                  <a:schemeClr val="tx2"/>
                </a:solidFill>
              </a:rPr>
              <a:t>Mastering science and applying it to everyday decisions and issues requires a set of specialized skills that are often overlooked. These are literacies, i.e. the skills, competence and knowledge, are necessary to produce meaning.</a:t>
            </a:r>
            <a:endParaRPr lang="en-US" sz="2200" dirty="0">
              <a:solidFill>
                <a:schemeClr val="tx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6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Skill Set - Literacies</a:t>
            </a:r>
            <a:endParaRPr lang="en-US" dirty="0"/>
          </a:p>
        </p:txBody>
      </p:sp>
      <p:sp>
        <p:nvSpPr>
          <p:cNvPr id="7" name="Content Placeholder 6"/>
          <p:cNvSpPr>
            <a:spLocks noGrp="1"/>
          </p:cNvSpPr>
          <p:nvPr>
            <p:ph sz="half" idx="4294967295"/>
          </p:nvPr>
        </p:nvSpPr>
        <p:spPr>
          <a:xfrm>
            <a:off x="457200" y="2587752"/>
            <a:ext cx="4191000" cy="3611563"/>
          </a:xfrm>
          <a:prstGeom prst="rect">
            <a:avLst/>
          </a:prstGeom>
        </p:spPr>
        <p:txBody>
          <a:bodyPr>
            <a:normAutofit/>
          </a:bodyPr>
          <a:lstStyle/>
          <a:p>
            <a:pPr>
              <a:spcBef>
                <a:spcPts val="0"/>
              </a:spcBef>
              <a:buFont typeface="Wingdings" pitchFamily="2" charset="2"/>
              <a:buChar char="§"/>
            </a:pPr>
            <a:r>
              <a:rPr lang="en-US" sz="2200" dirty="0" smtClean="0"/>
              <a:t>combined with scientific content, produce scientific understanding</a:t>
            </a:r>
          </a:p>
          <a:p>
            <a:pPr>
              <a:spcBef>
                <a:spcPts val="0"/>
              </a:spcBef>
              <a:buFont typeface="Wingdings" pitchFamily="2" charset="2"/>
              <a:buChar char="§"/>
              <a:defRPr/>
            </a:pPr>
            <a:r>
              <a:rPr lang="en-US" sz="2200" dirty="0" smtClean="0"/>
              <a:t>most science courses assume students:</a:t>
            </a:r>
          </a:p>
          <a:p>
            <a:pPr marL="548640" lvl="1">
              <a:spcBef>
                <a:spcPts val="0"/>
              </a:spcBef>
              <a:buFont typeface="Arial" pitchFamily="34" charset="0"/>
              <a:buChar char="•"/>
              <a:defRPr/>
            </a:pPr>
            <a:r>
              <a:rPr lang="en-US" sz="2000" dirty="0" smtClean="0"/>
              <a:t>have adequate fundamental &amp; technical skills</a:t>
            </a:r>
          </a:p>
          <a:p>
            <a:pPr marL="548640" lvl="1">
              <a:spcBef>
                <a:spcPts val="0"/>
              </a:spcBef>
              <a:buFont typeface="Arial" pitchFamily="34" charset="0"/>
              <a:buChar char="•"/>
              <a:defRPr/>
            </a:pPr>
            <a:r>
              <a:rPr lang="en-US" sz="2000" dirty="0" smtClean="0"/>
              <a:t>will independently get help if they don’t</a:t>
            </a:r>
          </a:p>
          <a:p>
            <a:endParaRPr lang="en-US" dirty="0"/>
          </a:p>
        </p:txBody>
      </p:sp>
      <p:sp>
        <p:nvSpPr>
          <p:cNvPr id="4" name="Date Placeholder 3"/>
          <p:cNvSpPr>
            <a:spLocks noGrp="1"/>
          </p:cNvSpPr>
          <p:nvPr>
            <p:ph type="dt" sz="half" idx="10"/>
          </p:nvPr>
        </p:nvSpPr>
        <p:spPr>
          <a:xfrm>
            <a:off x="5163672" y="6492875"/>
            <a:ext cx="3786690" cy="365125"/>
          </a:xfrm>
        </p:spPr>
        <p:txBody>
          <a:bodyPr/>
          <a:lstStyle/>
          <a:p>
            <a:fld id="{41FC0129-07AE-4EEA-8FC1-5809A7216068}"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24</a:t>
            </a:fld>
            <a:endParaRPr lang="en-US"/>
          </a:p>
        </p:txBody>
      </p:sp>
      <p:pic>
        <p:nvPicPr>
          <p:cNvPr id="9" name="Content Placeholder 6" descr="literacy-pyramid_woCL.jpg"/>
          <p:cNvPicPr>
            <a:picLocks noGrp="1" noChangeAspect="1"/>
          </p:cNvPicPr>
          <p:nvPr>
            <p:ph sz="half" idx="4294967295"/>
          </p:nvPr>
        </p:nvPicPr>
        <p:blipFill>
          <a:blip r:embed="rId3" cstate="print"/>
          <a:stretch>
            <a:fillRect/>
          </a:stretch>
        </p:blipFill>
        <p:spPr>
          <a:xfrm>
            <a:off x="4800601" y="2816352"/>
            <a:ext cx="3631883" cy="313201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89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Skill Set - Literacies</a:t>
            </a:r>
            <a:endParaRPr lang="en-US" dirty="0"/>
          </a:p>
        </p:txBody>
      </p:sp>
      <p:sp>
        <p:nvSpPr>
          <p:cNvPr id="7" name="Content Placeholder 6"/>
          <p:cNvSpPr>
            <a:spLocks noGrp="1"/>
          </p:cNvSpPr>
          <p:nvPr>
            <p:ph sz="half" idx="4294967295"/>
          </p:nvPr>
        </p:nvSpPr>
        <p:spPr>
          <a:xfrm>
            <a:off x="457200" y="2587752"/>
            <a:ext cx="4191000" cy="3840163"/>
          </a:xfrm>
          <a:prstGeom prst="rect">
            <a:avLst/>
          </a:prstGeom>
        </p:spPr>
        <p:txBody>
          <a:bodyPr>
            <a:normAutofit lnSpcReduction="10000"/>
          </a:bodyPr>
          <a:lstStyle/>
          <a:p>
            <a:pPr>
              <a:spcBef>
                <a:spcPts val="0"/>
              </a:spcBef>
              <a:buFont typeface="Wingdings" pitchFamily="2" charset="2"/>
              <a:buChar char="§"/>
              <a:defRPr/>
            </a:pPr>
            <a:r>
              <a:rPr lang="en-US" sz="2200" dirty="0" smtClean="0"/>
              <a:t>a liberal education is founded on concept of </a:t>
            </a:r>
            <a:r>
              <a:rPr lang="en-US" sz="2200" i="1" dirty="0" smtClean="0">
                <a:solidFill>
                  <a:srgbClr val="FF0000"/>
                </a:solidFill>
              </a:rPr>
              <a:t>transfer</a:t>
            </a:r>
          </a:p>
          <a:p>
            <a:pPr marL="548640" lvl="1">
              <a:spcBef>
                <a:spcPts val="0"/>
              </a:spcBef>
              <a:buFont typeface="Arial" pitchFamily="34" charset="0"/>
              <a:buChar char="•"/>
              <a:defRPr/>
            </a:pPr>
            <a:r>
              <a:rPr lang="en-US" sz="2000" dirty="0" smtClean="0"/>
              <a:t>use of information/skills of one domain in another domain (Robins, 1996)</a:t>
            </a:r>
          </a:p>
          <a:p>
            <a:pPr>
              <a:spcBef>
                <a:spcPts val="0"/>
              </a:spcBef>
              <a:buFont typeface="Wingdings" pitchFamily="2" charset="2"/>
              <a:buChar char="§"/>
              <a:defRPr/>
            </a:pPr>
            <a:r>
              <a:rPr lang="en-US" sz="2200" dirty="0" smtClean="0"/>
              <a:t>many studies show little transfer between classes</a:t>
            </a:r>
          </a:p>
          <a:p>
            <a:pPr>
              <a:spcBef>
                <a:spcPts val="0"/>
              </a:spcBef>
              <a:buFont typeface="Wingdings" pitchFamily="2" charset="2"/>
              <a:buChar char="§"/>
              <a:defRPr/>
            </a:pPr>
            <a:r>
              <a:rPr lang="en-US" sz="2200" dirty="0" smtClean="0"/>
              <a:t>yet, introductory science courses assume implicitly transfer of science knowledge to real world</a:t>
            </a:r>
          </a:p>
          <a:p>
            <a:pPr marL="548640" lvl="1">
              <a:spcBef>
                <a:spcPts val="0"/>
              </a:spcBef>
              <a:buFont typeface="Arial" pitchFamily="34" charset="0"/>
              <a:buChar char="•"/>
              <a:defRPr/>
            </a:pPr>
            <a:r>
              <a:rPr lang="en-US" sz="2000" dirty="0" smtClean="0"/>
              <a:t>rare, even for best students</a:t>
            </a:r>
            <a:endParaRPr lang="en-US" sz="2000" dirty="0"/>
          </a:p>
        </p:txBody>
      </p:sp>
      <p:sp>
        <p:nvSpPr>
          <p:cNvPr id="4" name="Date Placeholder 3"/>
          <p:cNvSpPr>
            <a:spLocks noGrp="1"/>
          </p:cNvSpPr>
          <p:nvPr>
            <p:ph type="dt" sz="half" idx="10"/>
          </p:nvPr>
        </p:nvSpPr>
        <p:spPr>
          <a:xfrm>
            <a:off x="5163672" y="6492875"/>
            <a:ext cx="3786690" cy="365125"/>
          </a:xfrm>
        </p:spPr>
        <p:txBody>
          <a:bodyPr/>
          <a:lstStyle/>
          <a:p>
            <a:fld id="{1862F0FE-B986-4183-8920-BCBBC6DEEC75}"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25</a:t>
            </a:fld>
            <a:endParaRPr lang="en-US"/>
          </a:p>
        </p:txBody>
      </p:sp>
      <p:pic>
        <p:nvPicPr>
          <p:cNvPr id="9" name="Content Placeholder 6" descr="literacy-pyramid_woCL.jpg"/>
          <p:cNvPicPr>
            <a:picLocks noGrp="1" noChangeAspect="1"/>
          </p:cNvPicPr>
          <p:nvPr>
            <p:ph sz="half" idx="4294967295"/>
          </p:nvPr>
        </p:nvPicPr>
        <p:blipFill>
          <a:blip r:embed="rId3" cstate="print"/>
          <a:stretch>
            <a:fillRect/>
          </a:stretch>
        </p:blipFill>
        <p:spPr>
          <a:xfrm>
            <a:off x="4800600" y="2819400"/>
            <a:ext cx="3626360" cy="31272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357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EI: Skill Set - Literacies</a:t>
            </a:r>
            <a:endParaRPr lang="en-US" dirty="0"/>
          </a:p>
        </p:txBody>
      </p:sp>
      <p:sp>
        <p:nvSpPr>
          <p:cNvPr id="7" name="Content Placeholder 6"/>
          <p:cNvSpPr>
            <a:spLocks noGrp="1"/>
          </p:cNvSpPr>
          <p:nvPr>
            <p:ph sz="half" idx="4294967295"/>
          </p:nvPr>
        </p:nvSpPr>
        <p:spPr>
          <a:xfrm>
            <a:off x="457200" y="2587752"/>
            <a:ext cx="3657600" cy="3763963"/>
          </a:xfrm>
          <a:prstGeom prst="rect">
            <a:avLst/>
          </a:prstGeom>
        </p:spPr>
        <p:txBody>
          <a:bodyPr>
            <a:normAutofit/>
          </a:bodyPr>
          <a:lstStyle/>
          <a:p>
            <a:pPr>
              <a:spcBef>
                <a:spcPts val="0"/>
              </a:spcBef>
              <a:buFont typeface="Wingdings" pitchFamily="2" charset="2"/>
              <a:buChar char="§"/>
              <a:defRPr/>
            </a:pPr>
            <a:r>
              <a:rPr lang="en-US" sz="2200" dirty="0" smtClean="0"/>
              <a:t>to facilitate classroom to real world transfer, Myers &amp; Massey (2008) defined the </a:t>
            </a:r>
            <a:r>
              <a:rPr lang="en-US" sz="2200" i="1" dirty="0" smtClean="0">
                <a:solidFill>
                  <a:srgbClr val="FF0000"/>
                </a:solidFill>
              </a:rPr>
              <a:t>citizenship literacies </a:t>
            </a:r>
          </a:p>
          <a:p>
            <a:pPr>
              <a:spcBef>
                <a:spcPts val="0"/>
              </a:spcBef>
              <a:buFont typeface="Wingdings" pitchFamily="2" charset="2"/>
              <a:buChar char="§"/>
              <a:defRPr/>
            </a:pPr>
            <a:r>
              <a:rPr lang="en-US" sz="2200" dirty="0" smtClean="0"/>
              <a:t>skills necessary to apply scientific understanding and knowledge to a variety of complex societal problems</a:t>
            </a:r>
          </a:p>
          <a:p>
            <a:endParaRPr lang="en-US" dirty="0"/>
          </a:p>
        </p:txBody>
      </p:sp>
      <p:sp>
        <p:nvSpPr>
          <p:cNvPr id="4" name="Date Placeholder 3"/>
          <p:cNvSpPr>
            <a:spLocks noGrp="1"/>
          </p:cNvSpPr>
          <p:nvPr>
            <p:ph type="dt" sz="half" idx="10"/>
          </p:nvPr>
        </p:nvSpPr>
        <p:spPr>
          <a:xfrm>
            <a:off x="5163672" y="6492875"/>
            <a:ext cx="3786690" cy="365125"/>
          </a:xfrm>
        </p:spPr>
        <p:txBody>
          <a:bodyPr/>
          <a:lstStyle/>
          <a:p>
            <a:fld id="{DB7B9F84-127D-49C3-A850-766DC784DF11}"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26</a:t>
            </a:fld>
            <a:endParaRPr lang="en-US"/>
          </a:p>
        </p:txBody>
      </p:sp>
      <p:pic>
        <p:nvPicPr>
          <p:cNvPr id="9" name="Picture 4" descr="literacy-triangle_simple"/>
          <p:cNvPicPr>
            <a:picLocks noChangeAspect="1" noChangeArrowheads="1"/>
          </p:cNvPicPr>
          <p:nvPr/>
        </p:nvPicPr>
        <p:blipFill>
          <a:blip r:embed="rId3" cstate="print"/>
          <a:stretch>
            <a:fillRect/>
          </a:stretch>
        </p:blipFill>
        <p:spPr>
          <a:xfrm>
            <a:off x="4800600" y="2816352"/>
            <a:ext cx="3631883" cy="313201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21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6676" y="274320"/>
            <a:ext cx="7470648" cy="1143000"/>
          </a:xfrm>
        </p:spPr>
        <p:txBody>
          <a:bodyPr>
            <a:normAutofit/>
          </a:bodyPr>
          <a:lstStyle/>
          <a:p>
            <a:pPr algn="ctr"/>
            <a:r>
              <a:rPr lang="en-US" dirty="0" smtClean="0"/>
              <a:t>EI: Skill Set - Literacies</a:t>
            </a:r>
            <a:endParaRPr lang="en-US" dirty="0"/>
          </a:p>
        </p:txBody>
      </p:sp>
      <p:sp>
        <p:nvSpPr>
          <p:cNvPr id="7" name="Content Placeholder 6"/>
          <p:cNvSpPr>
            <a:spLocks noGrp="1"/>
          </p:cNvSpPr>
          <p:nvPr>
            <p:ph sz="half" idx="4294967295"/>
          </p:nvPr>
        </p:nvSpPr>
        <p:spPr>
          <a:xfrm>
            <a:off x="457200" y="2587753"/>
            <a:ext cx="3962400" cy="3584448"/>
          </a:xfrm>
          <a:prstGeom prst="rect">
            <a:avLst/>
          </a:prstGeom>
        </p:spPr>
        <p:txBody>
          <a:bodyPr>
            <a:noAutofit/>
          </a:bodyPr>
          <a:lstStyle/>
          <a:p>
            <a:pPr>
              <a:spcBef>
                <a:spcPts val="0"/>
              </a:spcBef>
              <a:buFont typeface="Wingdings" pitchFamily="2" charset="2"/>
              <a:buChar char="§"/>
              <a:defRPr/>
            </a:pPr>
            <a:r>
              <a:rPr lang="en-US" sz="2200" dirty="0" smtClean="0"/>
              <a:t>three citizenship literacy classes:</a:t>
            </a:r>
          </a:p>
          <a:p>
            <a:pPr marL="548640" lvl="1">
              <a:spcBef>
                <a:spcPts val="0"/>
              </a:spcBef>
              <a:buFont typeface="Arial" pitchFamily="34" charset="0"/>
              <a:buChar char="•"/>
              <a:defRPr/>
            </a:pPr>
            <a:r>
              <a:rPr lang="en-US" sz="2000" dirty="0" smtClean="0"/>
              <a:t>critical thinking</a:t>
            </a:r>
          </a:p>
          <a:p>
            <a:pPr marL="548640" lvl="1">
              <a:spcBef>
                <a:spcPts val="0"/>
              </a:spcBef>
              <a:buFont typeface="Arial" pitchFamily="34" charset="0"/>
              <a:buChar char="•"/>
              <a:defRPr/>
            </a:pPr>
            <a:r>
              <a:rPr lang="en-US" sz="2000" dirty="0" smtClean="0"/>
              <a:t>understanding social context</a:t>
            </a:r>
          </a:p>
          <a:p>
            <a:pPr marL="548640" lvl="1">
              <a:spcBef>
                <a:spcPts val="0"/>
              </a:spcBef>
              <a:buFont typeface="Arial" pitchFamily="34" charset="0"/>
              <a:buChar char="•"/>
              <a:defRPr/>
            </a:pPr>
            <a:r>
              <a:rPr lang="en-US" sz="2000" dirty="0" smtClean="0"/>
              <a:t>informed engagement</a:t>
            </a:r>
          </a:p>
          <a:p>
            <a:pPr>
              <a:spcBef>
                <a:spcPts val="0"/>
              </a:spcBef>
              <a:buFont typeface="Wingdings" pitchFamily="2" charset="2"/>
              <a:buChar char="§"/>
              <a:defRPr/>
            </a:pPr>
            <a:r>
              <a:rPr lang="en-US" sz="2200" dirty="0" smtClean="0"/>
              <a:t>designed to:</a:t>
            </a:r>
          </a:p>
          <a:p>
            <a:pPr marL="548640" lvl="1">
              <a:spcBef>
                <a:spcPts val="0"/>
              </a:spcBef>
              <a:buFont typeface="Arial" pitchFamily="34" charset="0"/>
              <a:buChar char="•"/>
              <a:defRPr/>
            </a:pPr>
            <a:r>
              <a:rPr lang="en-US" sz="2000" dirty="0" smtClean="0"/>
              <a:t>help students connect science to real problems in meaningful and effective way</a:t>
            </a:r>
          </a:p>
          <a:p>
            <a:pPr marL="548640" lvl="1">
              <a:spcBef>
                <a:spcPts val="0"/>
              </a:spcBef>
              <a:buFont typeface="Arial" pitchFamily="34" charset="0"/>
              <a:buChar char="•"/>
              <a:defRPr/>
            </a:pPr>
            <a:r>
              <a:rPr lang="en-US" sz="2000" dirty="0" smtClean="0"/>
              <a:t>enable them to be effective spokespersons</a:t>
            </a:r>
          </a:p>
        </p:txBody>
      </p:sp>
      <p:sp>
        <p:nvSpPr>
          <p:cNvPr id="4" name="Date Placeholder 3"/>
          <p:cNvSpPr>
            <a:spLocks noGrp="1"/>
          </p:cNvSpPr>
          <p:nvPr>
            <p:ph type="dt" sz="half" idx="10"/>
          </p:nvPr>
        </p:nvSpPr>
        <p:spPr>
          <a:xfrm>
            <a:off x="5163672" y="6492875"/>
            <a:ext cx="3786690" cy="365125"/>
          </a:xfrm>
        </p:spPr>
        <p:txBody>
          <a:bodyPr/>
          <a:lstStyle/>
          <a:p>
            <a:fld id="{F8B89A39-85D6-4F54-BE18-52F75D8CA32C}"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27</a:t>
            </a:fld>
            <a:endParaRPr lang="en-US"/>
          </a:p>
        </p:txBody>
      </p:sp>
      <p:pic>
        <p:nvPicPr>
          <p:cNvPr id="8" name="Picture 4" descr="literacy-triangle_simple"/>
          <p:cNvPicPr>
            <a:picLocks noChangeAspect="1" noChangeArrowheads="1"/>
          </p:cNvPicPr>
          <p:nvPr/>
        </p:nvPicPr>
        <p:blipFill>
          <a:blip r:embed="rId3" cstate="print"/>
          <a:stretch>
            <a:fillRect/>
          </a:stretch>
        </p:blipFill>
        <p:spPr>
          <a:xfrm>
            <a:off x="4800600" y="2816352"/>
            <a:ext cx="3631883" cy="313201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3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6676" y="274320"/>
            <a:ext cx="7470648" cy="1143000"/>
          </a:xfrm>
        </p:spPr>
        <p:txBody>
          <a:bodyPr>
            <a:normAutofit/>
          </a:bodyPr>
          <a:lstStyle/>
          <a:p>
            <a:r>
              <a:rPr lang="en-US" dirty="0" smtClean="0"/>
              <a:t>Citizenship Literacies</a:t>
            </a:r>
            <a:endParaRPr lang="en-US" dirty="0"/>
          </a:p>
        </p:txBody>
      </p:sp>
      <p:sp>
        <p:nvSpPr>
          <p:cNvPr id="80899" name="Rectangle 3"/>
          <p:cNvSpPr>
            <a:spLocks noGrp="1" noChangeArrowheads="1"/>
          </p:cNvSpPr>
          <p:nvPr>
            <p:ph type="body" sz="half" idx="1"/>
          </p:nvPr>
        </p:nvSpPr>
        <p:spPr>
          <a:xfrm>
            <a:off x="457200" y="1755648"/>
            <a:ext cx="8382000" cy="1981200"/>
          </a:xfrm>
        </p:spPr>
        <p:txBody>
          <a:bodyPr>
            <a:normAutofit fontScale="85000" lnSpcReduction="20000"/>
          </a:bodyPr>
          <a:lstStyle/>
          <a:p>
            <a:pPr>
              <a:lnSpc>
                <a:spcPct val="120000"/>
              </a:lnSpc>
              <a:spcBef>
                <a:spcPts val="0"/>
              </a:spcBef>
              <a:buFont typeface="Wingdings" pitchFamily="2" charset="2"/>
              <a:buChar char="§"/>
            </a:pPr>
            <a:r>
              <a:rPr lang="en-US" b="1" i="1" dirty="0" smtClean="0">
                <a:solidFill>
                  <a:srgbClr val="FF0000"/>
                </a:solidFill>
              </a:rPr>
              <a:t>critical thinking</a:t>
            </a:r>
            <a:r>
              <a:rPr lang="en-US" dirty="0" smtClean="0"/>
              <a:t>: procedures and methods necessary to analyze scientific “solutions” to geologically influenced issues from cultural, economic, political and social perspectives</a:t>
            </a:r>
          </a:p>
          <a:p>
            <a:pPr marL="548640" lvl="1">
              <a:lnSpc>
                <a:spcPct val="120000"/>
              </a:lnSpc>
              <a:spcBef>
                <a:spcPts val="0"/>
              </a:spcBef>
              <a:buFont typeface="Arial" pitchFamily="34" charset="0"/>
              <a:buChar char="•"/>
            </a:pPr>
            <a:r>
              <a:rPr lang="en-US" dirty="0" smtClean="0"/>
              <a:t>recognize impacts to physical environment</a:t>
            </a:r>
          </a:p>
          <a:p>
            <a:pPr marL="548640" lvl="1">
              <a:lnSpc>
                <a:spcPct val="120000"/>
              </a:lnSpc>
              <a:spcBef>
                <a:spcPts val="0"/>
              </a:spcBef>
              <a:buFont typeface="Arial" pitchFamily="34" charset="0"/>
              <a:buChar char="•"/>
            </a:pPr>
            <a:r>
              <a:rPr lang="en-US" dirty="0" smtClean="0"/>
              <a:t>identify social, cultural &amp; political consequences</a:t>
            </a:r>
          </a:p>
          <a:p>
            <a:pPr marL="548640" lvl="1">
              <a:lnSpc>
                <a:spcPct val="120000"/>
              </a:lnSpc>
              <a:spcBef>
                <a:spcPts val="0"/>
              </a:spcBef>
              <a:buFont typeface="Arial" pitchFamily="34" charset="0"/>
              <a:buChar char="•"/>
            </a:pPr>
            <a:r>
              <a:rPr lang="en-US" dirty="0" smtClean="0"/>
              <a:t>ascertain economic externalities (unanticipated, hidden &amp; shared costs)</a:t>
            </a:r>
          </a:p>
          <a:p>
            <a:pPr>
              <a:lnSpc>
                <a:spcPct val="80000"/>
              </a:lnSpc>
            </a:pPr>
            <a:endParaRPr lang="en-US" dirty="0" smtClean="0"/>
          </a:p>
          <a:p>
            <a:pPr lvl="2">
              <a:lnSpc>
                <a:spcPct val="80000"/>
              </a:lnSpc>
            </a:pPr>
            <a:endParaRPr lang="en-US" sz="1600" dirty="0"/>
          </a:p>
        </p:txBody>
      </p:sp>
      <p:pic>
        <p:nvPicPr>
          <p:cNvPr id="8" name="Picture 7" descr="externalities"/>
          <p:cNvPicPr>
            <a:picLocks noChangeAspect="1" noChangeArrowheads="1"/>
          </p:cNvPicPr>
          <p:nvPr/>
        </p:nvPicPr>
        <p:blipFill>
          <a:blip r:embed="rId3" cstate="print"/>
          <a:stretch>
            <a:fillRect/>
          </a:stretch>
        </p:blipFill>
        <p:spPr>
          <a:xfrm>
            <a:off x="304800" y="3899302"/>
            <a:ext cx="2828925" cy="2516336"/>
          </a:xfrm>
          <a:prstGeom prst="rect">
            <a:avLst/>
          </a:prstGeom>
          <a:noFill/>
          <a:ln/>
        </p:spPr>
      </p:pic>
      <p:pic>
        <p:nvPicPr>
          <p:cNvPr id="10" name="Picture 9" descr="externalities"/>
          <p:cNvPicPr>
            <a:picLocks noChangeAspect="1" noChangeArrowheads="1"/>
          </p:cNvPicPr>
          <p:nvPr/>
        </p:nvPicPr>
        <p:blipFill>
          <a:blip r:embed="rId4" cstate="print"/>
          <a:stretch>
            <a:fillRect/>
          </a:stretch>
        </p:blipFill>
        <p:spPr>
          <a:xfrm>
            <a:off x="3238500" y="3901038"/>
            <a:ext cx="2828925" cy="2512863"/>
          </a:xfrm>
          <a:prstGeom prst="rect">
            <a:avLst/>
          </a:prstGeom>
          <a:noFill/>
          <a:ln/>
        </p:spPr>
      </p:pic>
      <p:pic>
        <p:nvPicPr>
          <p:cNvPr id="11" name="Picture 10" descr="externalities"/>
          <p:cNvPicPr>
            <a:picLocks noChangeAspect="1" noChangeArrowheads="1"/>
          </p:cNvPicPr>
          <p:nvPr/>
        </p:nvPicPr>
        <p:blipFill>
          <a:blip r:embed="rId5" cstate="print"/>
          <a:stretch>
            <a:fillRect/>
          </a:stretch>
        </p:blipFill>
        <p:spPr>
          <a:xfrm>
            <a:off x="6197197" y="3886200"/>
            <a:ext cx="2778930" cy="2542540"/>
          </a:xfrm>
          <a:prstGeom prst="rect">
            <a:avLst/>
          </a:prstGeom>
          <a:noFill/>
          <a:ln/>
        </p:spPr>
      </p:pic>
      <p:sp>
        <p:nvSpPr>
          <p:cNvPr id="13" name="Date Placeholder 3"/>
          <p:cNvSpPr>
            <a:spLocks noGrp="1"/>
          </p:cNvSpPr>
          <p:nvPr>
            <p:ph type="dt" sz="half" idx="10"/>
          </p:nvPr>
        </p:nvSpPr>
        <p:spPr>
          <a:xfrm>
            <a:off x="5163672" y="6492875"/>
            <a:ext cx="3786690" cy="365125"/>
          </a:xfrm>
        </p:spPr>
        <p:txBody>
          <a:bodyPr/>
          <a:lstStyle/>
          <a:p>
            <a:fld id="{F8B89A39-85D6-4F54-BE18-52F75D8CA32C}" type="datetime5">
              <a:rPr lang="en-US" smtClean="0"/>
              <a:pPr/>
              <a:t>Apr-11-11</a:t>
            </a:fld>
            <a:endParaRPr lang="en-US" dirty="0"/>
          </a:p>
        </p:txBody>
      </p:sp>
      <p:sp>
        <p:nvSpPr>
          <p:cNvPr id="14"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15"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06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9" name="Rectangle 3"/>
          <p:cNvSpPr>
            <a:spLocks noGrp="1" noChangeArrowheads="1"/>
          </p:cNvSpPr>
          <p:nvPr>
            <p:ph type="body" sz="half" idx="1"/>
          </p:nvPr>
        </p:nvSpPr>
        <p:spPr>
          <a:xfrm>
            <a:off x="457200" y="1755648"/>
            <a:ext cx="8382000" cy="2209800"/>
          </a:xfrm>
        </p:spPr>
        <p:txBody>
          <a:bodyPr>
            <a:normAutofit fontScale="92500"/>
          </a:bodyPr>
          <a:lstStyle/>
          <a:p>
            <a:pPr>
              <a:lnSpc>
                <a:spcPct val="110000"/>
              </a:lnSpc>
              <a:spcBef>
                <a:spcPts val="0"/>
              </a:spcBef>
              <a:buFont typeface="Wingdings" pitchFamily="2" charset="2"/>
              <a:buChar char="§"/>
            </a:pPr>
            <a:r>
              <a:rPr lang="en-US" sz="2200" b="1" i="1" dirty="0" smtClean="0">
                <a:solidFill>
                  <a:srgbClr val="FF0000"/>
                </a:solidFill>
              </a:rPr>
              <a:t>understanding social context</a:t>
            </a:r>
            <a:r>
              <a:rPr lang="en-US" sz="2200" dirty="0" smtClean="0"/>
              <a:t>: skills useful for understanding cultures and societies affected by geologically influenced “problems”</a:t>
            </a:r>
          </a:p>
          <a:p>
            <a:pPr marL="548640" lvl="1">
              <a:lnSpc>
                <a:spcPct val="110000"/>
              </a:lnSpc>
              <a:spcBef>
                <a:spcPts val="0"/>
              </a:spcBef>
              <a:buFont typeface="Arial" pitchFamily="34" charset="0"/>
              <a:buChar char="•"/>
            </a:pPr>
            <a:r>
              <a:rPr lang="en-US" sz="1900" dirty="0" smtClean="0"/>
              <a:t>appreciating historical background and significance </a:t>
            </a:r>
          </a:p>
          <a:p>
            <a:pPr marL="548640" lvl="1">
              <a:lnSpc>
                <a:spcPct val="110000"/>
              </a:lnSpc>
              <a:spcBef>
                <a:spcPts val="0"/>
              </a:spcBef>
              <a:buFont typeface="Arial" pitchFamily="34" charset="0"/>
              <a:buChar char="•"/>
            </a:pPr>
            <a:r>
              <a:rPr lang="en-US" sz="1900" dirty="0" smtClean="0"/>
              <a:t>understanding population demographics</a:t>
            </a:r>
          </a:p>
          <a:p>
            <a:pPr marL="548640" lvl="1">
              <a:lnSpc>
                <a:spcPct val="110000"/>
              </a:lnSpc>
              <a:spcBef>
                <a:spcPts val="0"/>
              </a:spcBef>
              <a:buFont typeface="Arial" pitchFamily="34" charset="0"/>
              <a:buChar char="•"/>
            </a:pPr>
            <a:r>
              <a:rPr lang="en-US" sz="1900" dirty="0" smtClean="0"/>
              <a:t>acknowledging economic extent</a:t>
            </a:r>
          </a:p>
          <a:p>
            <a:pPr marL="548640" lvl="1">
              <a:lnSpc>
                <a:spcPct val="110000"/>
              </a:lnSpc>
              <a:spcBef>
                <a:spcPts val="0"/>
              </a:spcBef>
              <a:buFont typeface="Arial" pitchFamily="34" charset="0"/>
              <a:buChar char="•"/>
            </a:pPr>
            <a:r>
              <a:rPr lang="en-US" sz="1900" dirty="0" smtClean="0"/>
              <a:t>recognizing different cultural &amp; social viewpoints/perspectives</a:t>
            </a:r>
          </a:p>
          <a:p>
            <a:pPr>
              <a:lnSpc>
                <a:spcPct val="80000"/>
              </a:lnSpc>
            </a:pPr>
            <a:endParaRPr lang="en-US" dirty="0" smtClean="0"/>
          </a:p>
          <a:p>
            <a:pPr lvl="2">
              <a:lnSpc>
                <a:spcPct val="80000"/>
              </a:lnSpc>
            </a:pPr>
            <a:endParaRPr lang="en-US" sz="1600" dirty="0"/>
          </a:p>
        </p:txBody>
      </p:sp>
      <p:sp>
        <p:nvSpPr>
          <p:cNvPr id="80898" name="Rectangle 2"/>
          <p:cNvSpPr>
            <a:spLocks noGrp="1" noChangeArrowheads="1"/>
          </p:cNvSpPr>
          <p:nvPr>
            <p:ph type="title"/>
          </p:nvPr>
        </p:nvSpPr>
        <p:spPr>
          <a:xfrm>
            <a:off x="836676" y="274320"/>
            <a:ext cx="7470648" cy="1143000"/>
          </a:xfrm>
        </p:spPr>
        <p:txBody>
          <a:bodyPr>
            <a:normAutofit/>
          </a:bodyPr>
          <a:lstStyle/>
          <a:p>
            <a:r>
              <a:rPr lang="en-US" dirty="0" smtClean="0"/>
              <a:t>Citizenship Literacies</a:t>
            </a:r>
            <a:endParaRPr lang="en-US" dirty="0"/>
          </a:p>
        </p:txBody>
      </p:sp>
      <p:pic>
        <p:nvPicPr>
          <p:cNvPr id="8" name="Picture 7" descr="externalities"/>
          <p:cNvPicPr>
            <a:picLocks noChangeAspect="1" noChangeArrowheads="1"/>
          </p:cNvPicPr>
          <p:nvPr/>
        </p:nvPicPr>
        <p:blipFill>
          <a:blip r:embed="rId3" cstate="print"/>
          <a:stretch>
            <a:fillRect/>
          </a:stretch>
        </p:blipFill>
        <p:spPr>
          <a:xfrm>
            <a:off x="304800" y="4038600"/>
            <a:ext cx="2784290" cy="2268283"/>
          </a:xfrm>
          <a:prstGeom prst="rect">
            <a:avLst/>
          </a:prstGeom>
          <a:noFill/>
          <a:ln/>
        </p:spPr>
      </p:pic>
      <p:pic>
        <p:nvPicPr>
          <p:cNvPr id="10" name="Picture 9" descr="externalities"/>
          <p:cNvPicPr>
            <a:picLocks noChangeAspect="1" noChangeArrowheads="1"/>
          </p:cNvPicPr>
          <p:nvPr/>
        </p:nvPicPr>
        <p:blipFill>
          <a:blip r:embed="rId4" cstate="print"/>
          <a:stretch>
            <a:fillRect/>
          </a:stretch>
        </p:blipFill>
        <p:spPr>
          <a:xfrm>
            <a:off x="3238501" y="4063204"/>
            <a:ext cx="2828923" cy="2188530"/>
          </a:xfrm>
          <a:prstGeom prst="rect">
            <a:avLst/>
          </a:prstGeom>
          <a:noFill/>
          <a:ln/>
        </p:spPr>
      </p:pic>
      <p:pic>
        <p:nvPicPr>
          <p:cNvPr id="11" name="Picture 10" descr="externalities"/>
          <p:cNvPicPr>
            <a:picLocks noChangeAspect="1" noChangeArrowheads="1"/>
          </p:cNvPicPr>
          <p:nvPr/>
        </p:nvPicPr>
        <p:blipFill>
          <a:blip r:embed="rId5" cstate="print"/>
          <a:stretch>
            <a:fillRect/>
          </a:stretch>
        </p:blipFill>
        <p:spPr>
          <a:xfrm>
            <a:off x="6197197" y="4082543"/>
            <a:ext cx="2778930" cy="2149853"/>
          </a:xfrm>
          <a:prstGeom prst="rect">
            <a:avLst/>
          </a:prstGeom>
          <a:noFill/>
          <a:ln/>
        </p:spPr>
      </p:pic>
      <p:sp>
        <p:nvSpPr>
          <p:cNvPr id="13" name="Date Placeholder 3"/>
          <p:cNvSpPr>
            <a:spLocks noGrp="1"/>
          </p:cNvSpPr>
          <p:nvPr>
            <p:ph type="dt" sz="half" idx="10"/>
          </p:nvPr>
        </p:nvSpPr>
        <p:spPr>
          <a:xfrm>
            <a:off x="5163672" y="6492875"/>
            <a:ext cx="3786690" cy="365125"/>
          </a:xfrm>
        </p:spPr>
        <p:txBody>
          <a:bodyPr/>
          <a:lstStyle/>
          <a:p>
            <a:fld id="{F8B89A39-85D6-4F54-BE18-52F75D8CA32C}" type="datetime5">
              <a:rPr lang="en-US" smtClean="0"/>
              <a:pPr/>
              <a:t>Apr-11-11</a:t>
            </a:fld>
            <a:endParaRPr lang="en-US" dirty="0"/>
          </a:p>
        </p:txBody>
      </p:sp>
      <p:sp>
        <p:nvSpPr>
          <p:cNvPr id="14"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15"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26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Energy: A Grand Challenge</a:t>
            </a:r>
            <a:endParaRPr lang="en-US" dirty="0"/>
          </a:p>
        </p:txBody>
      </p:sp>
      <p:sp>
        <p:nvSpPr>
          <p:cNvPr id="3" name="Content Placeholder 2"/>
          <p:cNvSpPr>
            <a:spLocks noGrp="1"/>
          </p:cNvSpPr>
          <p:nvPr>
            <p:ph idx="1"/>
          </p:nvPr>
        </p:nvSpPr>
        <p:spPr>
          <a:xfrm>
            <a:off x="457200" y="2057400"/>
            <a:ext cx="8153400" cy="4419600"/>
          </a:xfrm>
        </p:spPr>
        <p:txBody>
          <a:bodyPr>
            <a:noAutofit/>
          </a:bodyPr>
          <a:lstStyle/>
          <a:p>
            <a:pPr>
              <a:spcBef>
                <a:spcPts val="0"/>
              </a:spcBef>
              <a:buFont typeface="Wingdings" pitchFamily="2" charset="2"/>
              <a:buChar char="§"/>
            </a:pPr>
            <a:r>
              <a:rPr lang="en-US" sz="2200" dirty="0" smtClean="0"/>
              <a:t>energy is perhaps the most pressing of the grand challenges facing humankind</a:t>
            </a:r>
          </a:p>
          <a:p>
            <a:pPr marL="548640" lvl="1">
              <a:spcBef>
                <a:spcPts val="0"/>
              </a:spcBef>
              <a:buFont typeface="Arial" pitchFamily="34" charset="0"/>
              <a:buChar char="•"/>
            </a:pPr>
            <a:r>
              <a:rPr lang="en-US" sz="2000" dirty="0" smtClean="0"/>
              <a:t>tied to:</a:t>
            </a:r>
          </a:p>
          <a:p>
            <a:pPr marL="822960" lvl="2" indent="-274320">
              <a:spcBef>
                <a:spcPts val="0"/>
              </a:spcBef>
              <a:buSzPct val="65000"/>
              <a:buFont typeface="Courier New" pitchFamily="49" charset="0"/>
              <a:buChar char="o"/>
            </a:pPr>
            <a:r>
              <a:rPr lang="en-US" sz="1800" dirty="0" smtClean="0"/>
              <a:t>water: both for energy production and water as a resource itself</a:t>
            </a:r>
          </a:p>
          <a:p>
            <a:pPr marL="822960" lvl="2" indent="-274320">
              <a:spcBef>
                <a:spcPts val="0"/>
              </a:spcBef>
              <a:buSzPct val="65000"/>
              <a:buFont typeface="Courier New" pitchFamily="49" charset="0"/>
              <a:buChar char="o"/>
            </a:pPr>
            <a:r>
              <a:rPr lang="en-US" sz="1800" dirty="0" smtClean="0"/>
              <a:t>mineral resource utilization: mining is especially energy intensive</a:t>
            </a:r>
          </a:p>
          <a:p>
            <a:pPr marL="822960" lvl="2" indent="-274320">
              <a:spcBef>
                <a:spcPts val="0"/>
              </a:spcBef>
              <a:buSzPct val="65000"/>
              <a:buFont typeface="Courier New" pitchFamily="49" charset="0"/>
              <a:buChar char="o"/>
            </a:pPr>
            <a:r>
              <a:rPr lang="en-US" sz="1800" dirty="0" smtClean="0"/>
              <a:t>social &amp; human development: requires energy of all forms</a:t>
            </a:r>
          </a:p>
          <a:p>
            <a:pPr>
              <a:spcBef>
                <a:spcPts val="0"/>
              </a:spcBef>
              <a:buFont typeface="Wingdings" pitchFamily="2" charset="2"/>
              <a:buChar char="§"/>
            </a:pPr>
            <a:r>
              <a:rPr lang="en-US" sz="2200" dirty="0" smtClean="0"/>
              <a:t>associated concerns and challenges are many, complex and multifaceted</a:t>
            </a:r>
          </a:p>
          <a:p>
            <a:pPr marL="548640" lvl="1">
              <a:spcBef>
                <a:spcPts val="0"/>
              </a:spcBef>
              <a:buFont typeface="Arial" pitchFamily="34" charset="0"/>
              <a:buChar char="•"/>
            </a:pPr>
            <a:r>
              <a:rPr lang="en-US" sz="2000" dirty="0" smtClean="0"/>
              <a:t>vary spatially: local to regional to national to (increasingly) international</a:t>
            </a:r>
          </a:p>
          <a:p>
            <a:pPr marL="548640" lvl="1">
              <a:spcBef>
                <a:spcPts val="0"/>
              </a:spcBef>
              <a:buFont typeface="Arial" pitchFamily="34" charset="0"/>
              <a:buChar char="•"/>
            </a:pPr>
            <a:r>
              <a:rPr lang="en-US" sz="2000" dirty="0" smtClean="0"/>
              <a:t>vary temporally: short-term (days/weeks) to long-term (decades)</a:t>
            </a:r>
          </a:p>
          <a:p>
            <a:pPr>
              <a:spcBef>
                <a:spcPts val="0"/>
              </a:spcBef>
              <a:buFont typeface="Wingdings" pitchFamily="2" charset="2"/>
              <a:buChar char="§"/>
            </a:pPr>
            <a:r>
              <a:rPr lang="en-US" sz="2200" dirty="0" smtClean="0"/>
              <a:t>are not isolated, but closely interrelated</a:t>
            </a:r>
          </a:p>
          <a:p>
            <a:pPr marL="548640" lvl="1">
              <a:spcBef>
                <a:spcPts val="0"/>
              </a:spcBef>
              <a:buFont typeface="Arial" pitchFamily="34" charset="0"/>
              <a:buChar char="•"/>
            </a:pPr>
            <a:r>
              <a:rPr lang="en-US" sz="2000" dirty="0" smtClean="0"/>
              <a:t>requiring multiple perspectives</a:t>
            </a:r>
          </a:p>
        </p:txBody>
      </p:sp>
      <p:sp>
        <p:nvSpPr>
          <p:cNvPr id="4" name="Date Placeholder 3"/>
          <p:cNvSpPr>
            <a:spLocks noGrp="1"/>
          </p:cNvSpPr>
          <p:nvPr>
            <p:ph type="dt" sz="half" idx="10"/>
          </p:nvPr>
        </p:nvSpPr>
        <p:spPr>
          <a:xfrm>
            <a:off x="5163672" y="6492875"/>
            <a:ext cx="3786690" cy="365125"/>
          </a:xfrm>
        </p:spPr>
        <p:txBody>
          <a:bodyPr/>
          <a:lstStyle/>
          <a:p>
            <a:fld id="{C2DBA1C9-0825-445C-BA89-0607644C4060}"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30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6676" y="274320"/>
            <a:ext cx="7470648" cy="1143000"/>
          </a:xfrm>
        </p:spPr>
        <p:txBody>
          <a:bodyPr>
            <a:normAutofit/>
          </a:bodyPr>
          <a:lstStyle/>
          <a:p>
            <a:r>
              <a:rPr lang="en-US" dirty="0" smtClean="0"/>
              <a:t>Citizenship Literacies</a:t>
            </a:r>
            <a:endParaRPr lang="en-US" dirty="0"/>
          </a:p>
        </p:txBody>
      </p:sp>
      <p:sp>
        <p:nvSpPr>
          <p:cNvPr id="80899" name="Rectangle 3"/>
          <p:cNvSpPr>
            <a:spLocks noGrp="1" noChangeArrowheads="1"/>
          </p:cNvSpPr>
          <p:nvPr>
            <p:ph type="body" sz="half" idx="1"/>
          </p:nvPr>
        </p:nvSpPr>
        <p:spPr>
          <a:xfrm>
            <a:off x="457200" y="2209800"/>
            <a:ext cx="8382000" cy="1679448"/>
          </a:xfrm>
        </p:spPr>
        <p:txBody>
          <a:bodyPr>
            <a:normAutofit lnSpcReduction="10000"/>
          </a:bodyPr>
          <a:lstStyle/>
          <a:p>
            <a:pPr>
              <a:spcBef>
                <a:spcPts val="0"/>
              </a:spcBef>
              <a:buFont typeface="Wingdings" pitchFamily="2" charset="2"/>
              <a:buChar char="§"/>
            </a:pPr>
            <a:r>
              <a:rPr lang="en-US" sz="2200" b="1" i="1" dirty="0" smtClean="0">
                <a:solidFill>
                  <a:srgbClr val="FF0000"/>
                </a:solidFill>
              </a:rPr>
              <a:t>informed engagement</a:t>
            </a:r>
            <a:r>
              <a:rPr lang="en-US" sz="2200" dirty="0" smtClean="0"/>
              <a:t>: ability to use scientific understanding, critical thinking skills and social contextual understanding in public discourse</a:t>
            </a:r>
          </a:p>
          <a:p>
            <a:pPr marL="548640" lvl="1">
              <a:spcBef>
                <a:spcPts val="0"/>
              </a:spcBef>
              <a:buFont typeface="Arial" pitchFamily="34" charset="0"/>
              <a:buChar char="•"/>
            </a:pPr>
            <a:r>
              <a:rPr lang="en-US" sz="2000" dirty="0" smtClean="0"/>
              <a:t>devising alternative strategies</a:t>
            </a:r>
          </a:p>
          <a:p>
            <a:pPr marL="548640" lvl="1">
              <a:spcBef>
                <a:spcPts val="0"/>
              </a:spcBef>
              <a:buFont typeface="Arial" pitchFamily="34" charset="0"/>
              <a:buChar char="•"/>
            </a:pPr>
            <a:r>
              <a:rPr lang="en-US" sz="2000" dirty="0" smtClean="0"/>
              <a:t>achieving common ground</a:t>
            </a:r>
            <a:endParaRPr lang="en-US" sz="2400" dirty="0" smtClean="0"/>
          </a:p>
          <a:p>
            <a:pPr lvl="2">
              <a:lnSpc>
                <a:spcPct val="80000"/>
              </a:lnSpc>
            </a:pPr>
            <a:endParaRPr lang="en-US" sz="1600" dirty="0"/>
          </a:p>
        </p:txBody>
      </p:sp>
      <p:pic>
        <p:nvPicPr>
          <p:cNvPr id="8" name="Picture 7" descr="externalities"/>
          <p:cNvPicPr>
            <a:picLocks noChangeAspect="1" noChangeArrowheads="1"/>
          </p:cNvPicPr>
          <p:nvPr/>
        </p:nvPicPr>
        <p:blipFill>
          <a:blip r:embed="rId3" cstate="print"/>
          <a:stretch>
            <a:fillRect/>
          </a:stretch>
        </p:blipFill>
        <p:spPr>
          <a:xfrm>
            <a:off x="206455" y="4044870"/>
            <a:ext cx="2828925" cy="2120204"/>
          </a:xfrm>
          <a:prstGeom prst="rect">
            <a:avLst/>
          </a:prstGeom>
          <a:noFill/>
          <a:ln/>
        </p:spPr>
      </p:pic>
      <p:pic>
        <p:nvPicPr>
          <p:cNvPr id="10" name="Picture 9" descr="externalities"/>
          <p:cNvPicPr>
            <a:picLocks noChangeAspect="1" noChangeArrowheads="1"/>
          </p:cNvPicPr>
          <p:nvPr/>
        </p:nvPicPr>
        <p:blipFill>
          <a:blip r:embed="rId4" cstate="print"/>
          <a:stretch>
            <a:fillRect/>
          </a:stretch>
        </p:blipFill>
        <p:spPr>
          <a:xfrm>
            <a:off x="3159252" y="4046598"/>
            <a:ext cx="2828925" cy="2116748"/>
          </a:xfrm>
          <a:prstGeom prst="rect">
            <a:avLst/>
          </a:prstGeom>
          <a:noFill/>
          <a:ln/>
        </p:spPr>
      </p:pic>
      <p:pic>
        <p:nvPicPr>
          <p:cNvPr id="11" name="Picture 10" descr="externalities"/>
          <p:cNvPicPr>
            <a:picLocks noChangeAspect="1" noChangeArrowheads="1"/>
          </p:cNvPicPr>
          <p:nvPr/>
        </p:nvPicPr>
        <p:blipFill>
          <a:blip r:embed="rId5" cstate="print"/>
          <a:stretch>
            <a:fillRect/>
          </a:stretch>
        </p:blipFill>
        <p:spPr>
          <a:xfrm>
            <a:off x="6112049" y="4037744"/>
            <a:ext cx="2825496" cy="2134456"/>
          </a:xfrm>
          <a:prstGeom prst="rect">
            <a:avLst/>
          </a:prstGeom>
          <a:noFill/>
          <a:ln/>
        </p:spPr>
      </p:pic>
      <p:sp>
        <p:nvSpPr>
          <p:cNvPr id="13" name="Date Placeholder 3"/>
          <p:cNvSpPr>
            <a:spLocks noGrp="1"/>
          </p:cNvSpPr>
          <p:nvPr>
            <p:ph type="dt" sz="half" idx="10"/>
          </p:nvPr>
        </p:nvSpPr>
        <p:spPr>
          <a:xfrm>
            <a:off x="5163672" y="6492875"/>
            <a:ext cx="3786690" cy="365125"/>
          </a:xfrm>
        </p:spPr>
        <p:txBody>
          <a:bodyPr/>
          <a:lstStyle/>
          <a:p>
            <a:fld id="{F8B89A39-85D6-4F54-BE18-52F75D8CA32C}" type="datetime5">
              <a:rPr lang="en-US" smtClean="0"/>
              <a:pPr/>
              <a:t>Apr-11-11</a:t>
            </a:fld>
            <a:endParaRPr lang="en-US" dirty="0"/>
          </a:p>
        </p:txBody>
      </p:sp>
      <p:sp>
        <p:nvSpPr>
          <p:cNvPr id="14"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15"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934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Summary</a:t>
            </a:r>
            <a:endParaRPr lang="en-US" dirty="0"/>
          </a:p>
        </p:txBody>
      </p:sp>
      <p:sp>
        <p:nvSpPr>
          <p:cNvPr id="3" name="Content Placeholder 2"/>
          <p:cNvSpPr>
            <a:spLocks noGrp="1"/>
          </p:cNvSpPr>
          <p:nvPr>
            <p:ph idx="1"/>
          </p:nvPr>
        </p:nvSpPr>
        <p:spPr>
          <a:xfrm>
            <a:off x="457200" y="2514600"/>
            <a:ext cx="8153400" cy="3962400"/>
          </a:xfrm>
        </p:spPr>
        <p:txBody>
          <a:bodyPr>
            <a:noAutofit/>
          </a:bodyPr>
          <a:lstStyle/>
          <a:p>
            <a:pPr>
              <a:spcBef>
                <a:spcPts val="0"/>
              </a:spcBef>
              <a:buFont typeface="Wingdings" pitchFamily="2" charset="2"/>
              <a:buChar char="§"/>
            </a:pPr>
            <a:r>
              <a:rPr lang="en-US" sz="2200" dirty="0" smtClean="0"/>
              <a:t>energy is one of the fundamental grand challenges facing humankind</a:t>
            </a:r>
          </a:p>
          <a:p>
            <a:pPr marL="548640" lvl="1">
              <a:spcBef>
                <a:spcPts val="0"/>
              </a:spcBef>
              <a:buFont typeface="Arial" pitchFamily="34" charset="0"/>
              <a:buChar char="•"/>
            </a:pPr>
            <a:r>
              <a:rPr lang="en-US" sz="2000" dirty="0" smtClean="0"/>
              <a:t>tied to many other grand challenges, e.g. water, climate change</a:t>
            </a:r>
          </a:p>
          <a:p>
            <a:pPr>
              <a:spcBef>
                <a:spcPts val="0"/>
              </a:spcBef>
              <a:buFont typeface="Wingdings" pitchFamily="2" charset="2"/>
              <a:buChar char="§"/>
            </a:pPr>
            <a:r>
              <a:rPr lang="en-US" sz="2200" dirty="0" smtClean="0"/>
              <a:t>just, equitable and sustainable energy schemes require knowledge from multiple perspectives</a:t>
            </a:r>
          </a:p>
          <a:p>
            <a:pPr marL="548640" lvl="1">
              <a:spcBef>
                <a:spcPts val="0"/>
              </a:spcBef>
              <a:buFont typeface="Arial" pitchFamily="34" charset="0"/>
              <a:buChar char="•"/>
            </a:pPr>
            <a:r>
              <a:rPr lang="en-US" sz="2000" dirty="0" smtClean="0"/>
              <a:t>energy science (chemistry, physics, life sciences, earth sciences), energy context, technology, multiple perspectives (social, political, cultural, economic)</a:t>
            </a:r>
          </a:p>
          <a:p>
            <a:pPr>
              <a:spcBef>
                <a:spcPts val="0"/>
              </a:spcBef>
              <a:buFont typeface="Wingdings" pitchFamily="2" charset="2"/>
              <a:buChar char="§"/>
            </a:pPr>
            <a:r>
              <a:rPr lang="en-US" sz="2200" dirty="0" smtClean="0"/>
              <a:t>in the future, U.S. citizens will increasingly face energy questions</a:t>
            </a:r>
          </a:p>
          <a:p>
            <a:pPr marL="548640" lvl="1">
              <a:spcBef>
                <a:spcPts val="0"/>
              </a:spcBef>
              <a:buFont typeface="Arial" pitchFamily="34" charset="0"/>
              <a:buChar char="•"/>
            </a:pPr>
            <a:r>
              <a:rPr lang="en-US" sz="2000" dirty="0" smtClean="0"/>
              <a:t>surveys show they are ill-prepared for these debates</a:t>
            </a:r>
          </a:p>
          <a:p>
            <a:pPr marL="548640" lvl="1">
              <a:spcBef>
                <a:spcPts val="0"/>
              </a:spcBef>
              <a:buFont typeface="Arial" pitchFamily="34" charset="0"/>
              <a:buChar char="•"/>
            </a:pPr>
            <a:r>
              <a:rPr lang="en-US" sz="2000" dirty="0" smtClean="0"/>
              <a:t>general public’s understanding of energy issues is limited and imprecise</a:t>
            </a:r>
          </a:p>
        </p:txBody>
      </p:sp>
      <p:sp>
        <p:nvSpPr>
          <p:cNvPr id="4" name="Date Placeholder 3"/>
          <p:cNvSpPr>
            <a:spLocks noGrp="1"/>
          </p:cNvSpPr>
          <p:nvPr>
            <p:ph type="dt" sz="half" idx="10"/>
          </p:nvPr>
        </p:nvSpPr>
        <p:spPr>
          <a:xfrm>
            <a:off x="5163672" y="6492875"/>
            <a:ext cx="3786690" cy="365125"/>
          </a:xfrm>
        </p:spPr>
        <p:txBody>
          <a:bodyPr/>
          <a:lstStyle/>
          <a:p>
            <a:fld id="{5A93F713-C65A-49DB-BDF6-65FCBB5EF75B}"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11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Summary</a:t>
            </a:r>
            <a:endParaRPr lang="en-US" dirty="0"/>
          </a:p>
        </p:txBody>
      </p:sp>
      <p:sp>
        <p:nvSpPr>
          <p:cNvPr id="3" name="Content Placeholder 2"/>
          <p:cNvSpPr>
            <a:spLocks noGrp="1"/>
          </p:cNvSpPr>
          <p:nvPr>
            <p:ph idx="1"/>
          </p:nvPr>
        </p:nvSpPr>
        <p:spPr>
          <a:xfrm>
            <a:off x="457200" y="2514600"/>
            <a:ext cx="8153400" cy="3810000"/>
          </a:xfrm>
        </p:spPr>
        <p:txBody>
          <a:bodyPr>
            <a:noAutofit/>
          </a:bodyPr>
          <a:lstStyle/>
          <a:p>
            <a:pPr>
              <a:spcBef>
                <a:spcPts val="0"/>
              </a:spcBef>
              <a:buFont typeface="Wingdings" pitchFamily="2" charset="2"/>
              <a:buChar char="§"/>
            </a:pPr>
            <a:r>
              <a:rPr lang="en-US" sz="2200" dirty="0" smtClean="0"/>
              <a:t>in light of these trends, teaching energy will be increasingly important</a:t>
            </a:r>
          </a:p>
          <a:p>
            <a:pPr>
              <a:spcBef>
                <a:spcPts val="0"/>
              </a:spcBef>
              <a:buFont typeface="Wingdings" pitchFamily="2" charset="2"/>
              <a:buChar char="§"/>
            </a:pPr>
            <a:r>
              <a:rPr lang="en-US" sz="2200" dirty="0" smtClean="0"/>
              <a:t>we can prepare students better, but not by teaching only energy content</a:t>
            </a:r>
          </a:p>
          <a:p>
            <a:pPr>
              <a:spcBef>
                <a:spcPts val="0"/>
              </a:spcBef>
              <a:buFont typeface="Wingdings" pitchFamily="2" charset="2"/>
              <a:buChar char="§"/>
            </a:pPr>
            <a:r>
              <a:rPr lang="en-US" sz="2200" dirty="0" smtClean="0"/>
              <a:t>better preparation requires addressing:</a:t>
            </a:r>
          </a:p>
          <a:p>
            <a:pPr marL="548640" lvl="1">
              <a:spcBef>
                <a:spcPts val="0"/>
              </a:spcBef>
              <a:buFont typeface="Arial" pitchFamily="34" charset="0"/>
              <a:buChar char="•"/>
            </a:pPr>
            <a:r>
              <a:rPr lang="en-US" sz="2000" dirty="0" smtClean="0"/>
              <a:t>energy science</a:t>
            </a:r>
          </a:p>
          <a:p>
            <a:pPr marL="548640" lvl="1">
              <a:spcBef>
                <a:spcPts val="0"/>
              </a:spcBef>
              <a:buFont typeface="Arial" pitchFamily="34" charset="0"/>
              <a:buChar char="•"/>
            </a:pPr>
            <a:r>
              <a:rPr lang="en-US" sz="2000" dirty="0" smtClean="0"/>
              <a:t>energy context</a:t>
            </a:r>
          </a:p>
          <a:p>
            <a:pPr marL="548640" lvl="1">
              <a:spcBef>
                <a:spcPts val="0"/>
              </a:spcBef>
              <a:buFont typeface="Arial" pitchFamily="34" charset="0"/>
              <a:buChar char="•"/>
            </a:pPr>
            <a:r>
              <a:rPr lang="en-US" sz="2000" dirty="0" smtClean="0"/>
              <a:t>technology</a:t>
            </a:r>
          </a:p>
          <a:p>
            <a:pPr marL="548640" lvl="1">
              <a:spcBef>
                <a:spcPts val="0"/>
              </a:spcBef>
              <a:buFont typeface="Arial" pitchFamily="34" charset="0"/>
              <a:buChar char="•"/>
            </a:pPr>
            <a:r>
              <a:rPr lang="en-US" sz="2000" dirty="0" smtClean="0"/>
              <a:t>multiple perspectives, e.g. economic, political, legal, etc.</a:t>
            </a:r>
          </a:p>
          <a:p>
            <a:pPr marL="822960" lvl="2" indent="-274320">
              <a:spcBef>
                <a:spcPts val="0"/>
              </a:spcBef>
              <a:buSzPct val="65000"/>
              <a:buFont typeface="Courier New" pitchFamily="49" charset="0"/>
              <a:buChar char="o"/>
            </a:pPr>
            <a:r>
              <a:rPr lang="en-US" sz="1800" dirty="0" smtClean="0"/>
              <a:t>established by a particular energy issue’s social context</a:t>
            </a:r>
          </a:p>
        </p:txBody>
      </p:sp>
      <p:sp>
        <p:nvSpPr>
          <p:cNvPr id="4" name="Date Placeholder 3"/>
          <p:cNvSpPr>
            <a:spLocks noGrp="1"/>
          </p:cNvSpPr>
          <p:nvPr>
            <p:ph type="dt" sz="half" idx="10"/>
          </p:nvPr>
        </p:nvSpPr>
        <p:spPr>
          <a:xfrm>
            <a:off x="5163672" y="6492875"/>
            <a:ext cx="3786690" cy="365125"/>
          </a:xfrm>
        </p:spPr>
        <p:txBody>
          <a:bodyPr/>
          <a:lstStyle/>
          <a:p>
            <a:fld id="{274E780F-7261-4E8D-A3C1-36048E287330}" type="datetime5">
              <a:rPr lang="en-US" smtClean="0"/>
              <a:pPr/>
              <a:t>Apr-11-11</a:t>
            </a:fld>
            <a:endParaRPr lang="en-US"/>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54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Summary</a:t>
            </a:r>
            <a:endParaRPr lang="en-US" dirty="0"/>
          </a:p>
        </p:txBody>
      </p:sp>
      <p:sp>
        <p:nvSpPr>
          <p:cNvPr id="3" name="Content Placeholder 2"/>
          <p:cNvSpPr>
            <a:spLocks noGrp="1"/>
          </p:cNvSpPr>
          <p:nvPr>
            <p:ph idx="1"/>
          </p:nvPr>
        </p:nvSpPr>
        <p:spPr>
          <a:xfrm>
            <a:off x="457200" y="2514600"/>
            <a:ext cx="8153400" cy="3886200"/>
          </a:xfrm>
        </p:spPr>
        <p:txBody>
          <a:bodyPr>
            <a:noAutofit/>
          </a:bodyPr>
          <a:lstStyle/>
          <a:p>
            <a:pPr>
              <a:spcBef>
                <a:spcPts val="0"/>
              </a:spcBef>
              <a:buFont typeface="Wingdings" pitchFamily="2" charset="2"/>
              <a:buChar char="§"/>
            </a:pPr>
            <a:r>
              <a:rPr lang="en-US" sz="2200" dirty="0" smtClean="0"/>
              <a:t>other instructional changes we must make include:</a:t>
            </a:r>
          </a:p>
          <a:p>
            <a:pPr lvl="1">
              <a:spcBef>
                <a:spcPts val="0"/>
              </a:spcBef>
              <a:buFont typeface="Arial" pitchFamily="34" charset="0"/>
              <a:buChar char="•"/>
            </a:pPr>
            <a:r>
              <a:rPr lang="en-US" sz="2000" dirty="0" smtClean="0"/>
              <a:t>integrating energy instruction across multiple courses</a:t>
            </a:r>
          </a:p>
          <a:p>
            <a:pPr lvl="1">
              <a:spcBef>
                <a:spcPts val="0"/>
              </a:spcBef>
              <a:buFont typeface="Arial" pitchFamily="34" charset="0"/>
              <a:buChar char="•"/>
            </a:pPr>
            <a:r>
              <a:rPr lang="en-US" sz="2000" dirty="0" smtClean="0"/>
              <a:t>using multidisciplinary teams to create energy courses that address multiple perspectives</a:t>
            </a:r>
          </a:p>
          <a:p>
            <a:pPr>
              <a:spcBef>
                <a:spcPts val="0"/>
              </a:spcBef>
              <a:buFont typeface="Wingdings" pitchFamily="2" charset="2"/>
              <a:buChar char="§"/>
            </a:pPr>
            <a:r>
              <a:rPr lang="en-US" sz="2200" dirty="0" smtClean="0"/>
              <a:t>difficult challenge, but one that is crucial for the nation’s as well as humankind’s sustainable future</a:t>
            </a:r>
          </a:p>
        </p:txBody>
      </p:sp>
      <p:sp>
        <p:nvSpPr>
          <p:cNvPr id="4" name="Date Placeholder 3"/>
          <p:cNvSpPr>
            <a:spLocks noGrp="1"/>
          </p:cNvSpPr>
          <p:nvPr>
            <p:ph type="dt" sz="half" idx="10"/>
          </p:nvPr>
        </p:nvSpPr>
        <p:spPr>
          <a:xfrm>
            <a:off x="5163672" y="6492875"/>
            <a:ext cx="3786690" cy="365125"/>
          </a:xfrm>
        </p:spPr>
        <p:txBody>
          <a:bodyPr/>
          <a:lstStyle/>
          <a:p>
            <a:fld id="{7AD4610E-63B4-4233-8372-A0224E75CD68}" type="datetime5">
              <a:rPr lang="en-US" smtClean="0"/>
              <a:pPr/>
              <a:t>Apr-11-11</a:t>
            </a:fld>
            <a:endParaRPr lang="en-US"/>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7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References</a:t>
            </a:r>
            <a:endParaRPr lang="en-US" dirty="0"/>
          </a:p>
        </p:txBody>
      </p:sp>
      <p:sp>
        <p:nvSpPr>
          <p:cNvPr id="3" name="Content Placeholder 2"/>
          <p:cNvSpPr>
            <a:spLocks noGrp="1"/>
          </p:cNvSpPr>
          <p:nvPr>
            <p:ph idx="1"/>
          </p:nvPr>
        </p:nvSpPr>
        <p:spPr>
          <a:xfrm>
            <a:off x="457200" y="2514600"/>
            <a:ext cx="8153400" cy="3886200"/>
          </a:xfrm>
        </p:spPr>
        <p:txBody>
          <a:bodyPr>
            <a:noAutofit/>
          </a:bodyPr>
          <a:lstStyle/>
          <a:p>
            <a:pPr>
              <a:spcBef>
                <a:spcPts val="0"/>
              </a:spcBef>
              <a:buFont typeface="Arial" pitchFamily="34" charset="0"/>
              <a:buChar char="•"/>
            </a:pPr>
            <a:r>
              <a:rPr lang="en-US" sz="1200" dirty="0" smtClean="0"/>
              <a:t>Black, P. </a:t>
            </a:r>
            <a:r>
              <a:rPr lang="en-US" sz="1200" dirty="0"/>
              <a:t>&amp; </a:t>
            </a:r>
            <a:r>
              <a:rPr lang="en-US" sz="1200" dirty="0" smtClean="0"/>
              <a:t>J. Solomon</a:t>
            </a:r>
            <a:r>
              <a:rPr lang="en-US" sz="1200" dirty="0"/>
              <a:t>, </a:t>
            </a:r>
            <a:r>
              <a:rPr lang="en-US" sz="1200" dirty="0" smtClean="0"/>
              <a:t>1983, Life-world and science world-pupils’ ideas about energy: in Entropy in School, vol. 1, Roland </a:t>
            </a:r>
            <a:r>
              <a:rPr lang="en-US" sz="1200" dirty="0" err="1" smtClean="0"/>
              <a:t>Eotvos</a:t>
            </a:r>
            <a:r>
              <a:rPr lang="en-US" sz="1200" dirty="0" smtClean="0"/>
              <a:t> Physical Society, Budapest.</a:t>
            </a:r>
          </a:p>
          <a:p>
            <a:pPr>
              <a:spcBef>
                <a:spcPts val="0"/>
              </a:spcBef>
              <a:buFont typeface="Arial" pitchFamily="34" charset="0"/>
              <a:buChar char="•"/>
            </a:pPr>
            <a:r>
              <a:rPr lang="en-US" sz="1200" dirty="0"/>
              <a:t>Brook, </a:t>
            </a:r>
            <a:r>
              <a:rPr lang="en-US" sz="1200" dirty="0" smtClean="0"/>
              <a:t>A., 1986, Children’s understanding of ideas about energy: A review of the literature: in Driver R. &amp; R. Millar (eds.), </a:t>
            </a:r>
            <a:r>
              <a:rPr lang="en-US" sz="1200" i="1" dirty="0" smtClean="0"/>
              <a:t>Energy Matters</a:t>
            </a:r>
            <a:r>
              <a:rPr lang="en-US" sz="1200" dirty="0" smtClean="0"/>
              <a:t>: University of Leeds, Leeds, pp. 33-45.</a:t>
            </a:r>
          </a:p>
          <a:p>
            <a:pPr>
              <a:spcBef>
                <a:spcPts val="0"/>
              </a:spcBef>
              <a:buFont typeface="Arial" pitchFamily="34" charset="0"/>
              <a:buChar char="•"/>
            </a:pPr>
            <a:r>
              <a:rPr lang="en-US" sz="1200" dirty="0" smtClean="0"/>
              <a:t>Brook, A., </a:t>
            </a:r>
            <a:r>
              <a:rPr lang="en-US" sz="1200" dirty="0"/>
              <a:t>&amp; </a:t>
            </a:r>
            <a:r>
              <a:rPr lang="en-US" sz="1200" dirty="0" smtClean="0"/>
              <a:t>R. Driver</a:t>
            </a:r>
            <a:r>
              <a:rPr lang="en-US" sz="1200" dirty="0"/>
              <a:t>, </a:t>
            </a:r>
            <a:r>
              <a:rPr lang="en-US" sz="1200" dirty="0" smtClean="0"/>
              <a:t>1984, Aspects of Secondary Students’ Understanding of Energy, </a:t>
            </a:r>
            <a:r>
              <a:rPr lang="en-US" sz="1200" i="1" dirty="0" smtClean="0"/>
              <a:t>Children's Learning Science Project</a:t>
            </a:r>
            <a:r>
              <a:rPr lang="en-US" sz="1200" dirty="0" smtClean="0"/>
              <a:t>, University of Leeds, Leeds.</a:t>
            </a:r>
          </a:p>
          <a:p>
            <a:pPr>
              <a:spcBef>
                <a:spcPts val="0"/>
              </a:spcBef>
              <a:buFont typeface="Arial" pitchFamily="34" charset="0"/>
              <a:buChar char="•"/>
            </a:pPr>
            <a:r>
              <a:rPr lang="en-US" sz="1200" dirty="0" err="1"/>
              <a:t>Duit</a:t>
            </a:r>
            <a:r>
              <a:rPr lang="en-US" sz="1200" dirty="0"/>
              <a:t>, </a:t>
            </a:r>
            <a:r>
              <a:rPr lang="en-US" sz="1200" dirty="0" smtClean="0"/>
              <a:t>R., 1981, Understanding energy as a conserved quantity: </a:t>
            </a:r>
            <a:r>
              <a:rPr lang="en-US" sz="1200" i="1" dirty="0" smtClean="0"/>
              <a:t>European Journal of Science Education</a:t>
            </a:r>
            <a:r>
              <a:rPr lang="en-US" sz="1200" dirty="0" smtClean="0"/>
              <a:t>, vol. 3, pp. 291-301.</a:t>
            </a:r>
          </a:p>
          <a:p>
            <a:pPr>
              <a:spcBef>
                <a:spcPts val="0"/>
              </a:spcBef>
              <a:buFont typeface="Arial" pitchFamily="34" charset="0"/>
              <a:buChar char="•"/>
            </a:pPr>
            <a:r>
              <a:rPr lang="en-US" sz="1200" dirty="0" err="1" smtClean="0"/>
              <a:t>Duit</a:t>
            </a:r>
            <a:r>
              <a:rPr lang="en-US" sz="1200" dirty="0" smtClean="0"/>
              <a:t>, R., 1986, In search of an energy concept: in Driver, R., and Millar (eds.), </a:t>
            </a:r>
            <a:r>
              <a:rPr lang="en-US" sz="1200" i="1" dirty="0"/>
              <a:t>Energy Matters</a:t>
            </a:r>
            <a:r>
              <a:rPr lang="en-US" sz="1200" dirty="0"/>
              <a:t>: University of Leeds, Leeds, pp. </a:t>
            </a:r>
            <a:r>
              <a:rPr lang="en-US" sz="1200" dirty="0" smtClean="0"/>
              <a:t>67-101.</a:t>
            </a:r>
          </a:p>
          <a:p>
            <a:pPr>
              <a:spcBef>
                <a:spcPts val="0"/>
              </a:spcBef>
              <a:buFont typeface="Arial" pitchFamily="34" charset="0"/>
              <a:buChar char="•"/>
            </a:pPr>
            <a:r>
              <a:rPr lang="en-US" sz="1200" dirty="0"/>
              <a:t>Hicks, </a:t>
            </a:r>
            <a:r>
              <a:rPr lang="en-US" sz="1200" dirty="0" smtClean="0"/>
              <a:t>N., 1983, Energy is the capacity to do work – or is it?: </a:t>
            </a:r>
            <a:r>
              <a:rPr lang="en-US" sz="1200" i="1" dirty="0" smtClean="0"/>
              <a:t>The Physics Teacher</a:t>
            </a:r>
            <a:r>
              <a:rPr lang="en-US" sz="1200" dirty="0" smtClean="0"/>
              <a:t>, vol. 21, pp. 529-530.</a:t>
            </a:r>
          </a:p>
          <a:p>
            <a:pPr>
              <a:spcBef>
                <a:spcPts val="0"/>
              </a:spcBef>
              <a:buFont typeface="Arial" pitchFamily="34" charset="0"/>
              <a:buChar char="•"/>
            </a:pPr>
            <a:r>
              <a:rPr lang="en-US" sz="1200" dirty="0" smtClean="0"/>
              <a:t>Myers</a:t>
            </a:r>
            <a:r>
              <a:rPr lang="en-US" sz="1200" dirty="0"/>
              <a:t>, J.D., and G. Massey, 2008, Earth Resources: What’s Sociology Got to Do with It?: </a:t>
            </a:r>
            <a:r>
              <a:rPr lang="en-US" sz="1200" i="1" dirty="0"/>
              <a:t>in</a:t>
            </a:r>
            <a:r>
              <a:rPr lang="en-US" sz="1200" dirty="0"/>
              <a:t> Hartman, H. (ed.), </a:t>
            </a:r>
            <a:r>
              <a:rPr lang="en-US" sz="1200" i="1" dirty="0"/>
              <a:t>Integrating the Sciences and Society: Challenges, Practices, and Potentials</a:t>
            </a:r>
            <a:r>
              <a:rPr lang="en-US" sz="1200" dirty="0"/>
              <a:t>, Research in Social Problems and Public Policy, vol. 16, pp. 76-98.</a:t>
            </a:r>
          </a:p>
          <a:p>
            <a:pPr>
              <a:spcBef>
                <a:spcPts val="0"/>
              </a:spcBef>
              <a:buFont typeface="Arial" pitchFamily="34" charset="0"/>
              <a:buChar char="•"/>
            </a:pPr>
            <a:r>
              <a:rPr lang="en-US" sz="1200" dirty="0" smtClean="0"/>
              <a:t>Nicholls, G., </a:t>
            </a:r>
            <a:r>
              <a:rPr lang="en-US" sz="1200" dirty="0"/>
              <a:t>&amp; </a:t>
            </a:r>
            <a:r>
              <a:rPr lang="en-US" sz="1200" dirty="0" smtClean="0"/>
              <a:t>J. </a:t>
            </a:r>
            <a:r>
              <a:rPr lang="en-US" sz="1200" dirty="0" err="1" smtClean="0"/>
              <a:t>Ogborn</a:t>
            </a:r>
            <a:r>
              <a:rPr lang="en-US" sz="1200" dirty="0"/>
              <a:t>, </a:t>
            </a:r>
            <a:r>
              <a:rPr lang="en-US" sz="1200" dirty="0" smtClean="0"/>
              <a:t>1993, Dimensions of children's conceptions of energy: </a:t>
            </a:r>
            <a:r>
              <a:rPr lang="en-US" sz="1200" i="1" dirty="0" smtClean="0"/>
              <a:t>International Journal of Science Education</a:t>
            </a:r>
            <a:r>
              <a:rPr lang="en-US" sz="1200" dirty="0" smtClean="0"/>
              <a:t>, vol. 15, pp. 73-81.</a:t>
            </a:r>
            <a:endParaRPr lang="en-US" sz="1200" dirty="0"/>
          </a:p>
          <a:p>
            <a:pPr>
              <a:spcBef>
                <a:spcPts val="0"/>
              </a:spcBef>
              <a:buFont typeface="Arial" pitchFamily="34" charset="0"/>
              <a:buChar char="•"/>
            </a:pPr>
            <a:r>
              <a:rPr lang="en-US" sz="1200" dirty="0" smtClean="0"/>
              <a:t>Robbins</a:t>
            </a:r>
            <a:r>
              <a:rPr lang="en-US" sz="1200" dirty="0"/>
              <a:t>, A., 1996, Transfer in Cognition: </a:t>
            </a:r>
            <a:r>
              <a:rPr lang="en-US" sz="1200" i="1" dirty="0"/>
              <a:t>Connection Science</a:t>
            </a:r>
            <a:r>
              <a:rPr lang="en-US" sz="1200" dirty="0"/>
              <a:t>, vol. 8, no. 2, pp. 185-203.</a:t>
            </a:r>
          </a:p>
          <a:p>
            <a:pPr>
              <a:spcBef>
                <a:spcPts val="0"/>
              </a:spcBef>
              <a:buFont typeface="Arial" pitchFamily="34" charset="0"/>
              <a:buChar char="•"/>
            </a:pPr>
            <a:r>
              <a:rPr lang="en-US" sz="1200" dirty="0" err="1"/>
              <a:t>Sexl</a:t>
            </a:r>
            <a:r>
              <a:rPr lang="en-US" sz="1200" dirty="0"/>
              <a:t>, </a:t>
            </a:r>
            <a:r>
              <a:rPr lang="en-US" sz="1200" dirty="0" smtClean="0"/>
              <a:t>R.U., 1981, Some observations concerning the teaching of the energy concept: </a:t>
            </a:r>
            <a:r>
              <a:rPr lang="en-US" sz="1200" i="1" dirty="0" smtClean="0"/>
              <a:t>European Journal of science Education</a:t>
            </a:r>
            <a:r>
              <a:rPr lang="en-US" sz="1200" dirty="0" smtClean="0"/>
              <a:t>, vol. 3, pp. 285-289.</a:t>
            </a:r>
          </a:p>
          <a:p>
            <a:pPr>
              <a:spcBef>
                <a:spcPts val="0"/>
              </a:spcBef>
              <a:buFont typeface="Arial" pitchFamily="34" charset="0"/>
              <a:buChar char="•"/>
            </a:pPr>
            <a:r>
              <a:rPr lang="en-US" sz="1200" dirty="0" smtClean="0"/>
              <a:t>Solomon</a:t>
            </a:r>
            <a:r>
              <a:rPr lang="en-US" sz="1200" dirty="0"/>
              <a:t>, J. </a:t>
            </a:r>
            <a:r>
              <a:rPr lang="en-US" sz="1200" dirty="0" smtClean="0"/>
              <a:t>, 1983, Learning </a:t>
            </a:r>
            <a:r>
              <a:rPr lang="en-US" sz="1200" dirty="0"/>
              <a:t>about energy: How pupils think in two </a:t>
            </a:r>
            <a:r>
              <a:rPr lang="en-US" sz="1200" dirty="0" smtClean="0"/>
              <a:t>domains: </a:t>
            </a:r>
            <a:r>
              <a:rPr lang="en-US" sz="1200" i="1" dirty="0" smtClean="0"/>
              <a:t>European </a:t>
            </a:r>
            <a:r>
              <a:rPr lang="en-US" sz="1200" i="1" dirty="0"/>
              <a:t>Journal of Science </a:t>
            </a:r>
            <a:r>
              <a:rPr lang="en-US" sz="1200" i="1" dirty="0" smtClean="0"/>
              <a:t>Education</a:t>
            </a:r>
            <a:r>
              <a:rPr lang="en-US" sz="1200" dirty="0" smtClean="0"/>
              <a:t>, vol.  5, pp. </a:t>
            </a:r>
            <a:r>
              <a:rPr lang="en-US" sz="1200" dirty="0"/>
              <a:t>49-59</a:t>
            </a:r>
            <a:r>
              <a:rPr lang="en-US" sz="1200" dirty="0" smtClean="0"/>
              <a:t>.</a:t>
            </a:r>
          </a:p>
        </p:txBody>
      </p:sp>
      <p:sp>
        <p:nvSpPr>
          <p:cNvPr id="4" name="Date Placeholder 3"/>
          <p:cNvSpPr>
            <a:spLocks noGrp="1"/>
          </p:cNvSpPr>
          <p:nvPr>
            <p:ph type="dt" sz="half" idx="10"/>
          </p:nvPr>
        </p:nvSpPr>
        <p:spPr>
          <a:xfrm>
            <a:off x="5163672" y="6492875"/>
            <a:ext cx="3786690" cy="365125"/>
          </a:xfrm>
        </p:spPr>
        <p:txBody>
          <a:bodyPr/>
          <a:lstStyle/>
          <a:p>
            <a:fld id="{7AD4610E-63B4-4233-8372-A0224E75CD68}" type="datetime5">
              <a:rPr lang="en-US" smtClean="0"/>
              <a:pPr/>
              <a:t>Apr-11-11</a:t>
            </a:fld>
            <a:endParaRPr lang="en-US"/>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04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References</a:t>
            </a:r>
            <a:endParaRPr lang="en-US" dirty="0"/>
          </a:p>
        </p:txBody>
      </p:sp>
      <p:sp>
        <p:nvSpPr>
          <p:cNvPr id="3" name="Content Placeholder 2"/>
          <p:cNvSpPr>
            <a:spLocks noGrp="1"/>
          </p:cNvSpPr>
          <p:nvPr>
            <p:ph idx="1"/>
          </p:nvPr>
        </p:nvSpPr>
        <p:spPr>
          <a:xfrm>
            <a:off x="457200" y="2514600"/>
            <a:ext cx="8153400" cy="3886200"/>
          </a:xfrm>
        </p:spPr>
        <p:txBody>
          <a:bodyPr>
            <a:noAutofit/>
          </a:bodyPr>
          <a:lstStyle/>
          <a:p>
            <a:pPr>
              <a:spcBef>
                <a:spcPts val="0"/>
              </a:spcBef>
              <a:buFont typeface="Arial" pitchFamily="34" charset="0"/>
              <a:buChar char="•"/>
            </a:pPr>
            <a:r>
              <a:rPr lang="en-US" sz="1200" dirty="0" smtClean="0"/>
              <a:t>Solomon</a:t>
            </a:r>
            <a:r>
              <a:rPr lang="en-US" sz="1200" dirty="0"/>
              <a:t>, </a:t>
            </a:r>
            <a:r>
              <a:rPr lang="en-US" sz="1200" dirty="0" smtClean="0"/>
              <a:t>J., 1985, Teaching the conservation of energy: </a:t>
            </a:r>
            <a:r>
              <a:rPr lang="en-US" sz="1200" i="1" dirty="0" smtClean="0"/>
              <a:t>Physics Education</a:t>
            </a:r>
            <a:r>
              <a:rPr lang="en-US" sz="1200" dirty="0" smtClean="0"/>
              <a:t>, vol. 20, pp. 165-170.</a:t>
            </a:r>
            <a:endParaRPr lang="en-US" sz="1200" dirty="0"/>
          </a:p>
          <a:p>
            <a:pPr>
              <a:spcBef>
                <a:spcPts val="0"/>
              </a:spcBef>
              <a:buFont typeface="Arial" pitchFamily="34" charset="0"/>
              <a:buChar char="•"/>
            </a:pPr>
            <a:r>
              <a:rPr lang="en-US" sz="1200" dirty="0" smtClean="0"/>
              <a:t>Warren</a:t>
            </a:r>
            <a:r>
              <a:rPr lang="en-US" sz="1200" dirty="0"/>
              <a:t>, </a:t>
            </a:r>
            <a:r>
              <a:rPr lang="en-US" sz="1200" dirty="0" smtClean="0"/>
              <a:t>J.W., 1982, The nature of energy: </a:t>
            </a:r>
            <a:r>
              <a:rPr lang="en-US" sz="1200" i="1" dirty="0"/>
              <a:t>European Journal of science Education</a:t>
            </a:r>
            <a:r>
              <a:rPr lang="en-US" sz="1200" dirty="0"/>
              <a:t>, vol. </a:t>
            </a:r>
            <a:r>
              <a:rPr lang="en-US" sz="1200" dirty="0" smtClean="0"/>
              <a:t>4, pp. 295-297.</a:t>
            </a:r>
          </a:p>
          <a:p>
            <a:pPr>
              <a:spcBef>
                <a:spcPts val="0"/>
              </a:spcBef>
              <a:buFont typeface="Arial" pitchFamily="34" charset="0"/>
              <a:buChar char="•"/>
            </a:pPr>
            <a:r>
              <a:rPr lang="en-US" sz="1200" dirty="0" smtClean="0"/>
              <a:t>Watts</a:t>
            </a:r>
            <a:r>
              <a:rPr lang="en-US" sz="1200" dirty="0"/>
              <a:t>, </a:t>
            </a:r>
            <a:r>
              <a:rPr lang="en-US" sz="1200" dirty="0" smtClean="0"/>
              <a:t>D.M., 1983, </a:t>
            </a:r>
            <a:r>
              <a:rPr lang="en-US" sz="1200" dirty="0"/>
              <a:t>Some alternative views of energy: </a:t>
            </a:r>
            <a:r>
              <a:rPr lang="en-US" sz="1200" i="1" dirty="0"/>
              <a:t>Physics Education</a:t>
            </a:r>
            <a:r>
              <a:rPr lang="en-US" sz="1200" dirty="0"/>
              <a:t>, vol. 18, pp. 213-217.</a:t>
            </a:r>
          </a:p>
        </p:txBody>
      </p:sp>
      <p:sp>
        <p:nvSpPr>
          <p:cNvPr id="4" name="Date Placeholder 3"/>
          <p:cNvSpPr>
            <a:spLocks noGrp="1"/>
          </p:cNvSpPr>
          <p:nvPr>
            <p:ph type="dt" sz="half" idx="10"/>
          </p:nvPr>
        </p:nvSpPr>
        <p:spPr>
          <a:xfrm>
            <a:off x="5163672" y="6492875"/>
            <a:ext cx="3786690" cy="365125"/>
          </a:xfrm>
        </p:spPr>
        <p:txBody>
          <a:bodyPr/>
          <a:lstStyle/>
          <a:p>
            <a:fld id="{7AD4610E-63B4-4233-8372-A0224E75CD68}" type="datetime5">
              <a:rPr lang="en-US" smtClean="0"/>
              <a:pPr/>
              <a:t>Apr-11-11</a:t>
            </a:fld>
            <a:endParaRPr lang="en-US"/>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850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53400" cy="1143000"/>
          </a:xfrm>
        </p:spPr>
        <p:txBody>
          <a:bodyPr>
            <a:noAutofit/>
          </a:bodyPr>
          <a:lstStyle/>
          <a:p>
            <a:pPr algn="ctr"/>
            <a:r>
              <a:rPr lang="en-US" dirty="0" smtClean="0"/>
              <a:t>Energy: Concerns &amp; Challenges</a:t>
            </a:r>
            <a:endParaRPr lang="en-US" dirty="0"/>
          </a:p>
        </p:txBody>
      </p:sp>
      <p:sp>
        <p:nvSpPr>
          <p:cNvPr id="3" name="Content Placeholder 2"/>
          <p:cNvSpPr>
            <a:spLocks noGrp="1"/>
          </p:cNvSpPr>
          <p:nvPr>
            <p:ph idx="1"/>
          </p:nvPr>
        </p:nvSpPr>
        <p:spPr>
          <a:xfrm>
            <a:off x="457200" y="2590800"/>
            <a:ext cx="8153400" cy="3886200"/>
          </a:xfrm>
        </p:spPr>
        <p:txBody>
          <a:bodyPr>
            <a:noAutofit/>
          </a:bodyPr>
          <a:lstStyle/>
          <a:p>
            <a:pPr>
              <a:spcBef>
                <a:spcPts val="0"/>
              </a:spcBef>
              <a:buFont typeface="Wingdings" pitchFamily="2" charset="2"/>
              <a:buChar char="§"/>
            </a:pPr>
            <a:r>
              <a:rPr lang="en-US" sz="2200" dirty="0" smtClean="0"/>
              <a:t>energy concerns can be broadly grouped into three categories:</a:t>
            </a:r>
          </a:p>
          <a:p>
            <a:pPr marL="548640" lvl="1">
              <a:spcBef>
                <a:spcPts val="0"/>
              </a:spcBef>
              <a:buFont typeface="Arial" pitchFamily="34" charset="0"/>
              <a:buChar char="•"/>
            </a:pPr>
            <a:r>
              <a:rPr lang="en-US" sz="2000" b="1" i="1" dirty="0" smtClean="0">
                <a:solidFill>
                  <a:srgbClr val="FF0000"/>
                </a:solidFill>
              </a:rPr>
              <a:t>supply</a:t>
            </a:r>
            <a:r>
              <a:rPr lang="en-US" sz="2000" dirty="0" smtClean="0"/>
              <a:t>: Is there enough to supply a growing world marked by increasing demand, e.g. Peak Oil? Peak Natural Gas?</a:t>
            </a:r>
          </a:p>
          <a:p>
            <a:pPr marL="548640" lvl="1">
              <a:spcBef>
                <a:spcPts val="0"/>
              </a:spcBef>
              <a:buFont typeface="Arial" pitchFamily="34" charset="0"/>
              <a:buChar char="•"/>
            </a:pPr>
            <a:r>
              <a:rPr lang="en-US" sz="2000" b="1" i="1" dirty="0" smtClean="0">
                <a:solidFill>
                  <a:srgbClr val="FF0000"/>
                </a:solidFill>
              </a:rPr>
              <a:t>access</a:t>
            </a:r>
            <a:r>
              <a:rPr lang="en-US" sz="2000" dirty="0" smtClean="0"/>
              <a:t>: How do political, social and cultural factors influence or control availability of energy supplies, i.e. energy independence?</a:t>
            </a:r>
          </a:p>
          <a:p>
            <a:pPr marL="548640" lvl="1">
              <a:spcBef>
                <a:spcPts val="0"/>
              </a:spcBef>
              <a:buFont typeface="Arial" pitchFamily="34" charset="0"/>
              <a:buChar char="•"/>
            </a:pPr>
            <a:r>
              <a:rPr lang="en-US" sz="2000" b="1" i="1" dirty="0" smtClean="0">
                <a:solidFill>
                  <a:srgbClr val="FF0000"/>
                </a:solidFill>
              </a:rPr>
              <a:t>environmental impact</a:t>
            </a:r>
            <a:r>
              <a:rPr lang="en-US" sz="2000" dirty="0" smtClean="0"/>
              <a:t>: How does the production and use of different energy sources impact the environment?</a:t>
            </a:r>
          </a:p>
        </p:txBody>
      </p:sp>
      <p:sp>
        <p:nvSpPr>
          <p:cNvPr id="4" name="Date Placeholder 3"/>
          <p:cNvSpPr>
            <a:spLocks noGrp="1"/>
          </p:cNvSpPr>
          <p:nvPr>
            <p:ph type="dt" sz="half" idx="10"/>
          </p:nvPr>
        </p:nvSpPr>
        <p:spPr>
          <a:xfrm>
            <a:off x="5163672" y="6492875"/>
            <a:ext cx="3786690" cy="365125"/>
          </a:xfrm>
        </p:spPr>
        <p:txBody>
          <a:bodyPr/>
          <a:lstStyle/>
          <a:p>
            <a:fld id="{879A9873-A5D3-4E4A-8E9B-3BE3A8EA8E59}"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39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Energy Solutions</a:t>
            </a:r>
            <a:endParaRPr lang="en-US" dirty="0"/>
          </a:p>
        </p:txBody>
      </p:sp>
      <p:sp>
        <p:nvSpPr>
          <p:cNvPr id="3" name="Content Placeholder 2"/>
          <p:cNvSpPr>
            <a:spLocks noGrp="1"/>
          </p:cNvSpPr>
          <p:nvPr>
            <p:ph idx="1"/>
          </p:nvPr>
        </p:nvSpPr>
        <p:spPr>
          <a:xfrm>
            <a:off x="457200" y="2587752"/>
            <a:ext cx="8153400" cy="3048000"/>
          </a:xfrm>
        </p:spPr>
        <p:txBody>
          <a:bodyPr>
            <a:noAutofit/>
          </a:bodyPr>
          <a:lstStyle/>
          <a:p>
            <a:pPr lvl="0">
              <a:spcBef>
                <a:spcPts val="0"/>
              </a:spcBef>
              <a:buSzPct val="95000"/>
              <a:buFont typeface="Wingdings" pitchFamily="2" charset="2"/>
              <a:buChar char="§"/>
              <a:defRPr/>
            </a:pPr>
            <a:r>
              <a:rPr lang="en-US" sz="2200" dirty="0" smtClean="0"/>
              <a:t>solutions to energy issues must be multifaceted as well</a:t>
            </a:r>
          </a:p>
          <a:p>
            <a:pPr lvl="0">
              <a:spcBef>
                <a:spcPts val="0"/>
              </a:spcBef>
              <a:buSzPct val="95000"/>
              <a:buFont typeface="Wingdings" pitchFamily="2" charset="2"/>
              <a:buChar char="§"/>
              <a:defRPr/>
            </a:pPr>
            <a:r>
              <a:rPr lang="en-US" sz="2200" dirty="0" smtClean="0"/>
              <a:t>historically, based on energy science, technology &amp; economics</a:t>
            </a:r>
          </a:p>
          <a:p>
            <a:pPr marL="548640" lvl="1">
              <a:spcBef>
                <a:spcPts val="0"/>
              </a:spcBef>
              <a:buSzPct val="95000"/>
              <a:buFont typeface="Arial" pitchFamily="34" charset="0"/>
              <a:buChar char="•"/>
            </a:pPr>
            <a:r>
              <a:rPr lang="en-US" sz="2000" dirty="0" smtClean="0"/>
              <a:t>not always the most just solutions</a:t>
            </a:r>
          </a:p>
          <a:p>
            <a:pPr lvl="0">
              <a:spcBef>
                <a:spcPts val="0"/>
              </a:spcBef>
              <a:buSzPct val="95000"/>
              <a:buFont typeface="Wingdings" pitchFamily="2" charset="2"/>
              <a:buChar char="§"/>
              <a:defRPr/>
            </a:pPr>
            <a:r>
              <a:rPr lang="en-US" sz="2200" dirty="0" smtClean="0"/>
              <a:t>solutions are more sustainable, equitable and effective when additional perspectives are considered</a:t>
            </a:r>
          </a:p>
          <a:p>
            <a:pPr marL="548640" lvl="1">
              <a:spcBef>
                <a:spcPts val="0"/>
              </a:spcBef>
              <a:buSzPct val="95000"/>
              <a:buFont typeface="Arial" pitchFamily="34" charset="0"/>
              <a:buChar char="•"/>
            </a:pPr>
            <a:r>
              <a:rPr lang="en-US" sz="2000" dirty="0" smtClean="0"/>
              <a:t>environment, social institutions, culture, politics, etc.</a:t>
            </a:r>
          </a:p>
          <a:p>
            <a:pPr marL="548640" lvl="1">
              <a:spcBef>
                <a:spcPts val="0"/>
              </a:spcBef>
              <a:buSzPct val="95000"/>
              <a:buFont typeface="Arial" pitchFamily="34" charset="0"/>
              <a:buChar char="•"/>
            </a:pPr>
            <a:r>
              <a:rPr lang="en-US" sz="2000" dirty="0" smtClean="0"/>
              <a:t>demonstrated many places and times</a:t>
            </a:r>
          </a:p>
          <a:p>
            <a:pPr marL="548640" lvl="1">
              <a:spcBef>
                <a:spcPts val="0"/>
              </a:spcBef>
              <a:buSzPct val="95000"/>
              <a:buFont typeface="Arial" pitchFamily="34" charset="0"/>
              <a:buChar char="•"/>
            </a:pPr>
            <a:r>
              <a:rPr lang="en-US" sz="2000" dirty="0" smtClean="0"/>
              <a:t>usually only considered when there is excess wealth</a:t>
            </a:r>
          </a:p>
          <a:p>
            <a:pPr>
              <a:spcBef>
                <a:spcPts val="0"/>
              </a:spcBef>
              <a:buSzPct val="95000"/>
              <a:buFont typeface="Wingdings" pitchFamily="2" charset="2"/>
              <a:buChar char="§"/>
            </a:pPr>
            <a:r>
              <a:rPr lang="en-US" sz="2200" dirty="0" smtClean="0"/>
              <a:t>symbolically, this condition can be expressed as:</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336EF4DD-FF32-4FDC-B0F4-4BA2C77A0BA0}"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5</a:t>
            </a:fld>
            <a:endParaRPr lang="en-US" dirty="0"/>
          </a:p>
        </p:txBody>
      </p:sp>
      <p:pic>
        <p:nvPicPr>
          <p:cNvPr id="7" name="Content Placeholder 7" descr="energy issues w sc.tif"/>
          <p:cNvPicPr>
            <a:picLocks noChangeAspect="1"/>
          </p:cNvPicPr>
          <p:nvPr/>
        </p:nvPicPr>
        <p:blipFill>
          <a:blip r:embed="rId3" cstate="print"/>
          <a:stretch>
            <a:fillRect/>
          </a:stretch>
        </p:blipFill>
        <p:spPr>
          <a:xfrm>
            <a:off x="822434" y="5486400"/>
            <a:ext cx="7467600" cy="9324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04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ormAutofit/>
          </a:bodyPr>
          <a:lstStyle/>
          <a:p>
            <a:pPr algn="ctr"/>
            <a:r>
              <a:rPr lang="en-US" dirty="0" smtClean="0"/>
              <a:t>Energy Solutions</a:t>
            </a:r>
            <a:endParaRPr lang="en-US" dirty="0"/>
          </a:p>
        </p:txBody>
      </p:sp>
      <p:sp>
        <p:nvSpPr>
          <p:cNvPr id="3" name="Content Placeholder 2"/>
          <p:cNvSpPr>
            <a:spLocks noGrp="1"/>
          </p:cNvSpPr>
          <p:nvPr>
            <p:ph idx="1"/>
          </p:nvPr>
        </p:nvSpPr>
        <p:spPr>
          <a:xfrm>
            <a:off x="457200" y="2587752"/>
            <a:ext cx="8153400" cy="2743200"/>
          </a:xfrm>
        </p:spPr>
        <p:txBody>
          <a:bodyPr>
            <a:noAutofit/>
          </a:bodyPr>
          <a:lstStyle/>
          <a:p>
            <a:pPr lvl="0">
              <a:spcBef>
                <a:spcPts val="0"/>
              </a:spcBef>
              <a:buSzPct val="95000"/>
              <a:buFont typeface="Wingdings" pitchFamily="2" charset="2"/>
              <a:buChar char="§"/>
              <a:defRPr/>
            </a:pPr>
            <a:r>
              <a:rPr lang="en-US" sz="2200" dirty="0" smtClean="0"/>
              <a:t>the additional perspectives of energy issues, i.e. economics, environment, social, etc., are defined by </a:t>
            </a:r>
            <a:r>
              <a:rPr lang="en-US" sz="2200" b="1" i="1" dirty="0" smtClean="0">
                <a:solidFill>
                  <a:srgbClr val="FF0000"/>
                </a:solidFill>
              </a:rPr>
              <a:t>social context</a:t>
            </a:r>
          </a:p>
          <a:p>
            <a:pPr lvl="0">
              <a:spcBef>
                <a:spcPts val="0"/>
              </a:spcBef>
              <a:buSzPct val="95000"/>
              <a:buFont typeface="Wingdings" pitchFamily="2" charset="2"/>
              <a:buChar char="§"/>
              <a:defRPr/>
            </a:pPr>
            <a:r>
              <a:rPr lang="en-US" sz="2200" dirty="0" smtClean="0"/>
              <a:t>to illustrate, consider the following cases:</a:t>
            </a:r>
          </a:p>
          <a:p>
            <a:pPr marL="548640" lvl="1">
              <a:spcBef>
                <a:spcPts val="0"/>
              </a:spcBef>
              <a:buSzPct val="85000"/>
              <a:buFont typeface="Arial" pitchFamily="34" charset="0"/>
              <a:buChar char="•"/>
            </a:pPr>
            <a:r>
              <a:rPr lang="en-US" sz="2000" dirty="0" smtClean="0"/>
              <a:t>hydrocarbons: Norway and Nigeria</a:t>
            </a:r>
          </a:p>
          <a:p>
            <a:pPr marL="548640" lvl="1">
              <a:spcBef>
                <a:spcPts val="0"/>
              </a:spcBef>
              <a:buSzPct val="85000"/>
              <a:buFont typeface="Arial" pitchFamily="34" charset="0"/>
              <a:buChar char="•"/>
            </a:pPr>
            <a:r>
              <a:rPr lang="en-US" sz="2000" dirty="0" smtClean="0"/>
              <a:t>coal: U.S. and China</a:t>
            </a:r>
          </a:p>
          <a:p>
            <a:pPr marL="548640" lvl="1">
              <a:spcBef>
                <a:spcPts val="0"/>
              </a:spcBef>
              <a:buSzPct val="85000"/>
              <a:buFont typeface="Arial" pitchFamily="34" charset="0"/>
              <a:buChar char="•"/>
            </a:pPr>
            <a:r>
              <a:rPr lang="en-US" sz="2000" dirty="0" smtClean="0"/>
              <a:t>biofuels: Brazil, European Union, U.S.</a:t>
            </a:r>
          </a:p>
          <a:p>
            <a:pPr>
              <a:spcBef>
                <a:spcPts val="0"/>
              </a:spcBef>
              <a:buSzPct val="95000"/>
              <a:buFont typeface="Wingdings" pitchFamily="2" charset="2"/>
              <a:buChar char="§"/>
            </a:pPr>
            <a:r>
              <a:rPr lang="en-US" sz="2200" dirty="0" smtClean="0"/>
              <a:t>recognizing the importance of social context, our symbolic representation becomes:</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8ABE0399-6756-46F7-BC23-EE09E63CEF62}"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6</a:t>
            </a:fld>
            <a:endParaRPr lang="en-US"/>
          </a:p>
        </p:txBody>
      </p:sp>
      <p:pic>
        <p:nvPicPr>
          <p:cNvPr id="7" name="Content Placeholder 7" descr="energy issues w sc.tif"/>
          <p:cNvPicPr>
            <a:picLocks noChangeAspect="1"/>
          </p:cNvPicPr>
          <p:nvPr/>
        </p:nvPicPr>
        <p:blipFill>
          <a:blip r:embed="rId3" cstate="print"/>
          <a:stretch>
            <a:fillRect/>
          </a:stretch>
        </p:blipFill>
        <p:spPr>
          <a:xfrm>
            <a:off x="832945" y="5257800"/>
            <a:ext cx="7467600" cy="93247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68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lstStyle/>
          <a:p>
            <a:pPr algn="ctr"/>
            <a:r>
              <a:rPr lang="en-US" dirty="0" smtClean="0"/>
              <a:t>Energy: Preparing Citizens</a:t>
            </a:r>
            <a:endParaRPr lang="en-US" dirty="0"/>
          </a:p>
        </p:txBody>
      </p:sp>
      <p:sp>
        <p:nvSpPr>
          <p:cNvPr id="3" name="Content Placeholder 2"/>
          <p:cNvSpPr>
            <a:spLocks noGrp="1"/>
          </p:cNvSpPr>
          <p:nvPr>
            <p:ph idx="1"/>
          </p:nvPr>
        </p:nvSpPr>
        <p:spPr>
          <a:xfrm>
            <a:off x="457200" y="2587752"/>
            <a:ext cx="8153400" cy="3733800"/>
          </a:xfrm>
        </p:spPr>
        <p:txBody>
          <a:bodyPr>
            <a:noAutofit/>
          </a:bodyPr>
          <a:lstStyle/>
          <a:p>
            <a:pPr>
              <a:spcBef>
                <a:spcPts val="0"/>
              </a:spcBef>
              <a:buFont typeface="Wingdings" pitchFamily="2" charset="2"/>
              <a:buChar char="§"/>
            </a:pPr>
            <a:r>
              <a:rPr lang="en-US" sz="2200" dirty="0" smtClean="0"/>
              <a:t>all citizens will be increasingly required to make decisions about:</a:t>
            </a:r>
          </a:p>
          <a:p>
            <a:pPr marL="548640" lvl="1">
              <a:spcBef>
                <a:spcPts val="0"/>
              </a:spcBef>
              <a:buFont typeface="Arial" pitchFamily="34" charset="0"/>
              <a:buChar char="•"/>
            </a:pPr>
            <a:r>
              <a:rPr lang="en-US" sz="2000" dirty="0" smtClean="0"/>
              <a:t>their personal use of energy &amp; its impacts on their environment</a:t>
            </a:r>
          </a:p>
          <a:p>
            <a:pPr marL="548640" lvl="1">
              <a:spcBef>
                <a:spcPts val="0"/>
              </a:spcBef>
              <a:buFont typeface="Arial" pitchFamily="34" charset="0"/>
              <a:buChar char="•"/>
            </a:pPr>
            <a:r>
              <a:rPr lang="en-US" sz="2000" dirty="0" smtClean="0"/>
              <a:t>whether to support or oppose various regional/national/international polices on energy</a:t>
            </a:r>
          </a:p>
          <a:p>
            <a:pPr>
              <a:spcBef>
                <a:spcPts val="0"/>
              </a:spcBef>
              <a:buFont typeface="Wingdings" pitchFamily="2" charset="2"/>
              <a:buChar char="§"/>
            </a:pPr>
            <a:r>
              <a:rPr lang="en-US" sz="2200" dirty="0" smtClean="0"/>
              <a:t>to make effective, equitable and just decisions on these types of issues, the nation will need a public conversant with the many aspects of energy</a:t>
            </a:r>
          </a:p>
          <a:p>
            <a:pPr marL="548640" lvl="1">
              <a:spcBef>
                <a:spcPts val="0"/>
              </a:spcBef>
              <a:buFont typeface="Arial" pitchFamily="34" charset="0"/>
              <a:buChar char="•"/>
            </a:pPr>
            <a:r>
              <a:rPr lang="en-US" sz="2000" dirty="0" smtClean="0"/>
              <a:t>thus, energy education at all levels is of paramount importance for building a sustainable and just energy future</a:t>
            </a:r>
          </a:p>
          <a:p>
            <a:endParaRPr lang="en-US" sz="2000" dirty="0" smtClean="0"/>
          </a:p>
        </p:txBody>
      </p:sp>
      <p:sp>
        <p:nvSpPr>
          <p:cNvPr id="4" name="Date Placeholder 3"/>
          <p:cNvSpPr>
            <a:spLocks noGrp="1"/>
          </p:cNvSpPr>
          <p:nvPr>
            <p:ph type="dt" sz="half" idx="10"/>
          </p:nvPr>
        </p:nvSpPr>
        <p:spPr>
          <a:xfrm>
            <a:off x="5163672" y="6492875"/>
            <a:ext cx="3786690" cy="365125"/>
          </a:xfrm>
        </p:spPr>
        <p:txBody>
          <a:bodyPr/>
          <a:lstStyle/>
          <a:p>
            <a:fld id="{910530D6-716E-4817-B9D9-804A6A23C18F}"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89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458200" cy="1143000"/>
          </a:xfrm>
        </p:spPr>
        <p:txBody>
          <a:bodyPr>
            <a:noAutofit/>
          </a:bodyPr>
          <a:lstStyle/>
          <a:p>
            <a:pPr algn="ctr"/>
            <a:r>
              <a:rPr lang="en-US" dirty="0" smtClean="0"/>
              <a:t>Energy Education: Geosciences</a:t>
            </a:r>
            <a:endParaRPr lang="en-US" dirty="0"/>
          </a:p>
        </p:txBody>
      </p:sp>
      <p:sp>
        <p:nvSpPr>
          <p:cNvPr id="3" name="Content Placeholder 2"/>
          <p:cNvSpPr>
            <a:spLocks noGrp="1"/>
          </p:cNvSpPr>
          <p:nvPr>
            <p:ph idx="1"/>
          </p:nvPr>
        </p:nvSpPr>
        <p:spPr>
          <a:xfrm>
            <a:off x="457200" y="2587752"/>
            <a:ext cx="8153400" cy="3962400"/>
          </a:xfrm>
        </p:spPr>
        <p:txBody>
          <a:bodyPr>
            <a:noAutofit/>
          </a:bodyPr>
          <a:lstStyle/>
          <a:p>
            <a:pPr>
              <a:spcBef>
                <a:spcPts val="0"/>
              </a:spcBef>
              <a:buFont typeface="Wingdings" pitchFamily="2" charset="2"/>
              <a:buChar char="§"/>
            </a:pPr>
            <a:r>
              <a:rPr lang="en-US" sz="2200" dirty="0" smtClean="0"/>
              <a:t>historically, energy debates required knowing and understanding:</a:t>
            </a:r>
          </a:p>
          <a:p>
            <a:pPr marL="548640" lvl="1">
              <a:spcBef>
                <a:spcPts val="0"/>
              </a:spcBef>
              <a:buFont typeface="Arial" pitchFamily="34" charset="0"/>
              <a:buChar char="•"/>
            </a:pPr>
            <a:r>
              <a:rPr lang="en-US" sz="2000" dirty="0" smtClean="0"/>
              <a:t>conventional fossil fuels (petroleum, coal, natural gas)</a:t>
            </a:r>
          </a:p>
          <a:p>
            <a:pPr marL="548640" lvl="1">
              <a:spcBef>
                <a:spcPts val="0"/>
              </a:spcBef>
              <a:buFont typeface="Arial" pitchFamily="34" charset="0"/>
              <a:buChar char="•"/>
            </a:pPr>
            <a:r>
              <a:rPr lang="en-US" sz="2000" dirty="0" smtClean="0"/>
              <a:t>nuclear power</a:t>
            </a:r>
          </a:p>
          <a:p>
            <a:pPr marL="548640" lvl="1">
              <a:spcBef>
                <a:spcPts val="0"/>
              </a:spcBef>
              <a:buFont typeface="Arial" pitchFamily="34" charset="0"/>
              <a:buChar char="•"/>
            </a:pPr>
            <a:r>
              <a:rPr lang="en-US" sz="2000" dirty="0" smtClean="0"/>
              <a:t>hydroelectric power</a:t>
            </a:r>
          </a:p>
          <a:p>
            <a:pPr>
              <a:spcBef>
                <a:spcPts val="0"/>
              </a:spcBef>
              <a:buFont typeface="Wingdings" pitchFamily="2" charset="2"/>
              <a:buChar char="§"/>
            </a:pPr>
            <a:r>
              <a:rPr lang="en-US" sz="2200" dirty="0" smtClean="0"/>
              <a:t>these topics, particularly the fossil fuels, routinely found themselves into </a:t>
            </a:r>
            <a:r>
              <a:rPr lang="en-US" sz="2200" dirty="0" err="1" smtClean="0"/>
              <a:t>geoscience</a:t>
            </a:r>
            <a:r>
              <a:rPr lang="en-US" sz="2200" dirty="0" smtClean="0"/>
              <a:t> courses and curricula</a:t>
            </a:r>
          </a:p>
          <a:p>
            <a:pPr marL="548640" lvl="1">
              <a:spcBef>
                <a:spcPts val="0"/>
              </a:spcBef>
              <a:buFont typeface="Arial" pitchFamily="34" charset="0"/>
              <a:buChar char="•"/>
            </a:pPr>
            <a:r>
              <a:rPr lang="en-US" sz="2000" dirty="0" smtClean="0"/>
              <a:t>thus, there was a sound connection between the geosciences and energy</a:t>
            </a:r>
          </a:p>
          <a:p>
            <a:pPr marL="548640" lvl="1">
              <a:spcBef>
                <a:spcPts val="0"/>
              </a:spcBef>
              <a:buFont typeface="Arial" pitchFamily="34" charset="0"/>
              <a:buChar char="•"/>
            </a:pPr>
            <a:r>
              <a:rPr lang="en-US" sz="2000" dirty="0" smtClean="0"/>
              <a:t>geoscience faculty were generally adequately versed in these topics</a:t>
            </a:r>
            <a:endParaRPr lang="en-US" sz="2400" dirty="0" smtClean="0"/>
          </a:p>
        </p:txBody>
      </p:sp>
      <p:sp>
        <p:nvSpPr>
          <p:cNvPr id="4" name="Date Placeholder 3"/>
          <p:cNvSpPr>
            <a:spLocks noGrp="1"/>
          </p:cNvSpPr>
          <p:nvPr>
            <p:ph type="dt" sz="half" idx="10"/>
          </p:nvPr>
        </p:nvSpPr>
        <p:spPr>
          <a:xfrm>
            <a:off x="5163672" y="6492875"/>
            <a:ext cx="3786690" cy="365125"/>
          </a:xfrm>
        </p:spPr>
        <p:txBody>
          <a:bodyPr/>
          <a:lstStyle/>
          <a:p>
            <a:fld id="{907F77B1-ACDD-4C97-8D5D-145AE7AF8AF8}"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9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noAutofit/>
          </a:bodyPr>
          <a:lstStyle/>
          <a:p>
            <a:pPr algn="ctr"/>
            <a:r>
              <a:rPr lang="en-US" dirty="0" smtClean="0"/>
              <a:t>Energy Education: Other Views</a:t>
            </a:r>
            <a:endParaRPr lang="en-US" dirty="0"/>
          </a:p>
        </p:txBody>
      </p:sp>
      <p:sp>
        <p:nvSpPr>
          <p:cNvPr id="3" name="Content Placeholder 2"/>
          <p:cNvSpPr>
            <a:spLocks noGrp="1"/>
          </p:cNvSpPr>
          <p:nvPr>
            <p:ph idx="1"/>
          </p:nvPr>
        </p:nvSpPr>
        <p:spPr>
          <a:xfrm>
            <a:off x="457200" y="2209800"/>
            <a:ext cx="8153400" cy="4267200"/>
          </a:xfrm>
        </p:spPr>
        <p:txBody>
          <a:bodyPr>
            <a:noAutofit/>
          </a:bodyPr>
          <a:lstStyle/>
          <a:p>
            <a:pPr>
              <a:spcBef>
                <a:spcPts val="0"/>
              </a:spcBef>
              <a:buFont typeface="Wingdings" pitchFamily="2" charset="2"/>
              <a:buChar char="§"/>
            </a:pPr>
            <a:r>
              <a:rPr lang="en-US" sz="2200" dirty="0" smtClean="0"/>
              <a:t>with the evolving energy debate, citizens are faced with a host of new energy sources and technologies:</a:t>
            </a:r>
          </a:p>
          <a:p>
            <a:pPr marL="548640" lvl="1">
              <a:spcBef>
                <a:spcPts val="0"/>
              </a:spcBef>
              <a:buFont typeface="Arial" pitchFamily="34" charset="0"/>
              <a:buChar char="•"/>
            </a:pPr>
            <a:r>
              <a:rPr lang="en-US" sz="2000" dirty="0" smtClean="0"/>
              <a:t>unconventional fossil fuels: oil sands, heavy oil, shale gas, LNG</a:t>
            </a:r>
          </a:p>
          <a:p>
            <a:pPr marL="548640" lvl="1">
              <a:spcBef>
                <a:spcPts val="0"/>
              </a:spcBef>
              <a:buFont typeface="Arial" pitchFamily="34" charset="0"/>
              <a:buChar char="•"/>
            </a:pPr>
            <a:r>
              <a:rPr lang="en-US" sz="2000" dirty="0" smtClean="0"/>
              <a:t>alternative energies: solar, wind, </a:t>
            </a:r>
            <a:r>
              <a:rPr lang="en-US" sz="2000" dirty="0" err="1" smtClean="0"/>
              <a:t>biofuels</a:t>
            </a:r>
            <a:r>
              <a:rPr lang="en-US" sz="2000" dirty="0" smtClean="0"/>
              <a:t>/biomass, hydrogen fuel cells</a:t>
            </a:r>
          </a:p>
          <a:p>
            <a:pPr>
              <a:spcBef>
                <a:spcPts val="0"/>
              </a:spcBef>
              <a:buFont typeface="Wingdings" pitchFamily="2" charset="2"/>
              <a:buChar char="§"/>
            </a:pPr>
            <a:r>
              <a:rPr lang="en-US" sz="2200" dirty="0" smtClean="0"/>
              <a:t>other associated technologies/issues:</a:t>
            </a:r>
          </a:p>
          <a:p>
            <a:pPr marL="548640" lvl="1">
              <a:spcBef>
                <a:spcPts val="0"/>
              </a:spcBef>
              <a:buFont typeface="Arial" pitchFamily="34" charset="0"/>
              <a:buChar char="•"/>
            </a:pPr>
            <a:r>
              <a:rPr lang="en-US" sz="2000" dirty="0" smtClean="0"/>
              <a:t>carbon capture and storage, e.g. geologic, ocean and terrestrial  sequestration</a:t>
            </a:r>
          </a:p>
          <a:p>
            <a:pPr marL="548640" lvl="1">
              <a:spcBef>
                <a:spcPts val="0"/>
              </a:spcBef>
              <a:buFont typeface="Arial" pitchFamily="34" charset="0"/>
              <a:buChar char="•"/>
            </a:pPr>
            <a:r>
              <a:rPr lang="en-US" sz="2000" dirty="0" smtClean="0"/>
              <a:t>importance of energy return on investment (EROI)</a:t>
            </a:r>
          </a:p>
          <a:p>
            <a:pPr marL="548640" lvl="1">
              <a:spcBef>
                <a:spcPts val="0"/>
              </a:spcBef>
              <a:buFont typeface="Arial" pitchFamily="34" charset="0"/>
              <a:buChar char="•"/>
            </a:pPr>
            <a:r>
              <a:rPr lang="en-US" sz="2000" dirty="0" smtClean="0"/>
              <a:t>life cycle assessment of the environmental impacts of energy production/use</a:t>
            </a:r>
          </a:p>
          <a:p>
            <a:pPr>
              <a:spcBef>
                <a:spcPts val="0"/>
              </a:spcBef>
              <a:buFont typeface="Wingdings" pitchFamily="2" charset="2"/>
              <a:buChar char="§"/>
            </a:pPr>
            <a:r>
              <a:rPr lang="en-US" sz="2200" dirty="0" smtClean="0"/>
              <a:t>science, including geoscience, faculty generally are not necessarily well versed in these topics</a:t>
            </a:r>
          </a:p>
        </p:txBody>
      </p:sp>
      <p:sp>
        <p:nvSpPr>
          <p:cNvPr id="4" name="Date Placeholder 3"/>
          <p:cNvSpPr>
            <a:spLocks noGrp="1"/>
          </p:cNvSpPr>
          <p:nvPr>
            <p:ph type="dt" sz="half" idx="10"/>
          </p:nvPr>
        </p:nvSpPr>
        <p:spPr>
          <a:xfrm>
            <a:off x="5163672" y="6492875"/>
            <a:ext cx="3786690" cy="365125"/>
          </a:xfrm>
        </p:spPr>
        <p:txBody>
          <a:bodyPr/>
          <a:lstStyle/>
          <a:p>
            <a:fld id="{1EA8309F-DCC3-453B-BC60-4DCF9A522D14}" type="datetime5">
              <a:rPr lang="en-US" smtClean="0"/>
              <a:pPr/>
              <a:t>Apr-11-11</a:t>
            </a:fld>
            <a:endParaRPr lang="en-US" dirty="0"/>
          </a:p>
        </p:txBody>
      </p:sp>
      <p:sp>
        <p:nvSpPr>
          <p:cNvPr id="5" name="Footer Placeholder 4"/>
          <p:cNvSpPr>
            <a:spLocks noGrp="1"/>
          </p:cNvSpPr>
          <p:nvPr>
            <p:ph type="ftr" sz="quarter" idx="11"/>
          </p:nvPr>
        </p:nvSpPr>
        <p:spPr>
          <a:xfrm>
            <a:off x="193638" y="6492875"/>
            <a:ext cx="3786691" cy="365125"/>
          </a:xfrm>
        </p:spPr>
        <p:txBody>
          <a:bodyPr/>
          <a:lstStyle/>
          <a:p>
            <a:r>
              <a:rPr lang="en-US" dirty="0" smtClean="0"/>
              <a:t>CLEAN Energy Workshop</a:t>
            </a:r>
            <a:endParaRPr lang="en-US" dirty="0"/>
          </a:p>
        </p:txBody>
      </p:sp>
      <p:sp>
        <p:nvSpPr>
          <p:cNvPr id="6" name="Slide Number Placeholder 5"/>
          <p:cNvSpPr>
            <a:spLocks noGrp="1"/>
          </p:cNvSpPr>
          <p:nvPr>
            <p:ph type="sldNum" sz="quarter" idx="12"/>
          </p:nvPr>
        </p:nvSpPr>
        <p:spPr>
          <a:xfrm>
            <a:off x="3991088" y="6492874"/>
            <a:ext cx="1161826" cy="365125"/>
          </a:xfrm>
        </p:spPr>
        <p:txBody>
          <a:bodyPr/>
          <a:lstStyle/>
          <a:p>
            <a:fld id="{BF079385-7B87-4A71-A5B4-34DC02EB24E3}"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3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233</TotalTime>
  <Words>4365</Words>
  <Application>Microsoft Macintosh PowerPoint</Application>
  <PresentationFormat>On-screen Show (4:3)</PresentationFormat>
  <Paragraphs>416</Paragraphs>
  <Slides>35</Slides>
  <Notes>35</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Waveform</vt:lpstr>
      <vt:lpstr>The Pedagogy of Energy</vt:lpstr>
      <vt:lpstr>Energy: Increasing Awareness</vt:lpstr>
      <vt:lpstr>Energy: A Grand Challenge</vt:lpstr>
      <vt:lpstr>Energy: Concerns &amp; Challenges</vt:lpstr>
      <vt:lpstr>Energy Solutions</vt:lpstr>
      <vt:lpstr>Energy Solutions</vt:lpstr>
      <vt:lpstr>Energy: Preparing Citizens</vt:lpstr>
      <vt:lpstr>Energy Education: Geosciences</vt:lpstr>
      <vt:lpstr>Energy Education: Other Views</vt:lpstr>
      <vt:lpstr>Energy Instruction (EI)</vt:lpstr>
      <vt:lpstr>Energy Instruction (EI)</vt:lpstr>
      <vt:lpstr>EI: Energy Science: The Need</vt:lpstr>
      <vt:lpstr>EI: Energy Science: Grasp</vt:lpstr>
      <vt:lpstr>EI: Energy Science: Scope</vt:lpstr>
      <vt:lpstr>EI: Energy Context: Impact</vt:lpstr>
      <vt:lpstr>EI: Energy Context: Grasp</vt:lpstr>
      <vt:lpstr>EI: Technology</vt:lpstr>
      <vt:lpstr>EI: Other Perspectives</vt:lpstr>
      <vt:lpstr>EI: Social Context</vt:lpstr>
      <vt:lpstr>EI: Pedagogy</vt:lpstr>
      <vt:lpstr>EI: Pedagogy: Conceptions</vt:lpstr>
      <vt:lpstr>EI: Pedagogy: Conceptions</vt:lpstr>
      <vt:lpstr>EI: Skill Set - Literacies</vt:lpstr>
      <vt:lpstr>EI: Skill Set - Literacies</vt:lpstr>
      <vt:lpstr>EI: Skill Set - Literacies</vt:lpstr>
      <vt:lpstr>EI: Skill Set - Literacies</vt:lpstr>
      <vt:lpstr>EI: Skill Set - Literacies</vt:lpstr>
      <vt:lpstr>Citizenship Literacies</vt:lpstr>
      <vt:lpstr>Citizenship Literacies</vt:lpstr>
      <vt:lpstr>Citizenship Literacies</vt:lpstr>
      <vt:lpstr>Summary</vt:lpstr>
      <vt:lpstr>Summary</vt:lpstr>
      <vt:lpstr>Summary</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Pedagogy of Energy</dc:title>
  <dc:creator>James D. Myers</dc:creator>
  <cp:lastModifiedBy>Karen Kirk</cp:lastModifiedBy>
  <cp:revision>20</cp:revision>
  <cp:lastPrinted>2011-04-11T04:01:28Z</cp:lastPrinted>
  <dcterms:created xsi:type="dcterms:W3CDTF">2011-04-11T17:17:34Z</dcterms:created>
  <dcterms:modified xsi:type="dcterms:W3CDTF">2011-04-11T17:35:45Z</dcterms:modified>
</cp:coreProperties>
</file>