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Default Extension="emf" ContentType="image/x-emf"/>
  <Override PartName="/ppt/slideLayouts/slideLayout8.xml" ContentType="application/vnd.openxmlformats-officedocument.presentationml.slideLayout+xml"/>
  <Override PartName="/ppt/slides/slide7.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sldIdLst>
    <p:sldId id="256" r:id="rId2"/>
    <p:sldId id="270" r:id="rId3"/>
    <p:sldId id="268" r:id="rId4"/>
    <p:sldId id="262" r:id="rId5"/>
    <p:sldId id="257" r:id="rId6"/>
    <p:sldId id="263" r:id="rId7"/>
    <p:sldId id="258" r:id="rId8"/>
    <p:sldId id="264" r:id="rId9"/>
    <p:sldId id="281" r:id="rId10"/>
    <p:sldId id="260" r:id="rId11"/>
    <p:sldId id="280" r:id="rId12"/>
    <p:sldId id="266" r:id="rId13"/>
    <p:sldId id="259" r:id="rId14"/>
    <p:sldId id="279" r:id="rId15"/>
    <p:sldId id="261" r:id="rId16"/>
    <p:sldId id="271" r:id="rId17"/>
    <p:sldId id="265" r:id="rId18"/>
    <p:sldId id="26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p:cViewPr varScale="1">
        <p:scale>
          <a:sx n="117" d="100"/>
          <a:sy n="117" d="100"/>
        </p:scale>
        <p:origin x="-640"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D1ED5A6-182F-418A-ACAC-6E19938C15A8}" type="datetimeFigureOut">
              <a:rPr lang="en-US" smtClean="0"/>
              <a:pPr/>
              <a:t>4/12/11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CD38D-614A-4D8B-BF13-446F2E1E8D4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1ED5A6-182F-418A-ACAC-6E19938C15A8}" type="datetimeFigureOut">
              <a:rPr lang="en-US" smtClean="0"/>
              <a:pPr/>
              <a:t>4/12/11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CD38D-614A-4D8B-BF13-446F2E1E8D4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1ED5A6-182F-418A-ACAC-6E19938C15A8}" type="datetimeFigureOut">
              <a:rPr lang="en-US" smtClean="0"/>
              <a:pPr/>
              <a:t>4/12/11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CD38D-614A-4D8B-BF13-446F2E1E8D4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D1ED5A6-182F-418A-ACAC-6E19938C15A8}" type="datetimeFigureOut">
              <a:rPr lang="en-US" smtClean="0"/>
              <a:pPr/>
              <a:t>4/12/11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CD38D-614A-4D8B-BF13-446F2E1E8D4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D1ED5A6-182F-418A-ACAC-6E19938C15A8}" type="datetimeFigureOut">
              <a:rPr lang="en-US" smtClean="0"/>
              <a:pPr/>
              <a:t>4/12/11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6CD38D-614A-4D8B-BF13-446F2E1E8D4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D1ED5A6-182F-418A-ACAC-6E19938C15A8}" type="datetimeFigureOut">
              <a:rPr lang="en-US" smtClean="0"/>
              <a:pPr/>
              <a:t>4/12/11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6CD38D-614A-4D8B-BF13-446F2E1E8D4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D1ED5A6-182F-418A-ACAC-6E19938C15A8}" type="datetimeFigureOut">
              <a:rPr lang="en-US" smtClean="0"/>
              <a:pPr/>
              <a:t>4/12/11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E6CD38D-614A-4D8B-BF13-446F2E1E8D4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D1ED5A6-182F-418A-ACAC-6E19938C15A8}" type="datetimeFigureOut">
              <a:rPr lang="en-US" smtClean="0"/>
              <a:pPr/>
              <a:t>4/12/11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6CD38D-614A-4D8B-BF13-446F2E1E8D4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ED5A6-182F-418A-ACAC-6E19938C15A8}" type="datetimeFigureOut">
              <a:rPr lang="en-US" smtClean="0"/>
              <a:pPr/>
              <a:t>4/12/11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6CD38D-614A-4D8B-BF13-446F2E1E8D4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1ED5A6-182F-418A-ACAC-6E19938C15A8}" type="datetimeFigureOut">
              <a:rPr lang="en-US" smtClean="0"/>
              <a:pPr/>
              <a:t>4/12/11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6CD38D-614A-4D8B-BF13-446F2E1E8D4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D1ED5A6-182F-418A-ACAC-6E19938C15A8}" type="datetimeFigureOut">
              <a:rPr lang="en-US" smtClean="0"/>
              <a:pPr/>
              <a:t>4/12/11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6CD38D-614A-4D8B-BF13-446F2E1E8D4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ED5A6-182F-418A-ACAC-6E19938C15A8}" type="datetimeFigureOut">
              <a:rPr lang="en-US" smtClean="0"/>
              <a:pPr/>
              <a:t>4/12/11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6CD38D-614A-4D8B-BF13-446F2E1E8D4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ps.org/policy/reports/popa-reports/energy/units.cfm"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 Id="rId3"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hyperlink" Target="http://cleanet.org/resources/41864.html" TargetMode="External"/><Relationship Id="rId4" Type="http://schemas.openxmlformats.org/officeDocument/2006/relationships/hyperlink" Target="http://cleanet.org/resources/41900.html" TargetMode="External"/><Relationship Id="rId5" Type="http://schemas.openxmlformats.org/officeDocument/2006/relationships/hyperlink" Target="http://epa.gov/climatechange/emissions/ind_calculator2.html" TargetMode="External"/><Relationship Id="rId1" Type="http://schemas.openxmlformats.org/officeDocument/2006/relationships/slideLayout" Target="../slideLayouts/slideLayout2.xml"/><Relationship Id="rId2" Type="http://schemas.openxmlformats.org/officeDocument/2006/relationships/hyperlink" Target="http://serc.carleton.edu/acm_face/sustainability/activities/46128.htm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erc.carleton.edu/acm_face/sustainability/activities/46128.html"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Where does your energy come from?</a:t>
            </a:r>
            <a:endParaRPr lang="en-US" dirty="0"/>
          </a:p>
        </p:txBody>
      </p:sp>
      <p:sp>
        <p:nvSpPr>
          <p:cNvPr id="3" name="Subtitle 2"/>
          <p:cNvSpPr>
            <a:spLocks noGrp="1"/>
          </p:cNvSpPr>
          <p:nvPr>
            <p:ph type="subTitle" idx="1"/>
          </p:nvPr>
        </p:nvSpPr>
        <p:spPr>
          <a:xfrm>
            <a:off x="304800" y="4114800"/>
            <a:ext cx="6400800" cy="1752600"/>
          </a:xfrm>
        </p:spPr>
        <p:txBody>
          <a:bodyPr>
            <a:normAutofit fontScale="85000" lnSpcReduction="20000"/>
          </a:bodyPr>
          <a:lstStyle/>
          <a:p>
            <a:r>
              <a:rPr lang="en-US" dirty="0" smtClean="0"/>
              <a:t>Mary </a:t>
            </a:r>
            <a:r>
              <a:rPr lang="en-US" dirty="0" err="1" smtClean="0"/>
              <a:t>Savina</a:t>
            </a:r>
            <a:endParaRPr lang="en-US" dirty="0" smtClean="0"/>
          </a:p>
          <a:p>
            <a:r>
              <a:rPr lang="en-US" dirty="0" smtClean="0"/>
              <a:t>Carleton College</a:t>
            </a:r>
          </a:p>
          <a:p>
            <a:r>
              <a:rPr lang="en-US" dirty="0" smtClean="0"/>
              <a:t>CLEAN webinar</a:t>
            </a:r>
          </a:p>
          <a:p>
            <a:r>
              <a:rPr lang="en-US" dirty="0" smtClean="0"/>
              <a:t>April 12, 2011</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6400800" y="4114800"/>
            <a:ext cx="2495452" cy="2457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students share</a:t>
            </a:r>
            <a:endParaRPr lang="en-US" dirty="0"/>
          </a:p>
        </p:txBody>
      </p:sp>
      <p:sp>
        <p:nvSpPr>
          <p:cNvPr id="3" name="Content Placeholder 2"/>
          <p:cNvSpPr>
            <a:spLocks noGrp="1"/>
          </p:cNvSpPr>
          <p:nvPr>
            <p:ph idx="1"/>
          </p:nvPr>
        </p:nvSpPr>
        <p:spPr/>
        <p:txBody>
          <a:bodyPr/>
          <a:lstStyle/>
          <a:p>
            <a:r>
              <a:rPr lang="en-US" dirty="0" smtClean="0"/>
              <a:t>While students do calculate and write individually about the total energy used by their household, they share mainly the information about cost per </a:t>
            </a:r>
            <a:r>
              <a:rPr lang="en-US" dirty="0" err="1" smtClean="0"/>
              <a:t>kwh</a:t>
            </a:r>
            <a:r>
              <a:rPr lang="en-US" dirty="0" smtClean="0"/>
              <a:t>, BTU or whatever units the utility uses and the utility's energy sources. These data go into a spreadsheet that's available to the students as they write their summaries.</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spreadsheet</a:t>
            </a:r>
            <a:endParaRPr lang="en-US" dirty="0"/>
          </a:p>
        </p:txBody>
      </p:sp>
      <p:graphicFrame>
        <p:nvGraphicFramePr>
          <p:cNvPr id="4" name="Content Placeholder 3"/>
          <p:cNvGraphicFramePr>
            <a:graphicFrameLocks noGrp="1"/>
          </p:cNvGraphicFramePr>
          <p:nvPr>
            <p:ph idx="1"/>
          </p:nvPr>
        </p:nvGraphicFramePr>
        <p:xfrm>
          <a:off x="457200" y="1600200"/>
          <a:ext cx="8305800" cy="3550284"/>
        </p:xfrm>
        <a:graphic>
          <a:graphicData uri="http://schemas.openxmlformats.org/drawingml/2006/table">
            <a:tbl>
              <a:tblPr firstRow="1" bandRow="1">
                <a:tableStyleId>{5C22544A-7EE6-4342-B048-85BDC9FD1C3A}</a:tableStyleId>
              </a:tblPr>
              <a:tblGrid>
                <a:gridCol w="685800"/>
                <a:gridCol w="762000"/>
                <a:gridCol w="914400"/>
                <a:gridCol w="630380"/>
                <a:gridCol w="748145"/>
                <a:gridCol w="748145"/>
                <a:gridCol w="748145"/>
                <a:gridCol w="858985"/>
                <a:gridCol w="637305"/>
                <a:gridCol w="748145"/>
                <a:gridCol w="824350"/>
              </a:tblGrid>
              <a:tr h="370840">
                <a:tc>
                  <a:txBody>
                    <a:bodyPr/>
                    <a:lstStyle/>
                    <a:p>
                      <a:r>
                        <a:rPr lang="en-US" sz="1600" dirty="0" smtClean="0"/>
                        <a:t>Name</a:t>
                      </a:r>
                      <a:endParaRPr lang="en-US" sz="1600" dirty="0"/>
                    </a:p>
                  </a:txBody>
                  <a:tcPr/>
                </a:tc>
                <a:tc>
                  <a:txBody>
                    <a:bodyPr/>
                    <a:lstStyle/>
                    <a:p>
                      <a:r>
                        <a:rPr lang="en-US" sz="1600" dirty="0" smtClean="0"/>
                        <a:t>Home-town</a:t>
                      </a:r>
                      <a:endParaRPr lang="en-US" sz="1600" dirty="0"/>
                    </a:p>
                  </a:txBody>
                  <a:tcPr/>
                </a:tc>
                <a:tc>
                  <a:txBody>
                    <a:bodyPr/>
                    <a:lstStyle/>
                    <a:p>
                      <a:r>
                        <a:rPr lang="en-US" sz="1600" dirty="0" smtClean="0"/>
                        <a:t>Country</a:t>
                      </a:r>
                      <a:endParaRPr lang="en-US" sz="1600" dirty="0"/>
                    </a:p>
                  </a:txBody>
                  <a:tcPr/>
                </a:tc>
                <a:tc>
                  <a:txBody>
                    <a:bodyPr/>
                    <a:lstStyle/>
                    <a:p>
                      <a:r>
                        <a:rPr lang="en-US" sz="1600" b="1" dirty="0" smtClean="0"/>
                        <a:t>Elec. Util. </a:t>
                      </a:r>
                      <a:endParaRPr lang="en-US" sz="1600" b="1" dirty="0"/>
                    </a:p>
                  </a:txBody>
                  <a:tcPr/>
                </a:tc>
                <a:tc>
                  <a:txBody>
                    <a:bodyPr/>
                    <a:lstStyle/>
                    <a:p>
                      <a:r>
                        <a:rPr lang="en-US" sz="1600" dirty="0" smtClean="0"/>
                        <a:t>Elec. source</a:t>
                      </a:r>
                      <a:endParaRPr lang="en-US" sz="1600" dirty="0"/>
                    </a:p>
                  </a:txBody>
                  <a:tcPr/>
                </a:tc>
                <a:tc>
                  <a:txBody>
                    <a:bodyPr/>
                    <a:lstStyle/>
                    <a:p>
                      <a:r>
                        <a:rPr lang="en-US" sz="1600" dirty="0" smtClean="0"/>
                        <a:t>Elec.</a:t>
                      </a:r>
                      <a:r>
                        <a:rPr lang="en-US" sz="1600" baseline="0" dirty="0" smtClean="0"/>
                        <a:t> Cost/KWH</a:t>
                      </a:r>
                      <a:endParaRPr lang="en-US" sz="1600" dirty="0"/>
                    </a:p>
                  </a:txBody>
                  <a:tcPr/>
                </a:tc>
                <a:tc>
                  <a:txBody>
                    <a:bodyPr/>
                    <a:lstStyle/>
                    <a:p>
                      <a:r>
                        <a:rPr lang="en-US" sz="1600" dirty="0" smtClean="0"/>
                        <a:t>Heat Utility name</a:t>
                      </a:r>
                      <a:endParaRPr lang="en-US" sz="1600" dirty="0"/>
                    </a:p>
                  </a:txBody>
                  <a:tcPr/>
                </a:tc>
                <a:tc>
                  <a:txBody>
                    <a:bodyPr/>
                    <a:lstStyle/>
                    <a:p>
                      <a:r>
                        <a:rPr lang="en-US" sz="1600" dirty="0" smtClean="0"/>
                        <a:t>Heat Source</a:t>
                      </a:r>
                      <a:endParaRPr lang="en-US" sz="1600" dirty="0"/>
                    </a:p>
                  </a:txBody>
                  <a:tcPr/>
                </a:tc>
                <a:tc>
                  <a:txBody>
                    <a:bodyPr/>
                    <a:lstStyle/>
                    <a:p>
                      <a:r>
                        <a:rPr lang="en-US" sz="1600" dirty="0" smtClean="0"/>
                        <a:t>Heat cost</a:t>
                      </a:r>
                      <a:endParaRPr lang="en-US" sz="1600" dirty="0"/>
                    </a:p>
                  </a:txBody>
                  <a:tcPr/>
                </a:tc>
                <a:tc>
                  <a:txBody>
                    <a:bodyPr/>
                    <a:lstStyle/>
                    <a:p>
                      <a:r>
                        <a:rPr lang="en-US" sz="1600" dirty="0" smtClean="0"/>
                        <a:t>Other Util.</a:t>
                      </a:r>
                      <a:endParaRPr lang="en-US" sz="1600" dirty="0"/>
                    </a:p>
                  </a:txBody>
                  <a:tcPr/>
                </a:tc>
                <a:tc>
                  <a:txBody>
                    <a:bodyPr/>
                    <a:lstStyle/>
                    <a:p>
                      <a:r>
                        <a:rPr lang="en-US" sz="1600" dirty="0" smtClean="0"/>
                        <a:t>Source Origin</a:t>
                      </a:r>
                      <a:endParaRPr lang="en-US" sz="1600" dirty="0"/>
                    </a:p>
                  </a:txBody>
                  <a:tcPr/>
                </a:tc>
              </a:tr>
              <a:tr h="370840">
                <a:tc>
                  <a:txBody>
                    <a:bodyPr/>
                    <a:lstStyle/>
                    <a:p>
                      <a:r>
                        <a:rPr lang="en-US" sz="1200" dirty="0" smtClean="0"/>
                        <a:t>Mary </a:t>
                      </a:r>
                      <a:r>
                        <a:rPr lang="en-US" sz="1200" dirty="0" err="1" smtClean="0"/>
                        <a:t>Savina</a:t>
                      </a:r>
                      <a:endParaRPr lang="en-US" sz="1200" dirty="0"/>
                    </a:p>
                  </a:txBody>
                  <a:tcPr/>
                </a:tc>
                <a:tc>
                  <a:txBody>
                    <a:bodyPr/>
                    <a:lstStyle/>
                    <a:p>
                      <a:r>
                        <a:rPr lang="en-US" sz="1200" dirty="0" smtClean="0"/>
                        <a:t>Northfield MN</a:t>
                      </a:r>
                      <a:endParaRPr lang="en-US" sz="1200" dirty="0"/>
                    </a:p>
                  </a:txBody>
                  <a:tcPr/>
                </a:tc>
                <a:tc>
                  <a:txBody>
                    <a:bodyPr/>
                    <a:lstStyle/>
                    <a:p>
                      <a:r>
                        <a:rPr lang="en-US" sz="1200" dirty="0" smtClean="0"/>
                        <a:t>USA</a:t>
                      </a:r>
                      <a:endParaRPr lang="en-US" sz="1200" dirty="0"/>
                    </a:p>
                  </a:txBody>
                  <a:tcPr/>
                </a:tc>
                <a:tc>
                  <a:txBody>
                    <a:bodyPr/>
                    <a:lstStyle/>
                    <a:p>
                      <a:r>
                        <a:rPr lang="en-US" sz="1200" dirty="0" smtClean="0"/>
                        <a:t>XCEL/</a:t>
                      </a:r>
                    </a:p>
                    <a:p>
                      <a:r>
                        <a:rPr lang="en-US" sz="1200" dirty="0" smtClean="0"/>
                        <a:t>3/11</a:t>
                      </a:r>
                    </a:p>
                    <a:p>
                      <a:r>
                        <a:rPr lang="en-US" sz="1200" dirty="0" smtClean="0"/>
                        <a:t>bill</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dirty="0" smtClean="0"/>
                        <a:t>50% coal</a:t>
                      </a:r>
                      <a:r>
                        <a:rPr lang="en-US" sz="1200" dirty="0" smtClean="0"/>
                        <a:t>; 24% natural gas; 12% nuclear; 14% “green”</a:t>
                      </a:r>
                    </a:p>
                    <a:p>
                      <a:endParaRPr lang="en-US" sz="1200" dirty="0"/>
                    </a:p>
                  </a:txBody>
                  <a:tcPr/>
                </a:tc>
                <a:tc>
                  <a:txBody>
                    <a:bodyPr/>
                    <a:lstStyle/>
                    <a:p>
                      <a:r>
                        <a:rPr lang="en-US" sz="1200" dirty="0" smtClean="0"/>
                        <a:t>$0.063650 (energy charge - winter); </a:t>
                      </a:r>
                    </a:p>
                    <a:p>
                      <a:r>
                        <a:rPr lang="en-US" sz="1200" dirty="0" smtClean="0"/>
                        <a:t>$0.090474</a:t>
                      </a:r>
                      <a:r>
                        <a:rPr lang="en-US" sz="1200" baseline="0" dirty="0" smtClean="0"/>
                        <a:t> (with fuel cost and </a:t>
                      </a:r>
                      <a:r>
                        <a:rPr lang="en-US" sz="1200" baseline="0" dirty="0" err="1" smtClean="0"/>
                        <a:t>env</a:t>
                      </a:r>
                      <a:r>
                        <a:rPr lang="en-US" sz="1200" baseline="0" dirty="0" smtClean="0"/>
                        <a:t>. Improvement)</a:t>
                      </a:r>
                      <a:endParaRPr lang="en-US" sz="1200" dirty="0" smtClean="0"/>
                    </a:p>
                    <a:p>
                      <a:endParaRPr lang="en-US" sz="1200" dirty="0"/>
                    </a:p>
                  </a:txBody>
                  <a:tcPr/>
                </a:tc>
                <a:tc>
                  <a:txBody>
                    <a:bodyPr/>
                    <a:lstStyle/>
                    <a:p>
                      <a:r>
                        <a:rPr lang="en-US" sz="1200" dirty="0" smtClean="0"/>
                        <a:t>XCEL</a:t>
                      </a:r>
                      <a:endParaRPr lang="en-US" sz="1200" dirty="0"/>
                    </a:p>
                  </a:txBody>
                  <a:tcPr/>
                </a:tc>
                <a:tc>
                  <a:txBody>
                    <a:bodyPr/>
                    <a:lstStyle/>
                    <a:p>
                      <a:r>
                        <a:rPr lang="en-US" sz="1200" dirty="0" smtClean="0"/>
                        <a:t>Nat. Gas</a:t>
                      </a:r>
                      <a:endParaRPr lang="en-US" sz="1200" dirty="0"/>
                    </a:p>
                  </a:txBody>
                  <a:tcPr/>
                </a:tc>
                <a:tc>
                  <a:txBody>
                    <a:bodyPr/>
                    <a:lstStyle/>
                    <a:p>
                      <a:r>
                        <a:rPr lang="en-US" sz="1200" dirty="0" smtClean="0"/>
                        <a:t>0.7507</a:t>
                      </a:r>
                      <a:r>
                        <a:rPr lang="en-US" sz="1200" baseline="0" dirty="0" smtClean="0"/>
                        <a:t>therms</a:t>
                      </a:r>
                      <a:endParaRPr lang="en-US" sz="1200" dirty="0"/>
                    </a:p>
                  </a:txBody>
                  <a:tcPr/>
                </a:tc>
                <a:tc>
                  <a:txBody>
                    <a:bodyPr/>
                    <a:lstStyle/>
                    <a:p>
                      <a:r>
                        <a:rPr lang="en-US" sz="1200" dirty="0" smtClean="0"/>
                        <a:t>N/A</a:t>
                      </a:r>
                      <a:endParaRPr lang="en-US" sz="1200" dirty="0"/>
                    </a:p>
                  </a:txBody>
                  <a:tcPr/>
                </a:tc>
                <a:tc>
                  <a:txBody>
                    <a:bodyPr/>
                    <a:lstStyle/>
                    <a:p>
                      <a:pPr algn="l" fontAlgn="b"/>
                      <a:r>
                        <a:rPr lang="en-US" sz="1100" b="0" i="0" u="none" strike="noStrike" dirty="0">
                          <a:solidFill>
                            <a:srgbClr val="000000"/>
                          </a:solidFill>
                          <a:latin typeface="Calibri"/>
                        </a:rPr>
                        <a:t>coal:  Montana and Wyoming; natural gas: Rocky Mountain, Anadarko, Permian, Western Canada basins; nuclear:  uncertain, stay tuned</a:t>
                      </a:r>
                    </a:p>
                  </a:txBody>
                  <a:tcPr marL="9525" marR="9525" marT="9525" marB="0" anchor="b"/>
                </a:tc>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0" y="914400"/>
            <a:ext cx="2667000" cy="4114800"/>
          </a:xfrm>
        </p:spPr>
        <p:txBody>
          <a:bodyPr/>
          <a:lstStyle/>
          <a:p>
            <a:pPr algn="l"/>
            <a:r>
              <a:rPr lang="en-US" sz="3600" dirty="0" smtClean="0"/>
              <a:t>Sample - Comparative information</a:t>
            </a:r>
            <a:endParaRPr lang="en-US" sz="3600" dirty="0"/>
          </a:p>
        </p:txBody>
      </p:sp>
      <p:graphicFrame>
        <p:nvGraphicFramePr>
          <p:cNvPr id="8" name="Content Placeholder 7"/>
          <p:cNvGraphicFramePr>
            <a:graphicFrameLocks noGrp="1"/>
          </p:cNvGraphicFramePr>
          <p:nvPr>
            <p:ph idx="1"/>
          </p:nvPr>
        </p:nvGraphicFramePr>
        <p:xfrm>
          <a:off x="2667000" y="533400"/>
          <a:ext cx="6324600" cy="6126479"/>
        </p:xfrm>
        <a:graphic>
          <a:graphicData uri="http://schemas.openxmlformats.org/drawingml/2006/table">
            <a:tbl>
              <a:tblPr firstRow="1" bandRow="1">
                <a:tableStyleId>{5C22544A-7EE6-4342-B048-85BDC9FD1C3A}</a:tableStyleId>
              </a:tblPr>
              <a:tblGrid>
                <a:gridCol w="2108200"/>
                <a:gridCol w="2108200"/>
                <a:gridCol w="2108200"/>
              </a:tblGrid>
              <a:tr h="364067">
                <a:tc>
                  <a:txBody>
                    <a:bodyPr/>
                    <a:lstStyle/>
                    <a:p>
                      <a:r>
                        <a:rPr lang="en-US" dirty="0" smtClean="0"/>
                        <a:t>State/Country</a:t>
                      </a:r>
                      <a:endParaRPr lang="en-US" dirty="0"/>
                    </a:p>
                  </a:txBody>
                  <a:tcPr/>
                </a:tc>
                <a:tc>
                  <a:txBody>
                    <a:bodyPr/>
                    <a:lstStyle/>
                    <a:p>
                      <a:r>
                        <a:rPr lang="en-US" dirty="0" smtClean="0"/>
                        <a:t>Energy source</a:t>
                      </a:r>
                      <a:endParaRPr lang="en-US" dirty="0"/>
                    </a:p>
                  </a:txBody>
                  <a:tcPr/>
                </a:tc>
                <a:tc>
                  <a:txBody>
                    <a:bodyPr/>
                    <a:lstStyle/>
                    <a:p>
                      <a:r>
                        <a:rPr lang="en-US" dirty="0" smtClean="0"/>
                        <a:t>Price per KWH</a:t>
                      </a:r>
                      <a:endParaRPr lang="en-US" dirty="0"/>
                    </a:p>
                  </a:txBody>
                  <a:tcPr/>
                </a:tc>
              </a:tr>
              <a:tr h="364067">
                <a:tc>
                  <a:txBody>
                    <a:bodyPr/>
                    <a:lstStyle/>
                    <a:p>
                      <a:r>
                        <a:rPr lang="en-US" dirty="0" smtClean="0"/>
                        <a:t>Minnesota</a:t>
                      </a:r>
                      <a:endParaRPr lang="en-US" dirty="0"/>
                    </a:p>
                  </a:txBody>
                  <a:tcPr/>
                </a:tc>
                <a:tc>
                  <a:txBody>
                    <a:bodyPr/>
                    <a:lstStyle/>
                    <a:p>
                      <a:r>
                        <a:rPr lang="en-US" b="1" dirty="0" smtClean="0"/>
                        <a:t>50% coal</a:t>
                      </a:r>
                      <a:r>
                        <a:rPr lang="en-US" dirty="0" smtClean="0"/>
                        <a:t>; 24% natural gas; 12% nuclear; 14% “green”</a:t>
                      </a:r>
                      <a:endParaRPr lang="en-US" dirty="0"/>
                    </a:p>
                  </a:txBody>
                  <a:tcPr/>
                </a:tc>
                <a:tc>
                  <a:txBody>
                    <a:bodyPr/>
                    <a:lstStyle/>
                    <a:p>
                      <a:r>
                        <a:rPr lang="en-US" dirty="0" smtClean="0"/>
                        <a:t>$0.063650 (energy charge - winter); </a:t>
                      </a:r>
                    </a:p>
                    <a:p>
                      <a:r>
                        <a:rPr lang="en-US" dirty="0" smtClean="0"/>
                        <a:t>$0.090474</a:t>
                      </a:r>
                      <a:r>
                        <a:rPr lang="en-US" baseline="0" dirty="0" smtClean="0"/>
                        <a:t> (with fuel cost and </a:t>
                      </a:r>
                      <a:r>
                        <a:rPr lang="en-US" baseline="0" dirty="0" err="1" smtClean="0"/>
                        <a:t>env</a:t>
                      </a:r>
                      <a:r>
                        <a:rPr lang="en-US" baseline="0" dirty="0" smtClean="0"/>
                        <a:t>. Improvement)</a:t>
                      </a:r>
                      <a:endParaRPr lang="en-US" dirty="0" smtClean="0"/>
                    </a:p>
                    <a:p>
                      <a:endParaRPr lang="en-US" dirty="0"/>
                    </a:p>
                  </a:txBody>
                  <a:tcPr/>
                </a:tc>
              </a:tr>
              <a:tr h="364067">
                <a:tc>
                  <a:txBody>
                    <a:bodyPr/>
                    <a:lstStyle/>
                    <a:p>
                      <a:r>
                        <a:rPr lang="en-US" dirty="0" smtClean="0"/>
                        <a:t>Washington State</a:t>
                      </a:r>
                      <a:endParaRPr lang="en-US" dirty="0"/>
                    </a:p>
                  </a:txBody>
                  <a:tcPr/>
                </a:tc>
                <a:tc>
                  <a:txBody>
                    <a:bodyPr/>
                    <a:lstStyle/>
                    <a:p>
                      <a:r>
                        <a:rPr lang="en-US" b="1" dirty="0" smtClean="0"/>
                        <a:t>41% hydro</a:t>
                      </a:r>
                      <a:r>
                        <a:rPr lang="en-US" dirty="0" smtClean="0"/>
                        <a:t>; 36% coal; 20% natural gas; 3% “other”</a:t>
                      </a:r>
                      <a:endParaRPr lang="en-US" dirty="0"/>
                    </a:p>
                  </a:txBody>
                  <a:tcPr/>
                </a:tc>
                <a:tc>
                  <a:txBody>
                    <a:bodyPr/>
                    <a:lstStyle/>
                    <a:p>
                      <a:r>
                        <a:rPr lang="en-US" dirty="0" smtClean="0"/>
                        <a:t>$0.085544 Per KWH (for first 600 KWHS)</a:t>
                      </a:r>
                      <a:endParaRPr lang="en-US" dirty="0"/>
                    </a:p>
                  </a:txBody>
                  <a:tcPr/>
                </a:tc>
              </a:tr>
              <a:tr h="364067">
                <a:tc>
                  <a:txBody>
                    <a:bodyPr/>
                    <a:lstStyle/>
                    <a:p>
                      <a:r>
                        <a:rPr lang="en-US" dirty="0" smtClean="0"/>
                        <a:t>Qingdao, China</a:t>
                      </a:r>
                      <a:endParaRPr lang="en-US" dirty="0"/>
                    </a:p>
                  </a:txBody>
                  <a:tcPr/>
                </a:tc>
                <a:tc>
                  <a:txBody>
                    <a:bodyPr/>
                    <a:lstStyle/>
                    <a:p>
                      <a:r>
                        <a:rPr lang="en-US" b="1" dirty="0" smtClean="0"/>
                        <a:t>99% coal</a:t>
                      </a:r>
                      <a:endParaRPr lang="en-US" b="1" dirty="0"/>
                    </a:p>
                  </a:txBody>
                  <a:tcPr/>
                </a:tc>
                <a:tc>
                  <a:txBody>
                    <a:bodyPr/>
                    <a:lstStyle/>
                    <a:p>
                      <a:r>
                        <a:rPr lang="en-US" b="0" dirty="0" smtClean="0"/>
                        <a:t>0.52 China Yuan (about $ 0.0778)</a:t>
                      </a:r>
                      <a:endParaRPr lang="en-US" b="0" dirty="0"/>
                    </a:p>
                  </a:txBody>
                  <a:tcPr/>
                </a:tc>
              </a:tr>
              <a:tr h="364067">
                <a:tc>
                  <a:txBody>
                    <a:bodyPr/>
                    <a:lstStyle/>
                    <a:p>
                      <a:r>
                        <a:rPr lang="en-US" dirty="0" smtClean="0"/>
                        <a:t>Los Angeles, CA</a:t>
                      </a:r>
                      <a:endParaRPr lang="en-US" dirty="0"/>
                    </a:p>
                  </a:txBody>
                  <a:tcPr/>
                </a:tc>
                <a:tc>
                  <a:txBody>
                    <a:bodyPr/>
                    <a:lstStyle/>
                    <a:p>
                      <a:r>
                        <a:rPr lang="en-US" b="1" dirty="0" smtClean="0"/>
                        <a:t>52% coal</a:t>
                      </a:r>
                      <a:r>
                        <a:rPr lang="en-US" dirty="0" smtClean="0"/>
                        <a:t>;</a:t>
                      </a:r>
                      <a:r>
                        <a:rPr lang="en-US" baseline="0" dirty="0" smtClean="0"/>
                        <a:t> 26% natural gas; 11% nuclear; 6% hydro</a:t>
                      </a:r>
                      <a:endParaRPr lang="en-US" dirty="0"/>
                    </a:p>
                  </a:txBody>
                  <a:tcPr/>
                </a:tc>
                <a:tc>
                  <a:txBody>
                    <a:bodyPr/>
                    <a:lstStyle/>
                    <a:p>
                      <a:r>
                        <a:rPr lang="en-US" dirty="0" smtClean="0"/>
                        <a:t>$0.12 per KWH</a:t>
                      </a:r>
                      <a:endParaRPr lang="en-US" dirty="0"/>
                    </a:p>
                  </a:txBody>
                  <a:tcPr/>
                </a:tc>
              </a:tr>
              <a:tr h="364067">
                <a:tc>
                  <a:txBody>
                    <a:bodyPr/>
                    <a:lstStyle/>
                    <a:p>
                      <a:r>
                        <a:rPr lang="en-US" dirty="0" smtClean="0"/>
                        <a:t>New</a:t>
                      </a:r>
                      <a:r>
                        <a:rPr lang="en-US" baseline="0" dirty="0" smtClean="0"/>
                        <a:t> York City, NY</a:t>
                      </a:r>
                      <a:endParaRPr lang="en-US" dirty="0"/>
                    </a:p>
                  </a:txBody>
                  <a:tcPr/>
                </a:tc>
                <a:tc>
                  <a:txBody>
                    <a:bodyPr/>
                    <a:lstStyle/>
                    <a:p>
                      <a:r>
                        <a:rPr lang="en-US" b="1" dirty="0" smtClean="0"/>
                        <a:t>30% coal</a:t>
                      </a:r>
                      <a:r>
                        <a:rPr lang="en-US" dirty="0" smtClean="0"/>
                        <a:t>; 21% nuclear; 20% natural gas ; 19% hydro; 10% oil</a:t>
                      </a:r>
                      <a:endParaRPr lang="en-US" dirty="0"/>
                    </a:p>
                  </a:txBody>
                  <a:tcPr/>
                </a:tc>
                <a:tc>
                  <a:txBody>
                    <a:bodyPr/>
                    <a:lstStyle/>
                    <a:p>
                      <a:endParaRPr lang="en-US" dirty="0"/>
                    </a:p>
                  </a:txBody>
                  <a:tcPr/>
                </a:tc>
              </a:tr>
              <a:tr h="364067">
                <a:tc>
                  <a:txBody>
                    <a:bodyPr/>
                    <a:lstStyle/>
                    <a:p>
                      <a:r>
                        <a:rPr lang="en-US" dirty="0" smtClean="0"/>
                        <a:t>Tulsa, OK</a:t>
                      </a:r>
                      <a:endParaRPr lang="en-US" dirty="0"/>
                    </a:p>
                  </a:txBody>
                  <a:tcPr/>
                </a:tc>
                <a:tc>
                  <a:txBody>
                    <a:bodyPr/>
                    <a:lstStyle/>
                    <a:p>
                      <a:endParaRPr lang="en-US" dirty="0"/>
                    </a:p>
                  </a:txBody>
                  <a:tcPr/>
                </a:tc>
                <a:tc>
                  <a:txBody>
                    <a:bodyPr/>
                    <a:lstStyle/>
                    <a:p>
                      <a:pPr algn="l" fontAlgn="b"/>
                      <a:r>
                        <a:rPr lang="en-US" sz="1800" b="0" i="0" u="none" strike="noStrike" dirty="0" smtClean="0">
                          <a:solidFill>
                            <a:srgbClr val="000000"/>
                          </a:solidFill>
                          <a:latin typeface="Calibri"/>
                        </a:rPr>
                        <a:t>0.0006510 </a:t>
                      </a:r>
                      <a:r>
                        <a:rPr lang="en-US" sz="1800" b="0" i="0" u="none" strike="noStrike" dirty="0">
                          <a:solidFill>
                            <a:srgbClr val="000000"/>
                          </a:solidFill>
                          <a:latin typeface="Calibri"/>
                        </a:rPr>
                        <a:t>Per KWH</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kinesthetic exercise</a:t>
            </a:r>
            <a:endParaRPr lang="en-US" dirty="0"/>
          </a:p>
        </p:txBody>
      </p:sp>
      <p:sp>
        <p:nvSpPr>
          <p:cNvPr id="3" name="Content Placeholder 2"/>
          <p:cNvSpPr>
            <a:spLocks noGrp="1"/>
          </p:cNvSpPr>
          <p:nvPr>
            <p:ph idx="1"/>
          </p:nvPr>
        </p:nvSpPr>
        <p:spPr/>
        <p:txBody>
          <a:bodyPr>
            <a:normAutofit/>
          </a:bodyPr>
          <a:lstStyle/>
          <a:p>
            <a:r>
              <a:rPr lang="en-US" dirty="0" smtClean="0"/>
              <a:t>Students calculate the cost of electricity per </a:t>
            </a:r>
            <a:r>
              <a:rPr lang="en-US" dirty="0" err="1" smtClean="0"/>
              <a:t>kwh</a:t>
            </a:r>
            <a:endParaRPr lang="en-US" dirty="0" smtClean="0"/>
          </a:p>
          <a:p>
            <a:r>
              <a:rPr lang="en-US" dirty="0" smtClean="0"/>
              <a:t>Students line up in order of that cost. </a:t>
            </a:r>
          </a:p>
          <a:p>
            <a:r>
              <a:rPr lang="en-US" dirty="0" smtClean="0"/>
              <a:t>Students observe the wide variation within the U.S. (and abroad) in the cost of electricity. We can then explore some of the reasons, historical and otherwise, for these variations. </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Focus on energy sources</a:t>
            </a:r>
            <a:endParaRPr lang="en-US" dirty="0"/>
          </a:p>
        </p:txBody>
      </p:sp>
      <p:graphicFrame>
        <p:nvGraphicFramePr>
          <p:cNvPr id="8" name="Content Placeholder 7"/>
          <p:cNvGraphicFramePr>
            <a:graphicFrameLocks noGrp="1"/>
          </p:cNvGraphicFramePr>
          <p:nvPr>
            <p:ph idx="1"/>
          </p:nvPr>
        </p:nvGraphicFramePr>
        <p:xfrm>
          <a:off x="838200" y="1281853"/>
          <a:ext cx="6324600" cy="5576147"/>
        </p:xfrm>
        <a:graphic>
          <a:graphicData uri="http://schemas.openxmlformats.org/drawingml/2006/table">
            <a:tbl>
              <a:tblPr firstRow="1" bandRow="1">
                <a:tableStyleId>{5C22544A-7EE6-4342-B048-85BDC9FD1C3A}</a:tableStyleId>
              </a:tblPr>
              <a:tblGrid>
                <a:gridCol w="2108200"/>
                <a:gridCol w="2108200"/>
                <a:gridCol w="2108200"/>
              </a:tblGrid>
              <a:tr h="364067">
                <a:tc>
                  <a:txBody>
                    <a:bodyPr/>
                    <a:lstStyle/>
                    <a:p>
                      <a:r>
                        <a:rPr lang="en-US" dirty="0" smtClean="0"/>
                        <a:t>State/Country</a:t>
                      </a:r>
                      <a:endParaRPr lang="en-US" dirty="0"/>
                    </a:p>
                  </a:txBody>
                  <a:tcPr/>
                </a:tc>
                <a:tc>
                  <a:txBody>
                    <a:bodyPr/>
                    <a:lstStyle/>
                    <a:p>
                      <a:r>
                        <a:rPr lang="en-US" dirty="0" smtClean="0"/>
                        <a:t>Energy source</a:t>
                      </a:r>
                      <a:endParaRPr lang="en-US" dirty="0"/>
                    </a:p>
                  </a:txBody>
                  <a:tcPr/>
                </a:tc>
                <a:tc>
                  <a:txBody>
                    <a:bodyPr/>
                    <a:lstStyle/>
                    <a:p>
                      <a:r>
                        <a:rPr lang="en-US" dirty="0" smtClean="0"/>
                        <a:t>Price per KWH</a:t>
                      </a:r>
                      <a:endParaRPr lang="en-US" dirty="0"/>
                    </a:p>
                  </a:txBody>
                  <a:tcPr/>
                </a:tc>
              </a:tr>
              <a:tr h="364067">
                <a:tc>
                  <a:txBody>
                    <a:bodyPr/>
                    <a:lstStyle/>
                    <a:p>
                      <a:r>
                        <a:rPr lang="en-US" sz="1200" dirty="0" smtClean="0"/>
                        <a:t>Minnesota</a:t>
                      </a:r>
                      <a:endParaRPr lang="en-US" sz="1200" dirty="0"/>
                    </a:p>
                  </a:txBody>
                  <a:tcPr/>
                </a:tc>
                <a:tc>
                  <a:txBody>
                    <a:bodyPr/>
                    <a:lstStyle/>
                    <a:p>
                      <a:r>
                        <a:rPr lang="en-US" sz="1200" b="1" dirty="0" smtClean="0"/>
                        <a:t>50% coal</a:t>
                      </a:r>
                      <a:r>
                        <a:rPr lang="en-US" sz="1200" dirty="0" smtClean="0"/>
                        <a:t>; 24% natural gas; 12% nuclear; 14% “green”</a:t>
                      </a:r>
                      <a:endParaRPr lang="en-US" sz="1200" dirty="0"/>
                    </a:p>
                  </a:txBody>
                  <a:tcPr/>
                </a:tc>
                <a:tc>
                  <a:txBody>
                    <a:bodyPr/>
                    <a:lstStyle/>
                    <a:p>
                      <a:r>
                        <a:rPr lang="en-US" sz="1200" dirty="0" smtClean="0"/>
                        <a:t>$0.063650 (energy charge - winter); </a:t>
                      </a:r>
                    </a:p>
                    <a:p>
                      <a:r>
                        <a:rPr lang="en-US" sz="1200" dirty="0" smtClean="0"/>
                        <a:t>$0.090474</a:t>
                      </a:r>
                      <a:r>
                        <a:rPr lang="en-US" sz="1200" baseline="0" dirty="0" smtClean="0"/>
                        <a:t> (with fuel cost and </a:t>
                      </a:r>
                      <a:r>
                        <a:rPr lang="en-US" sz="1200" baseline="0" dirty="0" err="1" smtClean="0"/>
                        <a:t>env</a:t>
                      </a:r>
                      <a:r>
                        <a:rPr lang="en-US" sz="1200" baseline="0" dirty="0" smtClean="0"/>
                        <a:t>. Improvement)</a:t>
                      </a:r>
                      <a:endParaRPr lang="en-US" sz="1200" dirty="0" smtClean="0"/>
                    </a:p>
                    <a:p>
                      <a:endParaRPr lang="en-US" sz="1200" dirty="0"/>
                    </a:p>
                  </a:txBody>
                  <a:tcPr/>
                </a:tc>
              </a:tr>
              <a:tr h="364067">
                <a:tc>
                  <a:txBody>
                    <a:bodyPr/>
                    <a:lstStyle/>
                    <a:p>
                      <a:r>
                        <a:rPr lang="en-US" sz="1200" dirty="0" smtClean="0"/>
                        <a:t>Washington State</a:t>
                      </a:r>
                      <a:endParaRPr lang="en-US" sz="1200" dirty="0"/>
                    </a:p>
                  </a:txBody>
                  <a:tcPr/>
                </a:tc>
                <a:tc>
                  <a:txBody>
                    <a:bodyPr/>
                    <a:lstStyle/>
                    <a:p>
                      <a:r>
                        <a:rPr lang="en-US" sz="1200" b="1" dirty="0" smtClean="0"/>
                        <a:t>41% hydro</a:t>
                      </a:r>
                      <a:r>
                        <a:rPr lang="en-US" sz="1200" dirty="0" smtClean="0"/>
                        <a:t>; 36% coal; 20% natural gas; 3% “other”</a:t>
                      </a:r>
                      <a:endParaRPr lang="en-US" sz="1200" dirty="0"/>
                    </a:p>
                  </a:txBody>
                  <a:tcPr/>
                </a:tc>
                <a:tc>
                  <a:txBody>
                    <a:bodyPr/>
                    <a:lstStyle/>
                    <a:p>
                      <a:r>
                        <a:rPr lang="en-US" sz="1200" dirty="0" smtClean="0"/>
                        <a:t>$0.085544 Per KWH (for first 600 KWHS)</a:t>
                      </a:r>
                      <a:endParaRPr lang="en-US" sz="1200" dirty="0"/>
                    </a:p>
                  </a:txBody>
                  <a:tcPr/>
                </a:tc>
              </a:tr>
              <a:tr h="364067">
                <a:tc>
                  <a:txBody>
                    <a:bodyPr/>
                    <a:lstStyle/>
                    <a:p>
                      <a:r>
                        <a:rPr lang="en-US" sz="1200" dirty="0" smtClean="0"/>
                        <a:t>Qingdao, China</a:t>
                      </a:r>
                      <a:endParaRPr lang="en-US" sz="1200" dirty="0"/>
                    </a:p>
                  </a:txBody>
                  <a:tcPr/>
                </a:tc>
                <a:tc>
                  <a:txBody>
                    <a:bodyPr/>
                    <a:lstStyle/>
                    <a:p>
                      <a:r>
                        <a:rPr lang="en-US" sz="1200" b="1" dirty="0" smtClean="0"/>
                        <a:t>99% coal</a:t>
                      </a:r>
                      <a:endParaRPr lang="en-US" sz="1200" b="1" dirty="0"/>
                    </a:p>
                  </a:txBody>
                  <a:tcPr/>
                </a:tc>
                <a:tc>
                  <a:txBody>
                    <a:bodyPr/>
                    <a:lstStyle/>
                    <a:p>
                      <a:r>
                        <a:rPr lang="en-US" sz="1200" b="0" dirty="0" smtClean="0"/>
                        <a:t>0.52 China Yuan (about $ 0.0778)</a:t>
                      </a:r>
                      <a:endParaRPr lang="en-US" sz="1200" b="0" dirty="0"/>
                    </a:p>
                  </a:txBody>
                  <a:tcPr/>
                </a:tc>
              </a:tr>
              <a:tr h="364067">
                <a:tc>
                  <a:txBody>
                    <a:bodyPr/>
                    <a:lstStyle/>
                    <a:p>
                      <a:r>
                        <a:rPr lang="en-US" dirty="0" smtClean="0"/>
                        <a:t>Los Angeles, CA</a:t>
                      </a:r>
                      <a:endParaRPr lang="en-US" dirty="0"/>
                    </a:p>
                  </a:txBody>
                  <a:tcPr/>
                </a:tc>
                <a:tc>
                  <a:txBody>
                    <a:bodyPr/>
                    <a:lstStyle/>
                    <a:p>
                      <a:r>
                        <a:rPr lang="en-US" b="1" dirty="0" smtClean="0"/>
                        <a:t>52% coal </a:t>
                      </a:r>
                      <a:r>
                        <a:rPr lang="en-US" b="0" dirty="0" smtClean="0">
                          <a:solidFill>
                            <a:srgbClr val="FF0000"/>
                          </a:solidFill>
                        </a:rPr>
                        <a:t>(From Utah)</a:t>
                      </a:r>
                      <a:r>
                        <a:rPr lang="en-US" dirty="0" smtClean="0"/>
                        <a:t>;</a:t>
                      </a:r>
                      <a:r>
                        <a:rPr lang="en-US" baseline="0" dirty="0" smtClean="0"/>
                        <a:t> 26% natural gas </a:t>
                      </a:r>
                      <a:r>
                        <a:rPr lang="en-US" baseline="0" dirty="0" smtClean="0">
                          <a:solidFill>
                            <a:srgbClr val="FF0000"/>
                          </a:solidFill>
                        </a:rPr>
                        <a:t>(local – from LA Basin); </a:t>
                      </a:r>
                      <a:r>
                        <a:rPr lang="en-US" baseline="0" dirty="0" smtClean="0"/>
                        <a:t>11% nuclear </a:t>
                      </a:r>
                      <a:r>
                        <a:rPr lang="en-US" baseline="0" dirty="0" smtClean="0">
                          <a:solidFill>
                            <a:srgbClr val="FF0000"/>
                          </a:solidFill>
                        </a:rPr>
                        <a:t>(local –  prob. from Canyon Diablo)</a:t>
                      </a:r>
                      <a:r>
                        <a:rPr lang="en-US" baseline="0" dirty="0" smtClean="0">
                          <a:solidFill>
                            <a:schemeClr val="tx1"/>
                          </a:solidFill>
                        </a:rPr>
                        <a:t>;</a:t>
                      </a:r>
                      <a:r>
                        <a:rPr lang="en-US" baseline="0" dirty="0" smtClean="0">
                          <a:solidFill>
                            <a:srgbClr val="FF0000"/>
                          </a:solidFill>
                        </a:rPr>
                        <a:t> </a:t>
                      </a:r>
                      <a:r>
                        <a:rPr lang="en-US" baseline="0" dirty="0" smtClean="0"/>
                        <a:t>6% hydro </a:t>
                      </a:r>
                      <a:r>
                        <a:rPr lang="en-US" baseline="0" dirty="0" smtClean="0">
                          <a:solidFill>
                            <a:srgbClr val="FF0000"/>
                          </a:solidFill>
                        </a:rPr>
                        <a:t>(from Colorado River)</a:t>
                      </a:r>
                      <a:endParaRPr lang="en-US" dirty="0">
                        <a:solidFill>
                          <a:srgbClr val="FF0000"/>
                        </a:solidFill>
                      </a:endParaRPr>
                    </a:p>
                  </a:txBody>
                  <a:tcPr/>
                </a:tc>
                <a:tc>
                  <a:txBody>
                    <a:bodyPr/>
                    <a:lstStyle/>
                    <a:p>
                      <a:r>
                        <a:rPr lang="en-US" dirty="0" smtClean="0"/>
                        <a:t>$0.12 per KWH</a:t>
                      </a:r>
                      <a:endParaRPr lang="en-US" dirty="0"/>
                    </a:p>
                  </a:txBody>
                  <a:tcPr/>
                </a:tc>
              </a:tr>
              <a:tr h="364067">
                <a:tc>
                  <a:txBody>
                    <a:bodyPr/>
                    <a:lstStyle/>
                    <a:p>
                      <a:r>
                        <a:rPr lang="en-US" sz="1200" dirty="0" smtClean="0"/>
                        <a:t>New</a:t>
                      </a:r>
                      <a:r>
                        <a:rPr lang="en-US" sz="1200" baseline="0" dirty="0" smtClean="0"/>
                        <a:t> York City, NY</a:t>
                      </a:r>
                      <a:endParaRPr lang="en-US" sz="1200" dirty="0"/>
                    </a:p>
                  </a:txBody>
                  <a:tcPr/>
                </a:tc>
                <a:tc>
                  <a:txBody>
                    <a:bodyPr/>
                    <a:lstStyle/>
                    <a:p>
                      <a:r>
                        <a:rPr lang="en-US" sz="1200" b="1" dirty="0" smtClean="0"/>
                        <a:t>30% coal</a:t>
                      </a:r>
                      <a:r>
                        <a:rPr lang="en-US" sz="1200" dirty="0" smtClean="0"/>
                        <a:t>; 21% nuclear; 20% natural gas ; 19% hydro; 10% oil</a:t>
                      </a:r>
                      <a:endParaRPr lang="en-US" sz="1200" dirty="0"/>
                    </a:p>
                  </a:txBody>
                  <a:tcPr/>
                </a:tc>
                <a:tc>
                  <a:txBody>
                    <a:bodyPr/>
                    <a:lstStyle/>
                    <a:p>
                      <a:endParaRPr lang="en-US" sz="1200" dirty="0"/>
                    </a:p>
                  </a:txBody>
                  <a:tcPr/>
                </a:tc>
              </a:tr>
              <a:tr h="364067">
                <a:tc>
                  <a:txBody>
                    <a:bodyPr/>
                    <a:lstStyle/>
                    <a:p>
                      <a:r>
                        <a:rPr lang="en-US" sz="1200" dirty="0" smtClean="0"/>
                        <a:t>Tulsa, OK</a:t>
                      </a:r>
                      <a:endParaRPr lang="en-US" sz="1200" dirty="0"/>
                    </a:p>
                  </a:txBody>
                  <a:tcPr/>
                </a:tc>
                <a:tc>
                  <a:txBody>
                    <a:bodyPr/>
                    <a:lstStyle/>
                    <a:p>
                      <a:endParaRPr lang="en-US" sz="1200" dirty="0"/>
                    </a:p>
                  </a:txBody>
                  <a:tcPr/>
                </a:tc>
                <a:tc>
                  <a:txBody>
                    <a:bodyPr/>
                    <a:lstStyle/>
                    <a:p>
                      <a:pPr algn="l" fontAlgn="b"/>
                      <a:r>
                        <a:rPr lang="en-US" sz="1200" b="0" i="0" u="none" strike="noStrike" dirty="0" smtClean="0">
                          <a:solidFill>
                            <a:srgbClr val="000000"/>
                          </a:solidFill>
                          <a:latin typeface="Calibri"/>
                        </a:rPr>
                        <a:t>0.0006510 </a:t>
                      </a:r>
                      <a:r>
                        <a:rPr lang="en-US" sz="1200" b="0" i="0" u="none" strike="noStrike" dirty="0">
                          <a:solidFill>
                            <a:srgbClr val="000000"/>
                          </a:solidFill>
                          <a:latin typeface="Calibri"/>
                        </a:rPr>
                        <a:t>Per KWH</a:t>
                      </a:r>
                    </a:p>
                  </a:txBody>
                  <a:tcPr marL="9525" marR="9525" marT="9525" marB="0" anchor="b"/>
                </a:tc>
              </a:tr>
            </a:tbl>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Common Sources </a:t>
            </a:r>
            <a:r>
              <a:rPr lang="en-US" dirty="0" smtClean="0"/>
              <a:t>of confusion</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Variety of energy sources used for electricity, heating and cooling</a:t>
            </a:r>
          </a:p>
          <a:p>
            <a:r>
              <a:rPr lang="en-US" dirty="0" smtClean="0"/>
              <a:t>Usage amounts depend on mix of sources (e.g. electric heating/cooling vs. gas/oil/propane heating/cooling) </a:t>
            </a:r>
          </a:p>
          <a:p>
            <a:r>
              <a:rPr lang="en-US" dirty="0" smtClean="0"/>
              <a:t>Units – electric units (e.g. KWH), thermal units (e.g. </a:t>
            </a:r>
            <a:r>
              <a:rPr lang="en-US" dirty="0" err="1" smtClean="0"/>
              <a:t>therms</a:t>
            </a:r>
            <a:r>
              <a:rPr lang="en-US" dirty="0" smtClean="0"/>
              <a:t>, BTU) One can convert among these units (1 </a:t>
            </a:r>
            <a:r>
              <a:rPr lang="en-US" dirty="0" err="1" smtClean="0"/>
              <a:t>kwh</a:t>
            </a:r>
            <a:r>
              <a:rPr lang="en-US" dirty="0" smtClean="0"/>
              <a:t> = 3412.14 BTU according to </a:t>
            </a:r>
            <a:r>
              <a:rPr lang="en-US" dirty="0" smtClean="0">
                <a:hlinkClick r:id="rId2"/>
              </a:rPr>
              <a:t>http://www.aps.org/policy/reports/popa-reports/energy/units.cfm</a:t>
            </a:r>
            <a:r>
              <a:rPr lang="en-US" dirty="0" smtClean="0"/>
              <a:t>; an American Physical Society site with an excellent discussion of energy units). More quantitative skill building!. </a:t>
            </a:r>
            <a:br>
              <a:rPr lang="en-US" dirty="0" smtClean="0"/>
            </a:b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sources of confusion</a:t>
            </a:r>
            <a:endParaRPr lang="en-US" dirty="0"/>
          </a:p>
        </p:txBody>
      </p:sp>
      <p:sp>
        <p:nvSpPr>
          <p:cNvPr id="3" name="Content Placeholder 2"/>
          <p:cNvSpPr>
            <a:spLocks noGrp="1"/>
          </p:cNvSpPr>
          <p:nvPr>
            <p:ph idx="1"/>
          </p:nvPr>
        </p:nvSpPr>
        <p:spPr/>
        <p:txBody>
          <a:bodyPr/>
          <a:lstStyle/>
          <a:p>
            <a:r>
              <a:rPr lang="en-US" dirty="0" smtClean="0"/>
              <a:t>Utility bills </a:t>
            </a:r>
          </a:p>
          <a:p>
            <a:pPr lvl="1"/>
            <a:r>
              <a:rPr lang="en-US" dirty="0" smtClean="0"/>
              <a:t>Challenging organization</a:t>
            </a:r>
          </a:p>
          <a:p>
            <a:pPr lvl="1"/>
            <a:r>
              <a:rPr lang="en-US" dirty="0" smtClean="0"/>
              <a:t>Separate “charges” that need to be added</a:t>
            </a:r>
          </a:p>
          <a:p>
            <a:r>
              <a:rPr lang="en-US" dirty="0" smtClean="0"/>
              <a:t>Utility websites</a:t>
            </a:r>
          </a:p>
          <a:p>
            <a:pPr lvl="1"/>
            <a:r>
              <a:rPr lang="en-US" dirty="0" smtClean="0"/>
              <a:t>Variable in amount of information</a:t>
            </a:r>
          </a:p>
          <a:p>
            <a:r>
              <a:rPr lang="en-US" dirty="0" smtClean="0"/>
              <a:t>Students from co-operative or other shared housing may not have bills</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questions for students</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Consider these questions (for class discussion and as part of your written assignment):</a:t>
            </a:r>
          </a:p>
          <a:p>
            <a:r>
              <a:rPr lang="en-US" dirty="0" smtClean="0"/>
              <a:t>How do the energy sources for your hometown compare (in cost and type) with the sources used by others in the class?</a:t>
            </a:r>
          </a:p>
          <a:p>
            <a:r>
              <a:rPr lang="en-US" dirty="0" smtClean="0"/>
              <a:t>What effect do the energy sources (including locations of power plants, mines, etc.) have on the environmental health of your hometown? Of the country? </a:t>
            </a:r>
          </a:p>
          <a:p>
            <a:r>
              <a:rPr lang="en-US" dirty="0" smtClean="0"/>
              <a:t>What did you learn from this exercise about your own energy use that was unexpected? What actions might you take in light of this knowledge?</a:t>
            </a:r>
          </a:p>
          <a:p>
            <a:r>
              <a:rPr lang="en-US" dirty="0" smtClean="0"/>
              <a:t>Frame and answer an additional question about energy use that arises from your research. </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new book you may not have encountered yet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James J. Farrell (St. Olaf College - American Studies, History, Environmental Studies), 2010, </a:t>
            </a:r>
            <a:r>
              <a:rPr lang="en-US" b="1" i="1" dirty="0" smtClean="0"/>
              <a:t>The Nature of College</a:t>
            </a:r>
            <a:r>
              <a:rPr lang="en-US" dirty="0" smtClean="0"/>
              <a:t>: Minneapolis, Milkweed Editions, 336 p.</a:t>
            </a:r>
          </a:p>
          <a:p>
            <a:endParaRPr lang="en-US" dirty="0" smtClean="0"/>
          </a:p>
          <a:p>
            <a:pPr>
              <a:buNone/>
            </a:pPr>
            <a:r>
              <a:rPr lang="en-US" dirty="0" smtClean="0"/>
              <a:t> Jim Farrell links environmental principles with higher education and the student experience in his characteristically funny and engaging way. David Orr (Oberlin College) calls this "the first book every college student [should] read.”</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Seminal moment for me</a:t>
            </a:r>
            <a:endParaRPr lang="en-US" dirty="0"/>
          </a:p>
        </p:txBody>
      </p:sp>
      <p:pic>
        <p:nvPicPr>
          <p:cNvPr id="4" name="Picture 2"/>
          <p:cNvPicPr>
            <a:picLocks noGrp="1" noChangeAspect="1" noChangeArrowheads="1"/>
          </p:cNvPicPr>
          <p:nvPr>
            <p:ph idx="1"/>
          </p:nvPr>
        </p:nvPicPr>
        <p:blipFill>
          <a:blip r:embed="rId2" cstate="print"/>
          <a:srcRect/>
          <a:stretch>
            <a:fillRect/>
          </a:stretch>
        </p:blipFill>
        <p:spPr bwMode="auto">
          <a:xfrm>
            <a:off x="381000" y="2971800"/>
            <a:ext cx="1885609" cy="1945612"/>
          </a:xfrm>
          <a:prstGeom prst="rect">
            <a:avLst/>
          </a:prstGeom>
          <a:noFill/>
          <a:ln w="9525">
            <a:noFill/>
            <a:miter lim="800000"/>
            <a:headEnd/>
            <a:tailEnd/>
          </a:ln>
          <a:effectLst/>
        </p:spPr>
      </p:pic>
      <p:pic>
        <p:nvPicPr>
          <p:cNvPr id="5" name="Picture 2"/>
          <p:cNvPicPr>
            <a:picLocks noChangeAspect="1" noChangeArrowheads="1"/>
          </p:cNvPicPr>
          <p:nvPr/>
        </p:nvPicPr>
        <p:blipFill>
          <a:blip r:embed="rId2" cstate="print"/>
          <a:srcRect/>
          <a:stretch>
            <a:fillRect/>
          </a:stretch>
        </p:blipFill>
        <p:spPr bwMode="auto">
          <a:xfrm>
            <a:off x="533400" y="4912388"/>
            <a:ext cx="1885609" cy="1945612"/>
          </a:xfrm>
          <a:prstGeom prst="rect">
            <a:avLst/>
          </a:prstGeom>
          <a:noFill/>
          <a:ln w="9525">
            <a:noFill/>
            <a:miter lim="800000"/>
            <a:headEnd/>
            <a:tailEnd/>
          </a:ln>
          <a:effectLst/>
        </p:spPr>
      </p:pic>
      <p:pic>
        <p:nvPicPr>
          <p:cNvPr id="6" name="Picture 2"/>
          <p:cNvPicPr>
            <a:picLocks noChangeAspect="1" noChangeArrowheads="1"/>
          </p:cNvPicPr>
          <p:nvPr/>
        </p:nvPicPr>
        <p:blipFill>
          <a:blip r:embed="rId2" cstate="print"/>
          <a:srcRect/>
          <a:stretch>
            <a:fillRect/>
          </a:stretch>
        </p:blipFill>
        <p:spPr bwMode="auto">
          <a:xfrm>
            <a:off x="4724400" y="4724400"/>
            <a:ext cx="1885609" cy="1945612"/>
          </a:xfrm>
          <a:prstGeom prst="rect">
            <a:avLst/>
          </a:prstGeom>
          <a:noFill/>
          <a:ln w="9525">
            <a:noFill/>
            <a:miter lim="800000"/>
            <a:headEnd/>
            <a:tailEnd/>
          </a:ln>
          <a:effectLst/>
        </p:spPr>
      </p:pic>
      <p:pic>
        <p:nvPicPr>
          <p:cNvPr id="7" name="Picture 2"/>
          <p:cNvPicPr>
            <a:picLocks noChangeAspect="1" noChangeArrowheads="1"/>
          </p:cNvPicPr>
          <p:nvPr/>
        </p:nvPicPr>
        <p:blipFill>
          <a:blip r:embed="rId2" cstate="print"/>
          <a:srcRect/>
          <a:stretch>
            <a:fillRect/>
          </a:stretch>
        </p:blipFill>
        <p:spPr bwMode="auto">
          <a:xfrm>
            <a:off x="2590800" y="2895600"/>
            <a:ext cx="1885609" cy="1945612"/>
          </a:xfrm>
          <a:prstGeom prst="rect">
            <a:avLst/>
          </a:prstGeom>
          <a:noFill/>
          <a:ln w="9525">
            <a:noFill/>
            <a:miter lim="800000"/>
            <a:headEnd/>
            <a:tailEnd/>
          </a:ln>
          <a:effectLst/>
        </p:spPr>
      </p:pic>
      <p:pic>
        <p:nvPicPr>
          <p:cNvPr id="10" name="Picture 2"/>
          <p:cNvPicPr>
            <a:picLocks noChangeAspect="1" noChangeArrowheads="1"/>
          </p:cNvPicPr>
          <p:nvPr/>
        </p:nvPicPr>
        <p:blipFill>
          <a:blip r:embed="rId2" cstate="print"/>
          <a:srcRect/>
          <a:stretch>
            <a:fillRect/>
          </a:stretch>
        </p:blipFill>
        <p:spPr bwMode="auto">
          <a:xfrm>
            <a:off x="2667000" y="4800600"/>
            <a:ext cx="1885609" cy="1945612"/>
          </a:xfrm>
          <a:prstGeom prst="rect">
            <a:avLst/>
          </a:prstGeom>
          <a:noFill/>
          <a:ln w="9525">
            <a:noFill/>
            <a:miter lim="800000"/>
            <a:headEnd/>
            <a:tailEnd/>
          </a:ln>
          <a:effectLst/>
        </p:spPr>
      </p:pic>
      <p:sp>
        <p:nvSpPr>
          <p:cNvPr id="13" name="TextBox 12"/>
          <p:cNvSpPr txBox="1"/>
          <p:nvPr/>
        </p:nvSpPr>
        <p:spPr>
          <a:xfrm>
            <a:off x="152400" y="1295400"/>
            <a:ext cx="4800600" cy="2031325"/>
          </a:xfrm>
          <a:prstGeom prst="rect">
            <a:avLst/>
          </a:prstGeom>
          <a:noFill/>
        </p:spPr>
        <p:txBody>
          <a:bodyPr wrap="square" rtlCol="0">
            <a:spAutoFit/>
          </a:bodyPr>
          <a:lstStyle/>
          <a:p>
            <a:pPr>
              <a:buFont typeface="Arial" pitchFamily="34" charset="0"/>
              <a:buChar char="•"/>
            </a:pPr>
            <a:r>
              <a:rPr lang="en-US" dirty="0" smtClean="0"/>
              <a:t>Science Museum of Minnesota</a:t>
            </a:r>
          </a:p>
          <a:p>
            <a:pPr>
              <a:buFont typeface="Arial" pitchFamily="34" charset="0"/>
              <a:buChar char="•"/>
            </a:pPr>
            <a:r>
              <a:rPr lang="en-US" dirty="0" smtClean="0"/>
              <a:t>Mid 1980s/early 1990s</a:t>
            </a:r>
          </a:p>
          <a:p>
            <a:pPr>
              <a:buFont typeface="Arial" pitchFamily="34" charset="0"/>
              <a:buChar char="•"/>
            </a:pPr>
            <a:r>
              <a:rPr lang="en-US" dirty="0" smtClean="0"/>
              <a:t>Northern States Power (now XCEL) interactive graphic</a:t>
            </a:r>
          </a:p>
          <a:p>
            <a:pPr>
              <a:buFont typeface="Arial" pitchFamily="34" charset="0"/>
              <a:buChar char="•"/>
            </a:pPr>
            <a:r>
              <a:rPr lang="en-US" dirty="0" smtClean="0"/>
              <a:t>Assumes ~70% coal, 30% nuclear</a:t>
            </a:r>
          </a:p>
          <a:p>
            <a:pPr>
              <a:buFont typeface="Arial" pitchFamily="34" charset="0"/>
              <a:buChar char="•"/>
            </a:pPr>
            <a:r>
              <a:rPr lang="en-US" dirty="0" smtClean="0"/>
              <a:t>10 </a:t>
            </a:r>
            <a:r>
              <a:rPr lang="en-US" dirty="0" err="1" smtClean="0"/>
              <a:t>kwh</a:t>
            </a:r>
            <a:r>
              <a:rPr lang="en-US" dirty="0" smtClean="0"/>
              <a:t>/day</a:t>
            </a:r>
          </a:p>
          <a:p>
            <a:endParaRPr lang="en-US" dirty="0"/>
          </a:p>
        </p:txBody>
      </p:sp>
      <p:pic>
        <p:nvPicPr>
          <p:cNvPr id="2051" name="Picture 3"/>
          <p:cNvPicPr>
            <a:picLocks noChangeAspect="1" noChangeArrowheads="1"/>
          </p:cNvPicPr>
          <p:nvPr/>
        </p:nvPicPr>
        <p:blipFill>
          <a:blip r:embed="rId3" cstate="print"/>
          <a:srcRect/>
          <a:stretch>
            <a:fillRect/>
          </a:stretch>
        </p:blipFill>
        <p:spPr bwMode="auto">
          <a:xfrm>
            <a:off x="5105400" y="1981200"/>
            <a:ext cx="3228975" cy="2047875"/>
          </a:xfrm>
          <a:prstGeom prst="rect">
            <a:avLst/>
          </a:prstGeom>
          <a:noFill/>
          <a:ln w="9525">
            <a:noFill/>
            <a:miter lim="800000"/>
            <a:headEnd/>
            <a:tailEnd/>
          </a:ln>
        </p:spPr>
      </p:pic>
      <p:sp>
        <p:nvSpPr>
          <p:cNvPr id="15" name="TextBox 14"/>
          <p:cNvSpPr txBox="1"/>
          <p:nvPr/>
        </p:nvSpPr>
        <p:spPr>
          <a:xfrm>
            <a:off x="5029200" y="4114800"/>
            <a:ext cx="3581400" cy="461665"/>
          </a:xfrm>
          <a:prstGeom prst="rect">
            <a:avLst/>
          </a:prstGeom>
          <a:noFill/>
        </p:spPr>
        <p:txBody>
          <a:bodyPr wrap="square" rtlCol="0">
            <a:spAutoFit/>
          </a:bodyPr>
          <a:lstStyle/>
          <a:p>
            <a:r>
              <a:rPr lang="en-US" sz="1200" dirty="0" smtClean="0"/>
              <a:t>http://www.peakoil.org.au/news/index.php?does_nuclear_energy_produce_no_co2.htm</a:t>
            </a:r>
            <a:endParaRPr lang="en-US" sz="1200" dirty="0"/>
          </a:p>
        </p:txBody>
      </p:sp>
      <p:sp>
        <p:nvSpPr>
          <p:cNvPr id="16" name="TextBox 15"/>
          <p:cNvSpPr txBox="1"/>
          <p:nvPr/>
        </p:nvSpPr>
        <p:spPr>
          <a:xfrm>
            <a:off x="6858000" y="5410200"/>
            <a:ext cx="2057400" cy="1200329"/>
          </a:xfrm>
          <a:prstGeom prst="rect">
            <a:avLst/>
          </a:prstGeom>
          <a:noFill/>
        </p:spPr>
        <p:txBody>
          <a:bodyPr wrap="square" rtlCol="0">
            <a:spAutoFit/>
          </a:bodyPr>
          <a:lstStyle/>
          <a:p>
            <a:r>
              <a:rPr lang="en-US" dirty="0" smtClean="0"/>
              <a:t>These quantities represent my recollections – not necessarily truth!</a:t>
            </a:r>
            <a:endParaRPr lang="en-US" dirty="0"/>
          </a:p>
        </p:txBody>
      </p:sp>
      <p:sp>
        <p:nvSpPr>
          <p:cNvPr id="17" name="Rounded Rectangle 16"/>
          <p:cNvSpPr/>
          <p:nvPr/>
        </p:nvSpPr>
        <p:spPr>
          <a:xfrm rot="20805880">
            <a:off x="5410200" y="3048000"/>
            <a:ext cx="685800" cy="609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1000" fill="hold"/>
                                        <p:tgtEl>
                                          <p:spTgt spid="17"/>
                                        </p:tgtEl>
                                        <p:attrNameLst>
                                          <p:attrName>ppt_x</p:attrName>
                                        </p:attrNameLst>
                                      </p:cBhvr>
                                      <p:tavLst>
                                        <p:tav tm="0">
                                          <p:val>
                                            <p:strVal val="1+#ppt_w/2"/>
                                          </p:val>
                                        </p:tav>
                                        <p:tav tm="100000">
                                          <p:val>
                                            <p:strVal val="#ppt_x"/>
                                          </p:val>
                                        </p:tav>
                                      </p:tavLst>
                                    </p:anim>
                                    <p:anim calcmode="lin" valueType="num">
                                      <p:cBhvr additive="base">
                                        <p:cTn id="8" dur="1000" fill="hold"/>
                                        <p:tgtEl>
                                          <p:spTgt spid="1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teaching activities </a:t>
            </a:r>
            <a:endParaRPr lang="en-US" dirty="0"/>
          </a:p>
        </p:txBody>
      </p:sp>
      <p:sp>
        <p:nvSpPr>
          <p:cNvPr id="3" name="Content Placeholder 2"/>
          <p:cNvSpPr>
            <a:spLocks noGrp="1"/>
          </p:cNvSpPr>
          <p:nvPr>
            <p:ph idx="1"/>
          </p:nvPr>
        </p:nvSpPr>
        <p:spPr/>
        <p:txBody>
          <a:bodyPr/>
          <a:lstStyle/>
          <a:p>
            <a:r>
              <a:rPr lang="en-US" dirty="0" smtClean="0">
                <a:hlinkClick r:id="rId2"/>
              </a:rPr>
              <a:t>Where Does Your Energy Come From?</a:t>
            </a:r>
            <a:r>
              <a:rPr lang="en-US" dirty="0" smtClean="0"/>
              <a:t> (SERC – Cutting Edge; Mary </a:t>
            </a:r>
            <a:r>
              <a:rPr lang="en-US" dirty="0" err="1" smtClean="0"/>
              <a:t>Savina</a:t>
            </a:r>
            <a:r>
              <a:rPr lang="en-US" dirty="0" smtClean="0"/>
              <a:t>)</a:t>
            </a:r>
          </a:p>
          <a:p>
            <a:r>
              <a:rPr lang="en-US" dirty="0" smtClean="0">
                <a:hlinkClick r:id="rId3"/>
              </a:rPr>
              <a:t>The Big Energy Gamble</a:t>
            </a:r>
            <a:r>
              <a:rPr lang="en-US" dirty="0" smtClean="0"/>
              <a:t> (CLEAN:  Jeff Lockwood – NOVA teachers)</a:t>
            </a:r>
          </a:p>
          <a:p>
            <a:r>
              <a:rPr lang="en-US" dirty="0" smtClean="0">
                <a:hlinkClick r:id="rId4"/>
              </a:rPr>
              <a:t>From Grid to Home</a:t>
            </a:r>
            <a:r>
              <a:rPr lang="en-US" dirty="0" smtClean="0"/>
              <a:t> (CLEAN:  Marie Johnson)</a:t>
            </a:r>
          </a:p>
          <a:p>
            <a:r>
              <a:rPr lang="en-US" dirty="0" smtClean="0"/>
              <a:t>Any number of Carbon Footprint calculators and exercises in the CLEAN collection, many using the </a:t>
            </a:r>
            <a:r>
              <a:rPr lang="en-US" dirty="0" smtClean="0">
                <a:hlinkClick r:id="rId5"/>
              </a:rPr>
              <a:t>EPA emission calculator</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Context for use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Introductory geology, including introductory environmental geology)</a:t>
            </a:r>
          </a:p>
          <a:p>
            <a:r>
              <a:rPr lang="en-US" dirty="0" smtClean="0"/>
              <a:t>Class size 18-48 </a:t>
            </a:r>
          </a:p>
          <a:p>
            <a:r>
              <a:rPr lang="en-US" dirty="0" smtClean="0"/>
              <a:t>Typical class:  students from a dozen or more states and at least a few foreign countries. </a:t>
            </a:r>
          </a:p>
          <a:p>
            <a:r>
              <a:rPr lang="en-US" dirty="0" smtClean="0"/>
              <a:t> Near the start of a unit on energy, whose other components might include reading, debates, a lab exercise on nuclear waste disposal, and drafting of an ideal energy policy</a:t>
            </a:r>
          </a:p>
          <a:p>
            <a:r>
              <a:rPr lang="en-US" dirty="0" smtClean="0"/>
              <a:t>Unit comes about 3/4 of the way through the course.</a:t>
            </a:r>
          </a:p>
          <a:p>
            <a:r>
              <a:rPr lang="en-US" dirty="0" smtClean="0"/>
              <a:t>Students asked at start of course to get a copy of a recent energy bill.</a:t>
            </a:r>
            <a:br>
              <a:rPr lang="en-US" dirty="0" smtClean="0"/>
            </a:b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Basics of assignment</a:t>
            </a:r>
            <a:endParaRPr lang="en-US" dirty="0"/>
          </a:p>
        </p:txBody>
      </p:sp>
      <p:sp>
        <p:nvSpPr>
          <p:cNvPr id="3" name="Content Placeholder 2"/>
          <p:cNvSpPr>
            <a:spLocks noGrp="1"/>
          </p:cNvSpPr>
          <p:nvPr>
            <p:ph idx="1"/>
          </p:nvPr>
        </p:nvSpPr>
        <p:spPr/>
        <p:txBody>
          <a:bodyPr>
            <a:normAutofit fontScale="92500"/>
          </a:bodyPr>
          <a:lstStyle/>
          <a:p>
            <a:r>
              <a:rPr lang="en-US" dirty="0" smtClean="0"/>
              <a:t>Acquire, read, and analyze a utility bill from your home.</a:t>
            </a:r>
          </a:p>
          <a:p>
            <a:r>
              <a:rPr lang="en-US" dirty="0" smtClean="0"/>
              <a:t>Trace the sources for your electricity, heating and cooling, and other components of energy use. </a:t>
            </a:r>
          </a:p>
          <a:p>
            <a:r>
              <a:rPr lang="en-US" dirty="0" smtClean="0"/>
              <a:t>Compare energy sources from different states and countries. </a:t>
            </a:r>
          </a:p>
          <a:p>
            <a:r>
              <a:rPr lang="en-US" dirty="0" smtClean="0"/>
              <a:t>Discuss energy sources, including their environmental, societal and economic advantages and disadvantages.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Presentation possibilities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Class discussions that culminate in each student writing a short essay that's evaluated as part of the course work (the teaching materials linked from this page assume this model) OR</a:t>
            </a:r>
          </a:p>
          <a:p>
            <a:r>
              <a:rPr lang="en-US" dirty="0" smtClean="0"/>
              <a:t>Part of a larger project on hometown environmental health. In this case, energy sources and uses are part of a series of topics (also including drinking water sources, watershed/water bodies, pollution and waste, natural hazards, and cancer rates) that students explore throughout the trimester and then write about as the course final exam.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Analyzing energy use data, including making conversion among units, and developing comparisons for different sources (quantitative skills).</a:t>
            </a:r>
          </a:p>
          <a:p>
            <a:r>
              <a:rPr lang="en-US" dirty="0" smtClean="0"/>
              <a:t>Calculating personal contribution to the energy expenditures of humans.</a:t>
            </a:r>
          </a:p>
          <a:p>
            <a:r>
              <a:rPr lang="en-US" dirty="0" smtClean="0"/>
              <a:t>Researching (and comparing) on-line and written documentation from government and utility sources.</a:t>
            </a:r>
          </a:p>
          <a:p>
            <a:r>
              <a:rPr lang="en-US" dirty="0" smtClean="0"/>
              <a:t>Summarizing and synthesizing the societal, economic and environmental costs and benefits of energy use.</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for students</a:t>
            </a:r>
            <a:endParaRPr lang="en-US" dirty="0"/>
          </a:p>
        </p:txBody>
      </p:sp>
      <p:sp>
        <p:nvSpPr>
          <p:cNvPr id="3" name="Content Placeholder 2"/>
          <p:cNvSpPr>
            <a:spLocks noGrp="1"/>
          </p:cNvSpPr>
          <p:nvPr>
            <p:ph idx="1"/>
          </p:nvPr>
        </p:nvSpPr>
        <p:spPr/>
        <p:txBody>
          <a:bodyPr>
            <a:normAutofit fontScale="62500" lnSpcReduction="20000"/>
          </a:bodyPr>
          <a:lstStyle/>
          <a:p>
            <a:pPr>
              <a:buNone/>
            </a:pPr>
            <a:r>
              <a:rPr lang="en-US" b="1" dirty="0" smtClean="0"/>
              <a:t>Before you start:</a:t>
            </a:r>
            <a:r>
              <a:rPr lang="en-US" dirty="0" smtClean="0"/>
              <a:t> Locate the utility bill from your home for a recent month. </a:t>
            </a:r>
          </a:p>
          <a:p>
            <a:pPr>
              <a:buNone/>
            </a:pPr>
            <a:r>
              <a:rPr lang="en-US" b="1" dirty="0" smtClean="0"/>
              <a:t>Start your research by answering these questions:</a:t>
            </a:r>
            <a:endParaRPr lang="en-US" dirty="0" smtClean="0"/>
          </a:p>
          <a:p>
            <a:r>
              <a:rPr lang="en-US" b="1" dirty="0" smtClean="0"/>
              <a:t>Where do you live?</a:t>
            </a:r>
            <a:endParaRPr lang="en-US" dirty="0" smtClean="0"/>
          </a:p>
          <a:p>
            <a:r>
              <a:rPr lang="en-US" b="1" dirty="0" smtClean="0"/>
              <a:t>How many utilities (or other sources) supply you with energy? What are their names?</a:t>
            </a:r>
            <a:endParaRPr lang="en-US" dirty="0" smtClean="0"/>
          </a:p>
          <a:p>
            <a:r>
              <a:rPr lang="en-US" b="1" dirty="0" smtClean="0"/>
              <a:t>What does your utility do to provide you with energy (</a:t>
            </a:r>
            <a:r>
              <a:rPr lang="en-US" dirty="0" smtClean="0"/>
              <a:t>e.g. burn coal for electricity</a:t>
            </a:r>
            <a:r>
              <a:rPr lang="en-US" b="1" dirty="0" smtClean="0"/>
              <a:t>)? Is it the same sources for all types of energy?</a:t>
            </a:r>
            <a:endParaRPr lang="en-US" dirty="0" smtClean="0"/>
          </a:p>
          <a:p>
            <a:r>
              <a:rPr lang="en-US" b="1" dirty="0" smtClean="0"/>
              <a:t>What is the cost per </a:t>
            </a:r>
            <a:r>
              <a:rPr lang="en-US" b="1" dirty="0" err="1" smtClean="0"/>
              <a:t>kwh</a:t>
            </a:r>
            <a:r>
              <a:rPr lang="en-US" b="1" dirty="0" smtClean="0"/>
              <a:t> of this electricity?</a:t>
            </a:r>
            <a:r>
              <a:rPr lang="en-US" dirty="0" smtClean="0"/>
              <a:t> </a:t>
            </a:r>
          </a:p>
          <a:p>
            <a:r>
              <a:rPr lang="en-US" b="1" dirty="0" smtClean="0"/>
              <a:t>What is the cost per day of  other forms of energy (</a:t>
            </a:r>
            <a:r>
              <a:rPr lang="en-US" dirty="0" smtClean="0"/>
              <a:t>e.g. heating</a:t>
            </a:r>
            <a:r>
              <a:rPr lang="en-US" b="1" dirty="0" smtClean="0"/>
              <a:t>)? Convert these amounts into </a:t>
            </a:r>
            <a:r>
              <a:rPr lang="en-US" b="1" dirty="0" err="1" smtClean="0"/>
              <a:t>kwh</a:t>
            </a:r>
            <a:r>
              <a:rPr lang="en-US" b="1" dirty="0" smtClean="0"/>
              <a:t> to get a comprehensive picture of your total energy use.</a:t>
            </a:r>
            <a:r>
              <a:rPr lang="en-US" dirty="0" smtClean="0"/>
              <a:t> </a:t>
            </a:r>
          </a:p>
          <a:p>
            <a:r>
              <a:rPr lang="en-US" b="1" dirty="0" smtClean="0"/>
              <a:t>Where does the energy come from?  (</a:t>
            </a:r>
            <a:r>
              <a:rPr lang="en-US" dirty="0" smtClean="0"/>
              <a:t>Where is the coal mined, the oil extracted, the uranium ore found?</a:t>
            </a:r>
            <a:r>
              <a:rPr lang="en-US" b="1" dirty="0" smtClean="0"/>
              <a:t>)</a:t>
            </a:r>
          </a:p>
          <a:p>
            <a:pPr>
              <a:buNone/>
            </a:pPr>
            <a:r>
              <a:rPr lang="en-US" b="1" dirty="0" smtClean="0">
                <a:solidFill>
                  <a:srgbClr val="0070C0"/>
                </a:solidFill>
              </a:rPr>
              <a:t>The </a:t>
            </a:r>
            <a:r>
              <a:rPr lang="en-US" b="1" dirty="0" smtClean="0">
                <a:solidFill>
                  <a:srgbClr val="0070C0"/>
                </a:solidFill>
                <a:hlinkClick r:id="rId2"/>
              </a:rPr>
              <a:t>student handout </a:t>
            </a:r>
            <a:r>
              <a:rPr lang="en-US" b="1" dirty="0" smtClean="0">
                <a:solidFill>
                  <a:srgbClr val="0070C0"/>
                </a:solidFill>
              </a:rPr>
              <a:t>linked from the assignment web page has more detail. </a:t>
            </a:r>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information for students</a:t>
            </a:r>
            <a:endParaRPr lang="en-US" dirty="0"/>
          </a:p>
        </p:txBody>
      </p:sp>
      <p:sp>
        <p:nvSpPr>
          <p:cNvPr id="3" name="Content Placeholder 2"/>
          <p:cNvSpPr>
            <a:spLocks noGrp="1"/>
          </p:cNvSpPr>
          <p:nvPr>
            <p:ph idx="1"/>
          </p:nvPr>
        </p:nvSpPr>
        <p:spPr/>
        <p:txBody>
          <a:bodyPr>
            <a:normAutofit/>
          </a:bodyPr>
          <a:lstStyle/>
          <a:p>
            <a:r>
              <a:rPr lang="en-US" dirty="0" smtClean="0"/>
              <a:t>US Government Energy Information Administration web sites</a:t>
            </a:r>
          </a:p>
          <a:p>
            <a:r>
              <a:rPr lang="en-US" dirty="0" smtClean="0"/>
              <a:t>State energy agencies web sites</a:t>
            </a:r>
          </a:p>
          <a:p>
            <a:r>
              <a:rPr lang="en-US" dirty="0" smtClean="0"/>
              <a:t>Utility web sites</a:t>
            </a:r>
          </a:p>
          <a:p>
            <a:r>
              <a:rPr lang="en-US" dirty="0" smtClean="0"/>
              <a:t>CO2 calculators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625</TotalTime>
  <Words>1544</Words>
  <Application>Microsoft Macintosh PowerPoint</Application>
  <PresentationFormat>On-screen Show (4:3)</PresentationFormat>
  <Paragraphs>148</Paragraphs>
  <Slides>18</Slides>
  <Notes>0</Notes>
  <HiddenSlides>0</HiddenSlides>
  <MMClips>0</MMClips>
  <ScaleCrop>false</ScaleCrop>
  <HeadingPairs>
    <vt:vector size="4" baseType="variant">
      <vt:variant>
        <vt:lpstr>Design Template</vt:lpstr>
      </vt:variant>
      <vt:variant>
        <vt:i4>1</vt:i4>
      </vt:variant>
      <vt:variant>
        <vt:lpstr>Slide Titles</vt:lpstr>
      </vt:variant>
      <vt:variant>
        <vt:i4>18</vt:i4>
      </vt:variant>
    </vt:vector>
  </HeadingPairs>
  <TitlesOfParts>
    <vt:vector size="19" baseType="lpstr">
      <vt:lpstr>Office Theme</vt:lpstr>
      <vt:lpstr>Where does your energy come from?</vt:lpstr>
      <vt:lpstr>Seminal moment for me</vt:lpstr>
      <vt:lpstr>Some teaching activities </vt:lpstr>
      <vt:lpstr>Context for use</vt:lpstr>
      <vt:lpstr>Basics of assignment</vt:lpstr>
      <vt:lpstr>Presentation possibilities</vt:lpstr>
      <vt:lpstr>Goals</vt:lpstr>
      <vt:lpstr>Questions for students</vt:lpstr>
      <vt:lpstr>Sources of information for students</vt:lpstr>
      <vt:lpstr>What students share</vt:lpstr>
      <vt:lpstr>Sample spreadsheet</vt:lpstr>
      <vt:lpstr>Sample - Comparative information</vt:lpstr>
      <vt:lpstr>A kinesthetic exercise</vt:lpstr>
      <vt:lpstr>Focus on energy sources</vt:lpstr>
      <vt:lpstr>Common Sources of confusion</vt:lpstr>
      <vt:lpstr>More sources of confusion</vt:lpstr>
      <vt:lpstr>Discussion questions for students</vt:lpstr>
      <vt:lpstr>A new book you may not have encountered yet</vt:lpstr>
    </vt:vector>
  </TitlesOfParts>
  <Company>Carleton College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Where does your energy come from?</dc:title>
  <dc:creator>Mary E. Savina</dc:creator>
  <cp:lastModifiedBy>Karen Kirk</cp:lastModifiedBy>
  <cp:revision>59</cp:revision>
  <dcterms:created xsi:type="dcterms:W3CDTF">2011-04-12T18:26:35Z</dcterms:created>
  <dcterms:modified xsi:type="dcterms:W3CDTF">2011-04-12T18:27:29Z</dcterms:modified>
</cp:coreProperties>
</file>