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9" r:id="rId3"/>
    <p:sldId id="260" r:id="rId4"/>
    <p:sldId id="262" r:id="rId5"/>
    <p:sldId id="263" r:id="rId6"/>
    <p:sldId id="310" r:id="rId7"/>
    <p:sldId id="257" r:id="rId8"/>
    <p:sldId id="258" r:id="rId9"/>
    <p:sldId id="276" r:id="rId10"/>
    <p:sldId id="280" r:id="rId11"/>
    <p:sldId id="268" r:id="rId12"/>
    <p:sldId id="314" r:id="rId13"/>
    <p:sldId id="269" r:id="rId14"/>
    <p:sldId id="270" r:id="rId15"/>
    <p:sldId id="271" r:id="rId16"/>
    <p:sldId id="284" r:id="rId17"/>
    <p:sldId id="272" r:id="rId18"/>
    <p:sldId id="285" r:id="rId19"/>
    <p:sldId id="286" r:id="rId20"/>
    <p:sldId id="273" r:id="rId21"/>
    <p:sldId id="287" r:id="rId22"/>
    <p:sldId id="288" r:id="rId23"/>
    <p:sldId id="290" r:id="rId24"/>
    <p:sldId id="275" r:id="rId25"/>
    <p:sldId id="292" r:id="rId26"/>
    <p:sldId id="294" r:id="rId27"/>
    <p:sldId id="295" r:id="rId28"/>
    <p:sldId id="293" r:id="rId29"/>
    <p:sldId id="296" r:id="rId30"/>
    <p:sldId id="298" r:id="rId31"/>
    <p:sldId id="277" r:id="rId32"/>
    <p:sldId id="291" r:id="rId33"/>
    <p:sldId id="281" r:id="rId34"/>
    <p:sldId id="299" r:id="rId35"/>
    <p:sldId id="311" r:id="rId36"/>
    <p:sldId id="283" r:id="rId37"/>
    <p:sldId id="301" r:id="rId38"/>
    <p:sldId id="266" r:id="rId39"/>
    <p:sldId id="302" r:id="rId40"/>
    <p:sldId id="267" r:id="rId41"/>
    <p:sldId id="304" r:id="rId42"/>
    <p:sldId id="305" r:id="rId43"/>
    <p:sldId id="312" r:id="rId44"/>
    <p:sldId id="313" r:id="rId45"/>
    <p:sldId id="303" r:id="rId46"/>
    <p:sldId id="306" r:id="rId47"/>
    <p:sldId id="307" r:id="rId48"/>
    <p:sldId id="308" r:id="rId49"/>
    <p:sldId id="29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CA8"/>
    <a:srgbClr val="5ADDD8"/>
    <a:srgbClr val="3CC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549D4-866A-0741-AF9C-657A98FFFA0B}" type="datetimeFigureOut">
              <a:rPr lang="en-US" smtClean="0"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6011-BF7A-9443-B4BF-BB36C14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8342-E543-3348-8771-9CA6878AD5D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DE999-24E4-BB4B-9694-60001471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23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F71-9E04-634D-8792-C3CE64F68B64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94-FE85-FE40-BEA0-F99E643FDDBE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0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29F-2730-4E43-9FE2-FECC68AF2D28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0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4295-1768-EB42-984C-A887F9A794D9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0B12-ECB0-7F47-9D6B-C1DF09981393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0803-927B-8A4E-82ED-07C27B431AFD}" type="datetime1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9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6E23-2C1A-C741-AC53-A21E16EA4A5E}" type="datetime1">
              <a:rPr lang="en-US" smtClean="0"/>
              <a:t>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6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0B4D-7AB3-E949-A225-5A5292185AA6}" type="datetime1">
              <a:rPr lang="en-US" smtClean="0"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2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2E0-52AE-E149-B86E-67BBAD9DBE20}" type="datetime1">
              <a:rPr lang="en-US" smtClean="0"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460F-B45E-D843-AFB0-4F0C39086249}" type="datetime1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580E-CA62-BA49-823A-1DDCF5D81FCD}" type="datetime1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4FB4-4F43-164F-B2B8-39B3DF4CD1F2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D11E2-3A09-A04A-B550-A608464B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6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662" y="1418613"/>
            <a:ext cx="7772400" cy="3335570"/>
          </a:xfrm>
        </p:spPr>
        <p:txBody>
          <a:bodyPr>
            <a:normAutofit fontScale="90000"/>
          </a:bodyPr>
          <a:lstStyle/>
          <a:p>
            <a:r>
              <a:rPr lang="en-US" sz="10700" b="1" dirty="0" smtClean="0">
                <a:solidFill>
                  <a:schemeClr val="bg1"/>
                </a:solidFill>
              </a:rPr>
              <a:t>COUNT TO </a:t>
            </a:r>
            <a:br>
              <a:rPr lang="en-US" sz="10700" b="1" dirty="0" smtClean="0">
                <a:solidFill>
                  <a:schemeClr val="bg1"/>
                </a:solidFill>
              </a:rPr>
            </a:br>
            <a:r>
              <a:rPr lang="en-US" sz="10700" b="1" dirty="0" smtClean="0">
                <a:solidFill>
                  <a:schemeClr val="bg1"/>
                </a:solidFill>
              </a:rPr>
              <a:t>TEN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(are you counting?)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Now,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NEXT PAGE…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stk19951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7" y="823419"/>
            <a:ext cx="2170248" cy="29718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48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7200" dirty="0" smtClean="0"/>
              <a:t>…BEFORE THEY SPEND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3CC644"/>
                </a:solidFill>
              </a:rPr>
              <a:t>$</a:t>
            </a:r>
            <a:r>
              <a:rPr lang="en-US" sz="7200" dirty="0">
                <a:solidFill>
                  <a:srgbClr val="3CC644"/>
                </a:solidFill>
              </a:rPr>
              <a:t>$$$ </a:t>
            </a:r>
            <a:r>
              <a:rPr lang="en-US" sz="7200" dirty="0" smtClean="0"/>
              <a:t>ON</a:t>
            </a:r>
            <a:r>
              <a:rPr lang="en-US" sz="7200" dirty="0" smtClean="0">
                <a:solidFill>
                  <a:srgbClr val="3CC644"/>
                </a:solidFill>
              </a:rPr>
              <a:t> </a:t>
            </a:r>
            <a:r>
              <a:rPr lang="en-US" sz="7200" dirty="0" smtClean="0"/>
              <a:t>TV</a:t>
            </a:r>
            <a:r>
              <a:rPr lang="en-US" sz="7200" dirty="0"/>
              <a:t>, 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RADIO</a:t>
            </a:r>
            <a:r>
              <a:rPr lang="en-US" sz="7200" dirty="0"/>
              <a:t>, 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</a:rPr>
              <a:t>PRINT</a:t>
            </a:r>
            <a:r>
              <a:rPr lang="en-US" sz="7200" dirty="0" smtClean="0"/>
              <a:t>, </a:t>
            </a:r>
            <a:r>
              <a:rPr lang="en-US" sz="7200" dirty="0" smtClean="0">
                <a:solidFill>
                  <a:srgbClr val="0000FF"/>
                </a:solidFill>
              </a:rPr>
              <a:t>INTERNET</a:t>
            </a:r>
            <a:r>
              <a:rPr lang="en-US" sz="7200" dirty="0"/>
              <a:t>, 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PACKAGING</a:t>
            </a:r>
            <a:r>
              <a:rPr lang="en-US" sz="7200" dirty="0"/>
              <a:t>, </a:t>
            </a:r>
            <a:r>
              <a:rPr lang="en-US" sz="7200" dirty="0">
                <a:solidFill>
                  <a:srgbClr val="FF6600"/>
                </a:solidFill>
              </a:rPr>
              <a:t>POINT OF SALE</a:t>
            </a:r>
            <a:r>
              <a:rPr lang="en-US" sz="7200" dirty="0"/>
              <a:t>, </a:t>
            </a:r>
            <a:r>
              <a:rPr lang="en-US" sz="7200" dirty="0">
                <a:solidFill>
                  <a:srgbClr val="FF0000"/>
                </a:solidFill>
              </a:rPr>
              <a:t>MEDIA</a:t>
            </a:r>
            <a:r>
              <a:rPr lang="en-US" sz="7200" dirty="0"/>
              <a:t>, </a:t>
            </a:r>
            <a:r>
              <a:rPr lang="en-US" sz="7200" dirty="0">
                <a:solidFill>
                  <a:schemeClr val="accent5"/>
                </a:solidFill>
              </a:rPr>
              <a:t>SPONSORSHIPS</a:t>
            </a:r>
            <a:r>
              <a:rPr lang="en-US" sz="7200" dirty="0"/>
              <a:t>, </a:t>
            </a:r>
            <a:r>
              <a:rPr lang="en-US" sz="7200" dirty="0" smtClean="0">
                <a:solidFill>
                  <a:schemeClr val="accent3"/>
                </a:solidFill>
              </a:rPr>
              <a:t>COUPONS</a:t>
            </a:r>
            <a:r>
              <a:rPr lang="en-US" sz="7200" dirty="0" smtClean="0"/>
              <a:t>, </a:t>
            </a:r>
            <a:r>
              <a:rPr lang="en-US" sz="7200" dirty="0" smtClean="0">
                <a:solidFill>
                  <a:srgbClr val="3366FF"/>
                </a:solidFill>
              </a:rPr>
              <a:t>SIGNAGE</a:t>
            </a:r>
            <a:r>
              <a:rPr lang="en-US" sz="7200" dirty="0" smtClean="0"/>
              <a:t>, </a:t>
            </a:r>
            <a:r>
              <a:rPr lang="en-US" sz="7200" dirty="0" smtClean="0">
                <a:solidFill>
                  <a:schemeClr val="bg1">
                    <a:lumMod val="65000"/>
                  </a:schemeClr>
                </a:solidFill>
              </a:rPr>
              <a:t>GAMES</a:t>
            </a:r>
            <a:r>
              <a:rPr lang="en-US" sz="7200" dirty="0" smtClean="0"/>
              <a:t>… </a:t>
            </a:r>
            <a:endParaRPr lang="en-US" sz="72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2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" y="1801914"/>
            <a:ext cx="8864237" cy="5015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975" y="39027"/>
            <a:ext cx="8091460" cy="5289016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THEY START WITH “THE </a:t>
            </a:r>
            <a:br>
              <a:rPr lang="en-US" sz="9600" dirty="0" smtClean="0"/>
            </a:br>
            <a:r>
              <a:rPr lang="en-US" sz="9600" dirty="0" smtClean="0"/>
              <a:t>CREATIVE BRIEF”</a:t>
            </a:r>
            <a:endParaRPr lang="en-US" sz="9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96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LET’S USE SOMETHING AS SIMPLE AS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CHEERIOS</a:t>
            </a:r>
            <a:r>
              <a:rPr lang="en-US" sz="5400" dirty="0" smtClean="0">
                <a:solidFill>
                  <a:schemeClr val="bg1"/>
                </a:solidFill>
              </a:rPr>
              <a:t> TO EXPLORE THE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“CREATIVE BRIEF”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APPROACH TO </a:t>
            </a:r>
            <a:r>
              <a:rPr lang="en-US" sz="7200" dirty="0" smtClean="0">
                <a:solidFill>
                  <a:schemeClr val="bg1"/>
                </a:solidFill>
              </a:rPr>
              <a:t>MESSAGING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" y="0"/>
            <a:ext cx="9287840" cy="66311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20211"/>
            <a:ext cx="8993817" cy="66311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/>
              <a:t>#1. WHAT IS THE SINGLE MOST IMPORTANT</a:t>
            </a:r>
          </a:p>
          <a:p>
            <a:pPr marL="0" indent="0" algn="ctr">
              <a:buNone/>
            </a:pPr>
            <a:r>
              <a:rPr lang="en-US" sz="7200" dirty="0" smtClean="0"/>
              <a:t>OBJECTIVE OF OUR</a:t>
            </a:r>
            <a:br>
              <a:rPr lang="en-US" sz="7200" dirty="0" smtClean="0"/>
            </a:br>
            <a:r>
              <a:rPr lang="en-US" sz="7200" dirty="0" smtClean="0"/>
              <a:t>COMMUNICATIONS?</a:t>
            </a:r>
            <a:endParaRPr lang="en-US" sz="7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63" y="84535"/>
            <a:ext cx="8229600" cy="1143000"/>
          </a:xfrm>
        </p:spPr>
        <p:txBody>
          <a:bodyPr/>
          <a:lstStyle/>
          <a:p>
            <a:r>
              <a:rPr lang="en-US" dirty="0" smtClean="0"/>
              <a:t>(A SIMPLE “CHEERIOS” EXAMPLE)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59785" y="1673523"/>
            <a:ext cx="58021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SELL MORE  </a:t>
            </a:r>
          </a:p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CHEERIOS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436" y="1304191"/>
            <a:ext cx="363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#1. Single most important objective: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16" y="288312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#2. WHO IS YOUR </a:t>
            </a:r>
            <a:br>
              <a:rPr lang="en-US" sz="7200" dirty="0" smtClean="0"/>
            </a:br>
            <a:r>
              <a:rPr lang="en-US" sz="7200" dirty="0" smtClean="0"/>
              <a:t>MOST IMPORTANT AUDIENCE?</a:t>
            </a:r>
            <a:endParaRPr lang="en-US" sz="7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8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712" y="1697497"/>
            <a:ext cx="8338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YOUNG MOMS*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230" y="1304191"/>
            <a:ext cx="363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#2. Single most important audience: </a:t>
            </a:r>
            <a:endParaRPr lang="en-US" dirty="0"/>
          </a:p>
        </p:txBody>
      </p:sp>
      <p:pic>
        <p:nvPicPr>
          <p:cNvPr id="3" name="Picture 2" descr="732101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2" y="3267157"/>
            <a:ext cx="1563676" cy="3438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8297" y="6028638"/>
            <a:ext cx="659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*Moms (25-40) hold more purchasing power than any demographic.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7" y="2673089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#3. WHAT IS THE MOST IMPORTANT AUDIENCE BENEFIT?</a:t>
            </a:r>
            <a:endParaRPr lang="en-US" sz="7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2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733" y="450840"/>
            <a:ext cx="8045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THEIR CHILDREN’S </a:t>
            </a:r>
          </a:p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HEALTH AND WELLNESS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16" y="3867160"/>
            <a:ext cx="3213100" cy="2527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5733" y="26617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#3. Most important audience benefit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2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7" y="2673089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#4. WHY SHOULD THEY BELIEVE THIS? 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7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571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</a:rPr>
              <a:t>IN :10, WHAT WOULD YOU SAY TO SOMEONE TO CONVINCE HIM/HER ABOUT CLIMATE CHANGE?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0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9-11 at 9.3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7" y="2636696"/>
            <a:ext cx="4651378" cy="397068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097" y="32248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DOCTORS PREFER MULTI-GRAIN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876" y="3183630"/>
            <a:ext cx="2884333" cy="221958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3426" y="266174"/>
            <a:ext cx="339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#4.  Why should they believe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74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7" y="2673089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#5. WHAT IS THE BIGGEST OBSTACLE?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787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THE KIDS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735174"/>
            <a:ext cx="3505200" cy="2311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5733" y="26617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#5. What is the biggest obstacle?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54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95" y="2293693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#5. THE MOST IMPORTANT MESSAGE? 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97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9-11 at 8.16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92" y="1632055"/>
            <a:ext cx="3458808" cy="4757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8224" y="488349"/>
            <a:ext cx="7506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KIDS         CHEERIOS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1" name="Heart 10"/>
          <p:cNvSpPr/>
          <p:nvPr/>
        </p:nvSpPr>
        <p:spPr>
          <a:xfrm>
            <a:off x="3094392" y="809095"/>
            <a:ext cx="822960" cy="822960"/>
          </a:xfrm>
          <a:prstGeom prst="hear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24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7733" y="170801"/>
            <a:ext cx="33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#5.The most important message?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53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95" y="2293693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#6. WHAT DO WE WANT THE AUDIENCE TO DO?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7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9-11 at 7.54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b="3855"/>
          <a:stretch>
            <a:fillRect/>
          </a:stretch>
        </p:blipFill>
        <p:spPr>
          <a:xfrm>
            <a:off x="302339" y="2513915"/>
            <a:ext cx="3666362" cy="2016358"/>
          </a:xfrm>
        </p:spPr>
      </p:pic>
      <p:pic>
        <p:nvPicPr>
          <p:cNvPr id="7" name="Picture 6" descr="Screen Shot 2012-09-11 at 8.17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10" y="2310491"/>
            <a:ext cx="3069935" cy="2631373"/>
          </a:xfrm>
          <a:prstGeom prst="rect">
            <a:avLst/>
          </a:prstGeom>
        </p:spPr>
      </p:pic>
      <p:pic>
        <p:nvPicPr>
          <p:cNvPr id="9" name="Picture 8" descr="Screen Shot 2012-09-11 at 9.29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27" y="4062100"/>
            <a:ext cx="2677283" cy="265937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26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2339" y="205591"/>
            <a:ext cx="84382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EMOTIONALLY </a:t>
            </a:r>
          </a:p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ATTACH TO CHEERIOS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339" y="205591"/>
            <a:ext cx="417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#6.  What do we want the audience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8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95" y="2293693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</a:t>
            </a:r>
            <a:r>
              <a:rPr lang="en-US" sz="7200" dirty="0"/>
              <a:t>7</a:t>
            </a:r>
            <a:r>
              <a:rPr lang="en-US" sz="7200" dirty="0" smtClean="0"/>
              <a:t>.HOW WILL WE KNOW IF OUR MESSAGE WORKED?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52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3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SALES FIGURES AND BRAND LOYALTY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creen Shot 2012-09-11 at 10.13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53" y="2592592"/>
            <a:ext cx="5154073" cy="3483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66174"/>
            <a:ext cx="451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#7. How will we know if our message worked?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37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9-11 at 10.46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78" y="587046"/>
            <a:ext cx="6396195" cy="47142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27" y="1095572"/>
            <a:ext cx="2726348" cy="56259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dirty="0" smtClean="0"/>
              <a:t>ZIPCAR CREATIVE BRIEF:</a:t>
            </a:r>
          </a:p>
          <a:p>
            <a:pPr marL="0" indent="0">
              <a:buNone/>
            </a:pPr>
            <a:r>
              <a:rPr lang="en-US" sz="1800" dirty="0" smtClean="0"/>
              <a:t>#1 What is the single most important objective of our communications? </a:t>
            </a:r>
          </a:p>
          <a:p>
            <a:pPr marL="0" indent="0">
              <a:buNone/>
            </a:pPr>
            <a:r>
              <a:rPr lang="en-US" sz="1800" dirty="0" smtClean="0"/>
              <a:t>Get people to think they might not need to own their own car</a:t>
            </a:r>
          </a:p>
          <a:p>
            <a:pPr marL="0" indent="0">
              <a:buNone/>
            </a:pPr>
            <a:r>
              <a:rPr lang="en-US" sz="1800" dirty="0" smtClean="0"/>
              <a:t>#2 Who is our most important audience?</a:t>
            </a:r>
          </a:p>
          <a:p>
            <a:pPr marL="0" indent="0">
              <a:buNone/>
            </a:pPr>
            <a:r>
              <a:rPr lang="en-US" sz="1800" dirty="0" smtClean="0"/>
              <a:t>City people with cars who walk to work</a:t>
            </a:r>
          </a:p>
          <a:p>
            <a:pPr marL="0" indent="0">
              <a:buNone/>
            </a:pPr>
            <a:r>
              <a:rPr lang="en-US" sz="1800" dirty="0" smtClean="0"/>
              <a:t>#3 What is the most important audience benefit?</a:t>
            </a:r>
          </a:p>
          <a:p>
            <a:pPr marL="0" indent="0">
              <a:buNone/>
            </a:pPr>
            <a:r>
              <a:rPr lang="en-US" sz="1800" dirty="0" smtClean="0"/>
              <a:t>No hassle and expense of a car.</a:t>
            </a:r>
          </a:p>
          <a:p>
            <a:pPr marL="0" indent="0">
              <a:buNone/>
            </a:pPr>
            <a:r>
              <a:rPr lang="en-US" sz="1800" dirty="0" smtClean="0"/>
              <a:t>#4 Why should they believe this?</a:t>
            </a:r>
          </a:p>
          <a:p>
            <a:pPr marL="0" indent="0">
              <a:buNone/>
            </a:pPr>
            <a:r>
              <a:rPr lang="en-US" sz="1800" dirty="0" smtClean="0"/>
              <a:t>You can rent nearby by the hour</a:t>
            </a:r>
          </a:p>
          <a:p>
            <a:pPr marL="0" indent="0">
              <a:buNone/>
            </a:pPr>
            <a:r>
              <a:rPr lang="en-US" sz="1800" dirty="0" smtClean="0"/>
              <a:t>#5 What is the biggest obstacle?</a:t>
            </a:r>
          </a:p>
          <a:p>
            <a:pPr marL="0" indent="0">
              <a:buNone/>
            </a:pPr>
            <a:r>
              <a:rPr lang="en-US" sz="1800" dirty="0"/>
              <a:t>N</a:t>
            </a:r>
            <a:r>
              <a:rPr lang="en-US" sz="1800" dirty="0" smtClean="0"/>
              <a:t>ew concept</a:t>
            </a:r>
          </a:p>
          <a:p>
            <a:pPr marL="0" indent="0">
              <a:buNone/>
            </a:pPr>
            <a:r>
              <a:rPr lang="en-US" sz="1800" dirty="0" smtClean="0"/>
              <a:t>#6 The most important message?</a:t>
            </a:r>
          </a:p>
          <a:p>
            <a:pPr marL="0" indent="0">
              <a:buNone/>
            </a:pPr>
            <a:r>
              <a:rPr lang="en-US" sz="1800" dirty="0" smtClean="0"/>
              <a:t>Wheels when you want them</a:t>
            </a:r>
          </a:p>
          <a:p>
            <a:pPr marL="0" indent="0">
              <a:buNone/>
            </a:pPr>
            <a:r>
              <a:rPr lang="en-US" sz="1800" dirty="0" smtClean="0"/>
              <a:t>#7 What do we want the audience to do?</a:t>
            </a:r>
          </a:p>
          <a:p>
            <a:pPr marL="0" indent="0">
              <a:buNone/>
            </a:pPr>
            <a:r>
              <a:rPr lang="en-US" sz="1800" dirty="0" smtClean="0"/>
              <a:t>Get people to check to see if there is one in their neighborhood.</a:t>
            </a:r>
          </a:p>
          <a:p>
            <a:pPr marL="0" indent="0">
              <a:buNone/>
            </a:pPr>
            <a:r>
              <a:rPr lang="en-US" sz="1800" dirty="0" smtClean="0"/>
              <a:t>#8 How will we know if we are successful?</a:t>
            </a:r>
          </a:p>
          <a:p>
            <a:pPr marL="0" indent="0">
              <a:buNone/>
            </a:pPr>
            <a:r>
              <a:rPr lang="en-US" sz="1800" dirty="0" smtClean="0"/>
              <a:t>Memberships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29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7327" y="217714"/>
            <a:ext cx="563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OF “EXECUTIONS” BASED ON A CREATIVE 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1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074" y="883811"/>
            <a:ext cx="595735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TALK INTO YOUR </a:t>
            </a:r>
          </a:p>
          <a:p>
            <a:pPr algn="ctr"/>
            <a:r>
              <a:rPr lang="en-US" sz="6000" dirty="0" smtClean="0"/>
              <a:t>MEMO RECORDER</a:t>
            </a:r>
          </a:p>
          <a:p>
            <a:pPr algn="ctr"/>
            <a:r>
              <a:rPr lang="en-US" sz="6000" dirty="0" smtClean="0"/>
              <a:t>FOR </a:t>
            </a:r>
            <a:r>
              <a:rPr lang="en-US" sz="6000" dirty="0"/>
              <a:t>1</a:t>
            </a:r>
            <a:r>
              <a:rPr lang="en-US" sz="6000" dirty="0" smtClean="0"/>
              <a:t>0 seconds</a:t>
            </a:r>
          </a:p>
          <a:p>
            <a:pPr algn="ctr"/>
            <a:endParaRPr lang="en-US" sz="6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tk19951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67" y="3584022"/>
            <a:ext cx="2170248" cy="29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71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27" y="504312"/>
            <a:ext cx="2726348" cy="56259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dirty="0" smtClean="0"/>
              <a:t>STONYFIELD ORGANIC CREATIVE BRIEF:</a:t>
            </a:r>
          </a:p>
          <a:p>
            <a:pPr marL="0" indent="0">
              <a:buNone/>
            </a:pPr>
            <a:r>
              <a:rPr lang="en-US" sz="1800" dirty="0" smtClean="0"/>
              <a:t>#1 What is the single most important objective of our communications? </a:t>
            </a:r>
          </a:p>
          <a:p>
            <a:pPr marL="0" indent="0">
              <a:buNone/>
            </a:pPr>
            <a:r>
              <a:rPr lang="en-US" sz="1800" dirty="0" smtClean="0"/>
              <a:t>Organic is healthier for people and planet</a:t>
            </a:r>
          </a:p>
          <a:p>
            <a:pPr marL="0" indent="0">
              <a:buNone/>
            </a:pPr>
            <a:r>
              <a:rPr lang="en-US" sz="1800" dirty="0" smtClean="0"/>
              <a:t>#2 Who is our most important audience?</a:t>
            </a:r>
          </a:p>
          <a:p>
            <a:pPr marL="0" indent="0">
              <a:buNone/>
            </a:pPr>
            <a:r>
              <a:rPr lang="en-US" sz="1800" dirty="0" smtClean="0"/>
              <a:t>Moms - shoppers</a:t>
            </a:r>
          </a:p>
          <a:p>
            <a:pPr marL="0" indent="0">
              <a:buNone/>
            </a:pPr>
            <a:r>
              <a:rPr lang="en-US" sz="1800" dirty="0" smtClean="0"/>
              <a:t>#3 What is the most important audience benefit?</a:t>
            </a:r>
          </a:p>
          <a:p>
            <a:pPr marL="0" indent="0">
              <a:buNone/>
            </a:pPr>
            <a:r>
              <a:rPr lang="en-US" sz="1800" dirty="0" smtClean="0"/>
              <a:t>Health</a:t>
            </a:r>
          </a:p>
          <a:p>
            <a:pPr marL="0" indent="0">
              <a:buNone/>
            </a:pPr>
            <a:r>
              <a:rPr lang="en-US" sz="1800" dirty="0" smtClean="0"/>
              <a:t>#4 Why should they believe this?</a:t>
            </a:r>
          </a:p>
          <a:p>
            <a:pPr marL="0" indent="0">
              <a:buNone/>
            </a:pPr>
            <a:r>
              <a:rPr lang="en-US" sz="1800" dirty="0" smtClean="0"/>
              <a:t>Healthy cows make healthy milk</a:t>
            </a:r>
          </a:p>
          <a:p>
            <a:pPr marL="0" indent="0">
              <a:buNone/>
            </a:pPr>
            <a:r>
              <a:rPr lang="en-US" sz="1800" dirty="0" smtClean="0"/>
              <a:t>#5 What is the biggest obstacle?</a:t>
            </a:r>
          </a:p>
          <a:p>
            <a:pPr marL="0" indent="0">
              <a:buNone/>
            </a:pPr>
            <a:r>
              <a:rPr lang="en-US" sz="1800" dirty="0" smtClean="0"/>
              <a:t>Confidence in our food system</a:t>
            </a:r>
          </a:p>
          <a:p>
            <a:pPr marL="0" indent="0">
              <a:buNone/>
            </a:pPr>
            <a:r>
              <a:rPr lang="en-US" sz="1800" dirty="0" smtClean="0"/>
              <a:t>#6 The most important message?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No hormones</a:t>
            </a:r>
            <a:r>
              <a:rPr lang="en-US" sz="1800" dirty="0"/>
              <a:t>, antibiotics and pesticides</a:t>
            </a:r>
          </a:p>
          <a:p>
            <a:pPr marL="0" indent="0">
              <a:buNone/>
            </a:pPr>
            <a:r>
              <a:rPr lang="en-US" sz="1800" dirty="0" smtClean="0"/>
              <a:t>#7 What do we want the audience to do?</a:t>
            </a:r>
          </a:p>
          <a:p>
            <a:pPr marL="0" indent="0">
              <a:buNone/>
            </a:pPr>
            <a:r>
              <a:rPr lang="en-US" sz="1800" dirty="0" smtClean="0"/>
              <a:t>Try it</a:t>
            </a:r>
          </a:p>
          <a:p>
            <a:pPr marL="0" indent="0">
              <a:buNone/>
            </a:pPr>
            <a:r>
              <a:rPr lang="en-US" sz="1800" dirty="0" smtClean="0"/>
              <a:t>#8 How will we know if we are successful? </a:t>
            </a:r>
          </a:p>
          <a:p>
            <a:pPr marL="0" indent="0">
              <a:buNone/>
            </a:pPr>
            <a:r>
              <a:rPr lang="en-US" sz="1800" dirty="0" smtClean="0"/>
              <a:t>Sales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 descr="Screen Shot 2012-09-11 at 10.39.45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81" y="504312"/>
            <a:ext cx="5310080" cy="391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43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41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LET’S DO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95" y="1727116"/>
            <a:ext cx="6876493" cy="4629234"/>
          </a:xfrm>
          <a:prstGeom prst="rect">
            <a:avLst/>
          </a:prstGeom>
        </p:spPr>
      </p:pic>
      <p:pic>
        <p:nvPicPr>
          <p:cNvPr id="7" name="Picture 6" descr="Screen Shot 2012-09-11 at 10.0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2" y="2783210"/>
            <a:ext cx="4831826" cy="1008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6626" y="3792051"/>
            <a:ext cx="6140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CREATIVE BRIEF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58231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" y="0"/>
            <a:ext cx="9287840" cy="66311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20211"/>
            <a:ext cx="8993817" cy="66311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/>
              <a:t>#1. WHAT IS THE SINGLE MOST IMPORTANT</a:t>
            </a:r>
          </a:p>
          <a:p>
            <a:pPr marL="0" indent="0" algn="ctr">
              <a:buNone/>
            </a:pPr>
            <a:r>
              <a:rPr lang="en-US" sz="7200" dirty="0" smtClean="0"/>
              <a:t>OBJECTIVE OF OUR</a:t>
            </a:r>
            <a:br>
              <a:rPr lang="en-US" sz="7200" dirty="0" smtClean="0"/>
            </a:br>
            <a:r>
              <a:rPr lang="en-US" sz="7200" dirty="0" smtClean="0"/>
              <a:t>COMMUNICATIONS?</a:t>
            </a:r>
            <a:endParaRPr lang="en-US" sz="7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70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753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For example….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15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AGREE THAT WE ARE AFFECTING 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OUR CLIMATE NEGATIVELY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91" y="2783209"/>
            <a:ext cx="3264056" cy="32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86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16" y="288312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#2. WHO IS OUR </a:t>
            </a:r>
            <a:br>
              <a:rPr lang="en-US" sz="7200" dirty="0" smtClean="0"/>
            </a:br>
            <a:r>
              <a:rPr lang="en-US" sz="7200" dirty="0" smtClean="0"/>
              <a:t>MOST IMPORTANT AUDIENCE?</a:t>
            </a:r>
            <a:endParaRPr lang="en-US" sz="7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64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35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 rot="3636609">
            <a:off x="1142923" y="1669741"/>
            <a:ext cx="1229112" cy="82296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Up Arrow 8"/>
          <p:cNvSpPr/>
          <p:nvPr/>
        </p:nvSpPr>
        <p:spPr>
          <a:xfrm rot="7388181">
            <a:off x="1638852" y="3821201"/>
            <a:ext cx="1229112" cy="822960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7595" y="1868714"/>
            <a:ext cx="5619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Intellectuals, thought leaders, press, who will spread the message to “apathies” to convert them to action, and build momentum </a:t>
            </a:r>
            <a:r>
              <a:rPr lang="en-US" sz="2400" dirty="0"/>
              <a:t>(</a:t>
            </a:r>
            <a:r>
              <a:rPr lang="en-US" sz="2400" dirty="0" smtClean="0"/>
              <a:t>ignoring the non-believers.)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33907" y="3973285"/>
            <a:ext cx="22179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People who are: </a:t>
            </a:r>
          </a:p>
          <a:p>
            <a:r>
              <a:rPr lang="en-US" sz="2400" dirty="0" smtClean="0"/>
              <a:t>•uneducated </a:t>
            </a:r>
          </a:p>
          <a:p>
            <a:r>
              <a:rPr lang="en-US" sz="2400" dirty="0" smtClean="0"/>
              <a:t>•non-believers</a:t>
            </a:r>
          </a:p>
          <a:p>
            <a:r>
              <a:rPr lang="en-US" sz="2400" dirty="0" smtClean="0"/>
              <a:t>•creationists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43857" y="2177143"/>
            <a:ext cx="35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5256" y="4006334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13372" y="6210034"/>
            <a:ext cx="557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See” Conscious Consumers in a Nutshell, by Martha Shaw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24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044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b. </a:t>
            </a:r>
            <a:r>
              <a:rPr lang="en-US" sz="7200" dirty="0" smtClean="0">
                <a:solidFill>
                  <a:srgbClr val="FF0000"/>
                </a:solidFill>
              </a:rPr>
              <a:t>Let’s choose B</a:t>
            </a:r>
            <a:endParaRPr lang="en-US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•</a:t>
            </a:r>
            <a:r>
              <a:rPr lang="en-US" sz="7200" dirty="0" smtClean="0">
                <a:solidFill>
                  <a:srgbClr val="FF0000"/>
                </a:solidFill>
              </a:rPr>
              <a:t> Uneducated</a:t>
            </a:r>
            <a:endParaRPr lang="en-US" sz="7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• </a:t>
            </a:r>
            <a:r>
              <a:rPr lang="en-US" sz="7200" dirty="0" smtClean="0">
                <a:solidFill>
                  <a:srgbClr val="FF0000"/>
                </a:solidFill>
              </a:rPr>
              <a:t>Non-believers</a:t>
            </a:r>
          </a:p>
          <a:p>
            <a:pPr marL="0" indent="0">
              <a:buNone/>
            </a:pPr>
            <a:r>
              <a:rPr lang="en-US" sz="7200" smtClean="0">
                <a:solidFill>
                  <a:srgbClr val="FF0000"/>
                </a:solidFill>
              </a:rPr>
              <a:t>• Creationists</a:t>
            </a:r>
            <a:r>
              <a:rPr lang="en-US" sz="7200" dirty="0">
                <a:solidFill>
                  <a:srgbClr val="FF0000"/>
                </a:solidFill>
              </a:rPr>
              <a:t>/ anti-scientists</a:t>
            </a:r>
          </a:p>
          <a:p>
            <a:pPr marL="0" indent="0" algn="ctr">
              <a:buNone/>
            </a:pP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93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7" y="2673089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#3. WHAT IS THE MOST IMPORTANT AUDIENCE BENEFIT?</a:t>
            </a:r>
            <a:endParaRPr lang="en-US" sz="7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8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38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“Be smarter than your friends”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9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7" y="2673089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#4. WHY SHOULD THEY BELIEVE THIS? 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3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TALK TO HER</a:t>
            </a:r>
            <a:endParaRPr lang="en-US" dirty="0"/>
          </a:p>
        </p:txBody>
      </p:sp>
      <p:pic>
        <p:nvPicPr>
          <p:cNvPr id="5" name="Picture 4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4" y="2222394"/>
            <a:ext cx="1679504" cy="35510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96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1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WE CAN NOW TRACE POLLUTANTS TO THEIR SOURCE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85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7" y="2673089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#5. WHAT IS THE BIGGEST OBSTACLE?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2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5237"/>
            <a:ext cx="8686800" cy="4525963"/>
          </a:xfrm>
        </p:spPr>
        <p:txBody>
          <a:bodyPr>
            <a:noAutofit/>
          </a:bodyPr>
          <a:lstStyle/>
          <a:p>
            <a:pPr marL="1143000" indent="-1143000">
              <a:buAutoNum type="alphaLcPeriod"/>
            </a:pPr>
            <a:r>
              <a:rPr lang="en-US" sz="6000" dirty="0" smtClean="0">
                <a:solidFill>
                  <a:srgbClr val="FF0000"/>
                </a:solidFill>
              </a:rPr>
              <a:t>MEDIA $  POWER SAYING OTHERWISE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b. </a:t>
            </a:r>
            <a:r>
              <a:rPr lang="en-US" sz="6000" dirty="0">
                <a:solidFill>
                  <a:srgbClr val="FF0000"/>
                </a:solidFill>
              </a:rPr>
              <a:t>GUILT AND NEGATIVITY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c. </a:t>
            </a:r>
            <a:r>
              <a:rPr lang="en-US" sz="6000" dirty="0">
                <a:solidFill>
                  <a:srgbClr val="FF0000"/>
                </a:solidFill>
              </a:rPr>
              <a:t>CHANGE OF </a:t>
            </a:r>
            <a:r>
              <a:rPr lang="en-US" sz="6000" dirty="0" smtClean="0">
                <a:solidFill>
                  <a:srgbClr val="FF0000"/>
                </a:solidFill>
              </a:rPr>
              <a:t>LIFESTYLE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d. GOD has the answer</a:t>
            </a:r>
            <a:endParaRPr lang="en-US" sz="6000" dirty="0">
              <a:solidFill>
                <a:srgbClr val="FF0000"/>
              </a:solidFill>
            </a:endParaRPr>
          </a:p>
          <a:p>
            <a:pPr marL="1143000" indent="-1143000">
              <a:buAutoNum type="alphaLcPeriod"/>
            </a:pP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8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95" y="2293693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#5. THE MOST IMPORTANT MESSAGE? 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23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565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3366FF"/>
                </a:solidFill>
              </a:rPr>
              <a:t>WHO </a:t>
            </a:r>
            <a:r>
              <a:rPr lang="en-US" sz="9600" dirty="0" smtClean="0">
                <a:solidFill>
                  <a:srgbClr val="3366FF"/>
                </a:solidFill>
              </a:rPr>
              <a:t>DUNNIT?</a:t>
            </a:r>
          </a:p>
          <a:p>
            <a:pPr marL="0" indent="0" algn="ctr">
              <a:buNone/>
            </a:pPr>
            <a:endParaRPr lang="en-US" sz="9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65" y="2548539"/>
            <a:ext cx="3664637" cy="34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032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95" y="2293693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#6. WHAT DO WE WANT THE AUDIENCE TO DO?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84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212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a. FIGHT AGAINST FOSSIL FUEL SUBSIDIES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b. SPREAD THE WORD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c. REDUCE THEIR EMISSIONS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d. CONSCIOUSLY CONSUME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e. WHISTLE BLOW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43531"/>
            <a:ext cx="15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ONE: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48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7"/>
            <a:ext cx="9113980" cy="61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95" y="2293693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#</a:t>
            </a:r>
            <a:r>
              <a:rPr lang="en-US" sz="7200" dirty="0"/>
              <a:t>7</a:t>
            </a:r>
            <a:r>
              <a:rPr lang="en-US" sz="7200" dirty="0" smtClean="0"/>
              <a:t>.HOW WILL WE KNOW IF OUR MESSAGE WORKED?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20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47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550" y="298533"/>
            <a:ext cx="8443249" cy="704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6ACA8"/>
                </a:solidFill>
              </a:rPr>
              <a:t>Thank you. </a:t>
            </a:r>
          </a:p>
          <a:p>
            <a:pPr algn="ctr"/>
            <a:endParaRPr lang="en-US" sz="3200" dirty="0" smtClean="0">
              <a:solidFill>
                <a:srgbClr val="46ACA8"/>
              </a:solidFill>
            </a:endParaRPr>
          </a:p>
          <a:p>
            <a:pPr algn="ctr"/>
            <a:r>
              <a:rPr lang="en-US" sz="3200" dirty="0" smtClean="0">
                <a:solidFill>
                  <a:srgbClr val="46ACA8"/>
                </a:solidFill>
              </a:rPr>
              <a:t>CLN is considering the idea of developing a media campaign. Please contact Tamara if you are interested in working on the Creative Brief, the first and most important phase.</a:t>
            </a:r>
          </a:p>
          <a:p>
            <a:endParaRPr lang="en-US" sz="3200" dirty="0">
              <a:solidFill>
                <a:srgbClr val="46ACA8"/>
              </a:solidFill>
            </a:endParaRPr>
          </a:p>
          <a:p>
            <a:pPr algn="ctr"/>
            <a:endParaRPr lang="en-US" sz="3200" dirty="0" smtClean="0">
              <a:solidFill>
                <a:srgbClr val="46ACA8"/>
              </a:solidFill>
            </a:endParaRPr>
          </a:p>
          <a:p>
            <a:pPr algn="ctr"/>
            <a:endParaRPr lang="en-US" sz="3200" dirty="0">
              <a:solidFill>
                <a:srgbClr val="46ACA8"/>
              </a:solidFill>
            </a:endParaRPr>
          </a:p>
          <a:p>
            <a:pPr algn="ctr"/>
            <a:r>
              <a:rPr lang="en-US" sz="3200" dirty="0" smtClean="0">
                <a:solidFill>
                  <a:srgbClr val="46ACA8"/>
                </a:solidFill>
              </a:rPr>
              <a:t>Martha Shaw</a:t>
            </a:r>
          </a:p>
          <a:p>
            <a:pPr algn="ctr"/>
            <a:r>
              <a:rPr lang="en-US" sz="3200" dirty="0" err="1" smtClean="0">
                <a:solidFill>
                  <a:srgbClr val="46ACA8"/>
                </a:solidFill>
              </a:rPr>
              <a:t>martha@earthadvertising.com</a:t>
            </a:r>
            <a:endParaRPr lang="en-US" sz="3200" dirty="0" smtClean="0">
              <a:solidFill>
                <a:srgbClr val="46ACA8"/>
              </a:solidFill>
            </a:endParaRPr>
          </a:p>
          <a:p>
            <a:pPr algn="ctr"/>
            <a:r>
              <a:rPr lang="en-US" sz="3200" dirty="0" smtClean="0">
                <a:solidFill>
                  <a:srgbClr val="46ACA8"/>
                </a:solidFill>
              </a:rPr>
              <a:t>212-933-1391</a:t>
            </a:r>
          </a:p>
          <a:p>
            <a:pPr algn="ctr"/>
            <a:r>
              <a:rPr lang="en-US" sz="3200" dirty="0">
                <a:solidFill>
                  <a:srgbClr val="46ACA8"/>
                </a:solidFill>
              </a:rPr>
              <a:t>http://</a:t>
            </a:r>
            <a:r>
              <a:rPr lang="en-US" sz="3200" dirty="0" err="1">
                <a:solidFill>
                  <a:srgbClr val="46ACA8"/>
                </a:solidFill>
              </a:rPr>
              <a:t>www.earthadvertising.com</a:t>
            </a:r>
            <a:r>
              <a:rPr lang="en-US" sz="3200" dirty="0">
                <a:solidFill>
                  <a:srgbClr val="46ACA8"/>
                </a:solidFill>
              </a:rPr>
              <a:t>/</a:t>
            </a:r>
            <a:r>
              <a:rPr lang="en-US" sz="3200" dirty="0" err="1">
                <a:solidFill>
                  <a:srgbClr val="46ACA8"/>
                </a:solidFill>
              </a:rPr>
              <a:t>EAabout.html</a:t>
            </a:r>
            <a:endParaRPr lang="en-US" sz="3200" dirty="0" smtClean="0">
              <a:solidFill>
                <a:srgbClr val="46ACA8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ea 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61" y="3473231"/>
            <a:ext cx="2539879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 HIM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7321018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41" y="1865950"/>
            <a:ext cx="1642927" cy="3493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READY, SET, GO….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6</a:t>
            </a:fld>
            <a:endParaRPr lang="en-US"/>
          </a:p>
        </p:txBody>
      </p:sp>
      <p:sp>
        <p:nvSpPr>
          <p:cNvPr id="5" name="Curved Right Arrow 4"/>
          <p:cNvSpPr/>
          <p:nvPr/>
        </p:nvSpPr>
        <p:spPr>
          <a:xfrm>
            <a:off x="7329933" y="4905405"/>
            <a:ext cx="822960" cy="822960"/>
          </a:xfrm>
          <a:prstGeom prst="curv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6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7537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THAT’S MORE THAN THE ATTENTION SPAN </a:t>
            </a:r>
            <a:br>
              <a:rPr lang="en-US" sz="6600" dirty="0" smtClean="0"/>
            </a:br>
            <a:r>
              <a:rPr lang="en-US" sz="6600" dirty="0" smtClean="0"/>
              <a:t>OF MOST PEOPLE </a:t>
            </a:r>
            <a:br>
              <a:rPr lang="en-US" sz="6600" dirty="0" smtClean="0"/>
            </a:br>
            <a:r>
              <a:rPr lang="en-US" sz="6600" dirty="0" smtClean="0"/>
              <a:t>FOR </a:t>
            </a:r>
            <a:r>
              <a:rPr lang="en-US" sz="6600" b="1" i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8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EXTRANEOUS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br>
              <a:rPr lang="en-US" sz="6600" dirty="0" smtClean="0">
                <a:solidFill>
                  <a:srgbClr val="008000"/>
                </a:solidFill>
              </a:rPr>
            </a:br>
            <a:r>
              <a:rPr lang="en-US" sz="6600" dirty="0" smtClean="0"/>
              <a:t>INFORMATION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27" y="113925"/>
            <a:ext cx="910327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/>
              <a:t>AND WHY MASS MEDIA</a:t>
            </a:r>
            <a:br>
              <a:rPr lang="en-US" sz="7200" dirty="0" smtClean="0"/>
            </a:br>
            <a:r>
              <a:rPr lang="en-US" sz="7200" dirty="0" smtClean="0"/>
              <a:t>RESORTS TO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Chalkduster"/>
                <a:cs typeface="Chalkduster"/>
              </a:rPr>
              <a:t>“SENSATIONALISM”</a:t>
            </a:r>
            <a:endParaRPr lang="en-US" sz="60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3" name="Content Placeholder 3" descr="Screen Shot 2012-09-11 at 8.09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b="3693"/>
          <a:stretch>
            <a:fillRect/>
          </a:stretch>
        </p:blipFill>
        <p:spPr>
          <a:xfrm>
            <a:off x="1583446" y="3345579"/>
            <a:ext cx="5740001" cy="3156779"/>
          </a:xfrm>
        </p:spPr>
      </p:pic>
      <p:pic>
        <p:nvPicPr>
          <p:cNvPr id="5" name="Picture 4" descr="Screen Shot 2012-09-11 at 8.10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97" y="5537158"/>
            <a:ext cx="1689100" cy="965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7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75" y="21457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/>
              <a:t>AND WHY MAJOR BRANDS SPEND MILLIONS TO DEVELOP 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00FF"/>
                </a:solidFill>
              </a:rPr>
              <a:t>MESSAGING</a:t>
            </a:r>
            <a:endParaRPr lang="en-US" sz="7200" dirty="0">
              <a:solidFill>
                <a:srgbClr val="0000FF"/>
              </a:solidFill>
            </a:endParaRPr>
          </a:p>
        </p:txBody>
      </p:sp>
      <p:pic>
        <p:nvPicPr>
          <p:cNvPr id="4" name="Picture 3" descr="rbm2_6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17" y="3355207"/>
            <a:ext cx="2834735" cy="32858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1E2-3A09-A04A-B550-A608464B4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924</Words>
  <Application>Microsoft Macintosh PowerPoint</Application>
  <PresentationFormat>On-screen Show (4:3)</PresentationFormat>
  <Paragraphs>186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COUNT TO  TEN   (are you counting?)  Now, NEXT PAGE…</vt:lpstr>
      <vt:lpstr>PowerPoint Presentation</vt:lpstr>
      <vt:lpstr>PowerPoint Presentation</vt:lpstr>
      <vt:lpstr>PowerPoint Presentation</vt:lpstr>
      <vt:lpstr>OR HIM </vt:lpstr>
      <vt:lpstr>PowerPoint Presentation</vt:lpstr>
      <vt:lpstr>THAT’S MORE THAN THE ATTENTION SPAN  OF MOST PEOPLE  FOR EXTRANEOUS  INFORMATION</vt:lpstr>
      <vt:lpstr>PowerPoint Presentation</vt:lpstr>
      <vt:lpstr>PowerPoint Presentation</vt:lpstr>
      <vt:lpstr>PowerPoint Presentation</vt:lpstr>
      <vt:lpstr>THEY START WITH “THE  CREATIVE BRIEF”</vt:lpstr>
      <vt:lpstr>PowerPoint Presentation</vt:lpstr>
      <vt:lpstr>PowerPoint Presentation</vt:lpstr>
      <vt:lpstr>(A SIMPLE “CHEERIOS” EXAMPLE)</vt:lpstr>
      <vt:lpstr>#2. WHO IS YOUR  MOST IMPORTANT AUDIENCE?</vt:lpstr>
      <vt:lpstr>PowerPoint Presentation</vt:lpstr>
      <vt:lpstr>#3. WHAT IS THE MOST IMPORTANT AUDIENCE BENEFIT?</vt:lpstr>
      <vt:lpstr>PowerPoint Presentation</vt:lpstr>
      <vt:lpstr>#4. WHY SHOULD THEY BELIEVE THIS? </vt:lpstr>
      <vt:lpstr>PowerPoint Presentation</vt:lpstr>
      <vt:lpstr>#5. WHAT IS THE BIGGEST OBSTACLE?</vt:lpstr>
      <vt:lpstr>THE KIDS</vt:lpstr>
      <vt:lpstr>#5. THE MOST IMPORTANT MESSAGE? </vt:lpstr>
      <vt:lpstr>PowerPoint Presentation</vt:lpstr>
      <vt:lpstr>#6. WHAT DO WE WANT THE AUDIENCE TO DO?</vt:lpstr>
      <vt:lpstr>PowerPoint Presentation</vt:lpstr>
      <vt:lpstr>#7.HOW WILL WE KNOW IF OUR MESSAGE WORKED?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example….</vt:lpstr>
      <vt:lpstr>#2. WHO IS OUR  MOST IMPORTANT AUDIENCE?</vt:lpstr>
      <vt:lpstr>Audience choices</vt:lpstr>
      <vt:lpstr>PowerPoint Presentation</vt:lpstr>
      <vt:lpstr>#3. WHAT IS THE MOST IMPORTANT AUDIENCE BENEFIT?</vt:lpstr>
      <vt:lpstr>how about…</vt:lpstr>
      <vt:lpstr>#4. WHY SHOULD THEY BELIEVE THIS? </vt:lpstr>
      <vt:lpstr>PowerPoint Presentation</vt:lpstr>
      <vt:lpstr>#5. WHAT IS THE BIGGEST OBSTACLE?</vt:lpstr>
      <vt:lpstr>PowerPoint Presentation</vt:lpstr>
      <vt:lpstr>#5. THE MOST IMPORTANT MESSAGE? </vt:lpstr>
      <vt:lpstr>PowerPoint Presentation</vt:lpstr>
      <vt:lpstr>#6. WHAT DO WE WANT THE AUDIENCE TO DO?</vt:lpstr>
      <vt:lpstr>PowerPoint Presentation</vt:lpstr>
      <vt:lpstr>#7.HOW WILL WE KNOW IF OUR MESSAGE WORKED?</vt:lpstr>
      <vt:lpstr>PowerPoint Presentation</vt:lpstr>
      <vt:lpstr>PowerPoint Presentation</vt:lpstr>
    </vt:vector>
  </TitlesOfParts>
  <Company>Earth Advertising (Simmons edu)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 TO  F I V E   (are you counting?)  Now, NEXT PAGE…</dc:title>
  <dc:creator>MARTHA SHAW</dc:creator>
  <cp:lastModifiedBy>MARTHA SHAW</cp:lastModifiedBy>
  <cp:revision>37</cp:revision>
  <dcterms:created xsi:type="dcterms:W3CDTF">2012-09-05T22:58:39Z</dcterms:created>
  <dcterms:modified xsi:type="dcterms:W3CDTF">2012-09-11T16:27:29Z</dcterms:modified>
</cp:coreProperties>
</file>