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66" r:id="rId2"/>
    <p:sldId id="267" r:id="rId3"/>
    <p:sldId id="271" r:id="rId4"/>
    <p:sldId id="309" r:id="rId5"/>
    <p:sldId id="304" r:id="rId6"/>
    <p:sldId id="305" r:id="rId7"/>
    <p:sldId id="310" r:id="rId8"/>
    <p:sldId id="311" r:id="rId9"/>
    <p:sldId id="312" r:id="rId10"/>
    <p:sldId id="287" r:id="rId11"/>
    <p:sldId id="313" r:id="rId12"/>
    <p:sldId id="315" r:id="rId13"/>
    <p:sldId id="302" r:id="rId14"/>
    <p:sldId id="314" r:id="rId15"/>
    <p:sldId id="303" r:id="rId16"/>
    <p:sldId id="285" r:id="rId17"/>
    <p:sldId id="308" r:id="rId18"/>
    <p:sldId id="291" r:id="rId19"/>
    <p:sldId id="316" r:id="rId20"/>
    <p:sldId id="317" r:id="rId21"/>
    <p:sldId id="273" r:id="rId22"/>
    <p:sldId id="263" r:id="rId23"/>
    <p:sldId id="290" r:id="rId24"/>
    <p:sldId id="29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788"/>
    <a:srgbClr val="0000D3"/>
    <a:srgbClr val="2521C1"/>
    <a:srgbClr val="201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245" autoAdjust="0"/>
    <p:restoredTop sz="96705" autoAdjust="0"/>
  </p:normalViewPr>
  <p:slideViewPr>
    <p:cSldViewPr snapToGrid="0" snapToObjects="1">
      <p:cViewPr>
        <p:scale>
          <a:sx n="143" d="100"/>
          <a:sy n="143" d="100"/>
        </p:scale>
        <p:origin x="-696" y="-752"/>
      </p:cViewPr>
      <p:guideLst>
        <p:guide orient="horz" pos="2160"/>
        <p:guide pos="28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2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CEFC5-50FB-E047-B440-16DEBFB2FDD5}" type="datetimeFigureOut">
              <a:rPr lang="en-US" smtClean="0"/>
              <a:t>2/5/13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FF701-B2E7-2042-87E2-C90F6FFC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8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FF701-B2E7-2042-87E2-C90F6FFC3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9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supports a science literate society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FF701-B2E7-2042-87E2-C90F6FFC3E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7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supports a science literate society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FF701-B2E7-2042-87E2-C90F6FFC3E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74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Global observation</a:t>
            </a:r>
            <a:r>
              <a:rPr lang="en-US" baseline="0" dirty="0" smtClean="0"/>
              <a:t> and data collection, more than half federal dollars on Climate change</a:t>
            </a:r>
          </a:p>
          <a:p>
            <a:r>
              <a:rPr lang="en-US" baseline="0" dirty="0" smtClean="0"/>
              <a:t>Inspiration, public engagement, promote science literacy </a:t>
            </a:r>
            <a:r>
              <a:rPr lang="en-US" baseline="0" dirty="0" err="1" smtClean="0"/>
              <a:t>stricking</a:t>
            </a:r>
            <a:r>
              <a:rPr lang="en-US" baseline="0" dirty="0" smtClean="0"/>
              <a:t>, visual palatable</a:t>
            </a:r>
          </a:p>
          <a:p>
            <a:r>
              <a:rPr lang="en-US" baseline="0" dirty="0" smtClean="0"/>
              <a:t>Foster collaboration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FF701-B2E7-2042-87E2-C90F6FFC3E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57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supports a science literate society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FF701-B2E7-2042-87E2-C90F6FFC3E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7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supports a science literate society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FF701-B2E7-2042-87E2-C90F6FFC3E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7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8B5684-A0D6-3B4D-87A4-0A2FE184DA33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693F61B4-CAD3-AD46-8830-D7200932A72E}" type="slidenum">
              <a:rPr lang="en-US" smtClean="0"/>
              <a:pPr>
                <a:defRPr/>
              </a:pPr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2344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65986-C801-2542-A50E-81FD5468F1EE}" type="datetimeFigureOut">
              <a:rPr lang="en-US" smtClean="0"/>
              <a:t>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F7EBA-E121-B840-B051-2563B663D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f.tenenbaum@jpl.nasa.gov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7" Type="http://schemas.openxmlformats.org/officeDocument/2006/relationships/hyperlink" Target="http://climate.nasa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hyperlink" Target="http://climate.nasa.gov/education/pbs_modul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eyes.nasa.gov/earth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yes.nasa.gov/earth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climate.nasa.gov/scientific-consensus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3.jpg"/><Relationship Id="rId6" Type="http://schemas.openxmlformats.org/officeDocument/2006/relationships/hyperlink" Target="http://climate.nasa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Laura.F.Tenenbaum@jpl.nasa.gov" TargetMode="External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climate.nasa.gov/meteorologist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nasa.gov/meteorologists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imate.nasa.gov/meteorologists/graph-globalTemp-annual-full-090512.ti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limate.nasa.gov/meteorologists/graph-co2-full.t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nasa.gov/meteorologists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climate.nasa.gov/education/tip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.nasa.gov/education/tips" TargetMode="External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175" y="4384762"/>
            <a:ext cx="82719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Laura Faye Tenenbaum</a:t>
            </a:r>
          </a:p>
          <a:p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Science Communicator</a:t>
            </a:r>
          </a:p>
          <a:p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hlinkClick r:id="rId3"/>
              </a:rPr>
              <a:t>laura.f.tenenbaum@jpl.nasa.gov</a:t>
            </a:r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NASA’s Jet Propulsion Laboratory</a:t>
            </a:r>
          </a:p>
        </p:txBody>
      </p:sp>
      <p:pic>
        <p:nvPicPr>
          <p:cNvPr id="9" name="Picture 8" descr="NASAblkBa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0520" y="5794519"/>
            <a:ext cx="1058017" cy="86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 descr="Picture 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1843"/>
            <a:ext cx="9144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limate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r="8643"/>
          <a:stretch/>
        </p:blipFill>
        <p:spPr>
          <a:xfrm>
            <a:off x="4391924" y="1805425"/>
            <a:ext cx="4277931" cy="302903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385018" y="4581981"/>
            <a:ext cx="8229600" cy="10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http://climate.nasa.gov/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9" descr="Picture 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520"/>
            <a:ext cx="9144000" cy="14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3710" y="153389"/>
            <a:ext cx="85848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Laura’s Greatest Hits Part 2: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Latest and Most Amazing 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Resources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NASA's Global Climate Change Website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Picture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2377" y="2761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PD from PBS and NASA 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2" descr="Screen shot 2011-04-12 at 9.41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6" t="11308" r="36160" b="21532"/>
          <a:stretch>
            <a:fillRect/>
          </a:stretch>
        </p:blipFill>
        <p:spPr bwMode="auto">
          <a:xfrm>
            <a:off x="4759982" y="1704789"/>
            <a:ext cx="3703637" cy="3836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Screen shot 2011-08-16 at 8.55.2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8" t="25539" r="30435" b="11353"/>
          <a:stretch>
            <a:fillRect/>
          </a:stretch>
        </p:blipFill>
        <p:spPr bwMode="auto">
          <a:xfrm>
            <a:off x="642474" y="1704788"/>
            <a:ext cx="3801784" cy="38595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08281" y="5844700"/>
            <a:ext cx="7299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http://climate.nasa.gov/education/pbs_modules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5195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51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-96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Eyes on the Earth 3D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Screen shot 2013-02-04 at 10.37.3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81" r="-1648" b="7165"/>
          <a:stretch/>
        </p:blipFill>
        <p:spPr>
          <a:xfrm>
            <a:off x="84667" y="1038890"/>
            <a:ext cx="8153400" cy="475122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55143" y="1761068"/>
            <a:ext cx="1447722" cy="4063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11851" y="5970363"/>
            <a:ext cx="632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/>
              </a:rPr>
              <a:t>http://</a:t>
            </a:r>
            <a:r>
              <a:rPr lang="en-US" sz="3600" dirty="0" err="1">
                <a:hlinkClick r:id="rId4"/>
              </a:rPr>
              <a:t>eyes.nasa.gov</a:t>
            </a:r>
            <a:r>
              <a:rPr lang="en-US" sz="3600" dirty="0">
                <a:hlinkClick r:id="rId4"/>
              </a:rPr>
              <a:t>/earth/</a:t>
            </a:r>
            <a:endParaRPr lang="en-US" sz="3600" dirty="0"/>
          </a:p>
        </p:txBody>
      </p:sp>
      <p:sp>
        <p:nvSpPr>
          <p:cNvPr id="9" name="Oval 8"/>
          <p:cNvSpPr/>
          <p:nvPr/>
        </p:nvSpPr>
        <p:spPr>
          <a:xfrm>
            <a:off x="5918324" y="2429933"/>
            <a:ext cx="1320722" cy="47413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1-30 at 2.20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37" y="878486"/>
            <a:ext cx="6841993" cy="55631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5179490" y="4250747"/>
            <a:ext cx="1477482" cy="47310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095485" y="1097732"/>
            <a:ext cx="390102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06010" y="5819521"/>
            <a:ext cx="5521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1. Go to </a:t>
            </a:r>
            <a:r>
              <a:rPr lang="en-US" sz="2800" b="1" dirty="0" smtClean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sz="2800" b="1" dirty="0" err="1" smtClean="0">
                <a:solidFill>
                  <a:srgbClr val="FF0000"/>
                </a:solidFill>
                <a:hlinkClick r:id="rId3"/>
              </a:rPr>
              <a:t>eyes.nasa.gov</a:t>
            </a:r>
            <a:r>
              <a:rPr lang="en-US" sz="2800" b="1" dirty="0" smtClean="0">
                <a:solidFill>
                  <a:srgbClr val="FF0000"/>
                </a:solidFill>
                <a:hlinkClick r:id="rId3"/>
              </a:rPr>
              <a:t>/earth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2045" y="4959078"/>
            <a:ext cx="1889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. Click “START”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436349" y="4639786"/>
            <a:ext cx="220623" cy="3192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 descr="Pictur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6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92841" y="-1582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Headlines: Planet Earth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99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02" y="3376334"/>
            <a:ext cx="4643750" cy="3199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79" y="224435"/>
            <a:ext cx="4584673" cy="312108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81979" y="2019221"/>
            <a:ext cx="605934" cy="27390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73418" y="2483768"/>
            <a:ext cx="2640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 Click “News archive”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881062" y="2293126"/>
            <a:ext cx="850856" cy="3906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655230" y="6299592"/>
            <a:ext cx="605934" cy="27390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26511" y="4964216"/>
            <a:ext cx="2569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</a:rPr>
              <a:t>. Select a thumbnail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from the news archive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126511" y="5759570"/>
            <a:ext cx="206413" cy="4205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137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192" y="1137449"/>
            <a:ext cx="6132283" cy="417464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12333" y="1490134"/>
            <a:ext cx="1422401" cy="150706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05812" y="1584891"/>
            <a:ext cx="199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Image of the Day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2861734" y="1784946"/>
            <a:ext cx="2044078" cy="5095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20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08" y="1245989"/>
            <a:ext cx="7282341" cy="495756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51784" y="1313656"/>
            <a:ext cx="428334" cy="27390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07416" y="1849251"/>
            <a:ext cx="152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Visible Earth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138616" y="1587561"/>
            <a:ext cx="850856" cy="3906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366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SAblk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0424" y="5692268"/>
            <a:ext cx="1058017" cy="86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97428" y="2933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Expanded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 descr="sat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77" y="1628588"/>
            <a:ext cx="3674464" cy="331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earthnow_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35" y="2256117"/>
            <a:ext cx="2669490" cy="400423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earthnow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4" y="1628588"/>
            <a:ext cx="2549027" cy="38235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66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SAblk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60424" y="5692268"/>
            <a:ext cx="1058017" cy="86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8254" y="2933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else is new?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653" y="1436376"/>
            <a:ext cx="8229600" cy="344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Facebook Share buttons</a:t>
            </a:r>
          </a:p>
          <a:p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Eyes on Earth 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Data</a:t>
            </a:r>
          </a:p>
          <a:p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Sun: A Virtual Tool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2594" y="3276629"/>
            <a:ext cx="8070719" cy="85513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Consensus Page</a:t>
            </a:r>
          </a:p>
          <a:p>
            <a:pPr marL="0" indent="0">
              <a:buNone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hlinkClick r:id="rId4"/>
              </a:rPr>
              <a:t>http://climate.nasa.gov/scientific-consensus</a:t>
            </a: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7994"/>
          <a:stretch/>
        </p:blipFill>
        <p:spPr>
          <a:xfrm>
            <a:off x="6536345" y="1751302"/>
            <a:ext cx="1971779" cy="1765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642" y="4212269"/>
            <a:ext cx="4154754" cy="25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6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SAblk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0424" y="5692268"/>
            <a:ext cx="1058017" cy="86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Pictur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2377" y="2761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to stay connected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new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81" y="1426837"/>
            <a:ext cx="5886824" cy="4328942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691936" y="2203092"/>
            <a:ext cx="3194888" cy="21774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noFill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15458" y="5953878"/>
            <a:ext cx="4356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Latest news and information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847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90892" y="1219200"/>
            <a:ext cx="518403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ctr">
              <a:buFont typeface="Arial"/>
              <a:buChar char="•"/>
              <a:defRPr/>
            </a:pPr>
            <a:endParaRPr lang="en-US" sz="2000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…to going ‘Back to Earth’</a:t>
            </a:r>
            <a:endParaRPr lang="en-US" sz="3200" b="1" dirty="0">
              <a:solidFill>
                <a:schemeClr val="bg1">
                  <a:lumMod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59545"/>
            <a:ext cx="3242094" cy="26035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 bwMode="auto">
          <a:xfrm>
            <a:off x="4338248" y="3334155"/>
            <a:ext cx="762000" cy="1143000"/>
          </a:xfrm>
          <a:prstGeom prst="rightArrow">
            <a:avLst/>
          </a:prstGeom>
          <a:solidFill>
            <a:srgbClr val="3333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" y="5842180"/>
            <a:ext cx="6572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Six NASA missions, 18 months beginning April </a:t>
            </a:r>
            <a:r>
              <a:rPr lang="en-US" sz="2400" dirty="0" smtClean="0"/>
              <a:t>2014</a:t>
            </a:r>
          </a:p>
          <a:p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532902"/>
            <a:ext cx="2743200" cy="2667000"/>
          </a:xfrm>
          <a:prstGeom prst="rect">
            <a:avLst/>
          </a:prstGeom>
        </p:spPr>
      </p:pic>
      <p:pic>
        <p:nvPicPr>
          <p:cNvPr id="11" name="Picture 9" descr="Pictur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3785" y="5473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back to Earth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46652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24" y="4664607"/>
            <a:ext cx="9774523" cy="4945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Managed at 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Jet Propulsion Laboratory in </a:t>
            </a: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Pasadena</a:t>
            </a: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NASAblk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4853" y="2641095"/>
            <a:ext cx="1058017" cy="86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3083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NASA's Global Climate Change Website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JPL1(1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0"/>
          <a:stretch/>
        </p:blipFill>
        <p:spPr>
          <a:xfrm>
            <a:off x="186500" y="1728561"/>
            <a:ext cx="3738860" cy="2938844"/>
          </a:xfrm>
          <a:prstGeom prst="rect">
            <a:avLst/>
          </a:prstGeom>
        </p:spPr>
      </p:pic>
      <p:pic>
        <p:nvPicPr>
          <p:cNvPr id="9" name="Picture 8" descr="climate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415"/>
          <a:stretch/>
        </p:blipFill>
        <p:spPr>
          <a:xfrm>
            <a:off x="5281680" y="1734076"/>
            <a:ext cx="3688032" cy="293053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1198" y="5478962"/>
            <a:ext cx="8229600" cy="1001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http://climate.nasa.gov/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404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ChangeArrowheads="1"/>
          </p:cNvSpPr>
          <p:nvPr/>
        </p:nvSpPr>
        <p:spPr bwMode="auto">
          <a:xfrm>
            <a:off x="381000" y="528935"/>
            <a:ext cx="563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Six NASA Missions, Eighteen Months</a:t>
            </a:r>
            <a:endParaRPr lang="en-US" sz="2400" b="1" dirty="0">
              <a:solidFill>
                <a:schemeClr val="bg1">
                  <a:lumMod val="50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953009"/>
              </p:ext>
            </p:extLst>
          </p:nvPr>
        </p:nvGraphicFramePr>
        <p:xfrm>
          <a:off x="337475" y="1052768"/>
          <a:ext cx="8410215" cy="41405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58245"/>
                <a:gridCol w="1099257"/>
                <a:gridCol w="1327674"/>
                <a:gridCol w="5225039"/>
              </a:tblGrid>
              <a:tr h="276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Mission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Launch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What it will do for the planet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276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540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Rapid SCAT 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April 2014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Measure winds over the ocean: hurricanes, storms, climate change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  <a:tr h="5724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GPM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FR" sz="1600" u="none" strike="noStrike" dirty="0">
                          <a:effectLst/>
                        </a:rPr>
                        <a:t>June 2014</a:t>
                      </a:r>
                      <a:endParaRPr lang="fr-FR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Measure rain and snow every 3 hours: understand water and energy cycles and </a:t>
                      </a:r>
                      <a:r>
                        <a:rPr lang="en-US" sz="1600" u="none" strike="noStrike" dirty="0" smtClean="0">
                          <a:effectLst/>
                        </a:rPr>
                        <a:t>forecast </a:t>
                      </a:r>
                      <a:r>
                        <a:rPr lang="en-US" sz="1600" u="none" strike="noStrike" dirty="0">
                          <a:effectLst/>
                        </a:rPr>
                        <a:t>extreme events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  <a:tr h="54014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OCO-2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600" u="none" strike="noStrike" dirty="0">
                          <a:effectLst/>
                        </a:rPr>
                        <a:t>July 2014</a:t>
                      </a:r>
                      <a:endParaRPr lang="cs-CZ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Measure atmospheric CO2: understand </a:t>
                      </a:r>
                      <a:r>
                        <a:rPr lang="en-US" sz="1600" u="none" strike="noStrike" dirty="0" smtClean="0">
                          <a:effectLst/>
                        </a:rPr>
                        <a:t>where the </a:t>
                      </a:r>
                      <a:r>
                        <a:rPr lang="en-US" sz="1600" u="none" strike="noStrike" dirty="0">
                          <a:effectLst/>
                        </a:rPr>
                        <a:t>carbon is </a:t>
                      </a:r>
                      <a:r>
                        <a:rPr lang="en-US" sz="1600" u="none" strike="noStrike" dirty="0" smtClean="0">
                          <a:effectLst/>
                        </a:rPr>
                        <a:t>going (sources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and sinks)</a:t>
                      </a:r>
                      <a:endParaRPr lang="en-US" sz="1600" b="0" i="0" u="none" strike="noStrike" dirty="0" smtClean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  <a:tr h="5581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SMAP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October 2014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Measure global soil moisture &amp; freeze/thaw every 3 days: support agri productivity and flood &amp; drought </a:t>
                      </a:r>
                      <a:r>
                        <a:rPr lang="en-US" sz="1600" u="none" strike="noStrike" dirty="0" smtClean="0">
                          <a:effectLst/>
                        </a:rPr>
                        <a:t>prediction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  <a:tr h="5724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Jason-3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March 2015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Global view of </a:t>
                      </a:r>
                      <a:r>
                        <a:rPr lang="en-US" sz="1600" u="none" strike="noStrike" dirty="0" smtClean="0">
                          <a:effectLst/>
                        </a:rPr>
                        <a:t>sea-</a:t>
                      </a:r>
                      <a:r>
                        <a:rPr lang="en-US" sz="1600" u="none" strike="noStrike" dirty="0">
                          <a:effectLst/>
                        </a:rPr>
                        <a:t>level changes: reveal where the heat is stored and how currents affect weather &amp; climate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  <a:tr h="8033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GOES-R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October 2015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</a:rPr>
                        <a:t>Provide atmospheric and surface measurements of Western Hemisphere: weather forecasting, severe storm tracking, and meteorological research</a:t>
                      </a:r>
                      <a:endParaRPr lang="en-US" sz="16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/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5410200"/>
            <a:ext cx="1524000" cy="10122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00" y="5431810"/>
            <a:ext cx="1320800" cy="990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5431810"/>
            <a:ext cx="1486159" cy="993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272" y="5411330"/>
            <a:ext cx="1382728" cy="1011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5431810"/>
            <a:ext cx="1350818" cy="990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5431810"/>
            <a:ext cx="1436644" cy="9906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pPr>
              <a:defRPr/>
            </a:pPr>
            <a:fld id="{693F61B4-CAD3-AD46-8830-D7200932A72E}" type="slidenum">
              <a:rPr lang="en-US" smtClean="0"/>
              <a:pPr>
                <a:defRPr/>
              </a:pPr>
              <a:t>20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1" name="Picture 9" descr="Picture 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92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293572" y="944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NASA Missions, Eighteen Months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8241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SAblk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5091" y="5765794"/>
            <a:ext cx="1058017" cy="86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8254" y="2933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key messages and thematic story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eos_constellation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4" b="14718"/>
          <a:stretch/>
        </p:blipFill>
        <p:spPr>
          <a:xfrm>
            <a:off x="1332135" y="1713369"/>
            <a:ext cx="6376489" cy="454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3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SAblk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0424" y="5692268"/>
            <a:ext cx="1058017" cy="86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Pictur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2377" y="2761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and dissemination from CLN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9"/>
          <p:cNvSpPr>
            <a:spLocks/>
          </p:cNvSpPr>
          <p:nvPr/>
        </p:nvSpPr>
        <p:spPr bwMode="auto">
          <a:xfrm>
            <a:off x="5178105" y="1735552"/>
            <a:ext cx="362224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600"/>
              </a:spcBef>
              <a:defRPr/>
            </a:pPr>
            <a:r>
              <a:rPr lang="en-US" dirty="0" smtClean="0">
                <a:latin typeface="Calibri" charset="0"/>
                <a:sym typeface="Calibri" charset="0"/>
              </a:rPr>
              <a:t>What else can we do to help you?</a:t>
            </a:r>
            <a:endParaRPr lang="en-US" dirty="0">
              <a:latin typeface="Calibri" charset="0"/>
              <a:sym typeface="Calibri" charset="0"/>
            </a:endParaRPr>
          </a:p>
          <a:p>
            <a:pPr>
              <a:spcBef>
                <a:spcPts val="600"/>
              </a:spcBef>
              <a:defRPr/>
            </a:pPr>
            <a:endParaRPr lang="en-US" dirty="0">
              <a:latin typeface="Calibri" charset="0"/>
              <a:sym typeface="Calibri" charset="0"/>
            </a:endParaRPr>
          </a:p>
        </p:txBody>
      </p:sp>
      <p:pic>
        <p:nvPicPr>
          <p:cNvPr id="8" name="Picture 2" descr="IMG_62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3" b="17339"/>
          <a:stretch>
            <a:fillRect/>
          </a:stretch>
        </p:blipFill>
        <p:spPr bwMode="auto">
          <a:xfrm>
            <a:off x="304800" y="1483564"/>
            <a:ext cx="4227513" cy="3659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Screen shot 2011-11-01 at 6.41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t="14291" r="47758" b="46709"/>
          <a:stretch>
            <a:fillRect/>
          </a:stretch>
        </p:blipFill>
        <p:spPr bwMode="auto">
          <a:xfrm>
            <a:off x="3247652" y="2767947"/>
            <a:ext cx="4345732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12377" y="5541309"/>
            <a:ext cx="28352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i="1" dirty="0"/>
              <a:t>* At “</a:t>
            </a:r>
            <a:r>
              <a:rPr lang="en-US" altLang="ja-JP" sz="1100" i="1" dirty="0"/>
              <a:t>Climate Change Education: Science, Solutions, Inspiration and Empowerment</a:t>
            </a:r>
            <a:r>
              <a:rPr lang="en-US" sz="1100" i="1" dirty="0"/>
              <a:t>”</a:t>
            </a:r>
            <a:r>
              <a:rPr lang="en-US" altLang="ja-JP" sz="1100" i="1" dirty="0"/>
              <a:t> at the North American Association of Environmental Education in Raleigh, NC. 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08527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SAblk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0424" y="5692268"/>
            <a:ext cx="1058017" cy="86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Pictur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12377" y="2761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works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4574" y="2337975"/>
            <a:ext cx="8247528" cy="685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immersive and interactive experiences</a:t>
            </a:r>
          </a:p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3041" y="1815716"/>
            <a:ext cx="8633954" cy="660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scientific concepts engaging, useful, and relevant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74574" y="2905237"/>
            <a:ext cx="8247528" cy="650760"/>
          </a:xfrm>
        </p:spPr>
        <p:txBody>
          <a:bodyPr>
            <a:no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images and video to tell a story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6107" y="3471327"/>
            <a:ext cx="8247528" cy="660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 with trusted sources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6107" y="4030131"/>
            <a:ext cx="8247528" cy="677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users a reason to stay connected and come back</a:t>
            </a:r>
          </a:p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59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p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Laura Faye Tenenbaum</a:t>
            </a:r>
            <a:b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Education Specialist</a:t>
            </a:r>
            <a:b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NASA Jet Propulsion Laboratory</a:t>
            </a:r>
            <a:b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California Institute of Technology</a:t>
            </a:r>
            <a:b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4800 Oak Grove Drive</a:t>
            </a:r>
            <a:b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Pasadena, CA 91109</a:t>
            </a:r>
            <a:b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Email: </a:t>
            </a:r>
            <a:r>
              <a:rPr lang="en-US" b="1" u="sng" dirty="0" smtClean="0">
                <a:latin typeface="Arial" charset="0"/>
                <a:ea typeface="ＭＳ Ｐゴシック" charset="0"/>
                <a:cs typeface="ＭＳ Ｐゴシック" charset="0"/>
                <a:hlinkClick r:id="rId3" action="ppaction://hlinkfile"/>
              </a:rPr>
              <a:t>Laura.F.Tenenbaum@jpl.nasa.gov</a:t>
            </a:r>
            <a:r>
              <a:rPr lang="en-US" b="1" u="sng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b="1" u="sng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Arial" charset="0"/>
                <a:ea typeface="ＭＳ Ｐゴシック" charset="0"/>
                <a:cs typeface="ＭＳ Ｐゴシック" charset="0"/>
              </a:rPr>
              <a:t>Office: 818.354.1226 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0C13ADD-B5D2-9A41-850B-F4B849D373C8}" type="slidenum">
              <a:rPr lang="en-US" sz="1400"/>
              <a:pPr eaLnBrk="1" hangingPunct="1"/>
              <a:t>24</a:t>
            </a:fld>
            <a:endParaRPr lang="en-US" sz="1400"/>
          </a:p>
        </p:txBody>
      </p:sp>
      <p:pic>
        <p:nvPicPr>
          <p:cNvPr id="39939" name="Picture 5" descr="BlueMarble768x787.jpg"/>
          <p:cNvPicPr>
            <a:picLocks noChangeAspect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6" b="13675"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57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51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-96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Meteorologist Center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Screen shot 2013-02-04 at 10.37.3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81" r="-1648"/>
          <a:stretch/>
        </p:blipFill>
        <p:spPr>
          <a:xfrm>
            <a:off x="84667" y="1038889"/>
            <a:ext cx="8153400" cy="51179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40445" y="4859905"/>
            <a:ext cx="11430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32881" y="6156864"/>
            <a:ext cx="778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/>
              </a:rPr>
              <a:t>http://</a:t>
            </a:r>
            <a:r>
              <a:rPr lang="en-US" sz="3600" dirty="0" err="1">
                <a:hlinkClick r:id="rId4"/>
              </a:rPr>
              <a:t>climate.nasa.gov</a:t>
            </a:r>
            <a:r>
              <a:rPr lang="en-US" sz="3600" dirty="0">
                <a:hlinkClick r:id="rId4"/>
              </a:rPr>
              <a:t>/meteorologists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405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51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-96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Meteorologist Center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2881" y="6156864"/>
            <a:ext cx="778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http://</a:t>
            </a:r>
            <a:r>
              <a:rPr lang="en-US" sz="3600" dirty="0" err="1">
                <a:hlinkClick r:id="rId3"/>
              </a:rPr>
              <a:t>climate.nasa.gov</a:t>
            </a:r>
            <a:r>
              <a:rPr lang="en-US" sz="3600" dirty="0">
                <a:hlinkClick r:id="rId3"/>
              </a:rPr>
              <a:t>/meteorologists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77" y="1176859"/>
            <a:ext cx="7267089" cy="49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9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15" b="1115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007521" y="6324600"/>
            <a:ext cx="780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climate.nasa.gov</a:t>
            </a:r>
            <a:r>
              <a:rPr lang="en-US" dirty="0">
                <a:hlinkClick r:id="rId2"/>
              </a:rPr>
              <a:t>/meteorologists/graph-globalTemp-annual-full-090512.tif</a:t>
            </a:r>
            <a:endParaRPr lang="en-US" dirty="0"/>
          </a:p>
        </p:txBody>
      </p:sp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51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-96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Average Temperature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41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0800" y="6324600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http://climate.nasa.gov/meteorologists</a:t>
            </a:r>
            <a:r>
              <a:rPr lang="en-US" dirty="0" smtClean="0">
                <a:hlinkClick r:id="rId2"/>
              </a:rPr>
              <a:t>/</a:t>
            </a:r>
            <a:r>
              <a:rPr lang="en-US" dirty="0">
                <a:hlinkClick r:id="rId2"/>
              </a:rPr>
              <a:t>graph-co2-full.tif</a:t>
            </a:r>
            <a:endParaRPr lang="en-US" dirty="0"/>
          </a:p>
        </p:txBody>
      </p:sp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51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-96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Dioxide Concentration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174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51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-96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Meteorologist Center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2881" y="6156864"/>
            <a:ext cx="778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http://</a:t>
            </a:r>
            <a:r>
              <a:rPr lang="en-US" sz="3600" dirty="0" err="1">
                <a:hlinkClick r:id="rId3"/>
              </a:rPr>
              <a:t>climate.nasa.gov</a:t>
            </a:r>
            <a:r>
              <a:rPr lang="en-US" sz="3600" dirty="0">
                <a:hlinkClick r:id="rId3"/>
              </a:rPr>
              <a:t>/meteorologists</a:t>
            </a:r>
            <a:endParaRPr lang="en-US" sz="3600" dirty="0"/>
          </a:p>
        </p:txBody>
      </p:sp>
      <p:pic>
        <p:nvPicPr>
          <p:cNvPr id="2" name="Picture 1" descr="Screen shot 2013-02-04 at 2.03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12" y="982133"/>
            <a:ext cx="5139674" cy="527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1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51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-96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Tips For Educators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Screen shot 2013-02-04 at 10.37.3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81" r="-1648"/>
          <a:stretch/>
        </p:blipFill>
        <p:spPr>
          <a:xfrm>
            <a:off x="84667" y="1038889"/>
            <a:ext cx="8153400" cy="51179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040445" y="4699032"/>
            <a:ext cx="1143000" cy="304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32881" y="6156864"/>
            <a:ext cx="778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4"/>
              </a:rPr>
              <a:t>http://</a:t>
            </a:r>
            <a:r>
              <a:rPr lang="en-US" sz="3600" dirty="0" err="1">
                <a:hlinkClick r:id="rId4"/>
              </a:rPr>
              <a:t>climate.nasa.gov</a:t>
            </a:r>
            <a:r>
              <a:rPr lang="en-US" sz="3600" dirty="0">
                <a:hlinkClick r:id="rId4"/>
              </a:rPr>
              <a:t>/education/tips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142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51"/>
            <a:ext cx="9144000" cy="75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2841" y="-961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Tips For Educators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2881" y="6156864"/>
            <a:ext cx="778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http://</a:t>
            </a:r>
            <a:r>
              <a:rPr lang="en-US" sz="3600" dirty="0" err="1">
                <a:hlinkClick r:id="rId3"/>
              </a:rPr>
              <a:t>climate.nasa.gov</a:t>
            </a:r>
            <a:r>
              <a:rPr lang="en-US" sz="3600" dirty="0">
                <a:hlinkClick r:id="rId3"/>
              </a:rPr>
              <a:t>/education/tips</a:t>
            </a:r>
            <a:endParaRPr lang="en-US" sz="3600" dirty="0"/>
          </a:p>
        </p:txBody>
      </p:sp>
      <p:pic>
        <p:nvPicPr>
          <p:cNvPr id="9" name="Picture 8" descr="TipsNTricksNewMedi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66" y="1021977"/>
            <a:ext cx="4004733" cy="518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08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1196</TotalTime>
  <Words>584</Words>
  <Application>Microsoft Macintosh PowerPoint</Application>
  <PresentationFormat>On-screen Show (4:3)</PresentationFormat>
  <Paragraphs>113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Laura Tenenbaum</dc:creator>
  <cp:lastModifiedBy>Laura Tenenbaum</cp:lastModifiedBy>
  <cp:revision>245</cp:revision>
  <dcterms:created xsi:type="dcterms:W3CDTF">2011-11-16T21:54:52Z</dcterms:created>
  <dcterms:modified xsi:type="dcterms:W3CDTF">2013-02-05T21:35:32Z</dcterms:modified>
</cp:coreProperties>
</file>