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7"/>
  </p:notesMasterIdLst>
  <p:sldIdLst>
    <p:sldId id="269" r:id="rId2"/>
    <p:sldId id="257" r:id="rId3"/>
    <p:sldId id="271" r:id="rId4"/>
    <p:sldId id="272" r:id="rId5"/>
    <p:sldId id="259" r:id="rId6"/>
    <p:sldId id="273" r:id="rId7"/>
    <p:sldId id="274" r:id="rId8"/>
    <p:sldId id="261" r:id="rId9"/>
    <p:sldId id="275" r:id="rId10"/>
    <p:sldId id="276" r:id="rId11"/>
    <p:sldId id="277" r:id="rId12"/>
    <p:sldId id="278" r:id="rId13"/>
    <p:sldId id="280" r:id="rId14"/>
    <p:sldId id="27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23817" autoAdjust="0"/>
    <p:restoredTop sz="94660"/>
  </p:normalViewPr>
  <p:slideViewPr>
    <p:cSldViewPr snapToGrid="0" snapToObjects="1">
      <p:cViewPr>
        <p:scale>
          <a:sx n="100" d="100"/>
          <a:sy n="100" d="100"/>
        </p:scale>
        <p:origin x="-728" y="-8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234E92-1A3F-484E-8202-7EA8C36B6F4F}" type="datetimeFigureOut">
              <a:rPr lang="en-US" smtClean="0"/>
              <a:pPr/>
              <a:t>10/8/12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E07390-229C-EA44-8E35-0B88B580D21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7E07390-229C-EA44-8E35-0B88B580D21C}"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97E07390-229C-EA44-8E35-0B88B580D21C}"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a:t>
            </a:r>
            <a:r>
              <a:rPr lang="en-US" baseline="0" dirty="0" smtClean="0"/>
              <a:t> generally accepted K-14 climate science education framework that b</a:t>
            </a:r>
            <a:r>
              <a:rPr lang="en-US" dirty="0" smtClean="0"/>
              <a:t>uilds</a:t>
            </a:r>
            <a:r>
              <a:rPr lang="en-US" baseline="0" dirty="0" smtClean="0"/>
              <a:t> a deep understanding of climate change</a:t>
            </a:r>
          </a:p>
          <a:p>
            <a:r>
              <a:rPr lang="en-US" baseline="0" dirty="0" smtClean="0"/>
              <a:t>Grade-span progressions that will guide climate education and is strongly based on context and the latest research in learning science and climate change understandings – from both science and indigenous experiential knowledge</a:t>
            </a:r>
            <a:endParaRPr lang="en-US" dirty="0"/>
          </a:p>
        </p:txBody>
      </p:sp>
      <p:sp>
        <p:nvSpPr>
          <p:cNvPr id="4" name="Slide Number Placeholder 3"/>
          <p:cNvSpPr>
            <a:spLocks noGrp="1"/>
          </p:cNvSpPr>
          <p:nvPr>
            <p:ph type="sldNum" sz="quarter" idx="10"/>
          </p:nvPr>
        </p:nvSpPr>
        <p:spPr/>
        <p:txBody>
          <a:bodyPr/>
          <a:lstStyle/>
          <a:p>
            <a:fld id="{97E07390-229C-EA44-8E35-0B88B580D21C}"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5037DFA-DB55-EF48-AE8B-90EBC7A62A06}" type="datetimeFigureOut">
              <a:rPr lang="en-US" smtClean="0"/>
              <a:pPr/>
              <a:t>10/8/12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565DAE-86C4-3F40-9B52-DFFEAAA52B0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037DFA-DB55-EF48-AE8B-90EBC7A62A06}" type="datetimeFigureOut">
              <a:rPr lang="en-US" smtClean="0"/>
              <a:pPr/>
              <a:t>10/8/12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565DAE-86C4-3F40-9B52-DFFEAAA52B0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037DFA-DB55-EF48-AE8B-90EBC7A62A06}" type="datetimeFigureOut">
              <a:rPr lang="en-US" smtClean="0"/>
              <a:pPr/>
              <a:t>10/8/12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565DAE-86C4-3F40-9B52-DFFEAAA52B0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037DFA-DB55-EF48-AE8B-90EBC7A62A06}" type="datetimeFigureOut">
              <a:rPr lang="en-US" smtClean="0"/>
              <a:pPr/>
              <a:t>10/8/12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565DAE-86C4-3F40-9B52-DFFEAAA52B0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037DFA-DB55-EF48-AE8B-90EBC7A62A06}" type="datetimeFigureOut">
              <a:rPr lang="en-US" smtClean="0"/>
              <a:pPr/>
              <a:t>10/8/12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565DAE-86C4-3F40-9B52-DFFEAAA52B0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5037DFA-DB55-EF48-AE8B-90EBC7A62A06}" type="datetimeFigureOut">
              <a:rPr lang="en-US" smtClean="0"/>
              <a:pPr/>
              <a:t>10/8/12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565DAE-86C4-3F40-9B52-DFFEAAA52B0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037DFA-DB55-EF48-AE8B-90EBC7A62A06}" type="datetimeFigureOut">
              <a:rPr lang="en-US" smtClean="0"/>
              <a:pPr/>
              <a:t>10/8/12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565DAE-86C4-3F40-9B52-DFFEAAA52B0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5037DFA-DB55-EF48-AE8B-90EBC7A62A06}" type="datetimeFigureOut">
              <a:rPr lang="en-US" smtClean="0"/>
              <a:pPr/>
              <a:t>10/8/12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565DAE-86C4-3F40-9B52-DFFEAAA52B0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037DFA-DB55-EF48-AE8B-90EBC7A62A06}" type="datetimeFigureOut">
              <a:rPr lang="en-US" smtClean="0"/>
              <a:pPr/>
              <a:t>10/8/12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565DAE-86C4-3F40-9B52-DFFEAAA52B0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037DFA-DB55-EF48-AE8B-90EBC7A62A06}" type="datetimeFigureOut">
              <a:rPr lang="en-US" smtClean="0"/>
              <a:pPr/>
              <a:t>10/8/12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565DAE-86C4-3F40-9B52-DFFEAAA52B0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037DFA-DB55-EF48-AE8B-90EBC7A62A06}" type="datetimeFigureOut">
              <a:rPr lang="en-US" smtClean="0"/>
              <a:pPr/>
              <a:t>10/8/12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565DAE-86C4-3F40-9B52-DFFEAAA52B0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037DFA-DB55-EF48-AE8B-90EBC7A62A06}" type="datetimeFigureOut">
              <a:rPr lang="en-US" smtClean="0"/>
              <a:pPr/>
              <a:t>10/8/12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565DAE-86C4-3F40-9B52-DFFEAAA52B0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pcep.dsp.wested.org/content_items/1524587" TargetMode="External"/><Relationship Id="rId4" Type="http://schemas.openxmlformats.org/officeDocument/2006/relationships/hyperlink" Target="mailto:asussma@wested.org" TargetMode="External"/><Relationship Id="rId1" Type="http://schemas.openxmlformats.org/officeDocument/2006/relationships/slideLayout" Target="../slideLayouts/slideLayout2.xml"/><Relationship Id="rId2" Type="http://schemas.openxmlformats.org/officeDocument/2006/relationships/hyperlink" Target="http://pcep.dsp.wested.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Content Placeholder 3" descr="IMG_0719.jpg"/>
          <p:cNvPicPr>
            <a:picLocks noGrp="1" noChangeAspect="1"/>
          </p:cNvPicPr>
          <p:nvPr>
            <p:ph idx="1"/>
          </p:nvPr>
        </p:nvPicPr>
        <p:blipFill>
          <a:blip r:embed="rId3"/>
          <a:srcRect l="-18187" r="-18187"/>
          <a:stretch>
            <a:fillRect/>
          </a:stretch>
        </p:blipFill>
        <p:spPr>
          <a:xfrm>
            <a:off x="-1" y="837259"/>
            <a:ext cx="9322741" cy="5070593"/>
          </a:xfrm>
        </p:spPr>
      </p:pic>
      <p:sp>
        <p:nvSpPr>
          <p:cNvPr id="3" name="TextBox 2"/>
          <p:cNvSpPr txBox="1"/>
          <p:nvPr/>
        </p:nvSpPr>
        <p:spPr>
          <a:xfrm>
            <a:off x="1608667" y="1025407"/>
            <a:ext cx="6274740" cy="1077218"/>
          </a:xfrm>
          <a:prstGeom prst="rect">
            <a:avLst/>
          </a:prstGeom>
          <a:noFill/>
        </p:spPr>
        <p:txBody>
          <a:bodyPr wrap="square" rtlCol="0">
            <a:spAutoFit/>
          </a:bodyPr>
          <a:lstStyle/>
          <a:p>
            <a:pPr algn="ctr"/>
            <a:r>
              <a:rPr lang="en-US" sz="3200" b="1" dirty="0" smtClean="0">
                <a:solidFill>
                  <a:schemeClr val="bg1"/>
                </a:solidFill>
              </a:rPr>
              <a:t>The Pacific Islands Climate Education Partnership (PCEP)</a:t>
            </a:r>
            <a:endParaRPr lang="en-US" sz="3200" b="1" dirty="0">
              <a:solidFill>
                <a:schemeClr val="bg1"/>
              </a:solidFill>
            </a:endParaRPr>
          </a:p>
        </p:txBody>
      </p:sp>
      <p:sp>
        <p:nvSpPr>
          <p:cNvPr id="5" name="TextBox 4"/>
          <p:cNvSpPr txBox="1"/>
          <p:nvPr/>
        </p:nvSpPr>
        <p:spPr>
          <a:xfrm>
            <a:off x="4158075" y="5089407"/>
            <a:ext cx="3838222" cy="646331"/>
          </a:xfrm>
          <a:prstGeom prst="rect">
            <a:avLst/>
          </a:prstGeom>
          <a:noFill/>
        </p:spPr>
        <p:txBody>
          <a:bodyPr wrap="square" rtlCol="0">
            <a:spAutoFit/>
          </a:bodyPr>
          <a:lstStyle/>
          <a:p>
            <a:r>
              <a:rPr lang="en-US" i="1" dirty="0" smtClean="0">
                <a:solidFill>
                  <a:srgbClr val="FFFFFF"/>
                </a:solidFill>
              </a:rPr>
              <a:t>A</a:t>
            </a:r>
            <a:r>
              <a:rPr lang="en-US" i="1" dirty="0" smtClean="0">
                <a:solidFill>
                  <a:srgbClr val="FFFFFF"/>
                </a:solidFill>
              </a:rPr>
              <a:t> 5-</a:t>
            </a:r>
            <a:r>
              <a:rPr lang="en-US" i="1" dirty="0" smtClean="0">
                <a:solidFill>
                  <a:srgbClr val="FFFFFF"/>
                </a:solidFill>
              </a:rPr>
              <a:t>year Phase</a:t>
            </a:r>
            <a:r>
              <a:rPr lang="en-US" i="1" dirty="0" smtClean="0">
                <a:solidFill>
                  <a:srgbClr val="FFFFFF"/>
                </a:solidFill>
              </a:rPr>
              <a:t> II CCE project </a:t>
            </a:r>
            <a:r>
              <a:rPr lang="en-US" i="1" dirty="0" smtClean="0">
                <a:solidFill>
                  <a:srgbClr val="FFFFFF"/>
                </a:solidFill>
              </a:rPr>
              <a:t>funded by the National Science Foundation (NSF)</a:t>
            </a:r>
            <a:endParaRPr lang="en-US" i="1" dirty="0">
              <a:solidFill>
                <a:srgbClr val="FFFFFF"/>
              </a:solidFill>
            </a:endParaRPr>
          </a:p>
        </p:txBody>
      </p:sp>
      <p:sp>
        <p:nvSpPr>
          <p:cNvPr id="6" name="TextBox 5"/>
          <p:cNvSpPr txBox="1"/>
          <p:nvPr/>
        </p:nvSpPr>
        <p:spPr>
          <a:xfrm>
            <a:off x="1392296" y="5551072"/>
            <a:ext cx="1618074" cy="276999"/>
          </a:xfrm>
          <a:prstGeom prst="rect">
            <a:avLst/>
          </a:prstGeom>
          <a:noFill/>
        </p:spPr>
        <p:txBody>
          <a:bodyPr wrap="square" rtlCol="0">
            <a:spAutoFit/>
          </a:bodyPr>
          <a:lstStyle/>
          <a:p>
            <a:r>
              <a:rPr lang="en-US" sz="1200" dirty="0" smtClean="0">
                <a:solidFill>
                  <a:schemeClr val="bg1"/>
                </a:solidFill>
              </a:rPr>
              <a:t>Photo by Susan Burger</a:t>
            </a:r>
            <a:endParaRPr lang="en-US" sz="1200"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766762"/>
          </a:xfrm>
        </p:spPr>
        <p:txBody>
          <a:bodyPr/>
          <a:lstStyle/>
          <a:p>
            <a:r>
              <a:rPr lang="en-US" dirty="0" smtClean="0"/>
              <a:t>Energy and the Earth System (6-8) </a:t>
            </a:r>
            <a:endParaRPr lang="en-US" dirty="0"/>
          </a:p>
        </p:txBody>
      </p:sp>
      <p:sp>
        <p:nvSpPr>
          <p:cNvPr id="8" name="Content Placeholder 7"/>
          <p:cNvSpPr>
            <a:spLocks noGrp="1"/>
          </p:cNvSpPr>
          <p:nvPr>
            <p:ph idx="1"/>
          </p:nvPr>
        </p:nvSpPr>
        <p:spPr>
          <a:xfrm>
            <a:off x="177800" y="1041400"/>
            <a:ext cx="8801100" cy="5816600"/>
          </a:xfrm>
        </p:spPr>
        <p:txBody>
          <a:bodyPr>
            <a:normAutofit fontScale="92500" lnSpcReduction="10000"/>
          </a:bodyPr>
          <a:lstStyle/>
          <a:p>
            <a:pPr>
              <a:buNone/>
            </a:pPr>
            <a:r>
              <a:rPr lang="en-US" sz="2400" dirty="0" smtClean="0"/>
              <a:t>What key science concepts about energy help us understand climate and its impacts in the Pacific Islands and globally?</a:t>
            </a:r>
          </a:p>
          <a:p>
            <a:pPr>
              <a:buNone/>
            </a:pPr>
            <a:r>
              <a:rPr lang="en-US" dirty="0" smtClean="0"/>
              <a:t>Nature of Energy</a:t>
            </a:r>
          </a:p>
          <a:p>
            <a:pPr>
              <a:buNone/>
            </a:pPr>
            <a:r>
              <a:rPr lang="en-US" sz="2162" dirty="0" smtClean="0"/>
              <a:t>	Six concept statements</a:t>
            </a:r>
          </a:p>
          <a:p>
            <a:pPr>
              <a:buNone/>
            </a:pPr>
            <a:r>
              <a:rPr lang="en-US" sz="2595" i="1" dirty="0" smtClean="0"/>
              <a:t>6-8Energy.A.1a  </a:t>
            </a:r>
            <a:r>
              <a:rPr lang="en-US" sz="2595" dirty="0" smtClean="0"/>
              <a:t>Every system has a measurable property that is called its energy. Energy is a number that describes how much change can happen in a system.</a:t>
            </a:r>
          </a:p>
          <a:p>
            <a:pPr>
              <a:buNone/>
            </a:pPr>
            <a:r>
              <a:rPr lang="en-US" dirty="0" smtClean="0"/>
              <a:t>Flows of Energy Into, Within and Out of the Earth System</a:t>
            </a:r>
          </a:p>
          <a:p>
            <a:pPr>
              <a:buNone/>
            </a:pPr>
            <a:r>
              <a:rPr lang="en-US" sz="2400" dirty="0" smtClean="0"/>
              <a:t>	Four concept statements</a:t>
            </a:r>
          </a:p>
          <a:p>
            <a:pPr>
              <a:buNone/>
            </a:pPr>
            <a:r>
              <a:rPr lang="en-US" sz="2595" i="1" dirty="0" smtClean="0"/>
              <a:t>6-</a:t>
            </a:r>
            <a:r>
              <a:rPr lang="en-US" sz="2595" i="1" dirty="0" smtClean="0"/>
              <a:t>8Energy.B.4  </a:t>
            </a:r>
            <a:r>
              <a:rPr lang="en-US" sz="2595" dirty="0" smtClean="0"/>
              <a:t>The functioning of planet Earth relies on a constant input of energy from the Sun. The absorbed solar energy circulates within the Earth system and eventually leaves it as heat radiating to outer space. From a systems point of view, Earth is an open system with respect to energy.</a:t>
            </a:r>
          </a:p>
          <a:p>
            <a:pPr>
              <a:buNone/>
            </a:pPr>
            <a:endParaRPr lang="en-US" sz="2400" dirty="0" smtClean="0"/>
          </a:p>
          <a:p>
            <a:pPr>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Earth System Science (6-8) </a:t>
            </a:r>
            <a:endParaRPr lang="en-US" dirty="0"/>
          </a:p>
        </p:txBody>
      </p:sp>
      <p:sp>
        <p:nvSpPr>
          <p:cNvPr id="8" name="Content Placeholder 7"/>
          <p:cNvSpPr>
            <a:spLocks noGrp="1"/>
          </p:cNvSpPr>
          <p:nvPr>
            <p:ph idx="1"/>
          </p:nvPr>
        </p:nvSpPr>
        <p:spPr>
          <a:xfrm>
            <a:off x="177800" y="1600200"/>
            <a:ext cx="8801100" cy="4762500"/>
          </a:xfrm>
        </p:spPr>
        <p:txBody>
          <a:bodyPr>
            <a:normAutofit/>
          </a:bodyPr>
          <a:lstStyle/>
          <a:p>
            <a:pPr>
              <a:buNone/>
            </a:pPr>
            <a:r>
              <a:rPr lang="en-US" sz="2400" dirty="0" smtClean="0"/>
              <a:t>How does Earth System Science help us understand climate and its impacts in the Pacific Islands and globally?</a:t>
            </a:r>
          </a:p>
          <a:p>
            <a:pPr>
              <a:buNone/>
            </a:pPr>
            <a:r>
              <a:rPr lang="en-US" dirty="0" smtClean="0"/>
              <a:t>Systems</a:t>
            </a:r>
          </a:p>
          <a:p>
            <a:pPr>
              <a:buNone/>
            </a:pPr>
            <a:r>
              <a:rPr lang="en-US" dirty="0" smtClean="0"/>
              <a:t>	</a:t>
            </a:r>
            <a:r>
              <a:rPr lang="en-US" sz="2400" dirty="0" smtClean="0"/>
              <a:t>Four concept statements</a:t>
            </a:r>
          </a:p>
          <a:p>
            <a:pPr>
              <a:buNone/>
            </a:pPr>
            <a:r>
              <a:rPr lang="en-US" dirty="0" smtClean="0"/>
              <a:t>Earth System Science</a:t>
            </a:r>
          </a:p>
          <a:p>
            <a:pPr>
              <a:buNone/>
            </a:pPr>
            <a:r>
              <a:rPr lang="en-US" sz="2400" dirty="0" smtClean="0"/>
              <a:t>	Six concept </a:t>
            </a:r>
            <a:r>
              <a:rPr lang="en-US" sz="2400" dirty="0" smtClean="0"/>
              <a:t>statements</a:t>
            </a:r>
            <a:endParaRPr lang="en-US" sz="2400" dirty="0" smtClean="0"/>
          </a:p>
          <a:p>
            <a:pPr>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Weather and Climate(6-8) </a:t>
            </a:r>
            <a:endParaRPr lang="en-US" dirty="0"/>
          </a:p>
        </p:txBody>
      </p:sp>
      <p:sp>
        <p:nvSpPr>
          <p:cNvPr id="8" name="Content Placeholder 7"/>
          <p:cNvSpPr>
            <a:spLocks noGrp="1"/>
          </p:cNvSpPr>
          <p:nvPr>
            <p:ph idx="1"/>
          </p:nvPr>
        </p:nvSpPr>
        <p:spPr>
          <a:xfrm>
            <a:off x="177800" y="1600200"/>
            <a:ext cx="8801100" cy="4762500"/>
          </a:xfrm>
        </p:spPr>
        <p:txBody>
          <a:bodyPr>
            <a:normAutofit/>
          </a:bodyPr>
          <a:lstStyle/>
          <a:p>
            <a:pPr>
              <a:buNone/>
            </a:pPr>
            <a:r>
              <a:rPr lang="en-US" sz="2400" dirty="0" smtClean="0"/>
              <a:t>What major science concepts help us understand weather and climate in the Pacific Islands and globally?</a:t>
            </a:r>
          </a:p>
          <a:p>
            <a:pPr>
              <a:buNone/>
            </a:pPr>
            <a:r>
              <a:rPr lang="en-US" dirty="0" smtClean="0"/>
              <a:t>Local Weather and Regional Climate</a:t>
            </a:r>
          </a:p>
          <a:p>
            <a:pPr>
              <a:buNone/>
            </a:pPr>
            <a:r>
              <a:rPr lang="en-US" dirty="0" smtClean="0"/>
              <a:t>	</a:t>
            </a:r>
            <a:r>
              <a:rPr lang="en-US" sz="2400" dirty="0" smtClean="0"/>
              <a:t>Four concept statements</a:t>
            </a:r>
          </a:p>
          <a:p>
            <a:pPr>
              <a:buNone/>
            </a:pPr>
            <a:r>
              <a:rPr lang="en-US" dirty="0" smtClean="0"/>
              <a:t>Regional and Global Climate Change</a:t>
            </a:r>
          </a:p>
          <a:p>
            <a:pPr>
              <a:buNone/>
            </a:pPr>
            <a:r>
              <a:rPr lang="en-US" sz="2400" dirty="0" smtClean="0"/>
              <a:t>	Six concept </a:t>
            </a:r>
            <a:r>
              <a:rPr lang="en-US" sz="2400" dirty="0" smtClean="0"/>
              <a:t>statements</a:t>
            </a:r>
            <a:endParaRPr lang="en-US" sz="2400" dirty="0" smtClean="0"/>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t>Climate Change Impacts </a:t>
            </a:r>
            <a:br>
              <a:rPr lang="en-US" dirty="0" smtClean="0"/>
            </a:br>
            <a:r>
              <a:rPr lang="en-US" dirty="0" smtClean="0"/>
              <a:t>on Human Societies (6-8) </a:t>
            </a:r>
            <a:endParaRPr lang="en-US" dirty="0"/>
          </a:p>
        </p:txBody>
      </p:sp>
      <p:sp>
        <p:nvSpPr>
          <p:cNvPr id="8" name="Content Placeholder 7"/>
          <p:cNvSpPr>
            <a:spLocks noGrp="1"/>
          </p:cNvSpPr>
          <p:nvPr>
            <p:ph idx="1"/>
          </p:nvPr>
        </p:nvSpPr>
        <p:spPr>
          <a:xfrm>
            <a:off x="177800" y="1600200"/>
            <a:ext cx="8801100" cy="4762500"/>
          </a:xfrm>
        </p:spPr>
        <p:txBody>
          <a:bodyPr>
            <a:normAutofit/>
          </a:bodyPr>
          <a:lstStyle/>
          <a:p>
            <a:pPr>
              <a:buNone/>
            </a:pPr>
            <a:r>
              <a:rPr lang="en-US" sz="2400" dirty="0" smtClean="0"/>
              <a:t>How will climate change impact human societies in the Pacific Islands?</a:t>
            </a:r>
          </a:p>
          <a:p>
            <a:pPr>
              <a:buNone/>
            </a:pPr>
            <a:r>
              <a:rPr lang="en-US" dirty="0" smtClean="0"/>
              <a:t>Regional Perspectives on Climate Change Impacts</a:t>
            </a:r>
          </a:p>
          <a:p>
            <a:pPr>
              <a:buNone/>
            </a:pPr>
            <a:r>
              <a:rPr lang="en-US" dirty="0" smtClean="0"/>
              <a:t>	</a:t>
            </a:r>
            <a:r>
              <a:rPr lang="en-US" sz="2400" dirty="0" smtClean="0"/>
              <a:t>Seven concept statements</a:t>
            </a:r>
          </a:p>
          <a:p>
            <a:pPr>
              <a:buNone/>
            </a:pPr>
            <a:r>
              <a:rPr lang="en-US" sz="2400" i="1" dirty="0" smtClean="0"/>
              <a:t>6-8Impacts.A.1b  </a:t>
            </a:r>
            <a:r>
              <a:rPr lang="en-US" sz="2400" dirty="0" smtClean="0"/>
              <a:t>Underground sources of freshwater on Pacific islands float on top of seawater. These freshwater lenses can be shrunken and contaminated by salt as sea level rises or the ocean surges over the land.</a:t>
            </a:r>
            <a:endParaRPr lang="en-US"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t>Engineering Climate Adaptation </a:t>
            </a:r>
            <a:br>
              <a:rPr lang="en-US" dirty="0" smtClean="0"/>
            </a:br>
            <a:r>
              <a:rPr lang="en-US" dirty="0" smtClean="0"/>
              <a:t>and Mitigation (6-8) </a:t>
            </a:r>
            <a:endParaRPr lang="en-US" dirty="0"/>
          </a:p>
        </p:txBody>
      </p:sp>
      <p:sp>
        <p:nvSpPr>
          <p:cNvPr id="8" name="Content Placeholder 7"/>
          <p:cNvSpPr>
            <a:spLocks noGrp="1"/>
          </p:cNvSpPr>
          <p:nvPr>
            <p:ph idx="1"/>
          </p:nvPr>
        </p:nvSpPr>
        <p:spPr>
          <a:xfrm>
            <a:off x="177800" y="1600200"/>
            <a:ext cx="8801100" cy="4762500"/>
          </a:xfrm>
        </p:spPr>
        <p:txBody>
          <a:bodyPr>
            <a:normAutofit/>
          </a:bodyPr>
          <a:lstStyle/>
          <a:p>
            <a:pPr>
              <a:buNone/>
            </a:pPr>
            <a:r>
              <a:rPr lang="en-US" sz="2400" dirty="0" smtClean="0"/>
              <a:t>What can Pacific Island nations and communities do to reduce the damage caused by climate change?</a:t>
            </a:r>
          </a:p>
          <a:p>
            <a:pPr>
              <a:buNone/>
            </a:pPr>
            <a:r>
              <a:rPr lang="en-US" dirty="0" smtClean="0"/>
              <a:t>Climate Adaptation</a:t>
            </a:r>
          </a:p>
          <a:p>
            <a:pPr>
              <a:buNone/>
            </a:pPr>
            <a:r>
              <a:rPr lang="en-US" dirty="0" smtClean="0"/>
              <a:t>	</a:t>
            </a:r>
            <a:r>
              <a:rPr lang="en-US" sz="2400" dirty="0" smtClean="0"/>
              <a:t>Two concept statements</a:t>
            </a:r>
          </a:p>
          <a:p>
            <a:pPr>
              <a:buNone/>
            </a:pPr>
            <a:r>
              <a:rPr lang="en-US" dirty="0" smtClean="0"/>
              <a:t>Engineering Climate Adaptations</a:t>
            </a:r>
          </a:p>
          <a:p>
            <a:pPr>
              <a:buNone/>
            </a:pPr>
            <a:r>
              <a:rPr lang="en-US" sz="2400" dirty="0" smtClean="0"/>
              <a:t>	Six concept </a:t>
            </a:r>
            <a:r>
              <a:rPr lang="en-US" sz="2400" dirty="0" smtClean="0"/>
              <a:t>statements</a:t>
            </a:r>
            <a:endParaRPr lang="en-US" sz="2400" dirty="0" smtClean="0"/>
          </a:p>
          <a:p>
            <a:pPr>
              <a:buNone/>
            </a:pPr>
            <a:r>
              <a:rPr lang="en-US" sz="2400" i="1" dirty="0" smtClean="0"/>
              <a:t>6-8Adapt.B.2b  </a:t>
            </a:r>
            <a:r>
              <a:rPr lang="en-US" sz="2400" dirty="0" smtClean="0"/>
              <a:t>There are many types of models, ranging from simple physical models to computer models. They can be used to investigate how a design might work, communicate the design to others, and compare different designs. (NRC 5).</a:t>
            </a:r>
            <a:endParaRPr lang="en-US"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4F6228"/>
                </a:solidFill>
              </a:rPr>
              <a:t>Exploring Further</a:t>
            </a:r>
            <a:endParaRPr lang="en-US" b="1" dirty="0">
              <a:solidFill>
                <a:srgbClr val="4F6228"/>
              </a:solidFill>
            </a:endParaRPr>
          </a:p>
        </p:txBody>
      </p:sp>
      <p:sp>
        <p:nvSpPr>
          <p:cNvPr id="3" name="Content Placeholder 2"/>
          <p:cNvSpPr>
            <a:spLocks noGrp="1"/>
          </p:cNvSpPr>
          <p:nvPr>
            <p:ph idx="1"/>
          </p:nvPr>
        </p:nvSpPr>
        <p:spPr>
          <a:xfrm>
            <a:off x="457200" y="1417638"/>
            <a:ext cx="8404952" cy="5060452"/>
          </a:xfrm>
        </p:spPr>
        <p:txBody>
          <a:bodyPr>
            <a:normAutofit lnSpcReduction="10000"/>
          </a:bodyPr>
          <a:lstStyle/>
          <a:p>
            <a:r>
              <a:rPr lang="en-US" sz="2800" dirty="0" smtClean="0">
                <a:solidFill>
                  <a:schemeClr val="accent3">
                    <a:lumMod val="50000"/>
                  </a:schemeClr>
                </a:solidFill>
              </a:rPr>
              <a:t>The CEF and many other PCEP Resources can be accessed from</a:t>
            </a:r>
            <a:r>
              <a:rPr lang="en-US" sz="2800" dirty="0" smtClean="0">
                <a:solidFill>
                  <a:schemeClr val="accent3">
                    <a:lumMod val="50000"/>
                  </a:schemeClr>
                </a:solidFill>
              </a:rPr>
              <a:t> our web-based information platform:</a:t>
            </a:r>
          </a:p>
          <a:p>
            <a:pPr>
              <a:buNone/>
            </a:pPr>
            <a:r>
              <a:rPr lang="en-US" sz="2400" dirty="0" smtClean="0">
                <a:solidFill>
                  <a:schemeClr val="accent3">
                    <a:lumMod val="50000"/>
                  </a:schemeClr>
                </a:solidFill>
                <a:hlinkClick r:id="rId2"/>
              </a:rPr>
              <a:t>http://pcep.dsp.wested</a:t>
            </a:r>
            <a:r>
              <a:rPr lang="en-US" sz="2400" dirty="0" smtClean="0">
                <a:solidFill>
                  <a:schemeClr val="accent3">
                    <a:lumMod val="50000"/>
                  </a:schemeClr>
                </a:solidFill>
                <a:hlinkClick r:id="rId2"/>
              </a:rPr>
              <a:t>.org</a:t>
            </a:r>
            <a:endParaRPr lang="en-US" sz="2400" dirty="0" smtClean="0">
              <a:solidFill>
                <a:schemeClr val="accent3">
                  <a:lumMod val="50000"/>
                </a:schemeClr>
              </a:solidFill>
            </a:endParaRPr>
          </a:p>
          <a:p>
            <a:pPr>
              <a:buNone/>
            </a:pPr>
            <a:r>
              <a:rPr lang="en-US" sz="2400" dirty="0" smtClean="0">
                <a:solidFill>
                  <a:schemeClr val="accent3">
                    <a:lumMod val="50000"/>
                  </a:schemeClr>
                </a:solidFill>
                <a:hlinkClick r:id="rId3"/>
              </a:rPr>
              <a:t>http://pcep.dsp.wested.org/content_items/</a:t>
            </a:r>
            <a:r>
              <a:rPr lang="en-US" sz="2400" dirty="0" smtClean="0">
                <a:solidFill>
                  <a:schemeClr val="accent3">
                    <a:lumMod val="50000"/>
                  </a:schemeClr>
                </a:solidFill>
                <a:hlinkClick r:id="rId3"/>
              </a:rPr>
              <a:t>1524587</a:t>
            </a:r>
            <a:endParaRPr lang="en-US" sz="2400" dirty="0" smtClean="0">
              <a:solidFill>
                <a:schemeClr val="accent3">
                  <a:lumMod val="50000"/>
                </a:schemeClr>
              </a:solidFill>
            </a:endParaRPr>
          </a:p>
          <a:p>
            <a:pPr>
              <a:buNone/>
            </a:pPr>
            <a:endParaRPr lang="en-US" sz="2400" dirty="0" smtClean="0">
              <a:solidFill>
                <a:schemeClr val="accent3">
                  <a:lumMod val="50000"/>
                </a:schemeClr>
              </a:solidFill>
            </a:endParaRPr>
          </a:p>
          <a:p>
            <a:r>
              <a:rPr lang="en-US" sz="2800" dirty="0" smtClean="0">
                <a:solidFill>
                  <a:schemeClr val="accent3">
                    <a:lumMod val="50000"/>
                  </a:schemeClr>
                </a:solidFill>
              </a:rPr>
              <a:t>Happy to discuss and collaborate with others about organizing K-12 climate education, professional development, climate adaptation, etc.</a:t>
            </a:r>
          </a:p>
          <a:p>
            <a:pPr>
              <a:buNone/>
            </a:pPr>
            <a:r>
              <a:rPr lang="en-US" sz="2800" dirty="0" smtClean="0">
                <a:solidFill>
                  <a:schemeClr val="accent3">
                    <a:lumMod val="50000"/>
                  </a:schemeClr>
                </a:solidFill>
              </a:rPr>
              <a:t>Art Sussman</a:t>
            </a:r>
          </a:p>
          <a:p>
            <a:pPr>
              <a:buNone/>
            </a:pPr>
            <a:r>
              <a:rPr lang="en-US" sz="2800" dirty="0" smtClean="0">
                <a:solidFill>
                  <a:schemeClr val="accent3">
                    <a:lumMod val="50000"/>
                  </a:schemeClr>
                </a:solidFill>
                <a:hlinkClick r:id="rId4"/>
              </a:rPr>
              <a:t>asussma@wested.org</a:t>
            </a:r>
            <a:endParaRPr lang="en-US" sz="2800" dirty="0" smtClean="0">
              <a:solidFill>
                <a:schemeClr val="accent3">
                  <a:lumMod val="50000"/>
                </a:schemeClr>
              </a:solidFill>
            </a:endParaRPr>
          </a:p>
          <a:p>
            <a:pPr>
              <a:buNone/>
            </a:pPr>
            <a:r>
              <a:rPr lang="en-US" sz="2800" dirty="0" smtClean="0">
                <a:solidFill>
                  <a:schemeClr val="accent3">
                    <a:lumMod val="50000"/>
                  </a:schemeClr>
                </a:solidFill>
              </a:rPr>
              <a:t>415-531-3110</a:t>
            </a:r>
          </a:p>
          <a:p>
            <a:endParaRPr lang="en-US" dirty="0" smtClean="0">
              <a:solidFill>
                <a:schemeClr val="accent3">
                  <a:lumMod val="50000"/>
                </a:schemeClr>
              </a:solidFill>
            </a:endParaRPr>
          </a:p>
          <a:p>
            <a:pPr lvl="1"/>
            <a:endParaRPr lang="en-US" dirty="0" smtClean="0">
              <a:solidFill>
                <a:schemeClr val="accent3">
                  <a:lumMod val="50000"/>
                </a:schemeClr>
              </a:solidFill>
            </a:endParaRPr>
          </a:p>
          <a:p>
            <a:pPr lvl="1"/>
            <a:endParaRPr lang="en-US" dirty="0" smtClean="0">
              <a:solidFill>
                <a:schemeClr val="accent3">
                  <a:lumMod val="50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31317" y="3136900"/>
            <a:ext cx="8298211" cy="3620805"/>
          </a:xfrm>
        </p:spPr>
        <p:txBody>
          <a:bodyPr anchor="ctr">
            <a:normAutofit fontScale="25000" lnSpcReduction="20000"/>
          </a:bodyPr>
          <a:lstStyle/>
          <a:p>
            <a:pPr marL="0" lvl="1" algn="l">
              <a:lnSpc>
                <a:spcPct val="10000"/>
              </a:lnSpc>
              <a:spcBef>
                <a:spcPts val="0"/>
              </a:spcBef>
            </a:pPr>
            <a:r>
              <a:rPr lang="en-US" sz="12800" b="1" dirty="0" smtClean="0">
                <a:solidFill>
                  <a:srgbClr val="4F6228"/>
                </a:solidFill>
              </a:rPr>
              <a:t>The PCEP serves the U.S. Affiliated Pacific Islands (USAPI). The PCEP vision is to educate the region’s students and citizens in ways that exemplify modern science and indigenous environmental knowledge, address the urgency of climate change impacts, and honor indigenous cultures. </a:t>
            </a:r>
            <a:endParaRPr lang="en-US" sz="12800" b="1" i="1" dirty="0" smtClean="0">
              <a:solidFill>
                <a:srgbClr val="4F6228"/>
              </a:solidFill>
              <a:latin typeface="Arial"/>
              <a:cs typeface="Arial"/>
            </a:endParaRPr>
          </a:p>
          <a:p>
            <a:endParaRPr lang="en-US" i="1" dirty="0">
              <a:solidFill>
                <a:schemeClr val="tx1"/>
              </a:solidFill>
              <a:latin typeface="Arial"/>
              <a:cs typeface="Arial"/>
            </a:endParaRPr>
          </a:p>
        </p:txBody>
      </p:sp>
      <p:sp>
        <p:nvSpPr>
          <p:cNvPr id="6" name="Title 1"/>
          <p:cNvSpPr txBox="1">
            <a:spLocks/>
          </p:cNvSpPr>
          <p:nvPr/>
        </p:nvSpPr>
        <p:spPr>
          <a:xfrm>
            <a:off x="1" y="254000"/>
            <a:ext cx="8959358" cy="2870200"/>
          </a:xfrm>
          <a:prstGeom prst="rect">
            <a:avLst/>
          </a:prstGeom>
        </p:spPr>
        <p:txBody>
          <a:bodyPr vert="horz" lIns="91440" tIns="45720" rIns="91440" bIns="45720" rtlCol="0" anchor="ctr">
            <a:noAutofit/>
          </a:bodyPr>
          <a:lstStyle/>
          <a:p>
            <a:pPr>
              <a:buNone/>
            </a:pPr>
            <a:r>
              <a:rPr lang="en-US" sz="3600" b="1" dirty="0" smtClean="0">
                <a:solidFill>
                  <a:srgbClr val="4F6228"/>
                </a:solidFill>
                <a:latin typeface="+mj-lt"/>
                <a:ea typeface="+mj-ea"/>
                <a:cs typeface="+mj-cs"/>
              </a:rPr>
              <a:t>PCEP </a:t>
            </a:r>
            <a:r>
              <a:rPr lang="en-US" sz="3600" b="1" dirty="0" smtClean="0">
                <a:solidFill>
                  <a:schemeClr val="accent3">
                    <a:lumMod val="50000"/>
                  </a:schemeClr>
                </a:solidFill>
              </a:rPr>
              <a:t>Principal </a:t>
            </a:r>
            <a:r>
              <a:rPr lang="en-US" sz="3600" b="1" dirty="0" smtClean="0">
                <a:solidFill>
                  <a:schemeClr val="accent3">
                    <a:lumMod val="50000"/>
                  </a:schemeClr>
                </a:solidFill>
              </a:rPr>
              <a:t>Investigators:</a:t>
            </a:r>
          </a:p>
          <a:p>
            <a:pPr>
              <a:buNone/>
            </a:pPr>
            <a:r>
              <a:rPr lang="en-US" sz="3600" b="1" dirty="0" smtClean="0">
                <a:solidFill>
                  <a:schemeClr val="accent3">
                    <a:lumMod val="50000"/>
                  </a:schemeClr>
                </a:solidFill>
              </a:rPr>
              <a:t>Dr. Sharon Nelson-</a:t>
            </a:r>
            <a:r>
              <a:rPr lang="en-US" sz="3600" b="1" dirty="0" smtClean="0">
                <a:solidFill>
                  <a:schemeClr val="accent3">
                    <a:lumMod val="50000"/>
                  </a:schemeClr>
                </a:solidFill>
              </a:rPr>
              <a:t>Barber, PREL  </a:t>
            </a:r>
          </a:p>
          <a:p>
            <a:pPr>
              <a:buNone/>
            </a:pPr>
            <a:r>
              <a:rPr lang="en-US" sz="3600" b="1" dirty="0" smtClean="0">
                <a:solidFill>
                  <a:schemeClr val="accent3">
                    <a:lumMod val="50000"/>
                  </a:schemeClr>
                </a:solidFill>
              </a:rPr>
              <a:t>Dr</a:t>
            </a:r>
            <a:r>
              <a:rPr lang="en-US" sz="3600" b="1" dirty="0" smtClean="0">
                <a:solidFill>
                  <a:schemeClr val="accent3">
                    <a:lumMod val="50000"/>
                  </a:schemeClr>
                </a:solidFill>
              </a:rPr>
              <a:t>. Art </a:t>
            </a:r>
            <a:r>
              <a:rPr lang="en-US" sz="3600" b="1" dirty="0" smtClean="0">
                <a:solidFill>
                  <a:schemeClr val="accent3">
                    <a:lumMod val="50000"/>
                  </a:schemeClr>
                </a:solidFill>
              </a:rPr>
              <a:t>Sussman, WestEd</a:t>
            </a:r>
          </a:p>
          <a:p>
            <a:pPr>
              <a:buNone/>
            </a:pPr>
            <a:r>
              <a:rPr lang="en-US" sz="3600" b="1" dirty="0" smtClean="0">
                <a:solidFill>
                  <a:schemeClr val="accent3">
                    <a:lumMod val="50000"/>
                  </a:schemeClr>
                </a:solidFill>
              </a:rPr>
              <a:t>Dr. Chip Fletcher, University of </a:t>
            </a:r>
            <a:r>
              <a:rPr lang="en-US" sz="3600" b="1" dirty="0" err="1" smtClean="0">
                <a:solidFill>
                  <a:schemeClr val="accent3">
                    <a:lumMod val="50000"/>
                  </a:schemeClr>
                </a:solidFill>
              </a:rPr>
              <a:t>Hawai‘I</a:t>
            </a:r>
            <a:endParaRPr lang="en-US" sz="3600" b="1" dirty="0" smtClean="0">
              <a:solidFill>
                <a:schemeClr val="accent3">
                  <a:lumMod val="50000"/>
                </a:schemeClr>
              </a:solidFill>
            </a:endParaRPr>
          </a:p>
          <a:p>
            <a:pPr>
              <a:buNone/>
            </a:pPr>
            <a:r>
              <a:rPr lang="en-US" sz="3600" b="1" dirty="0" smtClean="0">
                <a:solidFill>
                  <a:schemeClr val="accent3">
                    <a:lumMod val="50000"/>
                  </a:schemeClr>
                </a:solidFill>
              </a:rPr>
              <a:t>Mr. Don Hess, College of the Marshall Islands</a:t>
            </a:r>
          </a:p>
          <a:p>
            <a:pPr marL="0" marR="0" lvl="0" indent="0" algn="ctr" defTabSz="4572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a:ln>
                <a:noFill/>
              </a:ln>
              <a:solidFill>
                <a:srgbClr val="4F6228"/>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77800" y="274638"/>
            <a:ext cx="8813800" cy="1143000"/>
          </a:xfrm>
        </p:spPr>
        <p:txBody>
          <a:bodyPr>
            <a:normAutofit/>
          </a:bodyPr>
          <a:lstStyle/>
          <a:p>
            <a:r>
              <a:rPr lang="en-US" dirty="0" smtClean="0"/>
              <a:t>U.S. Affiliated Pacific Islands (USAPI)</a:t>
            </a:r>
            <a:endParaRPr lang="en-US" dirty="0"/>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457200" y="1600200"/>
            <a:ext cx="8242300" cy="48895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3262"/>
          </a:xfrm>
        </p:spPr>
        <p:txBody>
          <a:bodyPr>
            <a:normAutofit fontScale="90000"/>
          </a:bodyPr>
          <a:lstStyle/>
          <a:p>
            <a:r>
              <a:rPr lang="en-US" dirty="0" smtClean="0"/>
              <a:t>PCEP Theory of Action</a:t>
            </a:r>
            <a:endParaRPr lang="en-US" dirty="0"/>
          </a:p>
        </p:txBody>
      </p:sp>
      <p:sp>
        <p:nvSpPr>
          <p:cNvPr id="3" name="Content Placeholder 2"/>
          <p:cNvSpPr>
            <a:spLocks noGrp="1"/>
          </p:cNvSpPr>
          <p:nvPr>
            <p:ph idx="1"/>
          </p:nvPr>
        </p:nvSpPr>
        <p:spPr>
          <a:xfrm>
            <a:off x="457200" y="1143000"/>
            <a:ext cx="8229600" cy="5549900"/>
          </a:xfrm>
        </p:spPr>
        <p:txBody>
          <a:bodyPr/>
          <a:lstStyle/>
          <a:p>
            <a:endParaRPr lang="en-US" dirty="0"/>
          </a:p>
        </p:txBody>
      </p:sp>
      <p:pic>
        <p:nvPicPr>
          <p:cNvPr id="4" name="Picture 3"/>
          <p:cNvPicPr>
            <a:picLocks noChangeAspect="1"/>
          </p:cNvPicPr>
          <p:nvPr/>
        </p:nvPicPr>
        <p:blipFill>
          <a:blip r:embed="rId2"/>
          <a:stretch>
            <a:fillRect/>
          </a:stretch>
        </p:blipFill>
        <p:spPr>
          <a:xfrm>
            <a:off x="215900" y="1143000"/>
            <a:ext cx="8750300" cy="57150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77800" y="1392238"/>
            <a:ext cx="8813800" cy="5110162"/>
          </a:xfrm>
        </p:spPr>
        <p:txBody>
          <a:bodyPr>
            <a:noAutofit/>
          </a:bodyPr>
          <a:lstStyle/>
          <a:p>
            <a:pPr marL="514350" indent="-514350"/>
            <a:r>
              <a:rPr lang="en-US" sz="3600" b="1" dirty="0" smtClean="0">
                <a:solidFill>
                  <a:srgbClr val="4F6228"/>
                </a:solidFill>
              </a:rPr>
              <a:t>Draws from </a:t>
            </a:r>
            <a:r>
              <a:rPr lang="en-US" sz="3600" b="1" i="1" dirty="0" smtClean="0">
                <a:solidFill>
                  <a:srgbClr val="4F6228"/>
                </a:solidFill>
              </a:rPr>
              <a:t>Climate Literacy Principles  </a:t>
            </a:r>
            <a:r>
              <a:rPr lang="en-US" sz="3600" b="1" dirty="0" smtClean="0">
                <a:solidFill>
                  <a:srgbClr val="4F6228"/>
                </a:solidFill>
              </a:rPr>
              <a:t>and </a:t>
            </a:r>
            <a:r>
              <a:rPr lang="en-US" sz="3600" b="1" i="1" dirty="0" smtClean="0">
                <a:solidFill>
                  <a:srgbClr val="4F6228"/>
                </a:solidFill>
              </a:rPr>
              <a:t>Framework for K-12 Science Education</a:t>
            </a:r>
          </a:p>
          <a:p>
            <a:pPr marL="514350" indent="-514350"/>
            <a:r>
              <a:rPr lang="en-US" sz="3600" b="1" dirty="0" smtClean="0">
                <a:solidFill>
                  <a:srgbClr val="4F6228"/>
                </a:solidFill>
              </a:rPr>
              <a:t>Contextualized </a:t>
            </a:r>
            <a:r>
              <a:rPr lang="en-US" sz="3600" b="1" dirty="0" smtClean="0">
                <a:solidFill>
                  <a:srgbClr val="4F6228"/>
                </a:solidFill>
              </a:rPr>
              <a:t>for Pacific Island climate, impacts, cultures, education realities</a:t>
            </a:r>
            <a:r>
              <a:rPr lang="en-US" sz="3600" b="1" i="1" dirty="0" smtClean="0">
                <a:solidFill>
                  <a:srgbClr val="4F6228"/>
                </a:solidFill>
              </a:rPr>
              <a:t> </a:t>
            </a:r>
          </a:p>
          <a:p>
            <a:pPr marL="514350" indent="-514350"/>
            <a:r>
              <a:rPr lang="en-US" sz="3600" b="1" dirty="0" smtClean="0">
                <a:solidFill>
                  <a:srgbClr val="4F6228"/>
                </a:solidFill>
              </a:rPr>
              <a:t>K-2, 3-5, 6-8, and 9-12 Grade Bands</a:t>
            </a:r>
          </a:p>
          <a:p>
            <a:pPr marL="514350" indent="-514350"/>
            <a:r>
              <a:rPr lang="en-US" sz="3600" b="1" dirty="0" smtClean="0">
                <a:solidFill>
                  <a:srgbClr val="4F6228"/>
                </a:solidFill>
              </a:rPr>
              <a:t>Updated annually re IK, NGSS, new info</a:t>
            </a:r>
          </a:p>
          <a:p>
            <a:pPr marL="514350" indent="-514350"/>
            <a:r>
              <a:rPr lang="en-US" sz="3600" b="1" dirty="0" smtClean="0">
                <a:solidFill>
                  <a:srgbClr val="4F6228"/>
                </a:solidFill>
              </a:rPr>
              <a:t>Guides PCEP Teaching/Learning and Community School Partnership strands</a:t>
            </a:r>
          </a:p>
          <a:p>
            <a:pPr marL="514350" indent="-514350"/>
            <a:endParaRPr lang="en-US" sz="3600" b="1" dirty="0" smtClean="0">
              <a:solidFill>
                <a:srgbClr val="4F6228"/>
              </a:solidFill>
            </a:endParaRPr>
          </a:p>
        </p:txBody>
      </p:sp>
      <p:sp>
        <p:nvSpPr>
          <p:cNvPr id="5" name="Title 4"/>
          <p:cNvSpPr>
            <a:spLocks noGrp="1"/>
          </p:cNvSpPr>
          <p:nvPr>
            <p:ph type="title"/>
          </p:nvPr>
        </p:nvSpPr>
        <p:spPr>
          <a:xfrm>
            <a:off x="457200" y="211138"/>
            <a:ext cx="8229600" cy="1143000"/>
          </a:xfrm>
        </p:spPr>
        <p:txBody>
          <a:bodyPr>
            <a:normAutofit fontScale="90000"/>
          </a:bodyPr>
          <a:lstStyle/>
          <a:p>
            <a:r>
              <a:rPr lang="en-US" b="1" dirty="0" smtClean="0">
                <a:solidFill>
                  <a:schemeClr val="accent3">
                    <a:lumMod val="50000"/>
                  </a:schemeClr>
                </a:solidFill>
              </a:rPr>
              <a:t>PCEP Climate Education Framework</a:t>
            </a:r>
            <a:endParaRPr lang="en-US" b="1" dirty="0">
              <a:solidFill>
                <a:schemeClr val="accent3">
                  <a:lumMod val="50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969962"/>
          </a:xfrm>
        </p:spPr>
        <p:txBody>
          <a:bodyPr/>
          <a:lstStyle/>
          <a:p>
            <a:r>
              <a:rPr lang="en-US" dirty="0" smtClean="0"/>
              <a:t>Organization of PCEP CEF</a:t>
            </a:r>
            <a:endParaRPr lang="en-US" dirty="0"/>
          </a:p>
        </p:txBody>
      </p:sp>
      <p:sp>
        <p:nvSpPr>
          <p:cNvPr id="6" name="Content Placeholder 5"/>
          <p:cNvSpPr>
            <a:spLocks noGrp="1"/>
          </p:cNvSpPr>
          <p:nvPr>
            <p:ph sz="half" idx="2"/>
          </p:nvPr>
        </p:nvSpPr>
        <p:spPr>
          <a:xfrm>
            <a:off x="279400" y="1397000"/>
            <a:ext cx="5613400" cy="5003800"/>
          </a:xfrm>
        </p:spPr>
        <p:txBody>
          <a:bodyPr>
            <a:normAutofit fontScale="92500" lnSpcReduction="10000"/>
          </a:bodyPr>
          <a:lstStyle/>
          <a:p>
            <a:r>
              <a:rPr lang="en-US" sz="3600" dirty="0" smtClean="0"/>
              <a:t>Earth’s Matter</a:t>
            </a:r>
          </a:p>
          <a:p>
            <a:r>
              <a:rPr lang="en-US" sz="3600" dirty="0" smtClean="0"/>
              <a:t>The Biosphere</a:t>
            </a:r>
          </a:p>
          <a:p>
            <a:r>
              <a:rPr lang="en-US" sz="3600" dirty="0" smtClean="0"/>
              <a:t>Energy and the Earth System</a:t>
            </a:r>
          </a:p>
          <a:p>
            <a:r>
              <a:rPr lang="en-US" sz="3600" dirty="0" smtClean="0"/>
              <a:t>Earth System Science</a:t>
            </a:r>
          </a:p>
          <a:p>
            <a:r>
              <a:rPr lang="en-US" sz="3600" dirty="0" smtClean="0"/>
              <a:t>Weather and Climate</a:t>
            </a:r>
          </a:p>
          <a:p>
            <a:r>
              <a:rPr lang="en-US" sz="3600" dirty="0" smtClean="0"/>
              <a:t>Climate Change Impacts on Human Societies</a:t>
            </a:r>
          </a:p>
          <a:p>
            <a:r>
              <a:rPr lang="en-US" sz="3600" dirty="0" smtClean="0"/>
              <a:t>Engineering Climate Mitigation and Adaptation</a:t>
            </a:r>
          </a:p>
          <a:p>
            <a:endParaRPr lang="en-US" dirty="0" smtClean="0"/>
          </a:p>
          <a:p>
            <a:endParaRPr lang="en-US" dirty="0"/>
          </a:p>
        </p:txBody>
      </p:sp>
      <p:sp>
        <p:nvSpPr>
          <p:cNvPr id="8" name="Content Placeholder 7"/>
          <p:cNvSpPr>
            <a:spLocks noGrp="1"/>
          </p:cNvSpPr>
          <p:nvPr>
            <p:ph sz="quarter" idx="4"/>
          </p:nvPr>
        </p:nvSpPr>
        <p:spPr>
          <a:xfrm>
            <a:off x="5829300" y="1397000"/>
            <a:ext cx="2895600" cy="5003800"/>
          </a:xfrm>
        </p:spPr>
        <p:txBody>
          <a:bodyPr/>
          <a:lstStyle/>
          <a:p>
            <a:r>
              <a:rPr lang="en-US" dirty="0" smtClean="0"/>
              <a:t>Scientific and Engineering Practices (grade span descriptions from NGSS draft)</a:t>
            </a:r>
          </a:p>
          <a:p>
            <a:endParaRPr lang="en-US" dirty="0" smtClean="0"/>
          </a:p>
          <a:p>
            <a:r>
              <a:rPr lang="en-US" dirty="0" smtClean="0"/>
              <a:t>Crosscutting Concepts (emphasis on systems)</a:t>
            </a:r>
          </a:p>
          <a:p>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Earth’s Matter (6-8) </a:t>
            </a:r>
            <a:endParaRPr lang="en-US" dirty="0"/>
          </a:p>
        </p:txBody>
      </p:sp>
      <p:sp>
        <p:nvSpPr>
          <p:cNvPr id="8" name="Content Placeholder 7"/>
          <p:cNvSpPr>
            <a:spLocks noGrp="1"/>
          </p:cNvSpPr>
          <p:nvPr>
            <p:ph idx="1"/>
          </p:nvPr>
        </p:nvSpPr>
        <p:spPr>
          <a:xfrm>
            <a:off x="177800" y="1600200"/>
            <a:ext cx="8801100" cy="4762500"/>
          </a:xfrm>
        </p:spPr>
        <p:txBody>
          <a:bodyPr>
            <a:normAutofit lnSpcReduction="10000"/>
          </a:bodyPr>
          <a:lstStyle/>
          <a:p>
            <a:pPr>
              <a:buNone/>
            </a:pPr>
            <a:r>
              <a:rPr lang="en-US" sz="2400" dirty="0" smtClean="0"/>
              <a:t>What key science concepts about matter help us understand climate and its impacts in the Pacific Islands and globally?</a:t>
            </a:r>
          </a:p>
          <a:p>
            <a:pPr>
              <a:buNone/>
            </a:pPr>
            <a:r>
              <a:rPr lang="en-US" dirty="0" smtClean="0"/>
              <a:t>Molecular Nature of Matter</a:t>
            </a:r>
          </a:p>
          <a:p>
            <a:pPr>
              <a:buNone/>
            </a:pPr>
            <a:r>
              <a:rPr lang="en-US" dirty="0" smtClean="0"/>
              <a:t>	</a:t>
            </a:r>
            <a:r>
              <a:rPr lang="en-US" sz="2400" dirty="0" smtClean="0"/>
              <a:t>Four concept statements</a:t>
            </a:r>
          </a:p>
          <a:p>
            <a:pPr>
              <a:buNone/>
            </a:pPr>
            <a:r>
              <a:rPr lang="en-US" dirty="0" smtClean="0"/>
              <a:t>Earth’s Biogeochemical Cycles</a:t>
            </a:r>
          </a:p>
          <a:p>
            <a:pPr>
              <a:buNone/>
            </a:pPr>
            <a:r>
              <a:rPr lang="en-US" sz="2400" dirty="0" smtClean="0"/>
              <a:t>	Three </a:t>
            </a:r>
            <a:r>
              <a:rPr lang="en-US" sz="2400" dirty="0" smtClean="0"/>
              <a:t>concept statements</a:t>
            </a:r>
            <a:endParaRPr lang="en-US" sz="2400" dirty="0" smtClean="0"/>
          </a:p>
          <a:p>
            <a:pPr>
              <a:buNone/>
            </a:pPr>
            <a:r>
              <a:rPr lang="en-US" dirty="0" smtClean="0"/>
              <a:t>Properties of Matter that Directly Relate to Understanding Climate</a:t>
            </a:r>
          </a:p>
          <a:p>
            <a:pPr>
              <a:buNone/>
            </a:pPr>
            <a:r>
              <a:rPr lang="en-US" sz="2400" dirty="0" smtClean="0"/>
              <a:t>	Four concept statements (two re density; one re properties of substances; one re acid-base balance) </a:t>
            </a:r>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i="1" dirty="0" smtClean="0"/>
              <a:t>6-8Matter.C   </a:t>
            </a:r>
            <a:r>
              <a:rPr lang="en-US" sz="3200" dirty="0" smtClean="0"/>
              <a:t>Properties of Matter that Directly Relate to Understanding Climate</a:t>
            </a:r>
            <a:endParaRPr lang="en-US" sz="3200" dirty="0"/>
          </a:p>
        </p:txBody>
      </p:sp>
      <p:sp>
        <p:nvSpPr>
          <p:cNvPr id="3" name="Content Placeholder 2"/>
          <p:cNvSpPr>
            <a:spLocks noGrp="1"/>
          </p:cNvSpPr>
          <p:nvPr>
            <p:ph idx="1"/>
          </p:nvPr>
        </p:nvSpPr>
        <p:spPr>
          <a:xfrm>
            <a:off x="457200" y="1417638"/>
            <a:ext cx="8229600" cy="5440362"/>
          </a:xfrm>
        </p:spPr>
        <p:txBody>
          <a:bodyPr>
            <a:normAutofit lnSpcReduction="10000"/>
          </a:bodyPr>
          <a:lstStyle/>
          <a:p>
            <a:pPr>
              <a:buNone/>
            </a:pPr>
            <a:r>
              <a:rPr lang="en-US" sz="2400" i="1" dirty="0" smtClean="0"/>
              <a:t>6-8Matter.C.1a  </a:t>
            </a:r>
            <a:r>
              <a:rPr lang="en-US" sz="2400" dirty="0" smtClean="0"/>
              <a:t>Dissolving salt in water increases its density. A less dense fluid (liquid or gas) floats on top of a more dense fluid. Due to differences in density, freshwater floats on top of salt water.</a:t>
            </a:r>
            <a:endParaRPr lang="en-US" sz="2400" dirty="0" smtClean="0"/>
          </a:p>
          <a:p>
            <a:pPr>
              <a:buNone/>
            </a:pPr>
            <a:r>
              <a:rPr lang="en-US" sz="2400" i="1" dirty="0" smtClean="0"/>
              <a:t>6-8Matter.C.</a:t>
            </a:r>
            <a:r>
              <a:rPr lang="en-US" sz="2400" i="1" dirty="0" smtClean="0"/>
              <a:t>1b  </a:t>
            </a:r>
            <a:r>
              <a:rPr lang="en-US" sz="2400" dirty="0" smtClean="0"/>
              <a:t>Heating a volume of gas or liquid causes it to expand and become less dense. Warmer air is less dense than colder air and floats above it. Warmer water is less dense than colder water and floats on top of it.</a:t>
            </a:r>
          </a:p>
          <a:p>
            <a:pPr>
              <a:buNone/>
            </a:pPr>
            <a:r>
              <a:rPr lang="en-US" sz="2400" i="1" dirty="0" smtClean="0"/>
              <a:t>6-8Matter.C.2a  </a:t>
            </a:r>
            <a:r>
              <a:rPr lang="en-US" sz="2400" dirty="0" smtClean="0"/>
              <a:t>Every substance has unique properties. These properties arise from the kinds of atoms that make up the substance and how those atoms are connected to each other.</a:t>
            </a:r>
          </a:p>
          <a:p>
            <a:pPr>
              <a:buNone/>
            </a:pPr>
            <a:r>
              <a:rPr lang="en-US" sz="2400" dirty="0" smtClean="0"/>
              <a:t>6-8Matter.C.2b  The pH (acid-base balance) is a property of liquid solutions that is particularly important for life. Dissolving of carbon dioxide in water causes the water to become more acidic (lower pH).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The Biosphere (6-8) </a:t>
            </a:r>
            <a:endParaRPr lang="en-US" dirty="0"/>
          </a:p>
        </p:txBody>
      </p:sp>
      <p:sp>
        <p:nvSpPr>
          <p:cNvPr id="8" name="Content Placeholder 7"/>
          <p:cNvSpPr>
            <a:spLocks noGrp="1"/>
          </p:cNvSpPr>
          <p:nvPr>
            <p:ph idx="1"/>
          </p:nvPr>
        </p:nvSpPr>
        <p:spPr>
          <a:xfrm>
            <a:off x="177800" y="1600200"/>
            <a:ext cx="8801100" cy="4762500"/>
          </a:xfrm>
        </p:spPr>
        <p:txBody>
          <a:bodyPr>
            <a:normAutofit/>
          </a:bodyPr>
          <a:lstStyle/>
          <a:p>
            <a:pPr>
              <a:buNone/>
            </a:pPr>
            <a:r>
              <a:rPr lang="en-US" sz="2400" dirty="0" smtClean="0"/>
              <a:t>What key science concepts about life help us understand climate and its impacts in the Pacific Islands and globally?</a:t>
            </a:r>
          </a:p>
          <a:p>
            <a:pPr>
              <a:buNone/>
            </a:pPr>
            <a:r>
              <a:rPr lang="en-US" dirty="0" smtClean="0"/>
              <a:t>Earth’s Organisms</a:t>
            </a:r>
          </a:p>
          <a:p>
            <a:pPr>
              <a:buNone/>
            </a:pPr>
            <a:r>
              <a:rPr lang="en-US" dirty="0" smtClean="0"/>
              <a:t>	</a:t>
            </a:r>
            <a:r>
              <a:rPr lang="en-US" sz="2400" dirty="0" smtClean="0"/>
              <a:t>Seven concept statements</a:t>
            </a:r>
          </a:p>
          <a:p>
            <a:pPr>
              <a:buNone/>
            </a:pPr>
            <a:r>
              <a:rPr lang="en-US" dirty="0" smtClean="0"/>
              <a:t>Pacific Island Ecosystems</a:t>
            </a:r>
          </a:p>
          <a:p>
            <a:pPr>
              <a:buNone/>
            </a:pPr>
            <a:r>
              <a:rPr lang="en-US" sz="2400" dirty="0" smtClean="0"/>
              <a:t>	Four concept </a:t>
            </a:r>
            <a:r>
              <a:rPr lang="en-US" sz="2400" dirty="0" smtClean="0"/>
              <a:t>statements</a:t>
            </a:r>
            <a:endParaRPr lang="en-US" sz="2400" dirty="0" smtClean="0"/>
          </a:p>
          <a:p>
            <a:pPr>
              <a:buNone/>
            </a:pPr>
            <a:r>
              <a:rPr lang="en-US" dirty="0" smtClean="0"/>
              <a:t>Biodiversity</a:t>
            </a:r>
          </a:p>
          <a:p>
            <a:pPr>
              <a:buNone/>
            </a:pPr>
            <a:r>
              <a:rPr lang="en-US" sz="2400" dirty="0" smtClean="0"/>
              <a:t>	Three concept statements</a:t>
            </a:r>
          </a:p>
          <a:p>
            <a:pPr>
              <a:buNone/>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750</TotalTime>
  <Words>1054</Words>
  <Application>Microsoft Macintosh PowerPoint</Application>
  <PresentationFormat>On-screen Show (4:3)</PresentationFormat>
  <Paragraphs>96</Paragraphs>
  <Slides>15</Slides>
  <Notes>3</Notes>
  <HiddenSlides>0</HiddenSlides>
  <MMClips>0</MMClips>
  <ScaleCrop>false</ScaleCrop>
  <HeadingPairs>
    <vt:vector size="4" baseType="variant">
      <vt:variant>
        <vt:lpstr>Design Template</vt:lpstr>
      </vt:variant>
      <vt:variant>
        <vt:i4>1</vt:i4>
      </vt:variant>
      <vt:variant>
        <vt:lpstr>Slide Titles</vt:lpstr>
      </vt:variant>
      <vt:variant>
        <vt:i4>15</vt:i4>
      </vt:variant>
    </vt:vector>
  </HeadingPairs>
  <TitlesOfParts>
    <vt:vector size="16" baseType="lpstr">
      <vt:lpstr>Office Theme</vt:lpstr>
      <vt:lpstr>Slide 1</vt:lpstr>
      <vt:lpstr>Slide 2</vt:lpstr>
      <vt:lpstr>U.S. Affiliated Pacific Islands (USAPI)</vt:lpstr>
      <vt:lpstr>PCEP Theory of Action</vt:lpstr>
      <vt:lpstr>PCEP Climate Education Framework</vt:lpstr>
      <vt:lpstr>Organization of PCEP CEF</vt:lpstr>
      <vt:lpstr>Earth’s Matter (6-8) </vt:lpstr>
      <vt:lpstr>6-8Matter.C   Properties of Matter that Directly Relate to Understanding Climate</vt:lpstr>
      <vt:lpstr>The Biosphere (6-8) </vt:lpstr>
      <vt:lpstr>Energy and the Earth System (6-8) </vt:lpstr>
      <vt:lpstr>Earth System Science (6-8) </vt:lpstr>
      <vt:lpstr>Weather and Climate(6-8) </vt:lpstr>
      <vt:lpstr>Climate Change Impacts  on Human Societies (6-8) </vt:lpstr>
      <vt:lpstr>Engineering Climate Adaptation  and Mitigation (6-8) </vt:lpstr>
      <vt:lpstr>Exploring Further</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Pacific Islands Climate Change Education Partnership (PCEP)</dc:title>
  <dc:creator>Marylin</dc:creator>
  <cp:lastModifiedBy>a sussman</cp:lastModifiedBy>
  <cp:revision>30</cp:revision>
  <cp:lastPrinted>2011-05-13T06:55:48Z</cp:lastPrinted>
  <dcterms:created xsi:type="dcterms:W3CDTF">2012-10-09T00:11:13Z</dcterms:created>
  <dcterms:modified xsi:type="dcterms:W3CDTF">2012-10-09T03:29:30Z</dcterms:modified>
</cp:coreProperties>
</file>