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0" r:id="rId3"/>
    <p:sldId id="270" r:id="rId4"/>
    <p:sldId id="272" r:id="rId5"/>
    <p:sldId id="261" r:id="rId6"/>
    <p:sldId id="262" r:id="rId7"/>
    <p:sldId id="274" r:id="rId8"/>
    <p:sldId id="26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E5DFC-3F5F-9E47-954A-B43BEA38C77E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BF5C1-5277-8043-92C5-D5C70844E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http://stratus.astr.ucl.ac.be/textbook/chapter3_node3.html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BF5C1-5277-8043-92C5-D5C70844EB8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Also: Computing Power!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BF5C1-5277-8043-92C5-D5C70844EB8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CC4FB9-4815-E740-97C5-A32D10316C34}" type="slidenum">
              <a:rPr lang="en-US"/>
              <a:pPr/>
              <a:t>7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7D0E9-5EFC-3045-B373-7C3B4730A9BB}" type="datetimeFigureOut">
              <a:rPr lang="en-US" smtClean="0"/>
              <a:pPr/>
              <a:t>6/6/11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83AF5-086D-8F45-85F7-7D58AAC68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2362200"/>
            <a:ext cx="57150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June 2011</a:t>
            </a: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209800" y="892175"/>
            <a:ext cx="6607188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 to Using Climate Models in Class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301888" y="3502025"/>
            <a:ext cx="2651112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Cindy Shellito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Northern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Colorado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 descr="Photo 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388" y="3502025"/>
            <a:ext cx="36576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Global Climate Modeling: A very brief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752600"/>
            <a:ext cx="6400800" cy="4373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What is a climate model?</a:t>
            </a:r>
          </a:p>
          <a:p>
            <a:pPr>
              <a:buNone/>
            </a:pPr>
            <a:r>
              <a:rPr lang="en-US" i="1" dirty="0" smtClean="0"/>
              <a:t>Mathematical representation of climate system and system interaction – Based on our understanding of physics, chemistry, biology</a:t>
            </a:r>
          </a:p>
          <a:p>
            <a:pPr>
              <a:buNone/>
            </a:pPr>
            <a:r>
              <a:rPr lang="en-US" i="1" dirty="0" smtClean="0"/>
              <a:t>Provide us with an independent way of testing whether a particular hypothesis can explain the data we have collected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609600"/>
            <a:ext cx="6835788" cy="80803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The physics in the heart of every model…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012" y="1981199"/>
            <a:ext cx="7292988" cy="7620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i="1" dirty="0" err="1" smtClean="0"/>
              <a:t>Δ</a:t>
            </a:r>
            <a:r>
              <a:rPr lang="en-US" sz="2800" i="1" dirty="0" smtClean="0"/>
              <a:t> heat = energy absorbed – energy emitted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3641211"/>
            <a:ext cx="2895600" cy="2819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The Sun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019800" y="4327011"/>
            <a:ext cx="1676400" cy="1600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Earth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191000" y="5012811"/>
            <a:ext cx="1447800" cy="1588"/>
          </a:xfrm>
          <a:prstGeom prst="straightConnector1">
            <a:avLst/>
          </a:prstGeom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7238603" y="4250811"/>
            <a:ext cx="305594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7696200" y="4784211"/>
            <a:ext cx="304800" cy="1543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5"/>
          </p:cNvCxnSpPr>
          <p:nvPr/>
        </p:nvCxnSpPr>
        <p:spPr>
          <a:xfrm rot="16200000" flipH="1">
            <a:off x="7456277" y="5687286"/>
            <a:ext cx="234344" cy="245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5979224" y="5578566"/>
            <a:ext cx="233551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6552803" y="4174214"/>
            <a:ext cx="3055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1"/>
          </p:cNvCxnSpPr>
          <p:nvPr/>
        </p:nvCxnSpPr>
        <p:spPr>
          <a:xfrm rot="16200000" flipV="1">
            <a:off x="6063480" y="4359531"/>
            <a:ext cx="234344" cy="1693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4"/>
          </p:cNvCxnSpPr>
          <p:nvPr/>
        </p:nvCxnSpPr>
        <p:spPr>
          <a:xfrm rot="16200000" flipH="1">
            <a:off x="6667500" y="6117711"/>
            <a:ext cx="381002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62400" y="4292265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Incoming shortwave at </a:t>
            </a:r>
          </a:p>
          <a:p>
            <a:r>
              <a:rPr lang="en-US" sz="1200" dirty="0" smtClean="0"/>
              <a:t>top of atmosphere:</a:t>
            </a:r>
          </a:p>
          <a:p>
            <a:r>
              <a:rPr lang="en-US" sz="1200" dirty="0" smtClean="0"/>
              <a:t>S</a:t>
            </a:r>
            <a:r>
              <a:rPr lang="en-US" sz="1200" baseline="-25000" dirty="0" smtClean="0"/>
              <a:t>o</a:t>
            </a:r>
            <a:r>
              <a:rPr lang="en-US" sz="1200" dirty="0" smtClean="0"/>
              <a:t> = 1367 W/m</a:t>
            </a:r>
            <a:r>
              <a:rPr lang="en-US" sz="1200" baseline="30000" dirty="0" smtClean="0"/>
              <a:t>2</a:t>
            </a:r>
            <a:endParaRPr lang="en-US" sz="1200" baseline="30000" dirty="0"/>
          </a:p>
        </p:txBody>
      </p:sp>
      <p:sp>
        <p:nvSpPr>
          <p:cNvPr id="19" name="TextBox 18"/>
          <p:cNvSpPr txBox="1"/>
          <p:nvPr/>
        </p:nvSpPr>
        <p:spPr>
          <a:xfrm>
            <a:off x="6283574" y="3276602"/>
            <a:ext cx="20984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Outgoing </a:t>
            </a:r>
            <a:r>
              <a:rPr lang="en-US" sz="1200" dirty="0" err="1" smtClean="0"/>
              <a:t>longwave</a:t>
            </a:r>
            <a:r>
              <a:rPr lang="en-US" sz="1200" dirty="0" smtClean="0"/>
              <a:t> radiation </a:t>
            </a:r>
          </a:p>
          <a:p>
            <a:r>
              <a:rPr lang="en-US" sz="1200" dirty="0" smtClean="0"/>
              <a:t>from Earth = σT</a:t>
            </a:r>
            <a:r>
              <a:rPr lang="en-US" sz="1200" baseline="-25000" dirty="0" smtClean="0"/>
              <a:t>earth</a:t>
            </a:r>
            <a:r>
              <a:rPr lang="en-US" sz="1200" baseline="30000" dirty="0" smtClean="0"/>
              <a:t>4</a:t>
            </a:r>
          </a:p>
          <a:p>
            <a:r>
              <a:rPr lang="en-US" sz="1200" dirty="0" err="1" smtClean="0"/>
              <a:t>σ</a:t>
            </a:r>
            <a:r>
              <a:rPr lang="en-US" sz="1200" dirty="0" smtClean="0"/>
              <a:t> = Stefan-Boltzmann constant</a:t>
            </a:r>
          </a:p>
          <a:p>
            <a:r>
              <a:rPr lang="en-US" sz="1200" dirty="0" err="1" smtClean="0"/>
              <a:t>σ</a:t>
            </a:r>
            <a:r>
              <a:rPr lang="en-US" sz="1200" dirty="0" smtClean="0"/>
              <a:t> = 5.67 </a:t>
            </a:r>
            <a:r>
              <a:rPr lang="en-US" sz="1200" dirty="0" err="1" smtClean="0"/>
              <a:t>x</a:t>
            </a:r>
            <a:r>
              <a:rPr lang="en-US" sz="1200" dirty="0" smtClean="0"/>
              <a:t> 10</a:t>
            </a:r>
            <a:r>
              <a:rPr lang="en-US" sz="1200" baseline="30000" dirty="0" smtClean="0"/>
              <a:t>-8 </a:t>
            </a:r>
            <a:r>
              <a:rPr lang="en-US" sz="1200" dirty="0"/>
              <a:t>W</a:t>
            </a:r>
            <a:r>
              <a:rPr lang="en-US" sz="1200" dirty="0" smtClean="0"/>
              <a:t>/m</a:t>
            </a:r>
            <a:r>
              <a:rPr lang="en-US" sz="1200" baseline="30000" dirty="0" smtClean="0"/>
              <a:t>2</a:t>
            </a:r>
            <a:r>
              <a:rPr lang="en-US" sz="1200" dirty="0" smtClean="0"/>
              <a:t>K</a:t>
            </a:r>
            <a:r>
              <a:rPr lang="en-US" sz="1200" baseline="30000" dirty="0" smtClean="0"/>
              <a:t>4</a:t>
            </a:r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and use of a model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0" y="1139825"/>
            <a:ext cx="3657600" cy="35083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Model Development 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</a:rPr>
              <a:t>driven by observations</a:t>
            </a:r>
            <a:r>
              <a:rPr lang="en-US" sz="2400" dirty="0" smtClean="0">
                <a:solidFill>
                  <a:srgbClr val="000000"/>
                </a:solidFill>
              </a:rPr>
              <a:t>) 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Laws of physics, principles of chemistry, biology, parameterizations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67000" y="3932238"/>
            <a:ext cx="2895600" cy="23622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Simulation</a:t>
            </a:r>
            <a:endParaRPr lang="en-US" sz="3200" dirty="0" smtClean="0"/>
          </a:p>
          <a:p>
            <a:pPr algn="ctr"/>
            <a:r>
              <a:rPr lang="en-US" sz="2800" dirty="0" smtClean="0"/>
              <a:t>Model =&gt; Results</a:t>
            </a:r>
            <a:endParaRPr lang="en-US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4419600" y="1417638"/>
            <a:ext cx="4724400" cy="301783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00"/>
                </a:solidFill>
              </a:rPr>
              <a:t>Analyze Results</a:t>
            </a:r>
            <a:endParaRPr lang="en-US" sz="3200" dirty="0" smtClean="0">
              <a:solidFill>
                <a:srgbClr val="000000"/>
              </a:solidFill>
            </a:endParaRPr>
          </a:p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Test model validity against observations</a:t>
            </a:r>
          </a:p>
          <a:p>
            <a:pPr algn="ctr"/>
            <a:endParaRPr lang="en-US" sz="2800" dirty="0" smtClean="0">
              <a:solidFill>
                <a:srgbClr val="000000"/>
              </a:solidFill>
            </a:endParaRPr>
          </a:p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Make climate projections, Develop/test hypotheses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5287962"/>
            <a:ext cx="1295400" cy="5032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Forcings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7800" y="6294438"/>
            <a:ext cx="2209800" cy="50323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Boundary Conditions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2430462" y="3665538"/>
            <a:ext cx="777876" cy="762000"/>
          </a:xfrm>
          <a:prstGeom prst="straightConnector1">
            <a:avLst/>
          </a:prstGeom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4069159" y="3856435"/>
            <a:ext cx="1082676" cy="381794"/>
          </a:xfrm>
          <a:prstGeom prst="straightConnector1">
            <a:avLst/>
          </a:prstGeom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5516561"/>
            <a:ext cx="609600" cy="1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2430461" y="5524501"/>
            <a:ext cx="777878" cy="762001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/>
          <a:lstStyle/>
          <a:p>
            <a:r>
              <a:rPr lang="en-US" dirty="0" smtClean="0"/>
              <a:t>Range of complexity: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752600"/>
            <a:ext cx="6400800" cy="4373563"/>
          </a:xfrm>
        </p:spPr>
        <p:txBody>
          <a:bodyPr>
            <a:normAutofit fontScale="92500"/>
          </a:bodyPr>
          <a:lstStyle/>
          <a:p>
            <a:r>
              <a:rPr lang="en-US" dirty="0"/>
              <a:t>Energy Balance Models:</a:t>
            </a:r>
            <a:r>
              <a:rPr lang="en-US" dirty="0" smtClean="0"/>
              <a:t> simple models </a:t>
            </a:r>
            <a:r>
              <a:rPr lang="en-US" dirty="0"/>
              <a:t>of Earth’s </a:t>
            </a:r>
            <a:r>
              <a:rPr lang="en-US" dirty="0" err="1"/>
              <a:t>radiative</a:t>
            </a:r>
            <a:r>
              <a:rPr lang="en-US" dirty="0"/>
              <a:t> balance (1-D </a:t>
            </a:r>
            <a:r>
              <a:rPr lang="en-US" dirty="0" smtClean="0"/>
              <a:t>&amp; 2</a:t>
            </a:r>
            <a:r>
              <a:rPr lang="en-US" dirty="0"/>
              <a:t>-</a:t>
            </a:r>
            <a:r>
              <a:rPr lang="en-US" dirty="0" smtClean="0"/>
              <a:t>D)</a:t>
            </a:r>
          </a:p>
          <a:p>
            <a:r>
              <a:rPr lang="en-US" dirty="0" err="1" smtClean="0"/>
              <a:t>EMICs</a:t>
            </a:r>
            <a:r>
              <a:rPr lang="en-US" dirty="0" smtClean="0"/>
              <a:t>: Earth Models of Intermediate Complexity (</a:t>
            </a:r>
            <a:r>
              <a:rPr lang="en-US" dirty="0"/>
              <a:t>2-D &amp; 3-D</a:t>
            </a:r>
            <a:r>
              <a:rPr lang="en-US" dirty="0" smtClean="0"/>
              <a:t>)</a:t>
            </a:r>
          </a:p>
          <a:p>
            <a:r>
              <a:rPr lang="en-US" dirty="0" smtClean="0"/>
              <a:t>3</a:t>
            </a:r>
            <a:r>
              <a:rPr lang="en-US" dirty="0"/>
              <a:t>-D Global Climate Models</a:t>
            </a:r>
            <a:endParaRPr lang="en-US" dirty="0" smtClean="0"/>
          </a:p>
          <a:p>
            <a:r>
              <a:rPr lang="en-US" dirty="0" smtClean="0"/>
              <a:t>Regional </a:t>
            </a:r>
            <a:r>
              <a:rPr lang="en-US" dirty="0"/>
              <a:t>Climate Models</a:t>
            </a:r>
          </a:p>
          <a:p>
            <a:r>
              <a:rPr lang="en-US" dirty="0"/>
              <a:t>Geochemical Models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51012" y="301625"/>
            <a:ext cx="2035188" cy="1828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0000"/>
                </a:solidFill>
              </a:rPr>
              <a:t>EBMs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505200" y="1139825"/>
            <a:ext cx="2514600" cy="1981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EMiCs</a:t>
            </a:r>
            <a:endParaRPr lang="en-US" sz="3200" dirty="0"/>
          </a:p>
        </p:txBody>
      </p:sp>
      <p:sp>
        <p:nvSpPr>
          <p:cNvPr id="11" name="Rounded Rectangle 10"/>
          <p:cNvSpPr/>
          <p:nvPr/>
        </p:nvSpPr>
        <p:spPr>
          <a:xfrm>
            <a:off x="5562600" y="2130425"/>
            <a:ext cx="2971800" cy="2514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GCMs</a:t>
            </a:r>
            <a:r>
              <a:rPr lang="en-US" sz="3200" dirty="0" smtClean="0"/>
              <a:t>:</a:t>
            </a:r>
          </a:p>
          <a:p>
            <a:pPr algn="ctr"/>
            <a:r>
              <a:rPr lang="en-US" sz="3200" dirty="0" smtClean="0"/>
              <a:t>Includes Atmosphere, Ocean, Earth System Models</a:t>
            </a:r>
            <a:endParaRPr lang="en-US" sz="3200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029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Which model to use?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851012" y="4416425"/>
            <a:ext cx="6096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Depends on: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Assumptions we choose to make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 of external forcing factors, response and interactions of Earth System Components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 questions we would like to answer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/>
          <a:srcRect l="10091" t="5273" r="6302" b="14534"/>
          <a:stretch>
            <a:fillRect/>
          </a:stretch>
        </p:blipFill>
        <p:spPr bwMode="auto">
          <a:xfrm>
            <a:off x="381000" y="0"/>
            <a:ext cx="51562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/>
          <a:srcRect l="20560" t="1584" r="20561"/>
          <a:stretch>
            <a:fillRect/>
          </a:stretch>
        </p:blipFill>
        <p:spPr bwMode="auto">
          <a:xfrm>
            <a:off x="5497975" y="2286000"/>
            <a:ext cx="36460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97975" y="609600"/>
            <a:ext cx="3505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3200" dirty="0" smtClean="0"/>
              <a:t>GCM Resolution:</a:t>
            </a:r>
            <a:endParaRPr lang="en-US" sz="3200" dirty="0" smtClean="0">
              <a:solidFill>
                <a:srgbClr val="FFFF66"/>
              </a:solidFill>
            </a:endParaRPr>
          </a:p>
          <a:p>
            <a:r>
              <a:rPr lang="en-US" sz="3200" i="1" dirty="0" smtClean="0"/>
              <a:t>Depends on size of grid cells</a:t>
            </a:r>
            <a:endParaRPr lang="en-U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Advantages of using </a:t>
            </a:r>
            <a:r>
              <a:rPr lang="en-US" dirty="0" err="1" smtClean="0"/>
              <a:t>GCMs</a:t>
            </a:r>
            <a:r>
              <a:rPr lang="en-US" dirty="0" smtClean="0"/>
              <a:t> in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752600"/>
            <a:ext cx="6400800" cy="437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Allows students to use authentic ‘research’ tool</a:t>
            </a:r>
          </a:p>
          <a:p>
            <a:pPr>
              <a:buNone/>
            </a:pPr>
            <a:r>
              <a:rPr lang="en-US" dirty="0" smtClean="0"/>
              <a:t>Promotes inquiry</a:t>
            </a:r>
          </a:p>
          <a:p>
            <a:pPr>
              <a:buNone/>
            </a:pPr>
            <a:r>
              <a:rPr lang="en-US" dirty="0" smtClean="0"/>
              <a:t>Students consider climate system complexity</a:t>
            </a:r>
          </a:p>
          <a:p>
            <a:pPr>
              <a:buNone/>
            </a:pPr>
            <a:r>
              <a:rPr lang="en-US" dirty="0" smtClean="0"/>
              <a:t>Visualization may enhance understanding of system dynamics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012" y="274638"/>
            <a:ext cx="68357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Challenges of using </a:t>
            </a:r>
            <a:r>
              <a:rPr lang="en-US" dirty="0" err="1" smtClean="0"/>
              <a:t>GCMs</a:t>
            </a:r>
            <a:r>
              <a:rPr lang="en-US" dirty="0" smtClean="0"/>
              <a:t> in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752600"/>
            <a:ext cx="6400800" cy="4373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Most models are NOT USER-FRIENDLY! (Require extensive setup and advanced computing skills – for instructor AND students)</a:t>
            </a:r>
          </a:p>
          <a:p>
            <a:pPr>
              <a:buNone/>
            </a:pPr>
            <a:r>
              <a:rPr lang="en-US" dirty="0" smtClean="0"/>
              <a:t>User-friendly models tend to cost more than many departments can afford.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1625"/>
            <a:ext cx="1851012" cy="1828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1851012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16425"/>
            <a:ext cx="1851012" cy="1828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851012" cy="6858000"/>
          </a:xfrm>
          <a:prstGeom prst="rect">
            <a:avLst/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2596</TotalTime>
  <Words>367</Words>
  <Application>Microsoft Macintosh PowerPoint</Application>
  <PresentationFormat>On-screen Show (4:3)</PresentationFormat>
  <Paragraphs>62</Paragraphs>
  <Slides>9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Introduction to Using Climate Models in Class</vt:lpstr>
      <vt:lpstr>Global Climate Modeling: A very brief overview</vt:lpstr>
      <vt:lpstr>The physics in the heart of every model… </vt:lpstr>
      <vt:lpstr>Development and use of a model</vt:lpstr>
      <vt:lpstr>Range of complexity:</vt:lpstr>
      <vt:lpstr>Which model to use?</vt:lpstr>
      <vt:lpstr>Slide 7</vt:lpstr>
      <vt:lpstr>Advantages of using GCMs in the classroom</vt:lpstr>
      <vt:lpstr>Challenges of using GCMs in the classroom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Cindy Shellito</dc:creator>
  <cp:lastModifiedBy>Karen Kirk</cp:lastModifiedBy>
  <cp:revision>26</cp:revision>
  <dcterms:created xsi:type="dcterms:W3CDTF">2011-06-06T20:55:11Z</dcterms:created>
  <dcterms:modified xsi:type="dcterms:W3CDTF">2011-06-06T20:56:24Z</dcterms:modified>
</cp:coreProperties>
</file>