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theme/themeOverride2.xml" ContentType="application/vnd.openxmlformats-officedocument.themeOverride+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04" r:id="rId1"/>
  </p:sldMasterIdLst>
  <p:notesMasterIdLst>
    <p:notesMasterId r:id="rId19"/>
  </p:notesMasterIdLst>
  <p:sldIdLst>
    <p:sldId id="256" r:id="rId2"/>
    <p:sldId id="271" r:id="rId3"/>
    <p:sldId id="257" r:id="rId4"/>
    <p:sldId id="258" r:id="rId5"/>
    <p:sldId id="272"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pitchFamily="34" charset="0"/>
        <a:ea typeface="+mn-ea"/>
        <a:cs typeface="+mn-cs"/>
      </a:defRPr>
    </a:lvl1pPr>
    <a:lvl2pPr marL="457200" algn="l" rtl="0" fontAlgn="base">
      <a:spcBef>
        <a:spcPct val="0"/>
      </a:spcBef>
      <a:spcAft>
        <a:spcPct val="0"/>
      </a:spcAft>
      <a:defRPr kern="1200">
        <a:solidFill>
          <a:schemeClr val="tx1"/>
        </a:solidFill>
        <a:latin typeface="Corbel" pitchFamily="34" charset="0"/>
        <a:ea typeface="+mn-ea"/>
        <a:cs typeface="+mn-cs"/>
      </a:defRPr>
    </a:lvl2pPr>
    <a:lvl3pPr marL="914400" algn="l" rtl="0" fontAlgn="base">
      <a:spcBef>
        <a:spcPct val="0"/>
      </a:spcBef>
      <a:spcAft>
        <a:spcPct val="0"/>
      </a:spcAft>
      <a:defRPr kern="1200">
        <a:solidFill>
          <a:schemeClr val="tx1"/>
        </a:solidFill>
        <a:latin typeface="Corbel" pitchFamily="34" charset="0"/>
        <a:ea typeface="+mn-ea"/>
        <a:cs typeface="+mn-cs"/>
      </a:defRPr>
    </a:lvl3pPr>
    <a:lvl4pPr marL="1371600" algn="l" rtl="0" fontAlgn="base">
      <a:spcBef>
        <a:spcPct val="0"/>
      </a:spcBef>
      <a:spcAft>
        <a:spcPct val="0"/>
      </a:spcAft>
      <a:defRPr kern="1200">
        <a:solidFill>
          <a:schemeClr val="tx1"/>
        </a:solidFill>
        <a:latin typeface="Corbel" pitchFamily="34" charset="0"/>
        <a:ea typeface="+mn-ea"/>
        <a:cs typeface="+mn-cs"/>
      </a:defRPr>
    </a:lvl4pPr>
    <a:lvl5pPr marL="1828800" algn="l" rtl="0" fontAlgn="base">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2777" autoAdjust="0"/>
  </p:normalViewPr>
  <p:slideViewPr>
    <p:cSldViewPr>
      <p:cViewPr varScale="1">
        <p:scale>
          <a:sx n="105" d="100"/>
          <a:sy n="105" d="100"/>
        </p:scale>
        <p:origin x="-984"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64AA62E-2897-4472-994F-9CCABCF2711D}" type="datetimeFigureOut">
              <a:rPr lang="en-US"/>
              <a:pPr>
                <a:defRPr/>
              </a:pPr>
              <a:t>6/6/11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C25647-735C-4E39-ABE9-F144196E954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6952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ACC4FA8D-1885-4386-8326-78F47C3F3CF9}" type="slidenum">
              <a:rPr lang="en-US">
                <a:latin typeface="Calibri" pitchFamily="34" charset="0"/>
              </a:rPr>
              <a:pPr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This interaction</a:t>
            </a:r>
            <a:r>
              <a:rPr lang="en-US" baseline="0" dirty="0" smtClean="0"/>
              <a:t> in the “What Next?” section of the module has the student pick 8 strategies to reduce emissions to keep us on a path of no growth in CO2 emissions. Of course, there is no right answer. Once the student clicks “Done”, the interaction reveals information—both advantages and limitations—about each strategy.</a:t>
            </a: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A45A2459-AB8F-4364-A1DF-EF7F58674C7D}" type="slidenum">
              <a:rPr lang="en-US">
                <a:latin typeface="Calibri" pitchFamily="34" charset="0"/>
              </a:rPr>
              <a:pPr fontAlgn="base">
                <a:spcBef>
                  <a:spcPct val="0"/>
                </a:spcBef>
                <a:spcAft>
                  <a:spcPct val="0"/>
                </a:spcAft>
              </a:pPr>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Just to give an idea of the variety of topics, here are some of the other modules in the climate section. Some of these may be designed</a:t>
            </a:r>
            <a:r>
              <a:rPr lang="en-US" baseline="0" dirty="0" smtClean="0"/>
              <a:t> primarily for meteorologists. However, you may be able to use materials (content or images) from the modules for your own educational needs. Note also that you may find useful content in other topic areas besides climate—feel free to explore!</a:t>
            </a:r>
            <a:endParaRPr lang="en-US" dirty="0" smtClean="0"/>
          </a:p>
          <a:p>
            <a:pPr marL="228600" indent="-228600" fontAlgn="auto">
              <a:spcBef>
                <a:spcPts val="0"/>
              </a:spcBef>
              <a:spcAft>
                <a:spcPts val="0"/>
              </a:spcAft>
              <a:buFontTx/>
              <a:buAutoNum type="arabicPeriod"/>
              <a:defRPr/>
            </a:pPr>
            <a:r>
              <a:rPr lang="en-US" dirty="0" smtClean="0"/>
              <a:t>Arctic Ecosystems: This module explores the Arctic Ocean ecosystem through interaction with a model that simulates how phytoplankton and zooplankton interact and respond to changes in season, sea ice, and nutrients. </a:t>
            </a:r>
          </a:p>
          <a:p>
            <a:pPr marL="228600" indent="-228600" fontAlgn="auto">
              <a:spcBef>
                <a:spcPts val="0"/>
              </a:spcBef>
              <a:spcAft>
                <a:spcPts val="0"/>
              </a:spcAft>
              <a:buFontTx/>
              <a:buAutoNum type="arabicPeriod"/>
              <a:defRPr/>
            </a:pPr>
            <a:r>
              <a:rPr lang="en-US" dirty="0" smtClean="0"/>
              <a:t>Introduction to Climatology: an overview of the study of climate.  </a:t>
            </a:r>
          </a:p>
          <a:p>
            <a:pPr marL="228600" indent="-228600" fontAlgn="auto">
              <a:spcBef>
                <a:spcPts val="0"/>
              </a:spcBef>
              <a:spcAft>
                <a:spcPts val="0"/>
              </a:spcAft>
              <a:buFontTx/>
              <a:buAutoNum type="arabicPeriod"/>
              <a:defRPr/>
            </a:pPr>
            <a:r>
              <a:rPr lang="en-US" dirty="0" smtClean="0"/>
              <a:t>Understanding Drought: presents the measures and scales of drought, how drought is monitored and predicted, the impacts of drought, and information about drought-related resources</a:t>
            </a:r>
          </a:p>
          <a:p>
            <a:pPr marL="228600" indent="-228600" fontAlgn="auto">
              <a:spcBef>
                <a:spcPts val="0"/>
              </a:spcBef>
              <a:spcAft>
                <a:spcPts val="0"/>
              </a:spcAft>
              <a:buFontTx/>
              <a:buAutoNum type="arabicPeriod"/>
              <a:defRPr/>
            </a:pPr>
            <a:r>
              <a:rPr lang="en-US" dirty="0" smtClean="0"/>
              <a:t>Weather and the Built Environment: overview of the evolution of our modern urban environment with a focus on impacts on the urban watershed, air quality, and climate. </a:t>
            </a:r>
          </a:p>
          <a:p>
            <a:pPr marL="228600" indent="-228600" fontAlgn="auto">
              <a:spcBef>
                <a:spcPts val="0"/>
              </a:spcBef>
              <a:spcAft>
                <a:spcPts val="0"/>
              </a:spcAft>
              <a:buFontTx/>
              <a:buAutoNum type="arabicPeriod"/>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16C9DE25-24A2-47A7-9F29-4E4D91026845}" type="slidenum">
              <a:rPr lang="en-US">
                <a:latin typeface="Calibri" pitchFamily="34" charset="0"/>
              </a:rPr>
              <a:pPr fontAlgn="base">
                <a:spcBef>
                  <a:spcPct val="0"/>
                </a:spcBef>
                <a:spcAft>
                  <a:spcPct val="0"/>
                </a:spcAft>
              </a:pPr>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Let’s say you want to find an image to illustrate something in a presentation you’re giving. Using the search function, let’s do a search on “urban heat island”. This tab shows modules that have something related to those words. Then if you click the Images and Media Results tab you get…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732DB432-5DD7-4AE7-952F-2A604ABF1DB5}" type="slidenum">
              <a:rPr lang="en-US">
                <a:latin typeface="Calibri" pitchFamily="34" charset="0"/>
              </a:rPr>
              <a:pPr fontAlgn="base">
                <a:spcBef>
                  <a:spcPct val="0"/>
                </a:spcBef>
                <a:spcAft>
                  <a:spcPct val="0"/>
                </a:spcAft>
              </a:pPr>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Images and animations from the search. Like a Google search, not all of these may be exactly what you’re looking for. If you put the phrase in quotes, the search will be more exact. If you were to click on the first image…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C5FA2968-1AAE-42B6-B8BE-375DE5AA1E29}"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You would go to the image or animation that you can save to your computer for use in your work. Copyright information is provided</a:t>
            </a:r>
            <a:r>
              <a:rPr lang="en-US" baseline="0" dirty="0" smtClean="0"/>
              <a:t> below the image. In general, COMET Standard Terms of Use allow the image to be used for non-commercial purposes.</a:t>
            </a: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9CB05CF3-9650-4107-B597-AC22B9CB82C7}"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Another way (easier) to find resources is via a direct link to images that many of our modules have. In</a:t>
            </a:r>
            <a:r>
              <a:rPr lang="en-US" baseline="0" dirty="0" smtClean="0"/>
              <a:t> the case of this module, you would c</a:t>
            </a:r>
            <a:r>
              <a:rPr lang="en-US" dirty="0" smtClean="0"/>
              <a:t>lick the Resources link in the top menu</a:t>
            </a:r>
            <a:r>
              <a:rPr lang="en-US" smtClean="0"/>
              <a:t>. </a:t>
            </a:r>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EED96800-85B7-477F-8967-4950E6D376D1}" type="slidenum">
              <a:rPr lang="en-US">
                <a:latin typeface="Calibri" pitchFamily="34" charset="0"/>
              </a:rPr>
              <a:pPr fontAlgn="base">
                <a:spcBef>
                  <a:spcPct val="0"/>
                </a:spcBef>
                <a:spcAft>
                  <a:spcPct val="0"/>
                </a:spcAft>
              </a:pPr>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The “Image Galleries” section is a compilation</a:t>
            </a:r>
            <a:r>
              <a:rPr lang="en-US" baseline="0" dirty="0" smtClean="0"/>
              <a:t> of all the images used in the module. If you clicked on the link to “Is it Real?”, you would go to the following…</a:t>
            </a: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45991BED-C4A7-4085-97D0-45D6EA2F5E61}" type="slidenum">
              <a:rPr lang="en-US">
                <a:latin typeface="Calibri" pitchFamily="34" charset="0"/>
              </a:rPr>
              <a:pPr fontAlgn="base">
                <a:spcBef>
                  <a:spcPct val="0"/>
                </a:spcBef>
                <a:spcAft>
                  <a:spcPct val="0"/>
                </a:spcAft>
              </a:pPr>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This has all the images for this section</a:t>
            </a:r>
            <a:r>
              <a:rPr lang="en-US" baseline="0" dirty="0" smtClean="0"/>
              <a:t> and again, all you have to do is right click to download the image or animation.</a:t>
            </a: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2CF73252-4EFC-4896-9504-8FCF9F5F50EC}" type="slidenum">
              <a:rPr lang="en-US">
                <a:latin typeface="Calibri" pitchFamily="34" charset="0"/>
              </a:rPr>
              <a:pPr fontAlgn="base">
                <a:spcBef>
                  <a:spcPct val="0"/>
                </a:spcBef>
                <a:spcAft>
                  <a:spcPct val="0"/>
                </a:spcAft>
              </a:pPr>
              <a:t>17</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less formal picture of Tim</a:t>
            </a:r>
            <a:r>
              <a:rPr lang="en-US" baseline="0" dirty="0" smtClean="0"/>
              <a:t> in his natural habitat.</a:t>
            </a:r>
            <a:endParaRPr lang="en-US" dirty="0"/>
          </a:p>
        </p:txBody>
      </p:sp>
      <p:sp>
        <p:nvSpPr>
          <p:cNvPr id="4" name="Slide Number Placeholder 3"/>
          <p:cNvSpPr>
            <a:spLocks noGrp="1"/>
          </p:cNvSpPr>
          <p:nvPr>
            <p:ph type="sldNum" sz="quarter" idx="10"/>
          </p:nvPr>
        </p:nvSpPr>
        <p:spPr/>
        <p:txBody>
          <a:bodyPr/>
          <a:lstStyle/>
          <a:p>
            <a:pPr>
              <a:defRPr/>
            </a:pPr>
            <a:fld id="{5EC25647-735C-4E39-ABE9-F144196E9540}"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711492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pitchFamily="34" charset="0"/>
              <a:buNone/>
            </a:pPr>
            <a:r>
              <a:rPr lang="en-US" dirty="0" smtClean="0"/>
              <a:t>The</a:t>
            </a:r>
            <a:r>
              <a:rPr lang="en-US" baseline="0" dirty="0" smtClean="0"/>
              <a:t> COMET Program was established to provide education and training for meteorologists, primarily in the National Weather Service, Navy, and Air Force. </a:t>
            </a:r>
            <a:endParaRPr lang="en-US" dirty="0" smtClean="0"/>
          </a:p>
          <a:p>
            <a:pPr marL="171450" indent="-171450">
              <a:spcBef>
                <a:spcPct val="0"/>
              </a:spcBef>
              <a:buFont typeface="Arial" pitchFamily="34" charset="0"/>
              <a:buChar char="•"/>
            </a:pPr>
            <a:r>
              <a:rPr lang="en-US" dirty="0" smtClean="0"/>
              <a:t>UCAR is a consortium of 75 universities created to promote atmospheric research </a:t>
            </a:r>
          </a:p>
          <a:p>
            <a:pPr marL="171450" indent="-171450">
              <a:spcBef>
                <a:spcPct val="0"/>
              </a:spcBef>
              <a:buFont typeface="Arial" pitchFamily="34" charset="0"/>
              <a:buChar char="•"/>
            </a:pPr>
            <a:r>
              <a:rPr lang="en-US" dirty="0" smtClean="0"/>
              <a:t>COMET online learning modules include interactive and print versions</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smtClean="0"/>
              <a:t>About 1/3 of the modules are</a:t>
            </a:r>
            <a:r>
              <a:rPr lang="en-US" baseline="0" dirty="0" smtClean="0"/>
              <a:t> </a:t>
            </a:r>
            <a:r>
              <a:rPr lang="en-US" dirty="0" smtClean="0"/>
              <a:t>available in Spanish</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A79B2C95-EA36-4EDC-9296-4FADD90BB7E9}"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FontTx/>
              <a:buAutoNum type="arabicPeriod"/>
            </a:pPr>
            <a:r>
              <a:rPr lang="en-US" dirty="0" smtClean="0"/>
              <a:t>Most of the content was designed primarily for working meteorologists, so not all of it is appropriate for students or the general public.</a:t>
            </a:r>
          </a:p>
          <a:p>
            <a:pPr marL="228600" indent="-228600">
              <a:spcBef>
                <a:spcPct val="0"/>
              </a:spcBef>
              <a:buFontTx/>
              <a:buAutoNum type="arabicPeriod"/>
            </a:pPr>
            <a:r>
              <a:rPr lang="en-US" dirty="0" smtClean="0"/>
              <a:t>However, we have over 200,000 registered users, the majority of whom are educators and students</a:t>
            </a:r>
          </a:p>
          <a:p>
            <a:pPr marL="228600" indent="-228600">
              <a:spcBef>
                <a:spcPct val="0"/>
              </a:spcBef>
              <a:buFontTx/>
              <a:buAutoNum type="arabicPeriod"/>
            </a:pPr>
            <a:r>
              <a:rPr lang="en-US" dirty="0" smtClean="0"/>
              <a:t>The website offers complete courses, individual modules, and access to graphical images and animations used in our materials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2D042CA2-3477-4F9E-BEC2-65945BCD2200}" type="slidenum">
              <a:rPr lang="en-US">
                <a:latin typeface="Calibri" pitchFamily="34" charset="0"/>
              </a:rPr>
              <a:pPr fontAlgn="base">
                <a:spcBef>
                  <a:spcPct val="0"/>
                </a:spcBef>
                <a:spcAft>
                  <a:spcPct val="0"/>
                </a:spcAft>
              </a:pPr>
              <a:t>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modules on</a:t>
            </a:r>
            <a:r>
              <a:rPr lang="en-US" baseline="0" dirty="0" smtClean="0"/>
              <a:t> the website, you’ll need to register in the system, which is free. In addition to viewing the modules, registrants can take quizzes, keep track of their scores, and have their scores forwarded to a teacher or supervisor. </a:t>
            </a:r>
            <a:endParaRPr lang="en-US" dirty="0"/>
          </a:p>
        </p:txBody>
      </p:sp>
      <p:sp>
        <p:nvSpPr>
          <p:cNvPr id="4" name="Slide Number Placeholder 3"/>
          <p:cNvSpPr>
            <a:spLocks noGrp="1"/>
          </p:cNvSpPr>
          <p:nvPr>
            <p:ph type="sldNum" sz="quarter" idx="10"/>
          </p:nvPr>
        </p:nvSpPr>
        <p:spPr/>
        <p:txBody>
          <a:bodyPr/>
          <a:lstStyle/>
          <a:p>
            <a:pPr>
              <a:defRPr/>
            </a:pPr>
            <a:fld id="{5EC25647-735C-4E39-ABE9-F144196E9540}"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864278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Navigation to the modules is through the Education &amp; Training tab. In this example, we’ve selected the Climate topic. All</a:t>
            </a:r>
            <a:r>
              <a:rPr lang="en-US" baseline="0" dirty="0" smtClean="0"/>
              <a:t> the modules in that topic area will be displayed on the screen, with a description, information about the skill level, estimated completion time, and the languages the module is available in.</a:t>
            </a:r>
            <a:endParaRPr 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B1F0647E-4119-453D-827D-4F34301F7876}" type="slidenum">
              <a:rPr lang="en-US">
                <a:latin typeface="Calibri" pitchFamily="34" charset="0"/>
              </a:rPr>
              <a:pPr fontAlgn="base">
                <a:spcBef>
                  <a:spcPct val="0"/>
                </a:spcBef>
                <a:spcAft>
                  <a:spcPct val="0"/>
                </a:spcAft>
              </a:pPr>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This is the information for our</a:t>
            </a:r>
            <a:r>
              <a:rPr lang="en-US" baseline="0" dirty="0" smtClean="0"/>
              <a:t> module that provides the most comprehensive view of climate change. If you are registered, you would click “Begin Module” to start taking the instruction.</a:t>
            </a: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7CE53233-E5D8-40CB-8018-4E2496F07F1E}" type="slidenum">
              <a:rPr lang="en-US">
                <a:latin typeface="Calibri" pitchFamily="34" charset="0"/>
              </a:rPr>
              <a:pPr fontAlgn="base">
                <a:spcBef>
                  <a:spcPct val="0"/>
                </a:spcBef>
                <a:spcAft>
                  <a:spcPct val="0"/>
                </a:spcAft>
              </a:pPr>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FontTx/>
              <a:buAutoNum type="arabicPeriod"/>
            </a:pPr>
            <a:r>
              <a:rPr lang="en-US" dirty="0" smtClean="0"/>
              <a:t>Here’s an example of one of our modules—this one happens to have been designed for the general public </a:t>
            </a:r>
          </a:p>
          <a:p>
            <a:pPr marL="228600" indent="-228600">
              <a:spcBef>
                <a:spcPct val="0"/>
              </a:spcBef>
              <a:buFontTx/>
              <a:buAutoNum type="arabicPeriod"/>
            </a:pPr>
            <a:r>
              <a:rPr lang="en-US" dirty="0" smtClean="0"/>
              <a:t>If you roll over the sections names, you’ll see some information about what’s in it</a:t>
            </a:r>
          </a:p>
          <a:p>
            <a:pPr marL="228600" indent="-228600">
              <a:spcBef>
                <a:spcPct val="0"/>
              </a:spcBef>
              <a:buFontTx/>
              <a:buAutoNum type="arabicPeriod"/>
            </a:pPr>
            <a:r>
              <a:rPr lang="en-US" dirty="0" smtClean="0"/>
              <a:t>As are many of our modules, this module is a multimedia one—it has audio, graphics, interactions, and animations. As we’ll see later, images from our modules are generally available as individual objects for you to download and reuse in your own educational presentations.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BEEC8BB5-7CA1-4564-9156-9E2756FC73E2}"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In the section “What Changes Climate?” this graphic shows</a:t>
            </a:r>
            <a:r>
              <a:rPr lang="en-US" baseline="0" dirty="0" smtClean="0"/>
              <a:t> the carbon cycle. In the live module, audio plays and describes the various components of the carbon cycle as the “camera” zooms in.</a:t>
            </a: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D9C1786B-AA88-4866-B4D0-4AE60F5557E0}" type="slidenum">
              <a:rPr lang="en-US">
                <a:latin typeface="Calibri" pitchFamily="34" charset="0"/>
              </a:rPr>
              <a:pPr fontAlgn="base">
                <a:spcBef>
                  <a:spcPct val="0"/>
                </a:spcBef>
                <a:spcAft>
                  <a:spcPct val="0"/>
                </a:spcAft>
              </a:pPr>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88DDDC69-B06A-4302-9C2B-7D2745852EE3}" type="datetimeFigureOut">
              <a:rPr lang="en-US"/>
              <a:pPr>
                <a:defRPr/>
              </a:pPr>
              <a:t>6/6/11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39DBC16-4086-40CF-BF35-D888E613281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0959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6B8D6B-ED67-4AF6-9C7A-ADDB4EFAFAAA}" type="datetimeFigureOut">
              <a:rPr lang="en-US"/>
              <a:pPr>
                <a:defRPr/>
              </a:pPr>
              <a:t>6/6/11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C8A2B2-1526-47FE-8EB6-4F65BC281EE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790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D2892E2F-1C87-4182-920D-9FA9FAF17844}" type="datetimeFigureOut">
              <a:rPr lang="en-US"/>
              <a:pPr>
                <a:defRPr/>
              </a:pPr>
              <a:t>6/6/11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7BE2CBA-360B-4885-8BDC-CA15CC49EDF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34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1DAE38-35C1-46A6-9DC3-CDA59CF92418}" type="datetimeFigureOut">
              <a:rPr lang="en-US"/>
              <a:pPr>
                <a:defRPr/>
              </a:pPr>
              <a:t>6/6/11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86134E-47A6-4E3D-BD10-369D7124775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903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41ED629-B564-408A-A931-8D381E37878F}" type="datetimeFigureOut">
              <a:rPr lang="en-US"/>
              <a:pPr>
                <a:defRPr/>
              </a:pPr>
              <a:t>6/6/11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9F4B515-9901-4E04-B2C3-9CF96167A70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336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B45B25-AC7B-4CA8-BFC7-A3B6C329D331}" type="datetimeFigureOut">
              <a:rPr lang="en-US"/>
              <a:pPr>
                <a:defRPr/>
              </a:pPr>
              <a:t>6/6/11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776BF7-BCB4-4EE4-97A0-7BF6DFD2179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55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28EA16-3C92-4010-965E-F796CEAE42AF}" type="datetimeFigureOut">
              <a:rPr lang="en-US"/>
              <a:pPr>
                <a:defRPr/>
              </a:pPr>
              <a:t>6/6/11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487E0A-2753-4F34-833E-5DB18B7C1C6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950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1B8959-4521-4578-875E-60588EE1D012}" type="datetimeFigureOut">
              <a:rPr lang="en-US"/>
              <a:pPr>
                <a:defRPr/>
              </a:pPr>
              <a:t>6/6/11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A8B276-CA0A-45AD-86AB-0B6B52A8614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955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62521FC-4A14-4159-9C34-993EFA3750A6}" type="datetimeFigureOut">
              <a:rPr lang="en-US"/>
              <a:pPr>
                <a:defRPr/>
              </a:pPr>
              <a:t>6/6/11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1C3ED11-A34F-4E6E-B0CB-AEFB8729E4F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569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F5F6410-3181-4B2C-8854-43000FC53A5B}" type="datetimeFigureOut">
              <a:rPr lang="en-US"/>
              <a:pPr>
                <a:defRPr/>
              </a:pPr>
              <a:t>6/6/11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2F04D7B-7134-4877-A7F8-2012E77526D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598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DE6D461C-86B9-405D-8111-B8032B893D4E}" type="datetimeFigureOut">
              <a:rPr lang="en-US"/>
              <a:pPr>
                <a:defRPr/>
              </a:pPr>
              <a:t>6/6/11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47082C4B-61F4-48D3-98BA-5B0142D1457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60644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lstStyle>
          <a:p>
            <a:pPr>
              <a:defRPr/>
            </a:pPr>
            <a:fld id="{CDF62475-465B-4287-ACB9-9BA1AEB9010E}" type="datetimeFigureOut">
              <a:rPr lang="en-US"/>
              <a:pPr>
                <a:defRPr/>
              </a:pPr>
              <a:t>6/6/11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defRPr>
            </a:lvl1pPr>
          </a:lstStyle>
          <a:p>
            <a:pPr>
              <a:defRPr/>
            </a:pPr>
            <a:fld id="{E256D138-BC71-48C1-ACF5-10BFB3584D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2" r:id="rId2"/>
    <p:sldLayoutId id="2147483828" r:id="rId3"/>
    <p:sldLayoutId id="2147483823" r:id="rId4"/>
    <p:sldLayoutId id="2147483824" r:id="rId5"/>
    <p:sldLayoutId id="2147483825" r:id="rId6"/>
    <p:sldLayoutId id="2147483829" r:id="rId7"/>
    <p:sldLayoutId id="2147483830" r:id="rId8"/>
    <p:sldLayoutId id="2147483831" r:id="rId9"/>
    <p:sldLayoutId id="2147483826" r:id="rId10"/>
    <p:sldLayoutId id="2147483832"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lstStyle/>
          <a:p>
            <a:pPr fontAlgn="auto">
              <a:spcAft>
                <a:spcPts val="0"/>
              </a:spcAft>
              <a:defRPr/>
            </a:pPr>
            <a:r>
              <a:rPr lang="en-US" dirty="0">
                <a:solidFill>
                  <a:schemeClr val="accent1">
                    <a:satMod val="150000"/>
                  </a:schemeClr>
                </a:solidFill>
              </a:rPr>
              <a:t>Free modules and resources for climate education</a:t>
            </a:r>
          </a:p>
        </p:txBody>
      </p:sp>
      <p:sp>
        <p:nvSpPr>
          <p:cNvPr id="8195" name="Subtitle 2"/>
          <p:cNvSpPr>
            <a:spLocks noGrp="1"/>
          </p:cNvSpPr>
          <p:nvPr>
            <p:ph type="subTitle" idx="1"/>
          </p:nvPr>
        </p:nvSpPr>
        <p:spPr>
          <a:xfrm>
            <a:off x="685800" y="2743200"/>
            <a:ext cx="8077200" cy="1500188"/>
          </a:xfrm>
        </p:spPr>
        <p:txBody>
          <a:bodyPr/>
          <a:lstStyle/>
          <a:p>
            <a:r>
              <a:rPr lang="en-US" smtClean="0"/>
              <a:t>Tim Spangler</a:t>
            </a:r>
          </a:p>
          <a:p>
            <a:r>
              <a:rPr lang="en-US" smtClean="0"/>
              <a:t>Director</a:t>
            </a:r>
          </a:p>
          <a:p>
            <a:r>
              <a:rPr lang="en-US" smtClean="0"/>
              <a:t>The COMET Program</a:t>
            </a:r>
          </a:p>
          <a:p>
            <a:r>
              <a:rPr lang="en-US" smtClean="0"/>
              <a:t>Boulder, CO</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3600" y="2474913"/>
            <a:ext cx="1619250" cy="2400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197"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00400" y="5715000"/>
            <a:ext cx="1857375" cy="714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288" y="557213"/>
            <a:ext cx="8353425" cy="57435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685800"/>
            <a:ext cx="3352800" cy="2514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1600" y="750888"/>
            <a:ext cx="3276600" cy="24574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3657600"/>
            <a:ext cx="3352800" cy="2514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1600" y="3657600"/>
            <a:ext cx="3352800" cy="2514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 y="519113"/>
            <a:ext cx="9105900" cy="58197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23863"/>
            <a:ext cx="9144000" cy="5911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47775" y="447675"/>
            <a:ext cx="6648450" cy="59626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388" y="666750"/>
            <a:ext cx="9039225" cy="5524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2538" y="495300"/>
            <a:ext cx="6638925" cy="5867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400" y="419100"/>
            <a:ext cx="6553200" cy="6019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7800" y="1905000"/>
            <a:ext cx="6248400" cy="438926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Who We Are</a:t>
            </a:r>
            <a:endParaRPr lang="en-US" dirty="0">
              <a:solidFill>
                <a:schemeClr val="accent1">
                  <a:satMod val="150000"/>
                </a:schemeClr>
              </a:solidFill>
            </a:endParaRPr>
          </a:p>
        </p:txBody>
      </p:sp>
      <p:sp>
        <p:nvSpPr>
          <p:cNvPr id="10243" name="Content Placeholder 2"/>
          <p:cNvSpPr>
            <a:spLocks noGrp="1"/>
          </p:cNvSpPr>
          <p:nvPr>
            <p:ph idx="1"/>
          </p:nvPr>
        </p:nvSpPr>
        <p:spPr/>
        <p:txBody>
          <a:bodyPr/>
          <a:lstStyle/>
          <a:p>
            <a:r>
              <a:rPr lang="en-US" smtClean="0"/>
              <a:t>Federally funded education and training program for working meteorologists</a:t>
            </a:r>
            <a:br>
              <a:rPr lang="en-US" smtClean="0"/>
            </a:br>
            <a:endParaRPr lang="en-US" smtClean="0"/>
          </a:p>
          <a:p>
            <a:r>
              <a:rPr lang="en-US" smtClean="0"/>
              <a:t>Part of the University Corporation for Atmospheric Research in Boulder, CO</a:t>
            </a:r>
            <a:br>
              <a:rPr lang="en-US" smtClean="0"/>
            </a:br>
            <a:endParaRPr lang="en-US" smtClean="0"/>
          </a:p>
          <a:p>
            <a:r>
              <a:rPr lang="en-US" smtClean="0"/>
              <a:t>Over </a:t>
            </a:r>
            <a:r>
              <a:rPr lang="en-US" smtClean="0">
                <a:latin typeface="Calibri" pitchFamily="34" charset="0"/>
                <a:cs typeface="Calibri" pitchFamily="34" charset="0"/>
              </a:rPr>
              <a:t>600</a:t>
            </a:r>
            <a:r>
              <a:rPr lang="en-US" smtClean="0"/>
              <a:t> hours of free, online training at www.meted.ucar.edu</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fontAlgn="auto">
              <a:spcAft>
                <a:spcPts val="0"/>
              </a:spcAft>
              <a:defRPr/>
            </a:pPr>
            <a:r>
              <a:rPr lang="en-US" dirty="0" smtClean="0">
                <a:solidFill>
                  <a:schemeClr val="accent1">
                    <a:satMod val="150000"/>
                  </a:schemeClr>
                </a:solidFill>
              </a:rPr>
              <a:t>Our </a:t>
            </a:r>
            <a:r>
              <a:rPr lang="en-US" dirty="0" err="1" smtClean="0">
                <a:solidFill>
                  <a:schemeClr val="accent1">
                    <a:satMod val="150000"/>
                  </a:schemeClr>
                </a:solidFill>
              </a:rPr>
              <a:t>MetEd</a:t>
            </a:r>
            <a:r>
              <a:rPr lang="en-US" dirty="0" smtClean="0">
                <a:solidFill>
                  <a:schemeClr val="accent1">
                    <a:satMod val="150000"/>
                  </a:schemeClr>
                </a:solidFill>
              </a:rPr>
              <a:t> Website</a:t>
            </a:r>
            <a:endParaRPr lang="en-US" dirty="0">
              <a:solidFill>
                <a:schemeClr val="accent1">
                  <a:satMod val="150000"/>
                </a:schemeClr>
              </a:solidFill>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065213"/>
            <a:ext cx="9144000" cy="5794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accent1">
                  <a:satMod val="150000"/>
                </a:schemeClr>
              </a:solidFill>
            </a:endParaRPr>
          </a:p>
        </p:txBody>
      </p:sp>
      <p:sp>
        <p:nvSpPr>
          <p:cNvPr id="12291" name="TextBox 2"/>
          <p:cNvSpPr txBox="1">
            <a:spLocks noChangeArrowheads="1"/>
          </p:cNvSpPr>
          <p:nvPr/>
        </p:nvSpPr>
        <p:spPr bwMode="auto">
          <a:xfrm>
            <a:off x="457200" y="2819400"/>
            <a:ext cx="8153400" cy="830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r>
              <a:rPr lang="en-US" sz="4800" b="1"/>
              <a:t>WWW.METED.UCAR.EDU</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fontAlgn="auto">
              <a:spcAft>
                <a:spcPts val="0"/>
              </a:spcAft>
              <a:defRPr/>
            </a:pPr>
            <a:r>
              <a:rPr lang="en-US" dirty="0" smtClean="0">
                <a:solidFill>
                  <a:schemeClr val="accent1">
                    <a:satMod val="150000"/>
                  </a:schemeClr>
                </a:solidFill>
              </a:rPr>
              <a:t>Climate Resources</a:t>
            </a:r>
            <a:endParaRPr lang="en-US" dirty="0">
              <a:solidFill>
                <a:schemeClr val="accent1">
                  <a:satMod val="150000"/>
                </a:schemeClr>
              </a:solidFill>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0200" y="1423988"/>
            <a:ext cx="5715000" cy="5219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95338"/>
            <a:ext cx="9153525" cy="52673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523875"/>
            <a:ext cx="8915400" cy="57610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4625" y="315913"/>
            <a:ext cx="8945563" cy="58197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162</TotalTime>
  <Words>987</Words>
  <Application>Microsoft Macintosh PowerPoint</Application>
  <PresentationFormat>On-screen Show (4:3)</PresentationFormat>
  <Paragraphs>56</Paragraphs>
  <Slides>17</Slides>
  <Notes>17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Module</vt:lpstr>
      <vt:lpstr>Free modules and resources for climate education</vt:lpstr>
      <vt:lpstr>Slide 2</vt:lpstr>
      <vt:lpstr>Who We Are</vt:lpstr>
      <vt:lpstr>Our MetEd Website</vt:lpstr>
      <vt:lpstr>Slide 5</vt:lpstr>
      <vt:lpstr>Climate Resources</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vJohnson</dc:creator>
  <cp:lastModifiedBy>Karen Kirk</cp:lastModifiedBy>
  <cp:revision>20</cp:revision>
  <dcterms:created xsi:type="dcterms:W3CDTF">2011-06-06T19:45:02Z</dcterms:created>
  <dcterms:modified xsi:type="dcterms:W3CDTF">2011-06-06T19:45:35Z</dcterms:modified>
</cp:coreProperties>
</file>