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79" r:id="rId4"/>
    <p:sldId id="280" r:id="rId5"/>
    <p:sldId id="291" r:id="rId6"/>
    <p:sldId id="281" r:id="rId7"/>
    <p:sldId id="292" r:id="rId8"/>
    <p:sldId id="294" r:id="rId9"/>
    <p:sldId id="295" r:id="rId10"/>
    <p:sldId id="296" r:id="rId11"/>
    <p:sldId id="282" r:id="rId12"/>
    <p:sldId id="283" r:id="rId13"/>
    <p:sldId id="284" r:id="rId14"/>
    <p:sldId id="285" r:id="rId15"/>
    <p:sldId id="286" r:id="rId16"/>
    <p:sldId id="268" r:id="rId17"/>
    <p:sldId id="267" r:id="rId18"/>
    <p:sldId id="287" r:id="rId19"/>
    <p:sldId id="288" r:id="rId20"/>
    <p:sldId id="265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E5DFC-3F5F-9E47-954A-B43BEA38C77E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F5C1-5277-8043-92C5-D5C70844E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D0E9-5EFC-3045-B373-7C3B4730A9BB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tr.ucl.ac.be/users/matthews/jcm/" TargetMode="Externa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imate.unibe.ch/jcm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imate.unibe.ch/jcm/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362200"/>
            <a:ext cx="5715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 2011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892175"/>
            <a:ext cx="6607188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UNEP Java Climate Model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301888" y="3502025"/>
            <a:ext cx="2651112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Cindy Shellito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Northern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Colorado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Photo 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8" y="3502025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7292988" cy="1143000"/>
          </a:xfrm>
          <a:solidFill>
            <a:srgbClr val="B9CDE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it works:</a:t>
            </a:r>
            <a:br>
              <a:rPr lang="en-US" dirty="0" smtClean="0"/>
            </a:br>
            <a:r>
              <a:rPr lang="en-US" sz="3200" dirty="0" smtClean="0"/>
              <a:t>NOTE: This is a SIMPLE model!!</a:t>
            </a:r>
            <a:endParaRPr lang="en-US" sz="355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800600" y="5137229"/>
            <a:ext cx="1905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1752600"/>
            <a:ext cx="6400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curves/results for comparing scenarios – doesn’t include climate variability or regional climate variations explicitly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 of model only calculated if they are needed for output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and graphics are one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Normal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796" b="-3796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‘Normal’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Expert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944" b="-3944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‘Expert’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Exprmental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894" b="-3894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‘Experimental’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9Panel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892" b="-3892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9-panel View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NP_JCM_Flowchart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241" b="-4241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Model Flow Chart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94330"/>
            <a:ext cx="6835788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JCM to explore uncertainties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62200" y="857892"/>
          <a:ext cx="6096000" cy="53873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723894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 Understood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well</a:t>
                      </a:r>
                      <a:r>
                        <a:rPr lang="en-US" baseline="0" dirty="0" smtClean="0"/>
                        <a:t> understood</a:t>
                      </a:r>
                      <a:endParaRPr lang="en-US" dirty="0"/>
                    </a:p>
                  </a:txBody>
                  <a:tcPr/>
                </a:tc>
              </a:tr>
              <a:tr h="837127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CO2, F-gases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CH4, N2O, other gases (especially from soils)</a:t>
                      </a:r>
                      <a:endParaRPr lang="en-US" dirty="0"/>
                    </a:p>
                  </a:txBody>
                  <a:tcPr/>
                </a:tc>
              </a:tr>
              <a:tr h="837127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sink (physical and chemical)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Biosphere sink (climate feedback effects)</a:t>
                      </a:r>
                      <a:endParaRPr lang="en-US" dirty="0"/>
                    </a:p>
                  </a:txBody>
                  <a:tcPr/>
                </a:tc>
              </a:tr>
              <a:tr h="585989">
                <a:tc>
                  <a:txBody>
                    <a:bodyPr/>
                    <a:lstStyle/>
                    <a:p>
                      <a:r>
                        <a:rPr lang="en-US" dirty="0" smtClean="0"/>
                        <a:t>Atmosphere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F-gases, CH4, N2O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Ozone and OH feedbacks</a:t>
                      </a:r>
                      <a:endParaRPr lang="en-US" dirty="0"/>
                    </a:p>
                  </a:txBody>
                  <a:tcPr/>
                </a:tc>
              </a:tr>
              <a:tr h="5859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Forcing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Well-mixed greenhouse gases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 Variability and Aerosols</a:t>
                      </a:r>
                      <a:endParaRPr lang="en-US" dirty="0"/>
                    </a:p>
                  </a:txBody>
                  <a:tcPr/>
                </a:tc>
              </a:tr>
              <a:tr h="1088265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warming (except surprise circulation changes)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 processes and feedbacks ("climate sensitivity")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Sea-level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Expansion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 icecaps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34418" y="6245225"/>
            <a:ext cx="330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JCM 4 Documentation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JCM – Version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Most Recent version: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http://www.astr.ucl.ac.be/users/matthews/jcm/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Download a zip package to run offline</a:t>
            </a:r>
          </a:p>
          <a:p>
            <a:pPr>
              <a:buNone/>
            </a:pPr>
            <a:r>
              <a:rPr lang="en-US" u="sng" dirty="0" smtClean="0"/>
              <a:t>Includes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More parameters to tinker with</a:t>
            </a:r>
          </a:p>
          <a:p>
            <a:pPr>
              <a:buNone/>
            </a:pPr>
            <a:r>
              <a:rPr lang="en-US" dirty="0" smtClean="0"/>
              <a:t>Larger number of emission scenarios</a:t>
            </a:r>
          </a:p>
          <a:p>
            <a:pPr>
              <a:buNone/>
            </a:pPr>
            <a:r>
              <a:rPr lang="en-US" dirty="0" smtClean="0"/>
              <a:t>Ability to change look and feel of the interface</a:t>
            </a:r>
          </a:p>
          <a:p>
            <a:pPr>
              <a:buNone/>
            </a:pPr>
            <a:r>
              <a:rPr lang="en-US" dirty="0" smtClean="0"/>
              <a:t>Ability to save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JCM5_Scrn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0" y="1270390"/>
            <a:ext cx="9144000" cy="558761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JCM5 – ‘Normal’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JCM5_Scrnshot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0" y="1270390"/>
            <a:ext cx="9144000" cy="558761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JCM5 – ‘Internal Windows’ Format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an interactive, easily accessible climate model</a:t>
            </a:r>
          </a:p>
          <a:p>
            <a:r>
              <a:rPr lang="en-US" dirty="0" smtClean="0"/>
              <a:t>Provide opportunity to tinker with the model on your own</a:t>
            </a:r>
          </a:p>
          <a:p>
            <a:r>
              <a:rPr lang="en-US" dirty="0" smtClean="0"/>
              <a:t>Discussion of ways to incorporate a model in your 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applications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Could be used:</a:t>
            </a:r>
          </a:p>
          <a:p>
            <a:pPr>
              <a:buNone/>
            </a:pPr>
            <a:r>
              <a:rPr lang="en-US" dirty="0" smtClean="0"/>
              <a:t>In connection with discussion of IPCC</a:t>
            </a:r>
          </a:p>
          <a:p>
            <a:pPr>
              <a:buNone/>
            </a:pPr>
            <a:r>
              <a:rPr lang="en-US" dirty="0" smtClean="0"/>
              <a:t>Introduction to models</a:t>
            </a:r>
          </a:p>
          <a:p>
            <a:pPr>
              <a:buNone/>
            </a:pPr>
            <a:r>
              <a:rPr lang="en-US" dirty="0" smtClean="0"/>
              <a:t>Introduction to scientific process (develop a questions/pursue and answer)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Opportunity to play with the model!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Follow along, or try it on your own…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UNEP Java 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17638"/>
            <a:ext cx="64008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://www.climate.unibe.ch/jcm/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(JCM Version 4)</a:t>
            </a:r>
          </a:p>
          <a:p>
            <a:pPr>
              <a:buNone/>
            </a:pPr>
            <a:r>
              <a:rPr lang="en-US" sz="1800" i="1" dirty="0" smtClean="0"/>
              <a:t>Developed by Dr. Ben Matthews with  KUP Bern</a:t>
            </a:r>
          </a:p>
          <a:p>
            <a:pPr>
              <a:buNone/>
            </a:pPr>
            <a:r>
              <a:rPr lang="en-US" sz="1800" i="1" dirty="0" smtClean="0"/>
              <a:t>Danish Energy Agency, UNEP/GRID-</a:t>
            </a:r>
            <a:r>
              <a:rPr lang="en-US" sz="1800" i="1" dirty="0" err="1" smtClean="0"/>
              <a:t>Arendal</a:t>
            </a:r>
            <a:r>
              <a:rPr lang="en-US" sz="1800" i="1" dirty="0" smtClean="0"/>
              <a:t> </a:t>
            </a:r>
          </a:p>
          <a:p>
            <a:pPr>
              <a:buNone/>
            </a:pPr>
            <a:r>
              <a:rPr lang="en-US" sz="2400" u="sng" dirty="0" smtClean="0"/>
              <a:t>Fundamentals</a:t>
            </a:r>
          </a:p>
          <a:p>
            <a:pPr>
              <a:buNone/>
            </a:pPr>
            <a:r>
              <a:rPr lang="en-US" sz="2400" dirty="0" smtClean="0"/>
              <a:t>It’s interactive</a:t>
            </a:r>
          </a:p>
          <a:p>
            <a:pPr>
              <a:buNone/>
            </a:pPr>
            <a:r>
              <a:rPr lang="en-US" sz="2400" dirty="0" smtClean="0"/>
              <a:t>Allows students to tinker with a ‘model’, but provides immediate results</a:t>
            </a:r>
          </a:p>
          <a:p>
            <a:pPr>
              <a:buNone/>
            </a:pPr>
            <a:r>
              <a:rPr lang="en-US" sz="2400" dirty="0" smtClean="0"/>
              <a:t>No tedious set up</a:t>
            </a:r>
          </a:p>
          <a:p>
            <a:pPr>
              <a:buNone/>
            </a:pPr>
            <a:r>
              <a:rPr lang="en-US" sz="2400" dirty="0" smtClean="0"/>
              <a:t>No technical issues</a:t>
            </a:r>
          </a:p>
          <a:p>
            <a:pPr>
              <a:buNone/>
            </a:pPr>
            <a:r>
              <a:rPr lang="en-US" sz="2400" dirty="0" smtClean="0"/>
              <a:t>Students can work with it at home – works in a web browser</a:t>
            </a:r>
          </a:p>
          <a:p>
            <a:pPr>
              <a:buNone/>
            </a:pPr>
            <a:r>
              <a:rPr lang="en-US" sz="2400" dirty="0" smtClean="0"/>
              <a:t>It’s FREE!!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UNEP Java 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://www.climate.unibe.ch/jcm/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(JCM Version 4)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Challenges</a:t>
            </a:r>
          </a:p>
          <a:p>
            <a:pPr>
              <a:buNone/>
            </a:pPr>
            <a:r>
              <a:rPr lang="en-US" sz="2400" dirty="0" smtClean="0"/>
              <a:t>Not always user-friendly (not like </a:t>
            </a:r>
            <a:r>
              <a:rPr lang="en-US" sz="2400" dirty="0" err="1" smtClean="0"/>
              <a:t>EdGCM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Revisions are ongoing, and documentation is still being developed</a:t>
            </a:r>
          </a:p>
          <a:p>
            <a:pPr>
              <a:buNone/>
            </a:pPr>
            <a:r>
              <a:rPr lang="en-US" sz="2400" dirty="0" smtClean="0"/>
              <a:t>You must place the model in context for your students (provide background, ‘recipe’ for initial experiments, determine the level of background to discuss with your students)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UNEP Java 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Many versions – older version is all online</a:t>
            </a:r>
          </a:p>
          <a:p>
            <a:pPr>
              <a:buNone/>
            </a:pPr>
            <a:r>
              <a:rPr lang="en-US" dirty="0" smtClean="0"/>
              <a:t>Results calculated through Java implementation of simple carbon &amp; climate models based on those used in IPCC (but don’t use same computer code – no time integration)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Simple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046" b="-4046"/>
          <a:stretch>
            <a:fillRect/>
          </a:stretch>
        </p:blipFill>
        <p:spPr>
          <a:xfrm>
            <a:off x="0" y="1600199"/>
            <a:ext cx="9144000" cy="50288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of JCM4 – Simple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  <a:solidFill>
            <a:srgbClr val="B9CDE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it works:</a:t>
            </a:r>
            <a:br>
              <a:rPr lang="en-US" dirty="0" smtClean="0"/>
            </a:br>
            <a:r>
              <a:rPr lang="en-US" dirty="0" smtClean="0"/>
              <a:t>Model Component Modules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71662"/>
            <a:ext cx="441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Carbon cycle</a:t>
            </a:r>
          </a:p>
          <a:p>
            <a:pPr>
              <a:buNone/>
            </a:pPr>
            <a:r>
              <a:rPr lang="en-US" dirty="0" smtClean="0"/>
              <a:t>Other </a:t>
            </a:r>
            <a:r>
              <a:rPr lang="en-US" dirty="0" err="1" smtClean="0"/>
              <a:t>GHGs</a:t>
            </a:r>
            <a:r>
              <a:rPr lang="en-US" dirty="0" smtClean="0"/>
              <a:t> and aerosols</a:t>
            </a:r>
          </a:p>
          <a:p>
            <a:pPr>
              <a:buNone/>
            </a:pPr>
            <a:r>
              <a:rPr lang="en-US" dirty="0" err="1" smtClean="0"/>
              <a:t>Radiative</a:t>
            </a:r>
            <a:r>
              <a:rPr lang="en-US" dirty="0" smtClean="0"/>
              <a:t> forcing</a:t>
            </a:r>
          </a:p>
          <a:p>
            <a:pPr>
              <a:buNone/>
            </a:pPr>
            <a:r>
              <a:rPr lang="en-US" dirty="0" smtClean="0"/>
              <a:t>Climate (temperature)</a:t>
            </a:r>
          </a:p>
          <a:p>
            <a:pPr>
              <a:buNone/>
            </a:pPr>
            <a:r>
              <a:rPr lang="en-US" dirty="0" smtClean="0"/>
              <a:t>Sea Level</a:t>
            </a:r>
          </a:p>
          <a:p>
            <a:pPr>
              <a:buNone/>
            </a:pPr>
            <a:r>
              <a:rPr lang="en-US" dirty="0" smtClean="0"/>
              <a:t>Regional climate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900535"/>
            <a:ext cx="1752600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Bern Carbon Cycle Model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247074"/>
            <a:ext cx="2209800" cy="1477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Upwelling-diffusion EBM </a:t>
            </a:r>
            <a:r>
              <a:rPr lang="en-US" dirty="0" smtClean="0"/>
              <a:t>(</a:t>
            </a:r>
            <a:r>
              <a:rPr lang="en-US" dirty="0" err="1" smtClean="0"/>
              <a:t>Wigley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460395"/>
            <a:ext cx="6477000" cy="1200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Systems of </a:t>
            </a:r>
            <a:r>
              <a:rPr lang="en-US" sz="2400" dirty="0" err="1" smtClean="0"/>
              <a:t>eqns</a:t>
            </a:r>
            <a:r>
              <a:rPr lang="en-US" sz="2400" dirty="0" smtClean="0"/>
              <a:t> solved using eigenvector method (more efficient than direct integration – allows exact analytical solutions &amp; instant results)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648200" y="1900536"/>
            <a:ext cx="2286000" cy="46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5105400" y="2590800"/>
            <a:ext cx="1828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562600" y="3657600"/>
            <a:ext cx="9144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648200" y="4191000"/>
            <a:ext cx="18288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91100" y="4814064"/>
            <a:ext cx="3276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Scales a map of GCM regional output  to new JCM results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rot="10800000" flipV="1">
            <a:off x="4800600" y="5137229"/>
            <a:ext cx="1905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UNP_JCM_Flowchart2.tiff"/>
          <p:cNvPicPr>
            <a:picLocks noChangeAspect="1"/>
          </p:cNvPicPr>
          <p:nvPr/>
        </p:nvPicPr>
        <p:blipFill>
          <a:blip r:embed="rId2"/>
          <a:srcRect l="25926" t="-4241" r="30556" b="-4241"/>
          <a:stretch>
            <a:fillRect/>
          </a:stretch>
        </p:blipFill>
        <p:spPr>
          <a:xfrm>
            <a:off x="0" y="914400"/>
            <a:ext cx="4703178" cy="5943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600200" y="3848100"/>
            <a:ext cx="15240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05400" y="1166018"/>
            <a:ext cx="3733800" cy="5539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[CO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(fossil</a:t>
            </a:r>
            <a:r>
              <a:rPr lang="en-US" sz="3200" noProof="0" dirty="0" smtClean="0"/>
              <a:t> &amp;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 use emissions) –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ocn</a:t>
            </a:r>
            <a:r>
              <a:rPr lang="en-US" sz="3200" noProof="0" dirty="0" smtClean="0"/>
              <a:t> &amp;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biosphere sinks)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affected by: Mitigation, SRES, Climate modules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affects: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forcing, mitigation, carbon cycle plot &amp; storage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3018"/>
            <a:ext cx="6835788" cy="1143000"/>
          </a:xfrm>
        </p:spPr>
        <p:txBody>
          <a:bodyPr/>
          <a:lstStyle/>
          <a:p>
            <a:r>
              <a:rPr lang="en-US" dirty="0" smtClean="0"/>
              <a:t>Example - Carbon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7292988" cy="1143000"/>
          </a:xfrm>
          <a:solidFill>
            <a:srgbClr val="B9CDE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it works:</a:t>
            </a:r>
            <a:br>
              <a:rPr lang="en-US" dirty="0" smtClean="0"/>
            </a:br>
            <a:r>
              <a:rPr lang="en-US" sz="3556" dirty="0" smtClean="0"/>
              <a:t>Emission and Stabilization Scenarios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71662"/>
            <a:ext cx="6248400" cy="32655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Users have the option to explore </a:t>
            </a:r>
            <a:r>
              <a:rPr lang="en-US" i="1" dirty="0" smtClean="0"/>
              <a:t>Emission Scenarios </a:t>
            </a:r>
            <a:r>
              <a:rPr lang="en-US" dirty="0" smtClean="0"/>
              <a:t>developed for the IPCC (e.g., </a:t>
            </a:r>
            <a:r>
              <a:rPr lang="en-US" b="1" dirty="0" smtClean="0"/>
              <a:t>SRES A1B, A2, B1, B2, etc</a:t>
            </a:r>
            <a:r>
              <a:rPr lang="en-US" dirty="0" smtClean="0"/>
              <a:t>), as well as various </a:t>
            </a:r>
            <a:r>
              <a:rPr lang="en-US" i="1" dirty="0" smtClean="0"/>
              <a:t>mitigation or stabilization scenarios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, what would be necessary to stabilize CO</a:t>
            </a:r>
            <a:r>
              <a:rPr lang="en-US" baseline="-25000" dirty="0" smtClean="0"/>
              <a:t>2</a:t>
            </a:r>
            <a:r>
              <a:rPr lang="en-US" dirty="0" smtClean="0"/>
              <a:t> emissions,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concentration, temperature, etc)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800600" y="5137229"/>
            <a:ext cx="1905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710</Words>
  <Application>Microsoft Macintosh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UNEP Java Climate Model</vt:lpstr>
      <vt:lpstr>Objectives</vt:lpstr>
      <vt:lpstr>UNEP Java Climate Model</vt:lpstr>
      <vt:lpstr>UNEP Java Climate Model</vt:lpstr>
      <vt:lpstr>UNEP Java Climate Model</vt:lpstr>
      <vt:lpstr>Slide 6</vt:lpstr>
      <vt:lpstr>How it works: Model Component Modules -</vt:lpstr>
      <vt:lpstr>Example - Carbon Module</vt:lpstr>
      <vt:lpstr>How it works: Emission and Stabilization Scenarios</vt:lpstr>
      <vt:lpstr>How it works: NOTE: This is a SIMPLE model!!</vt:lpstr>
      <vt:lpstr>Slide 11</vt:lpstr>
      <vt:lpstr>Slide 12</vt:lpstr>
      <vt:lpstr>Slide 13</vt:lpstr>
      <vt:lpstr>Slide 14</vt:lpstr>
      <vt:lpstr>Slide 15</vt:lpstr>
      <vt:lpstr>Using JCM to explore uncertainties</vt:lpstr>
      <vt:lpstr>JCM – Version 5</vt:lpstr>
      <vt:lpstr>Slide 18</vt:lpstr>
      <vt:lpstr>Slide 19</vt:lpstr>
      <vt:lpstr>Possible applications in the classroom</vt:lpstr>
      <vt:lpstr>Opportunity to play with the model!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Shellito</dc:creator>
  <cp:lastModifiedBy>Karen Kirk</cp:lastModifiedBy>
  <cp:revision>26</cp:revision>
  <dcterms:created xsi:type="dcterms:W3CDTF">2011-06-06T20:56:57Z</dcterms:created>
  <dcterms:modified xsi:type="dcterms:W3CDTF">2011-06-06T20:57:56Z</dcterms:modified>
</cp:coreProperties>
</file>