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70" r:id="rId4"/>
    <p:sldId id="259" r:id="rId5"/>
    <p:sldId id="260" r:id="rId6"/>
    <p:sldId id="262" r:id="rId7"/>
    <p:sldId id="261" r:id="rId8"/>
    <p:sldId id="266" r:id="rId9"/>
    <p:sldId id="267" r:id="rId10"/>
    <p:sldId id="265" r:id="rId11"/>
    <p:sldId id="273" r:id="rId12"/>
    <p:sldId id="272" r:id="rId13"/>
    <p:sldId id="269" r:id="rId14"/>
    <p:sldId id="263" r:id="rId15"/>
    <p:sldId id="264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292" autoAdjust="0"/>
  </p:normalViewPr>
  <p:slideViewPr>
    <p:cSldViewPr snapToGrid="0" snapToObjects="1">
      <p:cViewPr>
        <p:scale>
          <a:sx n="100" d="100"/>
          <a:sy n="100" d="100"/>
        </p:scale>
        <p:origin x="-1752" y="-4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F3CB-DEF5-004F-9A20-9FA4E64A6928}" type="datetimeFigureOut">
              <a:rPr lang="en-US" smtClean="0"/>
              <a:t>12/18/12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FDC-6EB4-AB45-9E5F-1E15C502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12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F3CB-DEF5-004F-9A20-9FA4E64A6928}" type="datetimeFigureOut">
              <a:rPr lang="en-US" smtClean="0"/>
              <a:t>12/18/12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FDC-6EB4-AB45-9E5F-1E15C502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442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F3CB-DEF5-004F-9A20-9FA4E64A6928}" type="datetimeFigureOut">
              <a:rPr lang="en-US" smtClean="0"/>
              <a:t>12/18/12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FDC-6EB4-AB45-9E5F-1E15C502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87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F3CB-DEF5-004F-9A20-9FA4E64A6928}" type="datetimeFigureOut">
              <a:rPr lang="en-US" smtClean="0"/>
              <a:t>12/18/12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FDC-6EB4-AB45-9E5F-1E15C502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43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F3CB-DEF5-004F-9A20-9FA4E64A6928}" type="datetimeFigureOut">
              <a:rPr lang="en-US" smtClean="0"/>
              <a:t>12/18/12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FDC-6EB4-AB45-9E5F-1E15C502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474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F3CB-DEF5-004F-9A20-9FA4E64A6928}" type="datetimeFigureOut">
              <a:rPr lang="en-US" smtClean="0"/>
              <a:t>12/18/12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FDC-6EB4-AB45-9E5F-1E15C502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508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F3CB-DEF5-004F-9A20-9FA4E64A6928}" type="datetimeFigureOut">
              <a:rPr lang="en-US" smtClean="0"/>
              <a:t>12/18/12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FDC-6EB4-AB45-9E5F-1E15C502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671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F3CB-DEF5-004F-9A20-9FA4E64A6928}" type="datetimeFigureOut">
              <a:rPr lang="en-US" smtClean="0"/>
              <a:t>12/18/12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FDC-6EB4-AB45-9E5F-1E15C502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038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F3CB-DEF5-004F-9A20-9FA4E64A6928}" type="datetimeFigureOut">
              <a:rPr lang="en-US" smtClean="0"/>
              <a:t>12/18/12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FDC-6EB4-AB45-9E5F-1E15C502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907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F3CB-DEF5-004F-9A20-9FA4E64A6928}" type="datetimeFigureOut">
              <a:rPr lang="en-US" smtClean="0"/>
              <a:t>12/18/12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FDC-6EB4-AB45-9E5F-1E15C502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583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F3CB-DEF5-004F-9A20-9FA4E64A6928}" type="datetimeFigureOut">
              <a:rPr lang="en-US" smtClean="0"/>
              <a:t>12/18/12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FDC-6EB4-AB45-9E5F-1E15C502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590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0F3CB-DEF5-004F-9A20-9FA4E64A6928}" type="datetimeFigureOut">
              <a:rPr lang="en-US" smtClean="0"/>
              <a:t>12/18/12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2DFDC-6EB4-AB45-9E5F-1E15C502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70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hyperlink" Target="http://cleanet.org/clean/community/partners.html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hyperlink" Target="http://www.facebook.com/CLEANET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climateliteracynetwork@list.terc.edu" TargetMode="External"/><Relationship Id="rId4" Type="http://schemas.openxmlformats.org/officeDocument/2006/relationships/hyperlink" Target="http://cleanet.org" TargetMode="External"/><Relationship Id="rId5" Type="http://schemas.openxmlformats.org/officeDocument/2006/relationships/hyperlink" Target="mailto:Tamara_Ledley@terc.edu" TargetMode="External"/><Relationship Id="rId6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leanet.org/cln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jpg"/><Relationship Id="rId5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hyperlink" Target="http://cleanet.org/clean/community/cln/telecon_schedule.html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9640" y="1637706"/>
            <a:ext cx="7168651" cy="185698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Climate </a:t>
            </a:r>
            <a:r>
              <a:rPr lang="en-US" dirty="0"/>
              <a:t>Literacy </a:t>
            </a:r>
            <a:r>
              <a:rPr lang="en-US" dirty="0" smtClean="0"/>
              <a:t>Network: Leveraging a Diverse Community</a:t>
            </a:r>
            <a:br>
              <a:rPr lang="en-US" dirty="0" smtClean="0"/>
            </a:br>
            <a:r>
              <a:rPr lang="en-US" dirty="0" smtClean="0"/>
              <a:t>to Broaden the Reach of Your</a:t>
            </a:r>
            <a:br>
              <a:rPr lang="en-US" dirty="0" smtClean="0"/>
            </a:br>
            <a:r>
              <a:rPr lang="en-US" dirty="0" smtClean="0"/>
              <a:t>Climate Literacy Efforts</a:t>
            </a:r>
            <a:r>
              <a:rPr lang="en-US" dirty="0"/>
              <a:t/>
            </a:r>
            <a:br>
              <a:rPr lang="en-US" dirty="0"/>
            </a:br>
            <a:endParaRPr lang="en-US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2038" y="4102100"/>
            <a:ext cx="7113670" cy="25273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68"/>
              </a:spcBef>
            </a:pPr>
            <a:r>
              <a:rPr lang="en-US" sz="3000" dirty="0" smtClean="0">
                <a:solidFill>
                  <a:schemeClr val="tx1"/>
                </a:solidFill>
              </a:rPr>
              <a:t>Tamara Shapiro </a:t>
            </a:r>
            <a:r>
              <a:rPr lang="en-US" sz="3000" dirty="0" err="1" smtClean="0">
                <a:solidFill>
                  <a:schemeClr val="tx1"/>
                </a:solidFill>
              </a:rPr>
              <a:t>Ledley</a:t>
            </a:r>
            <a:r>
              <a:rPr lang="en-US" sz="3000" dirty="0" smtClean="0">
                <a:solidFill>
                  <a:schemeClr val="tx1"/>
                </a:solidFill>
              </a:rPr>
              <a:t>, TERC </a:t>
            </a:r>
          </a:p>
          <a:p>
            <a:pPr>
              <a:spcBef>
                <a:spcPts val="168"/>
              </a:spcBef>
            </a:pPr>
            <a:r>
              <a:rPr lang="en-US" sz="3000" dirty="0" smtClean="0">
                <a:solidFill>
                  <a:schemeClr val="tx1"/>
                </a:solidFill>
              </a:rPr>
              <a:t>Scott </a:t>
            </a:r>
            <a:r>
              <a:rPr lang="en-US" sz="3000" dirty="0" err="1" smtClean="0">
                <a:solidFill>
                  <a:schemeClr val="tx1"/>
                </a:solidFill>
              </a:rPr>
              <a:t>Carley</a:t>
            </a:r>
            <a:r>
              <a:rPr lang="en-US" sz="3000" dirty="0" smtClean="0">
                <a:solidFill>
                  <a:schemeClr val="tx1"/>
                </a:solidFill>
              </a:rPr>
              <a:t>, College of Exploration</a:t>
            </a:r>
          </a:p>
          <a:p>
            <a:pPr>
              <a:spcBef>
                <a:spcPts val="168"/>
              </a:spcBef>
            </a:pPr>
            <a:r>
              <a:rPr lang="en-US" sz="3000" dirty="0" smtClean="0">
                <a:solidFill>
                  <a:schemeClr val="tx1"/>
                </a:solidFill>
              </a:rPr>
              <a:t>Frank </a:t>
            </a:r>
            <a:r>
              <a:rPr lang="en-US" sz="3000" dirty="0" err="1" smtClean="0">
                <a:solidFill>
                  <a:schemeClr val="tx1"/>
                </a:solidFill>
              </a:rPr>
              <a:t>Niepold</a:t>
            </a:r>
            <a:r>
              <a:rPr lang="en-US" sz="3000" dirty="0" smtClean="0">
                <a:solidFill>
                  <a:schemeClr val="tx1"/>
                </a:solidFill>
              </a:rPr>
              <a:t>, NOAA Climate Program Office</a:t>
            </a:r>
          </a:p>
          <a:p>
            <a:pPr>
              <a:spcBef>
                <a:spcPts val="168"/>
              </a:spcBef>
            </a:pPr>
            <a:r>
              <a:rPr lang="en-US" sz="3000" dirty="0" smtClean="0">
                <a:solidFill>
                  <a:schemeClr val="tx1"/>
                </a:solidFill>
              </a:rPr>
              <a:t> Don Duggan-Haas, Museum of the Earth </a:t>
            </a:r>
          </a:p>
          <a:p>
            <a:pPr>
              <a:spcBef>
                <a:spcPts val="168"/>
              </a:spcBef>
            </a:pPr>
            <a:r>
              <a:rPr lang="en-US" sz="3000" dirty="0" smtClean="0">
                <a:solidFill>
                  <a:schemeClr val="tx1"/>
                </a:solidFill>
              </a:rPr>
              <a:t>Karen </a:t>
            </a:r>
            <a:r>
              <a:rPr lang="en-US" sz="3000" dirty="0" err="1" smtClean="0">
                <a:solidFill>
                  <a:schemeClr val="tx1"/>
                </a:solidFill>
              </a:rPr>
              <a:t>Hollweg</a:t>
            </a:r>
            <a:r>
              <a:rPr lang="en-US" sz="3000" dirty="0" smtClean="0">
                <a:solidFill>
                  <a:schemeClr val="tx1"/>
                </a:solidFill>
              </a:rPr>
              <a:t>, NAAEE </a:t>
            </a:r>
          </a:p>
          <a:p>
            <a:pPr>
              <a:spcBef>
                <a:spcPts val="168"/>
              </a:spcBef>
            </a:pPr>
            <a:r>
              <a:rPr lang="en-US" sz="3000" dirty="0" smtClean="0">
                <a:solidFill>
                  <a:schemeClr val="tx1"/>
                </a:solidFill>
              </a:rPr>
              <a:t>Mark McCaffrey, NCSE</a:t>
            </a:r>
          </a:p>
        </p:txBody>
      </p:sp>
      <p:pic>
        <p:nvPicPr>
          <p:cNvPr id="12" name="Picture 11" descr="clean_logo-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04" y="1326218"/>
            <a:ext cx="1580037" cy="200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142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2-12-04 at 7.24.4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51" b="-4651"/>
          <a:stretch>
            <a:fillRect/>
          </a:stretch>
        </p:blipFill>
        <p:spPr>
          <a:xfrm>
            <a:off x="-11184" y="854771"/>
            <a:ext cx="9029938" cy="4966118"/>
          </a:xfrm>
        </p:spPr>
      </p:pic>
      <p:sp>
        <p:nvSpPr>
          <p:cNvPr id="5" name="TextBox 4"/>
          <p:cNvSpPr txBox="1"/>
          <p:nvPr/>
        </p:nvSpPr>
        <p:spPr>
          <a:xfrm>
            <a:off x="952556" y="6044442"/>
            <a:ext cx="75838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hlinkClick r:id="rId3"/>
              </a:rPr>
              <a:t>http://cleanet.org/clean/community/partners.html</a:t>
            </a:r>
            <a:r>
              <a:rPr lang="en-US" sz="2600" dirty="0" smtClean="0"/>
              <a:t>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19524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0962"/>
            <a:ext cx="8229600" cy="1143000"/>
          </a:xfrm>
        </p:spPr>
        <p:txBody>
          <a:bodyPr/>
          <a:lstStyle/>
          <a:p>
            <a:r>
              <a:rPr lang="en-US" dirty="0" smtClean="0"/>
              <a:t>CLEAN Facebook Page</a:t>
            </a:r>
            <a:endParaRPr lang="en-US" dirty="0"/>
          </a:p>
        </p:txBody>
      </p:sp>
      <p:pic>
        <p:nvPicPr>
          <p:cNvPr id="6" name="Content Placeholder 5" descr="Screen Shot 2012-12-05 at 3.41.52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657" r="-20657"/>
          <a:stretch>
            <a:fillRect/>
          </a:stretch>
        </p:blipFill>
        <p:spPr>
          <a:xfrm>
            <a:off x="-382216" y="889000"/>
            <a:ext cx="9780216" cy="5378742"/>
          </a:xfrm>
        </p:spPr>
      </p:pic>
      <p:sp>
        <p:nvSpPr>
          <p:cNvPr id="7" name="TextBox 6"/>
          <p:cNvSpPr txBox="1"/>
          <p:nvPr/>
        </p:nvSpPr>
        <p:spPr>
          <a:xfrm>
            <a:off x="2057400" y="6356642"/>
            <a:ext cx="48133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hlinkClick r:id="rId3"/>
              </a:rPr>
              <a:t>http://www.facebook.com/CLEANET</a:t>
            </a:r>
            <a:r>
              <a:rPr lang="en-US" sz="2200" dirty="0" smtClean="0"/>
              <a:t>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029574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78729"/>
            <a:ext cx="8229600" cy="338016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Climate Literacy Network</a:t>
            </a:r>
          </a:p>
          <a:p>
            <a:pPr lvl="1"/>
            <a:r>
              <a:rPr lang="en-US" dirty="0" smtClean="0">
                <a:hlinkClick r:id="rId2"/>
              </a:rPr>
              <a:t>http://cleanet.org/cln</a:t>
            </a:r>
            <a:endParaRPr lang="en-US" dirty="0" smtClean="0"/>
          </a:p>
          <a:p>
            <a:pPr lvl="1"/>
            <a:r>
              <a:rPr lang="en-US" dirty="0" smtClean="0"/>
              <a:t>Listserv: </a:t>
            </a:r>
            <a:r>
              <a:rPr lang="en-US" dirty="0" smtClean="0">
                <a:hlinkClick r:id="rId3"/>
              </a:rPr>
              <a:t>climateliteracynetwork@list.terc.edu</a:t>
            </a:r>
            <a:endParaRPr lang="en-US" dirty="0" smtClean="0"/>
          </a:p>
          <a:p>
            <a:pPr lvl="1"/>
            <a:r>
              <a:rPr lang="en-US" dirty="0" smtClean="0"/>
              <a:t>Teleconference Tuesdays 1pm ET</a:t>
            </a:r>
          </a:p>
          <a:p>
            <a:pPr lvl="1"/>
            <a:endParaRPr lang="en-US" sz="1300" dirty="0"/>
          </a:p>
          <a:p>
            <a:r>
              <a:rPr lang="en-US" dirty="0" smtClean="0"/>
              <a:t>CLEAN Pathway Portal – </a:t>
            </a:r>
            <a:r>
              <a:rPr lang="en-US" dirty="0" smtClean="0">
                <a:hlinkClick r:id="rId4"/>
              </a:rPr>
              <a:t>http://cleanet.org</a:t>
            </a:r>
            <a:r>
              <a:rPr lang="en-US" dirty="0" smtClean="0"/>
              <a:t>  </a:t>
            </a:r>
          </a:p>
          <a:p>
            <a:endParaRPr lang="en-US" sz="1200" dirty="0" smtClean="0"/>
          </a:p>
          <a:p>
            <a:r>
              <a:rPr lang="en-US" dirty="0" smtClean="0"/>
              <a:t>Contact: Tamara </a:t>
            </a:r>
            <a:r>
              <a:rPr lang="en-US" dirty="0" err="1" smtClean="0"/>
              <a:t>Ledley</a:t>
            </a:r>
            <a:endParaRPr lang="en-US" dirty="0" smtClean="0"/>
          </a:p>
          <a:p>
            <a:pPr lvl="1"/>
            <a:r>
              <a:rPr lang="en-US" dirty="0" smtClean="0">
                <a:hlinkClick r:id="rId5"/>
              </a:rPr>
              <a:t>Tamara_Ledley@terc.edu</a:t>
            </a:r>
            <a:r>
              <a:rPr lang="en-US" dirty="0" smtClean="0"/>
              <a:t>,    617-873-9658</a:t>
            </a:r>
          </a:p>
        </p:txBody>
      </p:sp>
      <p:pic>
        <p:nvPicPr>
          <p:cNvPr id="4" name="Picture 3" descr="CLEAN_logo_masthd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58" y="9154"/>
            <a:ext cx="8237857" cy="185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3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259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AGU 2012 Climate Literacy Sessions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7057" y="1437424"/>
            <a:ext cx="854565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</a:pPr>
            <a:r>
              <a:rPr lang="en-US" sz="2400" dirty="0" smtClean="0"/>
              <a:t>Climate Literacy: Barriers, Misconceptions and Progress in Improving Climate Literacy: ED11E, ED12A, ED13B</a:t>
            </a:r>
          </a:p>
          <a:p>
            <a:pPr marL="457200" indent="-457200">
              <a:spcAft>
                <a:spcPts val="600"/>
              </a:spcAft>
            </a:pPr>
            <a:r>
              <a:rPr lang="en-US" sz="2400" dirty="0" smtClean="0"/>
              <a:t>Climate Literacy: Evidence from Research and Evaluation on Effectiveness of Interdisciplinary Programs: ED12B, ED13C</a:t>
            </a:r>
          </a:p>
          <a:p>
            <a:pPr marL="457200" indent="-457200">
              <a:spcAft>
                <a:spcPts val="600"/>
              </a:spcAft>
            </a:pPr>
            <a:r>
              <a:rPr lang="en-US" sz="2400" dirty="0" smtClean="0"/>
              <a:t>Climate Literacy: Great Lakes Climate Change Education Initiatives: ED13D	</a:t>
            </a:r>
          </a:p>
          <a:p>
            <a:pPr marL="457200" indent="-457200">
              <a:spcAft>
                <a:spcPts val="600"/>
              </a:spcAft>
            </a:pPr>
            <a:r>
              <a:rPr lang="en-US" sz="2400" dirty="0" smtClean="0"/>
              <a:t>Climate Literacy: Preparing K-12 Students to Address Next Generation Challenges: ED21D, ED22B, ED23A	</a:t>
            </a:r>
          </a:p>
          <a:p>
            <a:pPr marL="457200" indent="-457200">
              <a:spcAft>
                <a:spcPts val="600"/>
              </a:spcAft>
            </a:pPr>
            <a:r>
              <a:rPr lang="en-US" sz="2400" dirty="0" smtClean="0"/>
              <a:t>Climate Literacy: Reaching Diverse Audiences Through Informal Education Experiences, Public Outreach, and Community Programs: ED31C, ED32A, ED33B</a:t>
            </a:r>
          </a:p>
          <a:p>
            <a:pPr marL="457200" indent="-457200">
              <a:spcAft>
                <a:spcPts val="600"/>
              </a:spcAft>
            </a:pPr>
            <a:r>
              <a:rPr lang="en-US" sz="2400" dirty="0" smtClean="0"/>
              <a:t>Climate Literacy: Higher Education Efforts in Climate Change Education: ED33A, ED42A</a:t>
            </a:r>
          </a:p>
          <a:p>
            <a:pPr marL="457200" indent="-457200">
              <a:spcAft>
                <a:spcPts val="600"/>
              </a:spcAft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22876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GSA 2012 Climate Literacy 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Climate </a:t>
            </a:r>
            <a:r>
              <a:rPr lang="en-US" dirty="0"/>
              <a:t>Literacy: Educational Research and Evidence of Progress in Improving Climate Literacy</a:t>
            </a:r>
          </a:p>
          <a:p>
            <a:r>
              <a:rPr lang="en-US" dirty="0" smtClean="0"/>
              <a:t>Climate </a:t>
            </a:r>
            <a:r>
              <a:rPr lang="en-US" dirty="0"/>
              <a:t>Literacy: Formal and Informal Educational Activities and Community Outreach to Support an Informed </a:t>
            </a:r>
            <a:r>
              <a:rPr lang="en-US" dirty="0" smtClean="0"/>
              <a:t>Society</a:t>
            </a:r>
          </a:p>
          <a:p>
            <a:r>
              <a:rPr lang="en-US" dirty="0" smtClean="0"/>
              <a:t>Uncertainty in Earth and Climate Science: Communicating Uncertainty to the Public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41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nergy Literacy a 2012-06-22 at 12.29.1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293" y="5326931"/>
            <a:ext cx="3167154" cy="15137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1" y="2050550"/>
            <a:ext cx="5619552" cy="479017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Formed </a:t>
            </a:r>
            <a:r>
              <a:rPr lang="en-US" dirty="0"/>
              <a:t>January </a:t>
            </a:r>
            <a:r>
              <a:rPr lang="en-US" dirty="0" smtClean="0"/>
              <a:t>2008 </a:t>
            </a:r>
          </a:p>
          <a:p>
            <a:pPr lvl="1"/>
            <a:r>
              <a:rPr lang="en-US" dirty="0" smtClean="0"/>
              <a:t>20 members</a:t>
            </a:r>
            <a:endParaRPr lang="en-US" dirty="0"/>
          </a:p>
          <a:p>
            <a:pPr lvl="1"/>
            <a:r>
              <a:rPr lang="en-US" dirty="0" smtClean="0"/>
              <a:t>Pressing </a:t>
            </a:r>
            <a:r>
              <a:rPr lang="en-US" dirty="0"/>
              <a:t>need to infuse climate literacy into </a:t>
            </a:r>
            <a:r>
              <a:rPr lang="en-US" dirty="0" smtClean="0"/>
              <a:t>educational </a:t>
            </a:r>
            <a:r>
              <a:rPr lang="en-US" dirty="0"/>
              <a:t>contexts </a:t>
            </a:r>
            <a:r>
              <a:rPr lang="en-US" dirty="0" smtClean="0"/>
              <a:t> </a:t>
            </a:r>
            <a:r>
              <a:rPr lang="en-US" dirty="0"/>
              <a:t>to prepare society and </a:t>
            </a:r>
            <a:r>
              <a:rPr lang="en-US" dirty="0" smtClean="0"/>
              <a:t>future </a:t>
            </a:r>
            <a:r>
              <a:rPr lang="en-US" dirty="0"/>
              <a:t>workforce to </a:t>
            </a:r>
            <a:r>
              <a:rPr lang="en-US" dirty="0" smtClean="0"/>
              <a:t>address </a:t>
            </a:r>
            <a:r>
              <a:rPr lang="en-US" dirty="0"/>
              <a:t>the environmental issues and challenges of the future</a:t>
            </a:r>
            <a:r>
              <a:rPr lang="en-US" dirty="0" smtClean="0"/>
              <a:t>.</a:t>
            </a:r>
          </a:p>
          <a:p>
            <a:r>
              <a:rPr lang="en-US" dirty="0" smtClean="0"/>
              <a:t>December 2012 </a:t>
            </a:r>
          </a:p>
          <a:p>
            <a:pPr lvl="1"/>
            <a:r>
              <a:rPr lang="en-US" dirty="0" smtClean="0"/>
              <a:t>379 members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6" name="Picture 5" descr="CLEP a 2012-06-22 at 12.44.5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658" y="1809057"/>
            <a:ext cx="3028843" cy="16725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34671" y="2724070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2008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14206" y="6488624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2012</a:t>
            </a:r>
            <a:endParaRPr lang="en-US" dirty="0"/>
          </a:p>
        </p:txBody>
      </p:sp>
      <p:pic>
        <p:nvPicPr>
          <p:cNvPr id="10" name="Picture 9" descr="clean_logo-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701" y="3577821"/>
            <a:ext cx="1323844" cy="168107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507236" y="3957920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2010</a:t>
            </a:r>
          </a:p>
        </p:txBody>
      </p:sp>
      <p:pic>
        <p:nvPicPr>
          <p:cNvPr id="5" name="Picture 4" descr="CLEAN_logo_masth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88" y="7759"/>
            <a:ext cx="77724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882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2848" y="274638"/>
            <a:ext cx="6913952" cy="1143000"/>
          </a:xfrm>
        </p:spPr>
        <p:txBody>
          <a:bodyPr/>
          <a:lstStyle/>
          <a:p>
            <a:r>
              <a:rPr lang="en-US" dirty="0" smtClean="0"/>
              <a:t>Distribution of CLN Members</a:t>
            </a:r>
            <a:endParaRPr lang="en-US" dirty="0"/>
          </a:p>
        </p:txBody>
      </p:sp>
      <p:pic>
        <p:nvPicPr>
          <p:cNvPr id="4" name="Content Placeholder 3" descr="CLN-ListServStates_201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253" r="-20253"/>
          <a:stretch>
            <a:fillRect/>
          </a:stretch>
        </p:blipFill>
        <p:spPr>
          <a:xfrm>
            <a:off x="-993267" y="1414029"/>
            <a:ext cx="9505486" cy="5227651"/>
          </a:xfrm>
        </p:spPr>
      </p:pic>
      <p:pic>
        <p:nvPicPr>
          <p:cNvPr id="5" name="Picture 4" descr="clean_logo-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49" y="62875"/>
            <a:ext cx="1099197" cy="13958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68391" y="1934775"/>
            <a:ext cx="1587582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 smtClean="0"/>
              <a:t># of Members</a:t>
            </a:r>
          </a:p>
          <a:p>
            <a:r>
              <a:rPr lang="en-US" dirty="0"/>
              <a:t> </a:t>
            </a:r>
            <a:r>
              <a:rPr lang="en-US" dirty="0" smtClean="0"/>
              <a:t>       0 = white</a:t>
            </a:r>
          </a:p>
          <a:p>
            <a:r>
              <a:rPr lang="en-US" dirty="0" smtClean="0"/>
              <a:t>  1 - 5 = beige</a:t>
            </a:r>
          </a:p>
          <a:p>
            <a:r>
              <a:rPr lang="en-US" dirty="0" smtClean="0"/>
              <a:t>  6-10 = orange</a:t>
            </a:r>
          </a:p>
          <a:p>
            <a:r>
              <a:rPr lang="en-US" dirty="0" smtClean="0"/>
              <a:t>11-15 = rose</a:t>
            </a:r>
          </a:p>
          <a:p>
            <a:r>
              <a:rPr lang="en-US" dirty="0" smtClean="0"/>
              <a:t>16-20 = violet</a:t>
            </a:r>
          </a:p>
          <a:p>
            <a:r>
              <a:rPr lang="en-US" dirty="0" smtClean="0"/>
              <a:t>21-25 = blue</a:t>
            </a:r>
          </a:p>
          <a:p>
            <a:r>
              <a:rPr lang="en-US" dirty="0" smtClean="0"/>
              <a:t>    &gt;25 = green</a:t>
            </a:r>
          </a:p>
          <a:p>
            <a:endParaRPr lang="en-US" dirty="0"/>
          </a:p>
          <a:p>
            <a:r>
              <a:rPr lang="en-US" dirty="0" smtClean="0"/>
              <a:t>October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108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8428"/>
            <a:ext cx="8229600" cy="1143000"/>
          </a:xfrm>
        </p:spPr>
        <p:txBody>
          <a:bodyPr/>
          <a:lstStyle/>
          <a:p>
            <a:r>
              <a:rPr lang="en-US" dirty="0" smtClean="0"/>
              <a:t>Activities of the CLN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954" y="1614683"/>
            <a:ext cx="8465306" cy="548853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800" dirty="0" smtClean="0"/>
              <a:t>Weekly Teleconferences &amp; Active Listserv</a:t>
            </a:r>
          </a:p>
          <a:p>
            <a:pPr lvl="1"/>
            <a:r>
              <a:rPr lang="en-US" sz="2200" dirty="0"/>
              <a:t>Discussions around the complex issues involved in </a:t>
            </a:r>
            <a:r>
              <a:rPr lang="en-US" sz="2200" dirty="0" smtClean="0"/>
              <a:t>making climate </a:t>
            </a:r>
            <a:r>
              <a:rPr lang="en-US" sz="2200" dirty="0"/>
              <a:t>literacy accessible for all </a:t>
            </a:r>
            <a:r>
              <a:rPr lang="en-US" sz="2200" dirty="0" smtClean="0"/>
              <a:t>citizens</a:t>
            </a:r>
          </a:p>
          <a:p>
            <a:pPr lvl="1"/>
            <a:r>
              <a:rPr lang="en-US" sz="2200" dirty="0"/>
              <a:t>M</a:t>
            </a:r>
            <a:r>
              <a:rPr lang="en-US" sz="2200" dirty="0" smtClean="0"/>
              <a:t>embers </a:t>
            </a:r>
            <a:r>
              <a:rPr lang="en-US" sz="2200" dirty="0"/>
              <a:t>leverage the expertise in the CLN to gain </a:t>
            </a:r>
            <a:r>
              <a:rPr lang="en-US" sz="2200" dirty="0" smtClean="0"/>
              <a:t>guidance for </a:t>
            </a:r>
            <a:r>
              <a:rPr lang="en-US" sz="2200" dirty="0"/>
              <a:t>their individual efforts, share cutting edge news, ideas</a:t>
            </a:r>
            <a:r>
              <a:rPr lang="en-US" sz="2200" dirty="0" smtClean="0"/>
              <a:t>, opportunities</a:t>
            </a:r>
            <a:r>
              <a:rPr lang="en-US" sz="2200" dirty="0"/>
              <a:t>, and </a:t>
            </a:r>
            <a:r>
              <a:rPr lang="en-US" sz="2200" dirty="0" smtClean="0"/>
              <a:t>more.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Organize sessions and presentations at professional meetings – AGU, GSA, NAAEE, NSTA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Provided input documents relevant to climate literacy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E.g. Next Generation Science Standards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Partnerships and CLEAN</a:t>
            </a:r>
          </a:p>
          <a:p>
            <a:pPr lvl="1"/>
            <a:endParaRPr lang="en-US" dirty="0"/>
          </a:p>
        </p:txBody>
      </p:sp>
      <p:pic>
        <p:nvPicPr>
          <p:cNvPr id="5" name="Picture 4" descr="clean_logo-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49" y="62875"/>
            <a:ext cx="1099197" cy="139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161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  <a:cs typeface="+mj-cs"/>
              </a:rPr>
              <a:t>CLN – Climate Literacy Network</a:t>
            </a:r>
          </a:p>
        </p:txBody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>
          <a:xfrm>
            <a:off x="0" y="1828800"/>
            <a:ext cx="8991600" cy="990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   </a:t>
            </a:r>
            <a:r>
              <a:rPr lang="en-US" dirty="0" smtClean="0">
                <a:cs typeface="+mn-cs"/>
              </a:rPr>
              <a:t>National Science Digital Library’s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dirty="0" smtClean="0">
                <a:cs typeface="+mn-cs"/>
              </a:rPr>
              <a:t>Climate Literacy and Energy Awareness Network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dirty="0" smtClean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sz="1000" dirty="0" smtClean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en-US" sz="1200" dirty="0" smtClean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pic>
        <p:nvPicPr>
          <p:cNvPr id="8196" name="Picture 3" descr="Climate Literacy Network Banner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4" descr="CLEAN Banner - draf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95600"/>
            <a:ext cx="9144000" cy="20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90600" y="5181600"/>
            <a:ext cx="8153400" cy="541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2">
              <a:lnSpc>
                <a:spcPct val="80000"/>
              </a:lnSpc>
              <a:defRPr/>
            </a:pPr>
            <a:endParaRPr lang="en-US" sz="1400" dirty="0"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29" charset="-128"/>
            </a:endParaRPr>
          </a:p>
          <a:p>
            <a:pPr>
              <a:defRPr/>
            </a:pPr>
            <a:endParaRPr lang="en-US" dirty="0">
              <a:ea typeface="ＭＳ Ｐゴシック" pitchFamily="29" charset="-128"/>
            </a:endParaRPr>
          </a:p>
        </p:txBody>
      </p:sp>
      <p:pic>
        <p:nvPicPr>
          <p:cNvPr id="8199" name="Picture 8" descr="CIRES logo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65069" y="5029200"/>
            <a:ext cx="2941463" cy="72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9" descr="SERC logo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82788" y="5867400"/>
            <a:ext cx="37877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4" descr="NSDL_logo_on_black_large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9825" y="1571625"/>
            <a:ext cx="19335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14" descr="C:\Documents and Settings\Tamera Ledley\Desktop\NOAA logo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54738" y="5375475"/>
            <a:ext cx="1155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15" descr="C:\Documents and Settings\Tamera Ledley\Desktop\NSF logo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42225" y="5388050"/>
            <a:ext cx="1133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14" descr="TERClogoblack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200" y="5105400"/>
            <a:ext cx="143668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5456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3246" y="274638"/>
            <a:ext cx="732355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Organize Sessions/Presentations at Professional 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82" y="1751100"/>
            <a:ext cx="8535918" cy="473751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Organized sessions at Fall AGU Meetings</a:t>
            </a:r>
          </a:p>
          <a:p>
            <a:pPr lvl="1"/>
            <a:r>
              <a:rPr lang="en-US" dirty="0" smtClean="0"/>
              <a:t>2011 – 5 sessions ~100 papers</a:t>
            </a:r>
          </a:p>
          <a:p>
            <a:pPr lvl="1"/>
            <a:r>
              <a:rPr lang="en-US" dirty="0" smtClean="0"/>
              <a:t>2012 – 6 sessions  (8 oral, 6 poster), ~170 papers</a:t>
            </a:r>
          </a:p>
          <a:p>
            <a:r>
              <a:rPr lang="en-US" dirty="0" smtClean="0"/>
              <a:t>Organized sessions at GSA Annual Meeting</a:t>
            </a:r>
          </a:p>
          <a:p>
            <a:pPr lvl="1"/>
            <a:r>
              <a:rPr lang="en-US" dirty="0" smtClean="0"/>
              <a:t>2012 – 2 sessions</a:t>
            </a:r>
          </a:p>
          <a:p>
            <a:r>
              <a:rPr lang="en-US" dirty="0" smtClean="0"/>
              <a:t>NAAEE</a:t>
            </a:r>
          </a:p>
          <a:p>
            <a:pPr lvl="1"/>
            <a:r>
              <a:rPr lang="en-US" dirty="0" smtClean="0"/>
              <a:t>CLN Roundtable &amp; coordinated suite of presentations – 2010, 2011 &amp; 2012</a:t>
            </a:r>
          </a:p>
          <a:p>
            <a:r>
              <a:rPr lang="en-US" dirty="0" smtClean="0"/>
              <a:t>Active in the Tri-Agency Climate Change Education Community</a:t>
            </a:r>
          </a:p>
          <a:p>
            <a:pPr lvl="1"/>
            <a:endParaRPr lang="en-US" dirty="0"/>
          </a:p>
        </p:txBody>
      </p:sp>
      <p:pic>
        <p:nvPicPr>
          <p:cNvPr id="4" name="Picture 3" descr="clean_logo-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49" y="62875"/>
            <a:ext cx="1099197" cy="139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43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LN Teleconferences 2012-06-22 at 10.33.03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64" r="-4564"/>
          <a:stretch>
            <a:fillRect/>
          </a:stretch>
        </p:blipFill>
        <p:spPr>
          <a:xfrm>
            <a:off x="-415665" y="428282"/>
            <a:ext cx="9957720" cy="5476362"/>
          </a:xfrm>
        </p:spPr>
      </p:pic>
      <p:sp>
        <p:nvSpPr>
          <p:cNvPr id="5" name="TextBox 4"/>
          <p:cNvSpPr txBox="1"/>
          <p:nvPr/>
        </p:nvSpPr>
        <p:spPr>
          <a:xfrm>
            <a:off x="132915" y="6143590"/>
            <a:ext cx="888463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hlinkClick r:id="rId3"/>
              </a:rPr>
              <a:t>http://cleanet.org/clean/community/cln/</a:t>
            </a:r>
            <a:r>
              <a:rPr lang="en-US" sz="2600" dirty="0" smtClean="0">
                <a:hlinkClick r:id="rId3"/>
              </a:rPr>
              <a:t>telecon_schedule.html</a:t>
            </a:r>
            <a:r>
              <a:rPr lang="en-US" sz="2600" dirty="0" smtClean="0"/>
              <a:t>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563667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929" y="152528"/>
            <a:ext cx="840895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Teleconferences</a:t>
            </a:r>
            <a:br>
              <a:rPr lang="en-US" dirty="0" smtClean="0"/>
            </a:br>
            <a:r>
              <a:rPr lang="en-US" sz="3100" dirty="0" smtClean="0"/>
              <a:t>Tuesdays 1pm ET</a:t>
            </a:r>
            <a:endParaRPr lang="en-US" sz="3100" dirty="0"/>
          </a:p>
        </p:txBody>
      </p:sp>
      <p:pic>
        <p:nvPicPr>
          <p:cNvPr id="5" name="Content Placeholder 4" descr="Teleconference Participation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714" r="-14714"/>
          <a:stretch>
            <a:fillRect/>
          </a:stretch>
        </p:blipFill>
        <p:spPr>
          <a:xfrm>
            <a:off x="-715186" y="1556453"/>
            <a:ext cx="6528266" cy="3590295"/>
          </a:xfrm>
        </p:spPr>
      </p:pic>
      <p:sp>
        <p:nvSpPr>
          <p:cNvPr id="6" name="TextBox 5"/>
          <p:cNvSpPr txBox="1"/>
          <p:nvPr/>
        </p:nvSpPr>
        <p:spPr>
          <a:xfrm>
            <a:off x="383929" y="5279473"/>
            <a:ext cx="4277208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Aug 13, 2010 </a:t>
            </a:r>
            <a:r>
              <a:rPr lang="en-US" dirty="0"/>
              <a:t>-</a:t>
            </a:r>
            <a:r>
              <a:rPr lang="en-US" dirty="0" smtClean="0"/>
              <a:t> Sept 18, 2012</a:t>
            </a:r>
          </a:p>
          <a:p>
            <a:r>
              <a:rPr lang="en-US" dirty="0" smtClean="0"/>
              <a:t>Total Number of Teleconferences = 111</a:t>
            </a:r>
          </a:p>
          <a:p>
            <a:r>
              <a:rPr lang="en-US" dirty="0" smtClean="0"/>
              <a:t>Total Number of Presentations = 52</a:t>
            </a:r>
          </a:p>
          <a:p>
            <a:r>
              <a:rPr lang="en-US" dirty="0" smtClean="0"/>
              <a:t>Average number of participants = 13</a:t>
            </a:r>
          </a:p>
          <a:p>
            <a:r>
              <a:rPr lang="en-US" dirty="0" smtClean="0"/>
              <a:t>Slides and Recorded Teleconference Posted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18721" y="1250121"/>
            <a:ext cx="4025280" cy="5416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Nov 16, 2010 –  Council of Environmental Deans and Directors</a:t>
            </a:r>
          </a:p>
          <a:p>
            <a:endParaRPr lang="en-US" dirty="0"/>
          </a:p>
          <a:p>
            <a:r>
              <a:rPr lang="en-US" dirty="0" smtClean="0"/>
              <a:t>Feb 8, 2011 – NASAs Global Climate Change Website</a:t>
            </a:r>
          </a:p>
          <a:p>
            <a:endParaRPr lang="en-US" dirty="0"/>
          </a:p>
          <a:p>
            <a:r>
              <a:rPr lang="en-US" dirty="0" smtClean="0"/>
              <a:t>Jan 31, 2012 – CLEAN Review Services</a:t>
            </a:r>
          </a:p>
          <a:p>
            <a:endParaRPr lang="en-US" dirty="0"/>
          </a:p>
          <a:p>
            <a:r>
              <a:rPr lang="en-US" dirty="0" smtClean="0"/>
              <a:t>March 27, 2012 – Earth The Operators Manual</a:t>
            </a:r>
          </a:p>
          <a:p>
            <a:endParaRPr lang="en-US" dirty="0"/>
          </a:p>
          <a:p>
            <a:r>
              <a:rPr lang="en-US" dirty="0" smtClean="0"/>
              <a:t>April 10, 2012 – Lessons Learned from the Evolution Trenches</a:t>
            </a:r>
          </a:p>
          <a:p>
            <a:endParaRPr lang="en-US" dirty="0"/>
          </a:p>
          <a:p>
            <a:r>
              <a:rPr lang="en-US" dirty="0" smtClean="0"/>
              <a:t>May 22 &amp; 29, 2012 – CLN Community provides response to Draft NGSS</a:t>
            </a:r>
          </a:p>
          <a:p>
            <a:endParaRPr lang="en-US" dirty="0"/>
          </a:p>
          <a:p>
            <a:r>
              <a:rPr lang="en-US" sz="2000" dirty="0" smtClean="0"/>
              <a:t>Members can also received feedback from this diverse community</a:t>
            </a:r>
            <a:endParaRPr lang="en-US" sz="2000" dirty="0"/>
          </a:p>
        </p:txBody>
      </p:sp>
      <p:pic>
        <p:nvPicPr>
          <p:cNvPr id="8" name="Picture 7" descr="clean_logo-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49" y="62875"/>
            <a:ext cx="1099197" cy="139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804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163"/>
            <a:ext cx="8229600" cy="1143000"/>
          </a:xfrm>
        </p:spPr>
        <p:txBody>
          <a:bodyPr/>
          <a:lstStyle/>
          <a:p>
            <a:r>
              <a:rPr lang="en-US" dirty="0" smtClean="0"/>
              <a:t>Listserv</a:t>
            </a:r>
            <a:endParaRPr lang="en-US" dirty="0"/>
          </a:p>
        </p:txBody>
      </p:sp>
      <p:pic>
        <p:nvPicPr>
          <p:cNvPr id="5" name="Content Placeholder 4" descr="Listserv Volum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015" r="-15015"/>
          <a:stretch>
            <a:fillRect/>
          </a:stretch>
        </p:blipFill>
        <p:spPr>
          <a:xfrm>
            <a:off x="-749846" y="1285826"/>
            <a:ext cx="6437131" cy="3540174"/>
          </a:xfrm>
        </p:spPr>
      </p:pic>
      <p:pic>
        <p:nvPicPr>
          <p:cNvPr id="4" name="Picture 3" descr="clean_logo-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49" y="62875"/>
            <a:ext cx="1099197" cy="13958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6093" y="5017350"/>
            <a:ext cx="313206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September 2009 – August 2012</a:t>
            </a:r>
          </a:p>
          <a:p>
            <a:r>
              <a:rPr lang="en-US" dirty="0" smtClean="0"/>
              <a:t>Average volume per month: 74 </a:t>
            </a:r>
          </a:p>
          <a:p>
            <a:r>
              <a:rPr lang="en-US" dirty="0" smtClean="0"/>
              <a:t>2009:  38 (4 months)</a:t>
            </a:r>
          </a:p>
          <a:p>
            <a:r>
              <a:rPr lang="en-US" dirty="0" smtClean="0"/>
              <a:t>2010:  74</a:t>
            </a:r>
          </a:p>
          <a:p>
            <a:r>
              <a:rPr lang="en-US" dirty="0" smtClean="0"/>
              <a:t>2011:  76</a:t>
            </a:r>
          </a:p>
          <a:p>
            <a:r>
              <a:rPr lang="en-US" dirty="0" smtClean="0"/>
              <a:t>2012:  94 (8 months) 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16500" y="1254163"/>
            <a:ext cx="4127500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Example Topics of Listserv Discussion</a:t>
            </a:r>
          </a:p>
          <a:p>
            <a:endParaRPr lang="en-US" dirty="0" smtClean="0"/>
          </a:p>
          <a:p>
            <a:r>
              <a:rPr lang="en-US" dirty="0" smtClean="0"/>
              <a:t>June 2011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Climate of Denial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Global Warming/Climate Change…the truth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Extreme weather and climate change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r>
              <a:rPr lang="en-US" dirty="0" smtClean="0"/>
              <a:t>April 2012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Capturing interest of disinterested students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Energy Consumption/greenhouse gas Inventory Tools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Debate on how to teach Evolution and Climate Change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Panel Discussions on future CLN calls</a:t>
            </a:r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63778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656</Words>
  <Application>Microsoft Macintosh PowerPoint</Application>
  <PresentationFormat>On-screen Show (4:3)</PresentationFormat>
  <Paragraphs>113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The Climate Literacy Network: Leveraging a Diverse Community to Broaden the Reach of Your Climate Literacy Efforts </vt:lpstr>
      <vt:lpstr>PowerPoint Presentation</vt:lpstr>
      <vt:lpstr>Distribution of CLN Members</vt:lpstr>
      <vt:lpstr>Activities of the CLN </vt:lpstr>
      <vt:lpstr>CLN – Climate Literacy Network</vt:lpstr>
      <vt:lpstr>Organize Sessions/Presentations at Professional Meetings</vt:lpstr>
      <vt:lpstr>PowerPoint Presentation</vt:lpstr>
      <vt:lpstr>Teleconferences Tuesdays 1pm ET</vt:lpstr>
      <vt:lpstr>Listserv</vt:lpstr>
      <vt:lpstr>PowerPoint Presentation</vt:lpstr>
      <vt:lpstr>CLEAN Facebook Page</vt:lpstr>
      <vt:lpstr>PowerPoint Presentation</vt:lpstr>
      <vt:lpstr>PowerPoint Presentation</vt:lpstr>
      <vt:lpstr>AGU 2012 Climate Literacy Sessions</vt:lpstr>
      <vt:lpstr>GSA 2012 Climate Literacy Session</vt:lpstr>
    </vt:vector>
  </TitlesOfParts>
  <Company>TERC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Climate Literacy Network: Leveraging a Diverse Community to Broaden the Reach of Your Climate Literacy Efforts </dc:title>
  <dc:creator>Tledley</dc:creator>
  <cp:lastModifiedBy>Tledley</cp:lastModifiedBy>
  <cp:revision>31</cp:revision>
  <dcterms:created xsi:type="dcterms:W3CDTF">2012-12-04T23:37:24Z</dcterms:created>
  <dcterms:modified xsi:type="dcterms:W3CDTF">2012-12-18T14:50:00Z</dcterms:modified>
</cp:coreProperties>
</file>