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2" r:id="rId4"/>
    <p:sldId id="259" r:id="rId5"/>
    <p:sldId id="261" r:id="rId6"/>
    <p:sldId id="260"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394" autoAdjust="0"/>
  </p:normalViewPr>
  <p:slideViewPr>
    <p:cSldViewPr snapToGrid="0" snapToObjects="1">
      <p:cViewPr>
        <p:scale>
          <a:sx n="103" d="100"/>
          <a:sy n="103" d="100"/>
        </p:scale>
        <p:origin x="-19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8FD613-C0AF-D04E-96DA-9F9306A42710}" type="datetimeFigureOut">
              <a:rPr lang="en-US" smtClean="0"/>
              <a:t>5/20/2013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396E6A-8FC6-A54E-B75B-568F0D9CC75F}" type="slidenum">
              <a:rPr lang="en-US" smtClean="0"/>
              <a:t>‹#›</a:t>
            </a:fld>
            <a:endParaRPr lang="en-US"/>
          </a:p>
        </p:txBody>
      </p:sp>
    </p:spTree>
    <p:extLst>
      <p:ext uri="{BB962C8B-B14F-4D97-AF65-F5344CB8AC3E}">
        <p14:creationId xmlns:p14="http://schemas.microsoft.com/office/powerpoint/2010/main" val="227280569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hope you’ve had a chance to do some of the homework items Emily presented on May 7.</a:t>
            </a:r>
          </a:p>
          <a:p>
            <a:r>
              <a:rPr lang="en-US" sz="1200" kern="1200" dirty="0" smtClean="0">
                <a:solidFill>
                  <a:schemeClr val="tx1"/>
                </a:solidFill>
                <a:effectLst/>
                <a:latin typeface="+mn-lt"/>
                <a:ea typeface="+mn-ea"/>
                <a:cs typeface="+mn-cs"/>
              </a:rPr>
              <a:t>This presentation will not be a tutorial format or contain a lot of nuts-and-bolts “how-to” type of tips. We are aiming to go over some examples of how organizations and high-profile individuals have leveraged social networks as strategic tools to accomplish their communications goals. We also will present concepts and ideas that will help you get more out of your experiences consuming social media content and maybe inspire you to apply some concepts in your organizations.  For how-to questions, please feel free to follow up with us offline after this call.</a:t>
            </a:r>
          </a:p>
          <a:p>
            <a:endParaRPr lang="en-US" dirty="0"/>
          </a:p>
        </p:txBody>
      </p:sp>
      <p:sp>
        <p:nvSpPr>
          <p:cNvPr id="4" name="Slide Number Placeholder 3"/>
          <p:cNvSpPr>
            <a:spLocks noGrp="1"/>
          </p:cNvSpPr>
          <p:nvPr>
            <p:ph type="sldNum" sz="quarter" idx="10"/>
          </p:nvPr>
        </p:nvSpPr>
        <p:spPr/>
        <p:txBody>
          <a:bodyPr/>
          <a:lstStyle/>
          <a:p>
            <a:fld id="{87396E6A-8FC6-A54E-B75B-568F0D9CC75F}" type="slidenum">
              <a:rPr lang="en-US" smtClean="0"/>
              <a:t>1</a:t>
            </a:fld>
            <a:endParaRPr lang="en-US"/>
          </a:p>
        </p:txBody>
      </p:sp>
    </p:spTree>
    <p:extLst>
      <p:ext uri="{BB962C8B-B14F-4D97-AF65-F5344CB8AC3E}">
        <p14:creationId xmlns:p14="http://schemas.microsoft.com/office/powerpoint/2010/main" val="3343867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Quick facts about AMS (for those who don’t know)</a:t>
            </a:r>
          </a:p>
          <a:p>
            <a:r>
              <a:rPr lang="en-US" dirty="0" smtClean="0"/>
              <a:t>Highlight that Ellen and Mo are not in the Boston office</a:t>
            </a:r>
            <a:endParaRPr lang="en-US" dirty="0"/>
          </a:p>
        </p:txBody>
      </p:sp>
      <p:sp>
        <p:nvSpPr>
          <p:cNvPr id="4" name="Slide Number Placeholder 3"/>
          <p:cNvSpPr>
            <a:spLocks noGrp="1"/>
          </p:cNvSpPr>
          <p:nvPr>
            <p:ph type="sldNum" sz="quarter" idx="10"/>
          </p:nvPr>
        </p:nvSpPr>
        <p:spPr/>
        <p:txBody>
          <a:bodyPr/>
          <a:lstStyle/>
          <a:p>
            <a:fld id="{87396E6A-8FC6-A54E-B75B-568F0D9CC75F}" type="slidenum">
              <a:rPr lang="en-US" smtClean="0"/>
              <a:t>2</a:t>
            </a:fld>
            <a:endParaRPr lang="en-US"/>
          </a:p>
        </p:txBody>
      </p:sp>
    </p:spTree>
    <p:extLst>
      <p:ext uri="{BB962C8B-B14F-4D97-AF65-F5344CB8AC3E}">
        <p14:creationId xmlns:p14="http://schemas.microsoft.com/office/powerpoint/2010/main" val="3501402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457200" rtl="0" eaLnBrk="1" fontAlgn="auto" latinLnBrk="0" hangingPunct="1">
              <a:lnSpc>
                <a:spcPct val="100000"/>
              </a:lnSpc>
              <a:spcBef>
                <a:spcPts val="0"/>
              </a:spcBef>
              <a:spcAft>
                <a:spcPts val="0"/>
              </a:spcAft>
              <a:buClrTx/>
              <a:buSzTx/>
              <a:buFontTx/>
              <a:buAutoNum type="arabicPeriod"/>
              <a:tabLst/>
              <a:defRPr/>
            </a:pPr>
            <a:r>
              <a:rPr lang="en-US" dirty="0" smtClean="0"/>
              <a:t>Connect</a:t>
            </a:r>
            <a:r>
              <a:rPr lang="en-US" baseline="0" dirty="0" smtClean="0"/>
              <a:t> with people you know offline – this can be a way to help you keep in touch. I did that with AGU, WRI and NOAA Communications staff. Following the right organizations and people is an art. The part about sharing your views can be tricky when it comes to climate change. You don’t want to be dismissed for only making company with a small portion of the community.</a:t>
            </a:r>
          </a:p>
          <a:p>
            <a:pPr marL="228600" marR="0" lvl="0" indent="-228600" algn="l" defTabSz="457200" rtl="0" eaLnBrk="1" fontAlgn="auto" latinLnBrk="0" hangingPunct="1">
              <a:lnSpc>
                <a:spcPct val="100000"/>
              </a:lnSpc>
              <a:spcBef>
                <a:spcPts val="0"/>
              </a:spcBef>
              <a:spcAft>
                <a:spcPts val="0"/>
              </a:spcAft>
              <a:buClrTx/>
              <a:buSzTx/>
              <a:buFontTx/>
              <a:buAutoNum type="arabicPeriod"/>
              <a:tabLst/>
              <a:defRPr/>
            </a:pPr>
            <a:r>
              <a:rPr lang="en-US" baseline="0" dirty="0" smtClean="0"/>
              <a:t>This can help keep your content feed alive during dead spots. It’s generally good practice to mix original and shared content. Your audience will like the variety. Sharing the content of others shows that you value others’ ideas and that you give credit where it’s due.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3. You can find out instantly. This can</a:t>
            </a:r>
            <a:r>
              <a:rPr lang="en-US" baseline="0" dirty="0" smtClean="0"/>
              <a:t> be helpful if damage control is needed.</a:t>
            </a:r>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4. I use the term partner</a:t>
            </a:r>
            <a:r>
              <a:rPr lang="en-US" baseline="0" dirty="0" smtClean="0"/>
              <a:t> in a very broad sense. Any person or organization that touches yours and has a stake in your success and vice versa. </a:t>
            </a:r>
            <a:r>
              <a:rPr lang="en-US" dirty="0" smtClean="0"/>
              <a:t>This can </a:t>
            </a:r>
            <a:r>
              <a:rPr lang="en-US" sz="1200" dirty="0" smtClean="0"/>
              <a:t>help them protect their brands.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t>5. For example, blog posts and other content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t>6. This goal is last for a reason. Don’t go shouting how great your organization is until you have a network of connections who believe</a:t>
            </a:r>
            <a:r>
              <a:rPr lang="en-US" sz="1200" baseline="0" dirty="0" smtClean="0"/>
              <a:t> in your brand.</a:t>
            </a:r>
            <a:endParaRPr lang="en-US" sz="1200"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87396E6A-8FC6-A54E-B75B-568F0D9CC75F}" type="slidenum">
              <a:rPr lang="en-US" smtClean="0"/>
              <a:t>3</a:t>
            </a:fld>
            <a:endParaRPr lang="en-US"/>
          </a:p>
        </p:txBody>
      </p:sp>
    </p:spTree>
    <p:extLst>
      <p:ext uri="{BB962C8B-B14F-4D97-AF65-F5344CB8AC3E}">
        <p14:creationId xmlns:p14="http://schemas.microsoft.com/office/powerpoint/2010/main" val="3096457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Audience based on Ed</a:t>
            </a:r>
            <a:r>
              <a:rPr lang="en-US" baseline="0" dirty="0" smtClean="0"/>
              <a:t> </a:t>
            </a:r>
            <a:r>
              <a:rPr lang="en-US" baseline="0" dirty="0" err="1" smtClean="0"/>
              <a:t>Pgm</a:t>
            </a:r>
            <a:r>
              <a:rPr lang="en-US" baseline="0" dirty="0" smtClean="0"/>
              <a:t> work + concerns from members and leadership.</a:t>
            </a:r>
          </a:p>
          <a:p>
            <a:r>
              <a:rPr lang="en-US" baseline="0" dirty="0" smtClean="0"/>
              <a:t>GOALS: have members understand what we do (and think highly of it), share other opportunities with educators, and share exciting information/news. Product of me being an excited individual.</a:t>
            </a:r>
          </a:p>
          <a:p>
            <a:r>
              <a:rPr lang="en-US" baseline="0" dirty="0" smtClean="0"/>
              <a:t>Photos: events relevant to Ed Program Mission, or REALLY cool science pictures</a:t>
            </a:r>
          </a:p>
          <a:p>
            <a:r>
              <a:rPr lang="en-US" baseline="0" dirty="0" smtClean="0"/>
              <a:t>Outcomes: have found new members (typically </a:t>
            </a:r>
            <a:r>
              <a:rPr lang="en-US" baseline="0" dirty="0" err="1" smtClean="0"/>
              <a:t>studnets</a:t>
            </a:r>
            <a:r>
              <a:rPr lang="en-US" baseline="0" dirty="0" smtClean="0"/>
              <a:t>) for AMS, have increased visibility, have developed relationships with scientific groups (partially because I know people at those organizations) but also because I share their exciting news too.</a:t>
            </a:r>
          </a:p>
          <a:p>
            <a:r>
              <a:rPr lang="en-US" baseline="0" dirty="0" smtClean="0"/>
              <a:t>Continued Work: transition to intern (AGU, typical of other organizations); how to successfully market our products via social media.</a:t>
            </a:r>
          </a:p>
        </p:txBody>
      </p:sp>
      <p:sp>
        <p:nvSpPr>
          <p:cNvPr id="4" name="Slide Number Placeholder 3"/>
          <p:cNvSpPr>
            <a:spLocks noGrp="1"/>
          </p:cNvSpPr>
          <p:nvPr>
            <p:ph type="sldNum" sz="quarter" idx="10"/>
          </p:nvPr>
        </p:nvSpPr>
        <p:spPr/>
        <p:txBody>
          <a:bodyPr/>
          <a:lstStyle/>
          <a:p>
            <a:fld id="{87396E6A-8FC6-A54E-B75B-568F0D9CC75F}" type="slidenum">
              <a:rPr lang="en-US" smtClean="0"/>
              <a:t>4</a:t>
            </a:fld>
            <a:endParaRPr lang="en-US"/>
          </a:p>
        </p:txBody>
      </p:sp>
    </p:spTree>
    <p:extLst>
      <p:ext uri="{BB962C8B-B14F-4D97-AF65-F5344CB8AC3E}">
        <p14:creationId xmlns:p14="http://schemas.microsoft.com/office/powerpoint/2010/main" val="1509472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baseline="0" dirty="0" smtClean="0"/>
              <a:t>Formed by common interests of different groups at AMS</a:t>
            </a:r>
          </a:p>
          <a:p>
            <a:pPr marL="228600" indent="-228600">
              <a:buAutoNum type="arabicParenR"/>
            </a:pPr>
            <a:r>
              <a:rPr lang="en-US" baseline="0" dirty="0" smtClean="0"/>
              <a:t>As a group, we decided what #tags should be, and formed a meeting strategy (including Social Media “leadership”)</a:t>
            </a:r>
          </a:p>
          <a:p>
            <a:pPr marL="228600" indent="-228600">
              <a:buAutoNum type="arabicParenR"/>
            </a:pPr>
            <a:r>
              <a:rPr lang="en-US" baseline="0" dirty="0" smtClean="0"/>
              <a:t>Created a “business card” to promote this at the annual meeting, Follow people travelling to the meeting, what research they found important and which events resonated</a:t>
            </a:r>
          </a:p>
          <a:p>
            <a:pPr marL="228600" indent="-228600">
              <a:buAutoNum type="arabicParenR"/>
            </a:pPr>
            <a:r>
              <a:rPr lang="en-US" baseline="0" dirty="0" smtClean="0"/>
              <a:t>New relationships which lead to AMS Public Relations team</a:t>
            </a:r>
          </a:p>
        </p:txBody>
      </p:sp>
      <p:sp>
        <p:nvSpPr>
          <p:cNvPr id="4" name="Slide Number Placeholder 3"/>
          <p:cNvSpPr>
            <a:spLocks noGrp="1"/>
          </p:cNvSpPr>
          <p:nvPr>
            <p:ph type="sldNum" sz="quarter" idx="10"/>
          </p:nvPr>
        </p:nvSpPr>
        <p:spPr/>
        <p:txBody>
          <a:bodyPr/>
          <a:lstStyle/>
          <a:p>
            <a:fld id="{87396E6A-8FC6-A54E-B75B-568F0D9CC75F}" type="slidenum">
              <a:rPr lang="en-US" smtClean="0"/>
              <a:t>6</a:t>
            </a:fld>
            <a:endParaRPr lang="en-US"/>
          </a:p>
        </p:txBody>
      </p:sp>
    </p:spTree>
    <p:extLst>
      <p:ext uri="{BB962C8B-B14F-4D97-AF65-F5344CB8AC3E}">
        <p14:creationId xmlns:p14="http://schemas.microsoft.com/office/powerpoint/2010/main" val="1628333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Activity during the event included live tweeting and posting photos to Facebook</a:t>
            </a:r>
            <a:endParaRPr lang="en-US" dirty="0"/>
          </a:p>
        </p:txBody>
      </p:sp>
      <p:sp>
        <p:nvSpPr>
          <p:cNvPr id="4" name="Slide Number Placeholder 3"/>
          <p:cNvSpPr>
            <a:spLocks noGrp="1"/>
          </p:cNvSpPr>
          <p:nvPr>
            <p:ph type="sldNum" sz="quarter" idx="10"/>
          </p:nvPr>
        </p:nvSpPr>
        <p:spPr/>
        <p:txBody>
          <a:bodyPr/>
          <a:lstStyle/>
          <a:p>
            <a:fld id="{87396E6A-8FC6-A54E-B75B-568F0D9CC75F}" type="slidenum">
              <a:rPr lang="en-US" smtClean="0"/>
              <a:t>8</a:t>
            </a:fld>
            <a:endParaRPr lang="en-US"/>
          </a:p>
        </p:txBody>
      </p:sp>
    </p:spTree>
    <p:extLst>
      <p:ext uri="{BB962C8B-B14F-4D97-AF65-F5344CB8AC3E}">
        <p14:creationId xmlns:p14="http://schemas.microsoft.com/office/powerpoint/2010/main" val="2188251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5/20/2013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5/20/2013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5/20/2013</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5/20/2013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5/20/2013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5/20/2013</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rohitbhargava.com/integrated-marketing" TargetMode="External"/><Relationship Id="rId2" Type="http://schemas.openxmlformats.org/officeDocument/2006/relationships/hyperlink" Target="http://www.socialmediaexaminer.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eklicka@ametsoc.org" TargetMode="External"/><Relationship Id="rId2" Type="http://schemas.openxmlformats.org/officeDocument/2006/relationships/hyperlink" Target="mailto:mmoses@ametso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9.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34640" y="4624668"/>
            <a:ext cx="6004560" cy="933450"/>
          </a:xfrm>
        </p:spPr>
        <p:txBody>
          <a:bodyPr>
            <a:normAutofit fontScale="90000"/>
          </a:bodyPr>
          <a:lstStyle/>
          <a:p>
            <a:r>
              <a:rPr lang="en-US" dirty="0" smtClean="0"/>
              <a:t>Social Media for Organizations and High-Profile Individuals</a:t>
            </a:r>
            <a:endParaRPr lang="en-US" dirty="0"/>
          </a:p>
        </p:txBody>
      </p:sp>
      <p:sp>
        <p:nvSpPr>
          <p:cNvPr id="3" name="Subtitle 2"/>
          <p:cNvSpPr>
            <a:spLocks noGrp="1"/>
          </p:cNvSpPr>
          <p:nvPr>
            <p:ph type="subTitle" idx="1"/>
          </p:nvPr>
        </p:nvSpPr>
        <p:spPr/>
        <p:txBody>
          <a:bodyPr/>
          <a:lstStyle/>
          <a:p>
            <a:r>
              <a:rPr lang="en-US" dirty="0" smtClean="0"/>
              <a:t>Maureen Moses  |  Ellen Klicka</a:t>
            </a:r>
          </a:p>
          <a:p>
            <a:r>
              <a:rPr lang="en-US" dirty="0" smtClean="0"/>
              <a:t>American Meteorological Society </a:t>
            </a:r>
            <a:endParaRPr lang="en-US" dirty="0"/>
          </a:p>
        </p:txBody>
      </p:sp>
    </p:spTree>
    <p:extLst>
      <p:ext uri="{BB962C8B-B14F-4D97-AF65-F5344CB8AC3E}">
        <p14:creationId xmlns:p14="http://schemas.microsoft.com/office/powerpoint/2010/main" val="3446642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Resources</a:t>
            </a:r>
            <a:endParaRPr lang="en-US" dirty="0"/>
          </a:p>
        </p:txBody>
      </p:sp>
      <p:sp>
        <p:nvSpPr>
          <p:cNvPr id="3" name="Content Placeholder 2"/>
          <p:cNvSpPr>
            <a:spLocks noGrp="1"/>
          </p:cNvSpPr>
          <p:nvPr>
            <p:ph idx="1"/>
          </p:nvPr>
        </p:nvSpPr>
        <p:spPr/>
        <p:txBody>
          <a:bodyPr/>
          <a:lstStyle/>
          <a:p>
            <a:r>
              <a:rPr lang="en-US" dirty="0" smtClean="0"/>
              <a:t>Social Media Examiner</a:t>
            </a:r>
          </a:p>
          <a:p>
            <a:pPr lvl="1"/>
            <a:r>
              <a:rPr lang="en-US" dirty="0" smtClean="0">
                <a:hlinkClick r:id="rId2"/>
              </a:rPr>
              <a:t>www.socialmediaexaminer.com</a:t>
            </a:r>
            <a:endParaRPr lang="en-US" dirty="0" smtClean="0"/>
          </a:p>
          <a:p>
            <a:r>
              <a:rPr lang="en-US" dirty="0" smtClean="0"/>
              <a:t>Influential </a:t>
            </a:r>
            <a:r>
              <a:rPr lang="en-US" dirty="0"/>
              <a:t>Marketing Blog</a:t>
            </a:r>
            <a:endParaRPr lang="en-US" dirty="0"/>
          </a:p>
          <a:p>
            <a:pPr lvl="1"/>
            <a:r>
              <a:rPr lang="en-US" dirty="0" smtClean="0">
                <a:hlinkClick r:id="rId3"/>
              </a:rPr>
              <a:t>http</a:t>
            </a:r>
            <a:r>
              <a:rPr lang="en-US" dirty="0">
                <a:hlinkClick r:id="rId3"/>
              </a:rPr>
              <a:t>://www.rohitbhargava.com/integrated-marketing</a:t>
            </a:r>
            <a:endParaRPr lang="en-US" dirty="0"/>
          </a:p>
          <a:p>
            <a:pPr marL="228600" lvl="1" indent="0">
              <a:buNone/>
            </a:pPr>
            <a:endParaRPr lang="en-US" dirty="0"/>
          </a:p>
        </p:txBody>
      </p:sp>
    </p:spTree>
    <p:extLst>
      <p:ext uri="{BB962C8B-B14F-4D97-AF65-F5344CB8AC3E}">
        <p14:creationId xmlns:p14="http://schemas.microsoft.com/office/powerpoint/2010/main" val="2768356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lstStyle/>
          <a:p>
            <a:r>
              <a:rPr lang="en-US" dirty="0" smtClean="0"/>
              <a:t>Maureen Moses, AMS Education</a:t>
            </a:r>
          </a:p>
          <a:p>
            <a:pPr lvl="1"/>
            <a:r>
              <a:rPr lang="en-US" dirty="0" smtClean="0">
                <a:hlinkClick r:id="rId2"/>
              </a:rPr>
              <a:t>mmoses@ametsoc.org</a:t>
            </a:r>
            <a:endParaRPr lang="en-US" dirty="0" smtClean="0"/>
          </a:p>
          <a:p>
            <a:r>
              <a:rPr lang="en-US" dirty="0" smtClean="0"/>
              <a:t>Ellen Klicka, AMS Policy Program</a:t>
            </a:r>
          </a:p>
          <a:p>
            <a:pPr lvl="1"/>
            <a:r>
              <a:rPr lang="en-US" dirty="0" smtClean="0">
                <a:hlinkClick r:id="rId3"/>
              </a:rPr>
              <a:t>eklicka@ametsoc.org</a:t>
            </a:r>
            <a:endParaRPr lang="en-US" dirty="0" smtClean="0"/>
          </a:p>
          <a:p>
            <a:pPr marL="228600" lvl="1" indent="0">
              <a:buNone/>
            </a:pPr>
            <a:endParaRPr lang="en-US" dirty="0"/>
          </a:p>
        </p:txBody>
      </p:sp>
    </p:spTree>
    <p:extLst>
      <p:ext uri="{BB962C8B-B14F-4D97-AF65-F5344CB8AC3E}">
        <p14:creationId xmlns:p14="http://schemas.microsoft.com/office/powerpoint/2010/main" val="140846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Meteorological Society</a:t>
            </a:r>
            <a:endParaRPr lang="en-US" dirty="0"/>
          </a:p>
        </p:txBody>
      </p:sp>
      <p:sp>
        <p:nvSpPr>
          <p:cNvPr id="3" name="Content Placeholder 2"/>
          <p:cNvSpPr>
            <a:spLocks noGrp="1"/>
          </p:cNvSpPr>
          <p:nvPr>
            <p:ph idx="1"/>
          </p:nvPr>
        </p:nvSpPr>
        <p:spPr/>
        <p:txBody>
          <a:bodyPr/>
          <a:lstStyle/>
          <a:p>
            <a:r>
              <a:rPr lang="en-US" dirty="0" smtClean="0"/>
              <a:t>Member society that represents over 14,000 weather, ocean, climate and hydrologic scientists</a:t>
            </a:r>
          </a:p>
          <a:p>
            <a:r>
              <a:rPr lang="en-US" dirty="0" smtClean="0"/>
              <a:t>Founded in 1919</a:t>
            </a:r>
          </a:p>
          <a:p>
            <a:r>
              <a:rPr lang="en-US" dirty="0" smtClean="0"/>
              <a:t>Publishes 10 major peer-reviewed journals</a:t>
            </a:r>
          </a:p>
          <a:p>
            <a:r>
              <a:rPr lang="en-US" dirty="0" smtClean="0"/>
              <a:t>501c3 non-profit</a:t>
            </a:r>
          </a:p>
          <a:p>
            <a:r>
              <a:rPr lang="en-US" dirty="0" smtClean="0"/>
              <a:t>Main office in Boston</a:t>
            </a:r>
          </a:p>
          <a:p>
            <a:r>
              <a:rPr lang="en-US" dirty="0" smtClean="0"/>
              <a:t>Satellite DC office: Education and Policy departments</a:t>
            </a:r>
          </a:p>
          <a:p>
            <a:endParaRPr lang="en-US" dirty="0" smtClean="0"/>
          </a:p>
        </p:txBody>
      </p:sp>
    </p:spTree>
    <p:extLst>
      <p:ext uri="{BB962C8B-B14F-4D97-AF65-F5344CB8AC3E}">
        <p14:creationId xmlns:p14="http://schemas.microsoft.com/office/powerpoint/2010/main" val="2068289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1416" y="341245"/>
            <a:ext cx="6659219" cy="752060"/>
          </a:xfrm>
        </p:spPr>
        <p:txBody>
          <a:bodyPr>
            <a:normAutofit fontScale="90000"/>
          </a:bodyPr>
          <a:lstStyle/>
          <a:p>
            <a:r>
              <a:rPr lang="en-US" dirty="0" smtClean="0"/>
              <a:t>Organizations:  Social Media </a:t>
            </a:r>
            <a:r>
              <a:rPr lang="en-US" b="1" dirty="0" smtClean="0"/>
              <a:t>GOALS</a:t>
            </a:r>
            <a:endParaRPr lang="en-US" b="1" dirty="0"/>
          </a:p>
        </p:txBody>
      </p:sp>
      <p:sp>
        <p:nvSpPr>
          <p:cNvPr id="3" name="Text Placeholder 2"/>
          <p:cNvSpPr>
            <a:spLocks noGrp="1"/>
          </p:cNvSpPr>
          <p:nvPr>
            <p:ph type="body" idx="1"/>
          </p:nvPr>
        </p:nvSpPr>
        <p:spPr>
          <a:xfrm>
            <a:off x="3140761" y="1570381"/>
            <a:ext cx="5121964" cy="4949685"/>
          </a:xfrm>
        </p:spPr>
        <p:txBody>
          <a:bodyPr>
            <a:normAutofit/>
          </a:bodyPr>
          <a:lstStyle/>
          <a:p>
            <a:pPr marL="342900" lvl="0" indent="-342900">
              <a:spcBef>
                <a:spcPts val="0"/>
              </a:spcBef>
              <a:spcAft>
                <a:spcPts val="600"/>
              </a:spcAft>
              <a:buClr>
                <a:schemeClr val="bg1"/>
              </a:buClr>
              <a:buFont typeface="+mj-lt"/>
              <a:buAutoNum type="arabicPeriod"/>
            </a:pPr>
            <a:r>
              <a:rPr lang="en-US" sz="2000" dirty="0"/>
              <a:t>C</a:t>
            </a:r>
            <a:r>
              <a:rPr lang="en-US" sz="2000" dirty="0" smtClean="0"/>
              <a:t>onnect with </a:t>
            </a:r>
            <a:r>
              <a:rPr lang="en-US" sz="2000" dirty="0"/>
              <a:t>others in your </a:t>
            </a:r>
            <a:r>
              <a:rPr lang="en-US" sz="2000" dirty="0" smtClean="0"/>
              <a:t>field </a:t>
            </a:r>
            <a:r>
              <a:rPr lang="en-US" sz="2000" dirty="0"/>
              <a:t>or others who share </a:t>
            </a:r>
            <a:r>
              <a:rPr lang="en-US" sz="2000" dirty="0" smtClean="0"/>
              <a:t>your views</a:t>
            </a:r>
            <a:endParaRPr lang="en-US" sz="2000" dirty="0"/>
          </a:p>
          <a:p>
            <a:pPr marL="342900" indent="-342900">
              <a:spcBef>
                <a:spcPts val="0"/>
              </a:spcBef>
              <a:spcAft>
                <a:spcPts val="600"/>
              </a:spcAft>
              <a:buClr>
                <a:schemeClr val="bg1"/>
              </a:buClr>
              <a:buFont typeface="+mj-lt"/>
              <a:buAutoNum type="arabicPeriod"/>
            </a:pPr>
            <a:r>
              <a:rPr lang="en-US" sz="2000" dirty="0"/>
              <a:t>Steady stream of ideas, content, </a:t>
            </a:r>
            <a:r>
              <a:rPr lang="en-US" sz="2000" dirty="0" smtClean="0"/>
              <a:t>resources focused </a:t>
            </a:r>
            <a:r>
              <a:rPr lang="en-US" sz="2000" dirty="0"/>
              <a:t>on your </a:t>
            </a:r>
            <a:r>
              <a:rPr lang="en-US" sz="2000" dirty="0" smtClean="0"/>
              <a:t>interests</a:t>
            </a:r>
            <a:endParaRPr lang="en-US" sz="2000" dirty="0"/>
          </a:p>
          <a:p>
            <a:pPr marL="342900" lvl="0" indent="-342900">
              <a:spcBef>
                <a:spcPts val="0"/>
              </a:spcBef>
              <a:spcAft>
                <a:spcPts val="600"/>
              </a:spcAft>
              <a:buClr>
                <a:schemeClr val="bg1"/>
              </a:buClr>
              <a:buFont typeface="+mj-lt"/>
              <a:buAutoNum type="arabicPeriod"/>
            </a:pPr>
            <a:r>
              <a:rPr lang="en-US" sz="2000" dirty="0" smtClean="0"/>
              <a:t>Monitor what’s </a:t>
            </a:r>
            <a:r>
              <a:rPr lang="en-US" sz="2000" dirty="0"/>
              <a:t>being </a:t>
            </a:r>
            <a:r>
              <a:rPr lang="en-US" sz="2000" dirty="0" smtClean="0"/>
              <a:t>said about </a:t>
            </a:r>
            <a:r>
              <a:rPr lang="en-US" sz="2000" dirty="0"/>
              <a:t>your </a:t>
            </a:r>
            <a:r>
              <a:rPr lang="en-US" sz="2000" dirty="0" smtClean="0"/>
              <a:t>organization</a:t>
            </a:r>
          </a:p>
          <a:p>
            <a:pPr marL="342900" lvl="0" indent="-342900">
              <a:spcBef>
                <a:spcPts val="0"/>
              </a:spcBef>
              <a:spcAft>
                <a:spcPts val="600"/>
              </a:spcAft>
              <a:buClr>
                <a:schemeClr val="bg1"/>
              </a:buClr>
              <a:buFont typeface="+mj-lt"/>
              <a:buAutoNum type="arabicPeriod"/>
            </a:pPr>
            <a:r>
              <a:rPr lang="en-US" sz="2000" dirty="0" smtClean="0"/>
              <a:t>Monitor </a:t>
            </a:r>
            <a:r>
              <a:rPr lang="en-US" sz="2000" dirty="0"/>
              <a:t>what’s being said about your </a:t>
            </a:r>
            <a:r>
              <a:rPr lang="en-US" sz="2000" dirty="0" smtClean="0"/>
              <a:t>partners </a:t>
            </a:r>
          </a:p>
          <a:p>
            <a:pPr marL="342900" lvl="0" indent="-342900">
              <a:spcBef>
                <a:spcPts val="0"/>
              </a:spcBef>
              <a:spcAft>
                <a:spcPts val="600"/>
              </a:spcAft>
              <a:buClr>
                <a:schemeClr val="bg1"/>
              </a:buClr>
              <a:buFont typeface="+mj-lt"/>
              <a:buAutoNum type="arabicPeriod"/>
            </a:pPr>
            <a:r>
              <a:rPr lang="en-US" sz="2000" dirty="0" smtClean="0"/>
              <a:t>Extend </a:t>
            </a:r>
            <a:r>
              <a:rPr lang="en-US" sz="2000" dirty="0"/>
              <a:t>the reach of your thought leadership </a:t>
            </a:r>
            <a:endParaRPr lang="en-US" sz="2000" dirty="0" smtClean="0"/>
          </a:p>
          <a:p>
            <a:pPr marL="342900" lvl="0" indent="-342900">
              <a:spcBef>
                <a:spcPts val="0"/>
              </a:spcBef>
              <a:spcAft>
                <a:spcPts val="600"/>
              </a:spcAft>
              <a:buClr>
                <a:schemeClr val="bg1"/>
              </a:buClr>
              <a:buFont typeface="+mj-lt"/>
              <a:buAutoNum type="arabicPeriod"/>
            </a:pPr>
            <a:r>
              <a:rPr lang="en-US" sz="2000" dirty="0" smtClean="0"/>
              <a:t>Promote </a:t>
            </a:r>
            <a:r>
              <a:rPr lang="en-US" sz="2000" dirty="0"/>
              <a:t>your products and services directly to a target </a:t>
            </a:r>
            <a:r>
              <a:rPr lang="en-US" sz="2000" dirty="0" smtClean="0"/>
              <a:t>audience</a:t>
            </a:r>
            <a:endParaRPr lang="en-US" sz="2000" dirty="0"/>
          </a:p>
          <a:p>
            <a:pPr>
              <a:spcBef>
                <a:spcPts val="0"/>
              </a:spcBef>
              <a:spcAft>
                <a:spcPts val="600"/>
              </a:spcAft>
            </a:pPr>
            <a:endParaRPr lang="en-US" dirty="0"/>
          </a:p>
        </p:txBody>
      </p:sp>
      <p:sp>
        <p:nvSpPr>
          <p:cNvPr id="4" name="Text Placeholder 2"/>
          <p:cNvSpPr txBox="1">
            <a:spLocks/>
          </p:cNvSpPr>
          <p:nvPr/>
        </p:nvSpPr>
        <p:spPr>
          <a:xfrm>
            <a:off x="1038634" y="2855841"/>
            <a:ext cx="1527315" cy="1368286"/>
          </a:xfrm>
          <a:prstGeom prst="rect">
            <a:avLst/>
          </a:prstGeom>
          <a:solidFill>
            <a:schemeClr val="bg1"/>
          </a:solidFill>
        </p:spPr>
        <p:txBody>
          <a:bodyPr vert="horz" lIns="91440" tIns="45720" rIns="91440" bIns="45720" rtlCol="0" anchor="t" anchorCtr="0">
            <a:normAutofit/>
          </a:bodyPr>
          <a:lstStyle>
            <a:lvl1pPr marL="0" indent="0" algn="l" defTabSz="914400" rtl="0" eaLnBrk="1" latinLnBrk="0" hangingPunct="1">
              <a:spcBef>
                <a:spcPts val="300"/>
              </a:spcBef>
              <a:buClr>
                <a:schemeClr val="accent1"/>
              </a:buClr>
              <a:buSzPct val="75000"/>
              <a:buFont typeface="Wingdings" pitchFamily="2" charset="2"/>
              <a:buNone/>
              <a:defRPr sz="1400" kern="1200" cap="none" baseline="0">
                <a:solidFill>
                  <a:schemeClr val="bg1"/>
                </a:solidFill>
                <a:latin typeface="+mn-lt"/>
                <a:ea typeface="+mn-ea"/>
                <a:cs typeface="+mn-cs"/>
              </a:defRPr>
            </a:lvl1pPr>
            <a:lvl2pPr marL="457200" indent="0" algn="l" defTabSz="914400" rtl="0" eaLnBrk="1" latinLnBrk="0" hangingPunct="1">
              <a:spcBef>
                <a:spcPts val="600"/>
              </a:spcBef>
              <a:buClr>
                <a:schemeClr val="accent1">
                  <a:lumMod val="60000"/>
                  <a:lumOff val="40000"/>
                </a:schemeClr>
              </a:buClr>
              <a:buSzPct val="75000"/>
              <a:buFont typeface="Wingdings" pitchFamily="2" charset="2"/>
              <a:buNone/>
              <a:defRPr sz="1800" kern="1200">
                <a:solidFill>
                  <a:schemeClr val="tx1">
                    <a:tint val="75000"/>
                  </a:schemeClr>
                </a:solidFill>
                <a:latin typeface="+mn-lt"/>
                <a:ea typeface="+mn-ea"/>
                <a:cs typeface="+mn-cs"/>
              </a:defRPr>
            </a:lvl2pPr>
            <a:lvl3pPr marL="914400" indent="0" algn="l" defTabSz="914400" rtl="0" eaLnBrk="1" latinLnBrk="0" hangingPunct="1">
              <a:spcBef>
                <a:spcPts val="600"/>
              </a:spcBef>
              <a:buClr>
                <a:schemeClr val="accent1"/>
              </a:buClr>
              <a:buSzPct val="75000"/>
              <a:buFont typeface="Wingdings" pitchFamily="2" charset="2"/>
              <a:buNone/>
              <a:defRPr sz="1600" kern="1200">
                <a:solidFill>
                  <a:schemeClr val="tx1">
                    <a:tint val="75000"/>
                  </a:schemeClr>
                </a:solidFill>
                <a:latin typeface="+mn-lt"/>
                <a:ea typeface="+mn-ea"/>
                <a:cs typeface="+mn-cs"/>
              </a:defRPr>
            </a:lvl3pPr>
            <a:lvl4pPr marL="1371600" indent="0" algn="l" defTabSz="914400" rtl="0" eaLnBrk="1" latinLnBrk="0" hangingPunct="1">
              <a:spcBef>
                <a:spcPts val="600"/>
              </a:spcBef>
              <a:buClr>
                <a:schemeClr val="accent1">
                  <a:lumMod val="60000"/>
                  <a:lumOff val="40000"/>
                </a:schemeClr>
              </a:buClr>
              <a:buSzPct val="75000"/>
              <a:buFont typeface="Wingdings" pitchFamily="2" charset="2"/>
              <a:buNone/>
              <a:defRPr sz="1400" kern="1200">
                <a:solidFill>
                  <a:schemeClr val="tx1">
                    <a:tint val="75000"/>
                  </a:schemeClr>
                </a:solidFill>
                <a:latin typeface="+mn-lt"/>
                <a:ea typeface="+mn-ea"/>
                <a:cs typeface="+mn-cs"/>
              </a:defRPr>
            </a:lvl4pPr>
            <a:lvl5pPr marL="1828800" indent="0" algn="l" defTabSz="914400" rtl="0" eaLnBrk="1" latinLnBrk="0" hangingPunct="1">
              <a:spcBef>
                <a:spcPts val="600"/>
              </a:spcBef>
              <a:buClr>
                <a:schemeClr val="accent1"/>
              </a:buClr>
              <a:buSzPct val="75000"/>
              <a:buFont typeface="Wingdings" pitchFamily="2" charset="2"/>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SzPct val="75000"/>
              <a:buFont typeface="Wingdings" pitchFamily="2" charset="2"/>
              <a:buNone/>
              <a:defRPr lang="en-US" sz="1400" kern="1200" baseline="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400" kern="1200" baseline="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SzPct val="75000"/>
              <a:buFont typeface="Wingdings" pitchFamily="2" charset="2"/>
              <a:buNone/>
              <a:defRPr lang="en-US" sz="1400" kern="1200" baseline="0">
                <a:solidFill>
                  <a:schemeClr val="tx1">
                    <a:tint val="75000"/>
                  </a:schemeClr>
                </a:solidFill>
                <a:latin typeface="+mn-lt"/>
                <a:ea typeface="+mn-ea"/>
                <a:cs typeface="+mn-cs"/>
              </a:defRPr>
            </a:lvl9pPr>
          </a:lstStyle>
          <a:p>
            <a:pPr>
              <a:buClr>
                <a:schemeClr val="bg1"/>
              </a:buClr>
            </a:pPr>
            <a:r>
              <a:rPr lang="en-US" sz="2000" dirty="0" smtClean="0">
                <a:solidFill>
                  <a:schemeClr val="accent4"/>
                </a:solidFill>
              </a:rPr>
              <a:t>Start with #1 and work your way down</a:t>
            </a:r>
            <a:endParaRPr lang="en-US" dirty="0">
              <a:solidFill>
                <a:schemeClr val="accent4"/>
              </a:solidFill>
            </a:endParaRPr>
          </a:p>
        </p:txBody>
      </p:sp>
    </p:spTree>
    <p:extLst>
      <p:ext uri="{BB962C8B-B14F-4D97-AF65-F5344CB8AC3E}">
        <p14:creationId xmlns:p14="http://schemas.microsoft.com/office/powerpoint/2010/main" val="39653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AMS Education Program</a:t>
            </a:r>
            <a:endParaRPr lang="en-US" dirty="0"/>
          </a:p>
        </p:txBody>
      </p:sp>
      <p:pic>
        <p:nvPicPr>
          <p:cNvPr id="4" name="Picture Placeholder 3"/>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l="12150" r="12150"/>
          <a:stretch>
            <a:fillRect/>
          </a:stretch>
        </p:blipFill>
        <p:spPr/>
      </p:pic>
      <p:pic>
        <p:nvPicPr>
          <p:cNvPr id="3" name="Picture Placeholder 2"/>
          <p:cNvPicPr>
            <a:picLocks noGrp="1" noChangeAspect="1"/>
          </p:cNvPicPr>
          <p:nvPr>
            <p:ph type="pic" sz="quarter" idx="14"/>
          </p:nvPr>
        </p:nvPicPr>
        <p:blipFill>
          <a:blip r:embed="rId4" cstate="email">
            <a:extLst>
              <a:ext uri="{28A0092B-C50C-407E-A947-70E740481C1C}">
                <a14:useLocalDpi xmlns:a14="http://schemas.microsoft.com/office/drawing/2010/main" val="0"/>
              </a:ext>
            </a:extLst>
          </a:blip>
          <a:srcRect l="12179" r="12179"/>
          <a:stretch>
            <a:fillRect/>
          </a:stretch>
        </p:blipFill>
        <p:spPr/>
      </p:pic>
      <p:sp>
        <p:nvSpPr>
          <p:cNvPr id="10" name="Text Placeholder 9"/>
          <p:cNvSpPr>
            <a:spLocks noGrp="1"/>
          </p:cNvSpPr>
          <p:nvPr>
            <p:ph type="body" sz="half" idx="2"/>
          </p:nvPr>
        </p:nvSpPr>
        <p:spPr/>
        <p:txBody>
          <a:bodyPr/>
          <a:lstStyle/>
          <a:p>
            <a:endParaRPr lang="en-US"/>
          </a:p>
        </p:txBody>
      </p:sp>
      <p:sp>
        <p:nvSpPr>
          <p:cNvPr id="11" name="TextBox 10"/>
          <p:cNvSpPr txBox="1"/>
          <p:nvPr/>
        </p:nvSpPr>
        <p:spPr>
          <a:xfrm>
            <a:off x="6805596" y="2392670"/>
            <a:ext cx="2273280" cy="4801315"/>
          </a:xfrm>
          <a:prstGeom prst="rect">
            <a:avLst/>
          </a:prstGeom>
          <a:noFill/>
        </p:spPr>
        <p:txBody>
          <a:bodyPr wrap="square" rtlCol="0">
            <a:spAutoFit/>
          </a:bodyPr>
          <a:lstStyle/>
          <a:p>
            <a:pPr marL="285750" indent="-285750">
              <a:buFont typeface="Arial"/>
              <a:buChar char="•"/>
            </a:pPr>
            <a:r>
              <a:rPr lang="en-US" dirty="0" smtClean="0"/>
              <a:t>Audience</a:t>
            </a:r>
          </a:p>
          <a:p>
            <a:pPr marL="742950" lvl="1" indent="-285750">
              <a:buFont typeface="Arial"/>
              <a:buChar char="•"/>
            </a:pPr>
            <a:r>
              <a:rPr lang="en-US" dirty="0" smtClean="0">
                <a:solidFill>
                  <a:schemeClr val="bg2">
                    <a:lumMod val="25000"/>
                  </a:schemeClr>
                </a:solidFill>
              </a:rPr>
              <a:t>Educators</a:t>
            </a:r>
          </a:p>
          <a:p>
            <a:pPr marL="742950" lvl="1" indent="-285750">
              <a:buFont typeface="Arial"/>
              <a:buChar char="•"/>
            </a:pPr>
            <a:r>
              <a:rPr lang="en-US" dirty="0" smtClean="0">
                <a:solidFill>
                  <a:schemeClr val="bg2">
                    <a:lumMod val="25000"/>
                  </a:schemeClr>
                </a:solidFill>
              </a:rPr>
              <a:t>Scientists</a:t>
            </a:r>
          </a:p>
          <a:p>
            <a:pPr marL="742950" lvl="1" indent="-285750">
              <a:buFont typeface="Arial"/>
              <a:buChar char="•"/>
            </a:pPr>
            <a:r>
              <a:rPr lang="en-US" dirty="0" smtClean="0">
                <a:solidFill>
                  <a:schemeClr val="bg2">
                    <a:lumMod val="25000"/>
                  </a:schemeClr>
                </a:solidFill>
              </a:rPr>
              <a:t>Students</a:t>
            </a:r>
          </a:p>
          <a:p>
            <a:pPr marL="285750" indent="-285750">
              <a:buFont typeface="Arial"/>
              <a:buChar char="•"/>
            </a:pPr>
            <a:r>
              <a:rPr lang="en-US" dirty="0" smtClean="0"/>
              <a:t>Research News (</a:t>
            </a:r>
            <a:r>
              <a:rPr lang="en-US" dirty="0" err="1" smtClean="0"/>
              <a:t>f,t</a:t>
            </a:r>
            <a:r>
              <a:rPr lang="en-US" dirty="0" smtClean="0"/>
              <a:t>)</a:t>
            </a:r>
          </a:p>
          <a:p>
            <a:pPr marL="742950" lvl="1" indent="-285750">
              <a:buFont typeface="Arial"/>
              <a:buChar char="•"/>
            </a:pPr>
            <a:r>
              <a:rPr lang="en-US" dirty="0" smtClean="0">
                <a:solidFill>
                  <a:srgbClr val="072C62"/>
                </a:solidFill>
              </a:rPr>
              <a:t>(f) longer description</a:t>
            </a:r>
          </a:p>
          <a:p>
            <a:pPr marL="285750" indent="-285750">
              <a:buFont typeface="Arial"/>
              <a:buChar char="•"/>
            </a:pPr>
            <a:r>
              <a:rPr lang="en-US" dirty="0" smtClean="0"/>
              <a:t>Opportunities for educators and students (</a:t>
            </a:r>
            <a:r>
              <a:rPr lang="en-US" dirty="0" err="1" smtClean="0"/>
              <a:t>f,t</a:t>
            </a:r>
            <a:r>
              <a:rPr lang="en-US" dirty="0" smtClean="0"/>
              <a:t>)</a:t>
            </a:r>
          </a:p>
          <a:p>
            <a:pPr marL="285750" indent="-285750">
              <a:buFont typeface="Arial"/>
              <a:buChar char="•"/>
            </a:pPr>
            <a:r>
              <a:rPr lang="en-US" dirty="0" smtClean="0"/>
              <a:t>News about the organization (</a:t>
            </a:r>
            <a:r>
              <a:rPr lang="en-US" dirty="0" err="1" smtClean="0"/>
              <a:t>f,t</a:t>
            </a:r>
            <a:r>
              <a:rPr lang="en-US" dirty="0" smtClean="0"/>
              <a:t>)</a:t>
            </a:r>
          </a:p>
          <a:p>
            <a:pPr marL="285750" indent="-285750">
              <a:buFont typeface="Arial"/>
              <a:buChar char="•"/>
            </a:pPr>
            <a:r>
              <a:rPr lang="en-US" dirty="0" smtClean="0"/>
              <a:t>Photos (</a:t>
            </a:r>
            <a:r>
              <a:rPr lang="en-US" dirty="0" err="1" smtClean="0"/>
              <a:t>f,t</a:t>
            </a:r>
            <a:r>
              <a:rPr lang="en-US" dirty="0" smtClean="0"/>
              <a:t>)</a:t>
            </a:r>
          </a:p>
          <a:p>
            <a:pPr marL="285750" indent="-285750">
              <a:buFont typeface="Arial"/>
              <a:buChar char="•"/>
            </a:pPr>
            <a:r>
              <a:rPr lang="en-US" dirty="0" smtClean="0"/>
              <a:t>Ask questions (t)</a:t>
            </a:r>
          </a:p>
          <a:p>
            <a:endParaRPr lang="en-US" dirty="0" smtClean="0"/>
          </a:p>
          <a:p>
            <a:pPr marL="285750" indent="-285750">
              <a:buFont typeface="Arial"/>
              <a:buChar char="•"/>
            </a:pPr>
            <a:endParaRPr lang="en-US" dirty="0" smtClean="0"/>
          </a:p>
        </p:txBody>
      </p:sp>
    </p:spTree>
    <p:extLst>
      <p:ext uri="{BB962C8B-B14F-4D97-AF65-F5344CB8AC3E}">
        <p14:creationId xmlns:p14="http://schemas.microsoft.com/office/powerpoint/2010/main" val="2995069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AMS Climate Studies Diversity Program</a:t>
            </a:r>
            <a:endParaRPr lang="en-US" dirty="0"/>
          </a:p>
        </p:txBody>
      </p:sp>
      <p:sp>
        <p:nvSpPr>
          <p:cNvPr id="5" name="Text Placeholder 4"/>
          <p:cNvSpPr>
            <a:spLocks noGrp="1"/>
          </p:cNvSpPr>
          <p:nvPr>
            <p:ph type="body" sz="half" idx="2"/>
          </p:nvPr>
        </p:nvSpPr>
        <p:spPr/>
        <p:txBody>
          <a:bodyPr/>
          <a:lstStyle/>
          <a:p>
            <a:pPr marL="285750" indent="-285750">
              <a:buClr>
                <a:schemeClr val="bg1"/>
              </a:buClr>
              <a:buFont typeface="Arial"/>
              <a:buChar char="•"/>
            </a:pPr>
            <a:r>
              <a:rPr lang="en-US" dirty="0" smtClean="0"/>
              <a:t>Currently Happening!</a:t>
            </a:r>
          </a:p>
          <a:p>
            <a:pPr marL="285750" indent="-285750">
              <a:buClr>
                <a:schemeClr val="bg1"/>
              </a:buClr>
              <a:buFont typeface="Arial"/>
              <a:buChar char="•"/>
            </a:pPr>
            <a:r>
              <a:rPr lang="en-US" dirty="0" smtClean="0"/>
              <a:t>Live-tweeting is a great way to generate interest; momentum</a:t>
            </a:r>
            <a:endParaRPr lang="en-US" dirty="0"/>
          </a:p>
          <a:p>
            <a:pPr marL="285750" indent="-285750">
              <a:buClr>
                <a:schemeClr val="bg1"/>
              </a:buClr>
              <a:buFont typeface="Arial"/>
              <a:buChar char="•"/>
            </a:pPr>
            <a:r>
              <a:rPr lang="en-US" dirty="0" smtClean="0"/>
              <a:t>#AMSDiversity13</a:t>
            </a:r>
            <a:endParaRPr lang="en-US" dirty="0" smtClean="0"/>
          </a:p>
          <a:p>
            <a:pPr marL="285750" indent="-285750">
              <a:buClr>
                <a:schemeClr val="bg1"/>
              </a:buClr>
              <a:buFont typeface="Arial"/>
              <a:buChar char="•"/>
            </a:pPr>
            <a:r>
              <a:rPr lang="en-US" dirty="0" smtClean="0"/>
              <a:t>@-tweeting funders/partners</a:t>
            </a:r>
          </a:p>
          <a:p>
            <a:pPr marL="285750" indent="-285750">
              <a:buClr>
                <a:schemeClr val="bg1"/>
              </a:buClr>
              <a:buFont typeface="Arial"/>
              <a:buChar char="•"/>
            </a:pPr>
            <a:r>
              <a:rPr lang="en-US" dirty="0" smtClean="0"/>
              <a:t>Demonstrate to membership </a:t>
            </a:r>
            <a:r>
              <a:rPr lang="en-US" dirty="0" smtClean="0"/>
              <a:t>what </a:t>
            </a:r>
            <a:r>
              <a:rPr lang="en-US" dirty="0" smtClean="0"/>
              <a:t>AMS does to promote diversity in the Earth sciences</a:t>
            </a:r>
          </a:p>
          <a:p>
            <a:pPr marL="285750" indent="-285750">
              <a:buClr>
                <a:schemeClr val="bg1"/>
              </a:buClr>
              <a:buFont typeface="Arial"/>
              <a:buChar char="•"/>
            </a:pPr>
            <a:r>
              <a:rPr lang="en-US" dirty="0" smtClean="0"/>
              <a:t>Gratuitous use of #tags. </a:t>
            </a:r>
            <a:endParaRPr lang="en-US" dirty="0"/>
          </a:p>
        </p:txBody>
      </p:sp>
      <p:pic>
        <p:nvPicPr>
          <p:cNvPr id="2" name="Picture Placeholder 1"/>
          <p:cNvPicPr>
            <a:picLocks noGrp="1" noChangeAspect="1"/>
          </p:cNvPicPr>
          <p:nvPr>
            <p:ph type="pic" sz="quarter" idx="13"/>
          </p:nvPr>
        </p:nvPicPr>
        <p:blipFill>
          <a:blip r:embed="rId2" cstate="email">
            <a:extLst>
              <a:ext uri="{28A0092B-C50C-407E-A947-70E740481C1C}">
                <a14:useLocalDpi xmlns:a14="http://schemas.microsoft.com/office/drawing/2010/main" val="0"/>
              </a:ext>
            </a:extLst>
          </a:blip>
          <a:srcRect t="12818" b="12818"/>
          <a:stretch>
            <a:fillRect/>
          </a:stretch>
        </p:blipFill>
        <p:spPr/>
      </p:pic>
      <p:pic>
        <p:nvPicPr>
          <p:cNvPr id="3" name="Picture Placeholder 2"/>
          <p:cNvPicPr>
            <a:picLocks noGrp="1" noChangeAspect="1"/>
          </p:cNvPicPr>
          <p:nvPr>
            <p:ph type="pic" sz="quarter" idx="14"/>
          </p:nvPr>
        </p:nvPicPr>
        <p:blipFill>
          <a:blip r:embed="rId3" cstate="email">
            <a:extLst>
              <a:ext uri="{28A0092B-C50C-407E-A947-70E740481C1C}">
                <a14:useLocalDpi xmlns:a14="http://schemas.microsoft.com/office/drawing/2010/main" val="0"/>
              </a:ext>
            </a:extLst>
          </a:blip>
          <a:srcRect l="12150" r="12150"/>
          <a:stretch>
            <a:fillRect/>
          </a:stretch>
        </p:blipFill>
        <p:spPr/>
      </p:pic>
    </p:spTree>
    <p:extLst>
      <p:ext uri="{BB962C8B-B14F-4D97-AF65-F5344CB8AC3E}">
        <p14:creationId xmlns:p14="http://schemas.microsoft.com/office/powerpoint/2010/main" val="3662036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842082" y="3351398"/>
            <a:ext cx="2549944" cy="2913310"/>
          </a:xfrm>
          <a:prstGeom prst="rect">
            <a:avLst/>
          </a:prstGeom>
          <a:ln>
            <a:noFill/>
          </a:ln>
          <a:effectLst>
            <a:outerShdw blurRad="292100" dist="139700" dir="2700000" algn="tl" rotWithShape="0">
              <a:srgbClr val="333333">
                <a:alpha val="65000"/>
              </a:srgbClr>
            </a:outerShdw>
          </a:effectLst>
        </p:spPr>
      </p:pic>
      <p:sp>
        <p:nvSpPr>
          <p:cNvPr id="7" name="Title 6"/>
          <p:cNvSpPr>
            <a:spLocks noGrp="1"/>
          </p:cNvSpPr>
          <p:nvPr>
            <p:ph type="title"/>
          </p:nvPr>
        </p:nvSpPr>
        <p:spPr/>
        <p:txBody>
          <a:bodyPr/>
          <a:lstStyle/>
          <a:p>
            <a:pPr algn="ctr"/>
            <a:r>
              <a:rPr lang="en-US" dirty="0" smtClean="0"/>
              <a:t>Case Study: </a:t>
            </a:r>
            <a:r>
              <a:rPr lang="en-US" dirty="0" smtClean="0"/>
              <a:t>Annual Meeting 2013</a:t>
            </a:r>
            <a:endParaRPr lang="en-US" dirty="0"/>
          </a:p>
        </p:txBody>
      </p:sp>
      <p:sp>
        <p:nvSpPr>
          <p:cNvPr id="9" name="Content Placeholder 8"/>
          <p:cNvSpPr>
            <a:spLocks noGrp="1"/>
          </p:cNvSpPr>
          <p:nvPr>
            <p:ph sz="half" idx="15"/>
          </p:nvPr>
        </p:nvSpPr>
        <p:spPr>
          <a:xfrm>
            <a:off x="184482" y="1985963"/>
            <a:ext cx="3657600" cy="4140200"/>
          </a:xfrm>
        </p:spPr>
        <p:txBody>
          <a:bodyPr>
            <a:normAutofit fontScale="85000" lnSpcReduction="20000"/>
          </a:bodyPr>
          <a:lstStyle/>
          <a:p>
            <a:r>
              <a:rPr lang="en-US" dirty="0" smtClean="0"/>
              <a:t>Similar goals</a:t>
            </a:r>
          </a:p>
          <a:p>
            <a:pPr lvl="1"/>
            <a:r>
              <a:rPr lang="en-US" dirty="0" smtClean="0"/>
              <a:t>Policy Program, Education Program, Membership Committee, eager members</a:t>
            </a:r>
          </a:p>
          <a:p>
            <a:r>
              <a:rPr lang="en-US" dirty="0" smtClean="0"/>
              <a:t>Created unique identifiers for the event</a:t>
            </a:r>
          </a:p>
          <a:p>
            <a:pPr lvl="1"/>
            <a:r>
              <a:rPr lang="en-US" dirty="0" smtClean="0"/>
              <a:t>#Tags (t)</a:t>
            </a:r>
          </a:p>
          <a:p>
            <a:r>
              <a:rPr lang="en-US" dirty="0" smtClean="0"/>
              <a:t>Created a “business card” with relevant information (~$100)</a:t>
            </a:r>
          </a:p>
          <a:p>
            <a:pPr lvl="1"/>
            <a:r>
              <a:rPr lang="en-US" dirty="0" smtClean="0"/>
              <a:t>who to look for on f/t</a:t>
            </a:r>
          </a:p>
          <a:p>
            <a:pPr lvl="1"/>
            <a:r>
              <a:rPr lang="en-US" dirty="0" smtClean="0"/>
              <a:t>How to use Social Media</a:t>
            </a:r>
          </a:p>
          <a:p>
            <a:pPr lvl="1"/>
            <a:r>
              <a:rPr lang="en-US" dirty="0" smtClean="0"/>
              <a:t>Why to use social media</a:t>
            </a:r>
          </a:p>
          <a:p>
            <a:r>
              <a:rPr lang="en-US" dirty="0" smtClean="0"/>
              <a:t>Pulse of the event</a:t>
            </a:r>
          </a:p>
          <a:p>
            <a:r>
              <a:rPr lang="en-US" dirty="0" smtClean="0"/>
              <a:t>Form new relationships within AMS</a:t>
            </a:r>
          </a:p>
        </p:txBody>
      </p:sp>
      <p:pic>
        <p:nvPicPr>
          <p:cNvPr id="4" name="Picture 3"/>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3952919" y="1313974"/>
            <a:ext cx="2483874" cy="1490325"/>
          </a:xfrm>
          <a:prstGeom prst="rect">
            <a:avLst/>
          </a:prstGeom>
          <a:ln>
            <a:noFill/>
          </a:ln>
          <a:effectLst>
            <a:outerShdw blurRad="292100" dist="139700" dir="2700000" algn="tl" rotWithShape="0">
              <a:srgbClr val="333333">
                <a:alpha val="65000"/>
              </a:srgbClr>
            </a:outerShdw>
          </a:effectLst>
        </p:spPr>
      </p:pic>
      <p:pic>
        <p:nvPicPr>
          <p:cNvPr id="3" name="Content Placeholder 2"/>
          <p:cNvPicPr>
            <a:picLocks noGrp="1" noChangeAspect="1"/>
          </p:cNvPicPr>
          <p:nvPr>
            <p:ph sz="half" idx="16"/>
          </p:nvPr>
        </p:nvPicPr>
        <p:blipFill>
          <a:blip r:embed="rId5" cstate="email">
            <a:extLst>
              <a:ext uri="{28A0092B-C50C-407E-A947-70E740481C1C}">
                <a14:useLocalDpi xmlns:a14="http://schemas.microsoft.com/office/drawing/2010/main" val="0"/>
              </a:ext>
            </a:extLst>
          </a:blip>
          <a:stretch>
            <a:fillRect/>
          </a:stretch>
        </p:blipFill>
        <p:spPr>
          <a:xfrm>
            <a:off x="6328050" y="2059136"/>
            <a:ext cx="2483874" cy="14903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21758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AMS Policy on Social Media</a:t>
            </a:r>
            <a:endParaRPr lang="en-US" dirty="0"/>
          </a:p>
        </p:txBody>
      </p:sp>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273743" y="1981200"/>
            <a:ext cx="4169460" cy="4144963"/>
          </a:xfrm>
        </p:spPr>
      </p:pic>
      <p:sp>
        <p:nvSpPr>
          <p:cNvPr id="4" name="Text Placeholder 3"/>
          <p:cNvSpPr>
            <a:spLocks noGrp="1"/>
          </p:cNvSpPr>
          <p:nvPr>
            <p:ph type="body" sz="half" idx="2"/>
          </p:nvPr>
        </p:nvSpPr>
        <p:spPr>
          <a:xfrm>
            <a:off x="498518" y="1242391"/>
            <a:ext cx="7558960" cy="661862"/>
          </a:xfrm>
        </p:spPr>
        <p:txBody>
          <a:bodyPr/>
          <a:lstStyle/>
          <a:p>
            <a:r>
              <a:rPr lang="en-US" dirty="0" smtClean="0"/>
              <a:t>Twitter, Facebook, YouTube and LinkedIn</a:t>
            </a:r>
            <a:endParaRPr lang="en-US" dirty="0"/>
          </a:p>
        </p:txBody>
      </p:sp>
      <p:pic>
        <p:nvPicPr>
          <p:cNvPr id="6" name="Picture 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592288" y="1919454"/>
            <a:ext cx="3879227" cy="4411772"/>
          </a:xfrm>
          <a:prstGeom prst="rect">
            <a:avLst/>
          </a:prstGeom>
        </p:spPr>
      </p:pic>
    </p:spTree>
    <p:extLst>
      <p:ext uri="{BB962C8B-B14F-4D97-AF65-F5344CB8AC3E}">
        <p14:creationId xmlns:p14="http://schemas.microsoft.com/office/powerpoint/2010/main" val="3089408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2013 AMS </a:t>
            </a:r>
            <a:br>
              <a:rPr lang="en-US" dirty="0" smtClean="0"/>
            </a:br>
            <a:r>
              <a:rPr lang="en-US" dirty="0" smtClean="0"/>
              <a:t>Washington Forum</a:t>
            </a:r>
            <a:endParaRPr lang="en-US" dirty="0"/>
          </a:p>
        </p:txBody>
      </p:sp>
      <p:sp>
        <p:nvSpPr>
          <p:cNvPr id="3" name="Content Placeholder 2"/>
          <p:cNvSpPr>
            <a:spLocks noGrp="1"/>
          </p:cNvSpPr>
          <p:nvPr>
            <p:ph idx="1"/>
          </p:nvPr>
        </p:nvSpPr>
        <p:spPr/>
        <p:txBody>
          <a:bodyPr>
            <a:normAutofit/>
          </a:bodyPr>
          <a:lstStyle/>
          <a:p>
            <a:r>
              <a:rPr lang="en-US" dirty="0" smtClean="0"/>
              <a:t>The AMS </a:t>
            </a:r>
            <a:r>
              <a:rPr lang="en-US" dirty="0"/>
              <a:t>Washington </a:t>
            </a:r>
            <a:r>
              <a:rPr lang="en-US" dirty="0" smtClean="0"/>
              <a:t>Forum:                120 attendees</a:t>
            </a:r>
          </a:p>
          <a:p>
            <a:r>
              <a:rPr lang="en-US" dirty="0" smtClean="0"/>
              <a:t>Comments not for attribution</a:t>
            </a:r>
          </a:p>
          <a:p>
            <a:r>
              <a:rPr lang="en-US" dirty="0" smtClean="0"/>
              <a:t>Twitter </a:t>
            </a:r>
            <a:r>
              <a:rPr lang="en-US" dirty="0" err="1" smtClean="0"/>
              <a:t>hashtag</a:t>
            </a:r>
            <a:r>
              <a:rPr lang="en-US" dirty="0" smtClean="0"/>
              <a:t>: #AMSWF</a:t>
            </a:r>
          </a:p>
          <a:p>
            <a:r>
              <a:rPr lang="en-US" dirty="0" smtClean="0"/>
              <a:t>LinkedIn group for attendees</a:t>
            </a:r>
          </a:p>
          <a:p>
            <a:r>
              <a:rPr lang="en-US" dirty="0" smtClean="0"/>
              <a:t>AMS blog posts</a:t>
            </a:r>
          </a:p>
          <a:p>
            <a:r>
              <a:rPr lang="en-US" dirty="0" smtClean="0"/>
              <a:t>No new accounts</a:t>
            </a:r>
          </a:p>
          <a:p>
            <a:r>
              <a:rPr lang="en-US" dirty="0" smtClean="0"/>
              <a:t>Both AMS staff and attendees were very active</a:t>
            </a:r>
          </a:p>
          <a:p>
            <a:pPr lvl="1"/>
            <a:r>
              <a:rPr lang="en-US" dirty="0" smtClean="0"/>
              <a:t>Promoted social media plan</a:t>
            </a:r>
          </a:p>
          <a:p>
            <a:pPr lvl="1"/>
            <a:r>
              <a:rPr lang="en-US" dirty="0" smtClean="0"/>
              <a:t>Got buy-in from heavy social media hitters</a:t>
            </a:r>
            <a:endParaRPr lang="en-US" dirty="0"/>
          </a:p>
        </p:txBody>
      </p:sp>
      <p:sp>
        <p:nvSpPr>
          <p:cNvPr id="4" name="Text Placeholder 3"/>
          <p:cNvSpPr>
            <a:spLocks noGrp="1"/>
          </p:cNvSpPr>
          <p:nvPr>
            <p:ph type="body" sz="half" idx="2"/>
          </p:nvPr>
        </p:nvSpPr>
        <p:spPr>
          <a:xfrm>
            <a:off x="381093" y="3876261"/>
            <a:ext cx="3255264" cy="2249902"/>
          </a:xfrm>
        </p:spPr>
        <p:txBody>
          <a:bodyPr/>
          <a:lstStyle/>
          <a:p>
            <a:r>
              <a:rPr lang="en-US" dirty="0" smtClean="0"/>
              <a:t>Press plan included social media:</a:t>
            </a:r>
          </a:p>
          <a:p>
            <a:pPr marL="285750" indent="-285750">
              <a:buClr>
                <a:schemeClr val="bg1"/>
              </a:buClr>
              <a:buFont typeface="Arial" pitchFamily="34" charset="0"/>
              <a:buChar char="•"/>
            </a:pPr>
            <a:r>
              <a:rPr lang="en-US" dirty="0" smtClean="0"/>
              <a:t>Twitter</a:t>
            </a:r>
          </a:p>
          <a:p>
            <a:pPr marL="285750" indent="-285750">
              <a:buClr>
                <a:schemeClr val="bg1"/>
              </a:buClr>
              <a:buFont typeface="Arial" pitchFamily="34" charset="0"/>
              <a:buChar char="•"/>
            </a:pPr>
            <a:r>
              <a:rPr lang="en-US" dirty="0" smtClean="0"/>
              <a:t>LinkedIn</a:t>
            </a:r>
          </a:p>
          <a:p>
            <a:pPr marL="285750" indent="-285750">
              <a:buClr>
                <a:schemeClr val="bg1"/>
              </a:buClr>
              <a:buFont typeface="Arial" pitchFamily="34" charset="0"/>
              <a:buChar char="•"/>
            </a:pPr>
            <a:r>
              <a:rPr lang="en-US" dirty="0" smtClean="0"/>
              <a:t>Facebook</a:t>
            </a:r>
          </a:p>
          <a:p>
            <a:pPr marL="285750" indent="-285750">
              <a:buClr>
                <a:schemeClr val="bg1"/>
              </a:buClr>
              <a:buFont typeface="Arial" pitchFamily="34" charset="0"/>
              <a:buChar char="•"/>
            </a:pPr>
            <a:r>
              <a:rPr lang="en-US" dirty="0" smtClean="0"/>
              <a:t>Blogs</a:t>
            </a:r>
            <a:endParaRPr lang="en-US" dirty="0"/>
          </a:p>
        </p:txBody>
      </p:sp>
    </p:spTree>
    <p:extLst>
      <p:ext uri="{BB962C8B-B14F-4D97-AF65-F5344CB8AC3E}">
        <p14:creationId xmlns:p14="http://schemas.microsoft.com/office/powerpoint/2010/main" val="3728342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554" y="2267712"/>
            <a:ext cx="4016633" cy="1466088"/>
          </a:xfrm>
        </p:spPr>
        <p:txBody>
          <a:bodyPr>
            <a:normAutofit/>
          </a:bodyPr>
          <a:lstStyle/>
          <a:p>
            <a:r>
              <a:rPr lang="en-US" dirty="0" smtClean="0"/>
              <a:t>Marshall Shepherd:</a:t>
            </a:r>
            <a:br>
              <a:rPr lang="en-US" dirty="0" smtClean="0"/>
            </a:br>
            <a:r>
              <a:rPr lang="en-US" dirty="0" smtClean="0"/>
              <a:t>High-Profile Individual Case Study</a:t>
            </a:r>
            <a:endParaRPr lang="en-US" dirty="0"/>
          </a:p>
        </p:txBody>
      </p:sp>
      <p:sp>
        <p:nvSpPr>
          <p:cNvPr id="3" name="Text Placeholder 2"/>
          <p:cNvSpPr>
            <a:spLocks noGrp="1"/>
          </p:cNvSpPr>
          <p:nvPr>
            <p:ph type="body" sz="half" idx="2"/>
          </p:nvPr>
        </p:nvSpPr>
        <p:spPr>
          <a:xfrm>
            <a:off x="381094" y="3906078"/>
            <a:ext cx="4015304" cy="2220085"/>
          </a:xfrm>
        </p:spPr>
        <p:txBody>
          <a:bodyPr/>
          <a:lstStyle/>
          <a:p>
            <a:r>
              <a:rPr lang="en-US" dirty="0"/>
              <a:t>Professor and Research Meteorologist, University of Georgia</a:t>
            </a:r>
          </a:p>
          <a:p>
            <a:r>
              <a:rPr lang="en-US" dirty="0"/>
              <a:t>Director, UGA Atmospheric Sciences Program</a:t>
            </a:r>
          </a:p>
          <a:p>
            <a:r>
              <a:rPr lang="en-US" dirty="0"/>
              <a:t>President, </a:t>
            </a:r>
            <a:r>
              <a:rPr lang="en-US" dirty="0" smtClean="0"/>
              <a:t>AMS</a:t>
            </a:r>
          </a:p>
          <a:p>
            <a:endParaRPr lang="en-US" dirty="0" smtClean="0"/>
          </a:p>
          <a:p>
            <a:r>
              <a:rPr lang="en-US" dirty="0" smtClean="0"/>
              <a:t>Frequently </a:t>
            </a:r>
            <a:r>
              <a:rPr lang="en-US" dirty="0"/>
              <a:t>quoted in media</a:t>
            </a:r>
          </a:p>
          <a:p>
            <a:r>
              <a:rPr lang="en-US" dirty="0"/>
              <a:t>Testifies before Congress</a:t>
            </a:r>
          </a:p>
          <a:p>
            <a:endParaRPr lang="en-US" dirty="0"/>
          </a:p>
        </p:txBody>
      </p:sp>
      <p:pic>
        <p:nvPicPr>
          <p:cNvPr id="7" name="Picture Placeholder 6"/>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0975" r="10975"/>
          <a:stretch>
            <a:fillRect/>
          </a:stretch>
        </p:blipFill>
        <p:spPr/>
      </p:pic>
      <p:pic>
        <p:nvPicPr>
          <p:cNvPr id="8" name="Picture Placeholder 7"/>
          <p:cNvPicPr>
            <a:picLocks noGrp="1" noChangeAspect="1"/>
          </p:cNvPicPr>
          <p:nvPr>
            <p:ph type="pic" sz="quarter" idx="14"/>
          </p:nvPr>
        </p:nvPicPr>
        <p:blipFill>
          <a:blip r:embed="rId3" cstate="email">
            <a:extLst>
              <a:ext uri="{28A0092B-C50C-407E-A947-70E740481C1C}">
                <a14:useLocalDpi xmlns:a14="http://schemas.microsoft.com/office/drawing/2010/main" val="0"/>
              </a:ext>
            </a:extLst>
          </a:blip>
          <a:srcRect l="19819" r="19819"/>
          <a:stretch>
            <a:fillRect/>
          </a:stretch>
        </p:blipFill>
        <p:spPr/>
      </p:pic>
      <p:sp>
        <p:nvSpPr>
          <p:cNvPr id="9" name="Content Placeholder 8"/>
          <p:cNvSpPr txBox="1">
            <a:spLocks/>
          </p:cNvSpPr>
          <p:nvPr/>
        </p:nvSpPr>
        <p:spPr>
          <a:xfrm>
            <a:off x="6799927" y="2350674"/>
            <a:ext cx="2075716" cy="422902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spcBef>
                <a:spcPts val="2000"/>
              </a:spcBef>
              <a:buClr>
                <a:schemeClr val="accent1"/>
              </a:buClr>
              <a:buSzPct val="75000"/>
              <a:buFont typeface="Wingdings" pitchFamily="2" charset="2"/>
              <a:buNone/>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a:lstStyle>
          <a:p>
            <a:r>
              <a:rPr lang="en-US" dirty="0" smtClean="0"/>
              <a:t>Follows the right sources</a:t>
            </a:r>
          </a:p>
          <a:p>
            <a:r>
              <a:rPr lang="en-US" dirty="0" smtClean="0"/>
              <a:t>Networks online and offline</a:t>
            </a:r>
          </a:p>
          <a:p>
            <a:r>
              <a:rPr lang="en-US" dirty="0" smtClean="0"/>
              <a:t>Shows his passion for science </a:t>
            </a:r>
          </a:p>
          <a:p>
            <a:r>
              <a:rPr lang="en-US" dirty="0" smtClean="0"/>
              <a:t>Captures the “so what?” succinctly</a:t>
            </a:r>
          </a:p>
          <a:p>
            <a:r>
              <a:rPr lang="en-US" dirty="0" smtClean="0"/>
              <a:t>Takes time to reflect and write thought-provoking content</a:t>
            </a:r>
          </a:p>
        </p:txBody>
      </p:sp>
    </p:spTree>
    <p:extLst>
      <p:ext uri="{BB962C8B-B14F-4D97-AF65-F5344CB8AC3E}">
        <p14:creationId xmlns:p14="http://schemas.microsoft.com/office/powerpoint/2010/main" val="1974646594"/>
      </p:ext>
    </p:extLst>
  </p:cSld>
  <p:clrMapOvr>
    <a:masterClrMapping/>
  </p:clrMapOvr>
</p:sld>
</file>

<file path=ppt/theme/theme1.xml><?xml version="1.0" encoding="utf-8"?>
<a:theme xmlns:a="http://schemas.openxmlformats.org/drawingml/2006/main" name="Advantag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326</TotalTime>
  <Words>1005</Words>
  <Application>Microsoft Office PowerPoint</Application>
  <PresentationFormat>On-screen Show (4:3)</PresentationFormat>
  <Paragraphs>112</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Advantage</vt:lpstr>
      <vt:lpstr>Social Media for Organizations and High-Profile Individuals</vt:lpstr>
      <vt:lpstr>American Meteorological Society</vt:lpstr>
      <vt:lpstr>Organizations:  Social Media GOALS</vt:lpstr>
      <vt:lpstr>AMS Education Program</vt:lpstr>
      <vt:lpstr>AMS Climate Studies Diversity Program</vt:lpstr>
      <vt:lpstr>Case Study: Annual Meeting 2013</vt:lpstr>
      <vt:lpstr>AMS Policy on Social Media</vt:lpstr>
      <vt:lpstr>2013 AMS  Washington Forum</vt:lpstr>
      <vt:lpstr>Marshall Shepherd: High-Profile Individual Case Study</vt:lpstr>
      <vt:lpstr>Social Media Resources</vt:lpstr>
      <vt:lpstr>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 &amp; Organizations</dc:title>
  <dc:creator>MoMo Moses</dc:creator>
  <cp:lastModifiedBy>Maureen N. Moses</cp:lastModifiedBy>
  <cp:revision>25</cp:revision>
  <dcterms:created xsi:type="dcterms:W3CDTF">2013-05-11T03:18:04Z</dcterms:created>
  <dcterms:modified xsi:type="dcterms:W3CDTF">2013-05-20T20:11:04Z</dcterms:modified>
</cp:coreProperties>
</file>