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8" r:id="rId4"/>
    <p:sldId id="279" r:id="rId5"/>
    <p:sldId id="264" r:id="rId6"/>
    <p:sldId id="259" r:id="rId7"/>
    <p:sldId id="263" r:id="rId8"/>
    <p:sldId id="265" r:id="rId9"/>
    <p:sldId id="281" r:id="rId10"/>
    <p:sldId id="260" r:id="rId11"/>
    <p:sldId id="280" r:id="rId12"/>
    <p:sldId id="262" r:id="rId13"/>
    <p:sldId id="25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dra" initials="KAP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04" autoAdjust="0"/>
  </p:normalViewPr>
  <p:slideViewPr>
    <p:cSldViewPr>
      <p:cViewPr>
        <p:scale>
          <a:sx n="75" d="100"/>
          <a:sy n="75" d="100"/>
        </p:scale>
        <p:origin x="-119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90683-D9C1-4FEC-8711-4184798F8DFD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CA488-D177-4E8C-8CCB-DB35DEDD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7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224">
              <a:defRPr/>
            </a:pPr>
            <a:r>
              <a:rPr lang="en-US" dirty="0" smtClean="0"/>
              <a:t>EERE has a total annual budget for research</a:t>
            </a:r>
            <a:r>
              <a:rPr lang="en-US" baseline="0" dirty="0" smtClean="0"/>
              <a:t>, development, demonstration, and deployment across ten programs of about $2 billion (varies by year). </a:t>
            </a:r>
            <a:endParaRPr lang="en-US" dirty="0" smtClean="0"/>
          </a:p>
          <a:p>
            <a:pPr defTabSz="896224">
              <a:defRPr/>
            </a:pPr>
            <a:r>
              <a:rPr lang="en-US" dirty="0" smtClean="0"/>
              <a:t>Ten Programs, Many Goals – each program supports different technologies with different proximities</a:t>
            </a:r>
            <a:r>
              <a:rPr lang="en-US" baseline="0" dirty="0" smtClean="0"/>
              <a:t> to market and varying potential benefits.</a:t>
            </a:r>
            <a:endParaRPr lang="en-US" dirty="0" smtClean="0"/>
          </a:p>
          <a:p>
            <a:pPr defTabSz="896224">
              <a:defRPr/>
            </a:pPr>
            <a:r>
              <a:rPr lang="en-US" dirty="0" smtClean="0"/>
              <a:t>How do we add up cheaper batteries  + higher capacity factor wind + efficient refrigerators?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E8F6F-1511-4086-B41C-2E5871054C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CA488-D177-4E8C-8CCB-DB35DEDDD2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4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1E37-40C8-47AD-A24E-FAE4016235CA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65E0-9D28-4481-9049-97198F05B013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5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FFB3-2A38-4A47-8852-CD565410ABC9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9839-9B73-42E4-8DCD-BBA884A48071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4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FD1F-C5CE-45D3-880D-C92DC6C48EF4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1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7CFA-D1BC-431F-8651-158A02755913}" type="datetime1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7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89CC-1F4F-47FC-A5B9-EF687CB23B90}" type="datetime1">
              <a:rPr lang="en-US" smtClean="0"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2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39BC-17ED-4EE2-B085-00A907231CFF}" type="datetime1">
              <a:rPr lang="en-US" smtClean="0"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6E3E-4175-4BCE-9C4B-9E8EBB28D2FF}" type="datetime1">
              <a:rPr lang="en-US" smtClean="0"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9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DEF8-9DC5-492D-A4D3-3589B1BDE38C}" type="datetime1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12AB2-8F14-49F4-AAC0-1F5AC49209EC}" type="datetime1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2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8F3C7-1E2C-4ED6-B9DC-43F186D1C546}" type="datetime1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3B0B-CD31-49AE-A74F-D53932A7D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9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es.nrel.gov/education.php" TargetMode="External"/><Relationship Id="rId2" Type="http://schemas.openxmlformats.org/officeDocument/2006/relationships/hyperlink" Target="https://bites.nrel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ustin.brown@nrel.go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00"/>
            <a:ext cx="9144000" cy="326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22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Workshop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Developed and piloted a draft curriculum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Workshop timeline </a:t>
            </a:r>
            <a:r>
              <a:rPr lang="en-US" dirty="0"/>
              <a:t>(approximately three class time </a:t>
            </a:r>
            <a:r>
              <a:rPr lang="en-US" dirty="0" smtClean="0"/>
              <a:t>hours, 10 minute break in the middle): 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i="1" dirty="0" smtClean="0"/>
              <a:t>Introduction </a:t>
            </a:r>
            <a:r>
              <a:rPr lang="en-US" i="1" dirty="0"/>
              <a:t>(30 minutes</a:t>
            </a:r>
            <a:r>
              <a:rPr lang="en-US" i="1" dirty="0" smtClean="0"/>
              <a:t>)</a:t>
            </a:r>
            <a:r>
              <a:rPr lang="en-US" dirty="0" smtClean="0"/>
              <a:t>: covers U.S. energy use, the prospects for clean energy, and societal context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i="1" dirty="0" smtClean="0"/>
              <a:t>BITES </a:t>
            </a:r>
            <a:r>
              <a:rPr lang="en-US" i="1" dirty="0"/>
              <a:t>demo (10 minutes</a:t>
            </a:r>
            <a:r>
              <a:rPr lang="en-US" i="1" dirty="0" smtClean="0"/>
              <a:t>)</a:t>
            </a:r>
            <a:r>
              <a:rPr lang="en-US" dirty="0" smtClean="0"/>
              <a:t>: run through the features of the tool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i="1" dirty="0" smtClean="0"/>
              <a:t>Sector </a:t>
            </a:r>
            <a:r>
              <a:rPr lang="en-US" i="1" dirty="0"/>
              <a:t>e</a:t>
            </a:r>
            <a:r>
              <a:rPr lang="en-US" i="1" dirty="0" smtClean="0"/>
              <a:t>xercises </a:t>
            </a:r>
            <a:r>
              <a:rPr lang="en-US" i="1" dirty="0"/>
              <a:t>(45 minutes</a:t>
            </a:r>
            <a:r>
              <a:rPr lang="en-US" i="1" dirty="0" smtClean="0"/>
              <a:t>)</a:t>
            </a:r>
            <a:r>
              <a:rPr lang="en-US" dirty="0" smtClean="0"/>
              <a:t>: student groups attempt to meet energy and emissions goals by implementing changes in one sector each (buildings, transportation, industry, electricity)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i="1" dirty="0" smtClean="0"/>
              <a:t>Group </a:t>
            </a:r>
            <a:r>
              <a:rPr lang="en-US" i="1" dirty="0"/>
              <a:t>e</a:t>
            </a:r>
            <a:r>
              <a:rPr lang="en-US" i="1" dirty="0" smtClean="0"/>
              <a:t>xercises </a:t>
            </a:r>
            <a:r>
              <a:rPr lang="en-US" i="1" dirty="0"/>
              <a:t>(45 minutes</a:t>
            </a:r>
            <a:r>
              <a:rPr lang="en-US" i="1" dirty="0" smtClean="0"/>
              <a:t>)</a:t>
            </a:r>
            <a:r>
              <a:rPr lang="en-US" dirty="0" smtClean="0"/>
              <a:t>: redistribute students among different groups so each group has at least one representative from each sector to be an ‘expert’; focus on developing a combined scenario to meet goals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i="1" dirty="0" smtClean="0"/>
              <a:t>Presentation</a:t>
            </a:r>
            <a:r>
              <a:rPr lang="en-US" i="1" dirty="0"/>
              <a:t>, discussion of scenarios, and class consensus scenario (40 minutes</a:t>
            </a:r>
            <a:r>
              <a:rPr lang="en-US" i="1" dirty="0" smtClean="0"/>
              <a:t>)</a:t>
            </a:r>
            <a:r>
              <a:rPr lang="en-US" dirty="0" smtClean="0"/>
              <a:t>: constructive discussion of the plausibility of scenario components.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Optional: pre-lesson readings (45 minutes – 1hour, suggested pages and links provided).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5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 rot="16200000">
            <a:off x="1248833" y="3475567"/>
            <a:ext cx="436033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16200000">
            <a:off x="2163233" y="3475567"/>
            <a:ext cx="436033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16200000">
            <a:off x="3077633" y="3475567"/>
            <a:ext cx="436033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3992033" y="3475567"/>
            <a:ext cx="436033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90600" y="1752600"/>
            <a:ext cx="5638800" cy="914400"/>
          </a:xfrm>
          <a:prstGeom prst="rect">
            <a:avLst/>
          </a:prstGeom>
          <a:solidFill>
            <a:srgbClr val="DCE6F2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90600" y="2667000"/>
            <a:ext cx="5638800" cy="914400"/>
          </a:xfrm>
          <a:prstGeom prst="rect">
            <a:avLst/>
          </a:prstGeom>
          <a:solidFill>
            <a:srgbClr val="DCE6F2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90600" y="3581400"/>
            <a:ext cx="5638800" cy="914400"/>
          </a:xfrm>
          <a:prstGeom prst="rect">
            <a:avLst/>
          </a:prstGeom>
          <a:solidFill>
            <a:srgbClr val="DCE6F2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90600" y="4495800"/>
            <a:ext cx="5638800" cy="914400"/>
          </a:xfrm>
          <a:prstGeom prst="rect">
            <a:avLst/>
          </a:prstGeom>
          <a:solidFill>
            <a:srgbClr val="DCE6F2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Groups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3186291" y="1981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5" name="Oval 4"/>
          <p:cNvSpPr/>
          <p:nvPr/>
        </p:nvSpPr>
        <p:spPr>
          <a:xfrm>
            <a:off x="4100691" y="1986844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015091" y="1981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7" name="Oval 6"/>
          <p:cNvSpPr/>
          <p:nvPr/>
        </p:nvSpPr>
        <p:spPr>
          <a:xfrm>
            <a:off x="5929491" y="1981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8" name="Oval 7"/>
          <p:cNvSpPr/>
          <p:nvPr/>
        </p:nvSpPr>
        <p:spPr>
          <a:xfrm>
            <a:off x="3186291" y="2895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9" name="Oval 8"/>
          <p:cNvSpPr/>
          <p:nvPr/>
        </p:nvSpPr>
        <p:spPr>
          <a:xfrm>
            <a:off x="4100691" y="2895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10" name="Oval 9"/>
          <p:cNvSpPr/>
          <p:nvPr/>
        </p:nvSpPr>
        <p:spPr>
          <a:xfrm>
            <a:off x="5015091" y="2895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7</a:t>
            </a:r>
            <a:endParaRPr lang="en-US" sz="1000" dirty="0"/>
          </a:p>
        </p:txBody>
      </p:sp>
      <p:sp>
        <p:nvSpPr>
          <p:cNvPr id="11" name="Oval 10"/>
          <p:cNvSpPr/>
          <p:nvPr/>
        </p:nvSpPr>
        <p:spPr>
          <a:xfrm>
            <a:off x="5929491" y="2895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8</a:t>
            </a:r>
            <a:endParaRPr lang="en-US" sz="1000" dirty="0"/>
          </a:p>
        </p:txBody>
      </p:sp>
      <p:sp>
        <p:nvSpPr>
          <p:cNvPr id="12" name="Oval 11"/>
          <p:cNvSpPr/>
          <p:nvPr/>
        </p:nvSpPr>
        <p:spPr>
          <a:xfrm>
            <a:off x="3186291" y="3810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9</a:t>
            </a:r>
            <a:endParaRPr lang="en-US" sz="1000" dirty="0"/>
          </a:p>
        </p:txBody>
      </p:sp>
      <p:sp>
        <p:nvSpPr>
          <p:cNvPr id="13" name="Oval 12"/>
          <p:cNvSpPr/>
          <p:nvPr/>
        </p:nvSpPr>
        <p:spPr>
          <a:xfrm>
            <a:off x="4100691" y="3810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14" name="Oval 13"/>
          <p:cNvSpPr/>
          <p:nvPr/>
        </p:nvSpPr>
        <p:spPr>
          <a:xfrm>
            <a:off x="5929491" y="3810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12</a:t>
            </a:r>
            <a:endParaRPr lang="en-US" sz="1000" dirty="0"/>
          </a:p>
        </p:txBody>
      </p:sp>
      <p:sp>
        <p:nvSpPr>
          <p:cNvPr id="15" name="Oval 14"/>
          <p:cNvSpPr/>
          <p:nvPr/>
        </p:nvSpPr>
        <p:spPr>
          <a:xfrm>
            <a:off x="4100691" y="4724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14</a:t>
            </a:r>
            <a:endParaRPr lang="en-US" sz="1000" dirty="0"/>
          </a:p>
        </p:txBody>
      </p:sp>
      <p:sp>
        <p:nvSpPr>
          <p:cNvPr id="16" name="Oval 15"/>
          <p:cNvSpPr/>
          <p:nvPr/>
        </p:nvSpPr>
        <p:spPr>
          <a:xfrm>
            <a:off x="3186291" y="4724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13</a:t>
            </a:r>
            <a:endParaRPr lang="en-US" sz="1000" dirty="0"/>
          </a:p>
        </p:txBody>
      </p:sp>
      <p:sp>
        <p:nvSpPr>
          <p:cNvPr id="17" name="Oval 16"/>
          <p:cNvSpPr/>
          <p:nvPr/>
        </p:nvSpPr>
        <p:spPr>
          <a:xfrm>
            <a:off x="5015091" y="3810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11</a:t>
            </a:r>
            <a:endParaRPr lang="en-US" sz="1000" dirty="0"/>
          </a:p>
        </p:txBody>
      </p:sp>
      <p:sp>
        <p:nvSpPr>
          <p:cNvPr id="18" name="Oval 17"/>
          <p:cNvSpPr/>
          <p:nvPr/>
        </p:nvSpPr>
        <p:spPr>
          <a:xfrm>
            <a:off x="5015091" y="4724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15</a:t>
            </a:r>
            <a:endParaRPr lang="en-US" sz="1000" dirty="0"/>
          </a:p>
        </p:txBody>
      </p:sp>
      <p:sp>
        <p:nvSpPr>
          <p:cNvPr id="19" name="Oval 18"/>
          <p:cNvSpPr/>
          <p:nvPr/>
        </p:nvSpPr>
        <p:spPr>
          <a:xfrm>
            <a:off x="5929491" y="4724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1352224" y="3045768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groups: by sector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990600" y="1976735"/>
            <a:ext cx="145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Buildings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990600" y="2895600"/>
            <a:ext cx="145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Industry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990600" y="38055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Transportation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90600" y="4724400"/>
            <a:ext cx="145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Buildings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3122791" y="619913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groups: whole system 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220768" y="5537200"/>
            <a:ext cx="38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4135168" y="5537200"/>
            <a:ext cx="38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049568" y="5537200"/>
            <a:ext cx="38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5929491" y="5537200"/>
            <a:ext cx="38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4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Get Involved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Join our ‘educators’ group</a:t>
            </a:r>
          </a:p>
          <a:p>
            <a:r>
              <a:rPr lang="en-US" dirty="0" smtClean="0"/>
              <a:t>Volunteer to run or host pilot workshops</a:t>
            </a:r>
          </a:p>
          <a:p>
            <a:r>
              <a:rPr lang="en-US" dirty="0" smtClean="0"/>
              <a:t>Use the tool in other ways, and let us know how</a:t>
            </a:r>
          </a:p>
          <a:p>
            <a:r>
              <a:rPr lang="en-US" dirty="0" smtClean="0"/>
              <a:t>Feedback on curriculum</a:t>
            </a:r>
          </a:p>
          <a:p>
            <a:pPr lvl="1"/>
            <a:r>
              <a:rPr lang="en-US" dirty="0" smtClean="0"/>
              <a:t>Big or small changes?</a:t>
            </a:r>
          </a:p>
          <a:p>
            <a:pPr lvl="1"/>
            <a:r>
              <a:rPr lang="en-US" dirty="0" smtClean="0"/>
              <a:t>Continue to develop one version, or split into different lengths and expertise levels?</a:t>
            </a:r>
          </a:p>
          <a:p>
            <a:r>
              <a:rPr lang="en-US" dirty="0" smtClean="0"/>
              <a:t>Feedback on overall site (usability,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54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Beta version: </a:t>
            </a:r>
            <a:r>
              <a:rPr lang="en-US" dirty="0" smtClean="0">
                <a:hlinkClick r:id="rId2"/>
              </a:rPr>
              <a:t>https://bites.nrel.gov/</a:t>
            </a:r>
            <a:r>
              <a:rPr lang="en-US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Educational materials: </a:t>
            </a:r>
            <a:r>
              <a:rPr lang="en-US" dirty="0" smtClean="0">
                <a:hlinkClick r:id="rId3"/>
              </a:rPr>
              <a:t>https://bites.nrel.gov/education.php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For more information: </a:t>
            </a:r>
            <a:r>
              <a:rPr lang="en-US" dirty="0" smtClean="0">
                <a:hlinkClick r:id="rId4"/>
              </a:rPr>
              <a:t>austin.brown@nrel.gov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6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Appendix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(Some screenshots from the demo just in case)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32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40"/>
            <a:ext cx="9144000" cy="652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248400" y="762000"/>
            <a:ext cx="1752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9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4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391400" y="1752600"/>
            <a:ext cx="1752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20"/>
            <a:ext cx="9144000" cy="676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495800" y="5029200"/>
            <a:ext cx="1752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40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704"/>
            <a:ext cx="9144000" cy="661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315200" y="6096000"/>
            <a:ext cx="1752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2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0"/>
          <a:stretch/>
        </p:blipFill>
        <p:spPr bwMode="auto">
          <a:xfrm>
            <a:off x="1" y="28222"/>
            <a:ext cx="9143999" cy="669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620000" y="5407378"/>
            <a:ext cx="1752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9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minutes: </a:t>
            </a:r>
            <a:r>
              <a:rPr lang="en-US" dirty="0"/>
              <a:t>overview and </a:t>
            </a:r>
            <a:r>
              <a:rPr lang="en-US" dirty="0" smtClean="0"/>
              <a:t>history</a:t>
            </a:r>
          </a:p>
          <a:p>
            <a:r>
              <a:rPr lang="en-US" dirty="0" smtClean="0"/>
              <a:t>10 minutes: </a:t>
            </a:r>
            <a:r>
              <a:rPr lang="en-US" dirty="0"/>
              <a:t>quick </a:t>
            </a:r>
            <a:r>
              <a:rPr lang="en-US" dirty="0" smtClean="0"/>
              <a:t>demo</a:t>
            </a:r>
          </a:p>
          <a:p>
            <a:r>
              <a:rPr lang="en-US" dirty="0" smtClean="0"/>
              <a:t>5 minutes: ways to get involved</a:t>
            </a:r>
          </a:p>
          <a:p>
            <a:r>
              <a:rPr lang="en-US" dirty="0" smtClean="0"/>
              <a:t>Discussion and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95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764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8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98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144000" cy="759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5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8035"/>
            <a:ext cx="9144000" cy="570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57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9741"/>
            <a:ext cx="9144000" cy="589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97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883"/>
            <a:ext cx="9067800" cy="591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9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Energy Use in the United States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621166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Energy Use =  98 quadrillion Btu</a:t>
            </a:r>
          </a:p>
          <a:p>
            <a:r>
              <a:rPr lang="en-US" dirty="0" smtClean="0"/>
              <a:t>(in left chart, lighter shade is energy for electricity used in </a:t>
            </a:r>
            <a:r>
              <a:rPr lang="en-US" smtClean="0"/>
              <a:t>that sector)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1342806"/>
            <a:ext cx="7431087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65934"/>
            <a:ext cx="845026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0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use is intrinsic to the whole economy</a:t>
            </a:r>
          </a:p>
          <a:p>
            <a:r>
              <a:rPr lang="en-US" dirty="0" smtClean="0"/>
              <a:t>We use a wide variety of different sources of energy for different services</a:t>
            </a:r>
          </a:p>
          <a:p>
            <a:r>
              <a:rPr lang="en-US" dirty="0" smtClean="0"/>
              <a:t>The media and other sources are inundated with pros and cons for many energy options</a:t>
            </a:r>
          </a:p>
          <a:p>
            <a:r>
              <a:rPr lang="en-US" dirty="0" smtClean="0"/>
              <a:t>Learning about and comparing the impact of various options is important, but with such a complex system, it is extremely challenging.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5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The Office of </a:t>
            </a:r>
            <a:r>
              <a:rPr lang="en-US" sz="2800" b="1" dirty="0">
                <a:solidFill>
                  <a:srgbClr val="00B0F0"/>
                </a:solidFill>
              </a:rPr>
              <a:t>Energy Efficiency</a:t>
            </a:r>
            <a:r>
              <a:rPr lang="en-US" sz="2800" b="1" dirty="0"/>
              <a:t> and </a:t>
            </a:r>
            <a:r>
              <a:rPr lang="en-US" sz="2800" b="1" dirty="0">
                <a:solidFill>
                  <a:srgbClr val="00B050"/>
                </a:solidFill>
              </a:rPr>
              <a:t>Renewable Energy</a:t>
            </a:r>
            <a:r>
              <a:rPr lang="en-US" sz="2800" b="1" dirty="0"/>
              <a:t> </a:t>
            </a:r>
            <a:r>
              <a:rPr lang="en-US" sz="2800" b="1" dirty="0" smtClean="0"/>
              <a:t>(EERE): Multiple </a:t>
            </a:r>
            <a:r>
              <a:rPr lang="en-US" sz="2800" b="1" dirty="0"/>
              <a:t>G</a:t>
            </a:r>
            <a:r>
              <a:rPr lang="en-US" sz="2800" b="1" dirty="0" smtClean="0"/>
              <a:t>oals </a:t>
            </a:r>
            <a:r>
              <a:rPr lang="en-US" sz="2800" b="1" dirty="0"/>
              <a:t>and a </a:t>
            </a:r>
            <a:r>
              <a:rPr lang="en-US" sz="2800" b="1" dirty="0" smtClean="0"/>
              <a:t>Diverse </a:t>
            </a:r>
            <a:r>
              <a:rPr lang="en-US" sz="2800" b="1" dirty="0"/>
              <a:t>P</a:t>
            </a:r>
            <a:r>
              <a:rPr lang="en-US" sz="2800" b="1" dirty="0" smtClean="0"/>
              <a:t>ortfolio</a:t>
            </a:r>
            <a:r>
              <a:rPr lang="en-US" sz="3200" dirty="0">
                <a:solidFill>
                  <a:srgbClr val="00B050"/>
                </a:solidFill>
              </a:rPr>
              <a:t/>
            </a:r>
            <a:br>
              <a:rPr lang="en-US" sz="3200" dirty="0">
                <a:solidFill>
                  <a:srgbClr val="00B050"/>
                </a:solidFill>
              </a:rPr>
            </a:b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011814" y="2514600"/>
            <a:ext cx="404329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Electric Generation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Transportation 		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    Efficiency Research	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                      Deployment	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257800" y="5571744"/>
            <a:ext cx="164592" cy="164592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6705600" y="5334000"/>
            <a:ext cx="402336" cy="402336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4724400" y="4386072"/>
            <a:ext cx="292608" cy="292608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5672945" y="4267200"/>
            <a:ext cx="411480" cy="41148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162948" y="3069336"/>
            <a:ext cx="512064" cy="51206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5228224" y="3142488"/>
            <a:ext cx="438912" cy="438912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6220348" y="3179064"/>
            <a:ext cx="402336" cy="402336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80677" y="35930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Biofuels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15548" y="3593068"/>
            <a:ext cx="109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Hydrogen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34348" y="3593068"/>
            <a:ext cx="95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Vehicles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3811276" y="2237232"/>
            <a:ext cx="201168" cy="201168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4853840" y="2207260"/>
            <a:ext cx="219456" cy="219456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5704250" y="2173224"/>
            <a:ext cx="265176" cy="265176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6705600" y="1981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6600" y="251460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Geothermal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36840" y="2514600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Water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2451" y="2514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Wind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83051" y="25146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Solar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43400" y="4724400"/>
            <a:ext cx="95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Industry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44345" y="472440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Buildings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2000" y="5791200"/>
            <a:ext cx="157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Federal Energy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96000" y="5791200"/>
            <a:ext cx="16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Weatherization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228600" y="4484132"/>
            <a:ext cx="1371600" cy="137160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~$2 billion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17412" y="62116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dots are energy efficiency, Green dots are renewable energy, and orange dots are deployment. Dot size proportional to program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EERE Goals and Related Tools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EERE has diverse goals (environmental, economic, energy security) and various programs on the supply and demand sides of energy</a:t>
            </a:r>
          </a:p>
          <a:p>
            <a:r>
              <a:rPr lang="en-US" dirty="0" smtClean="0"/>
              <a:t>Strategic Analysis developed tools to combine the impacts of technology development and deployment in all these EERE areas</a:t>
            </a:r>
          </a:p>
          <a:p>
            <a:r>
              <a:rPr lang="en-US" dirty="0" smtClean="0"/>
              <a:t>These tools were instructive for the team, so we developed a version for the web.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7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Four Sectors in BITES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4" y="1600200"/>
            <a:ext cx="9525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32" y="1600200"/>
            <a:ext cx="7905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4" y="3678237"/>
            <a:ext cx="10953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32" y="3563937"/>
            <a:ext cx="8763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515493"/>
            <a:ext cx="397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Building Codes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Retrofits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Appliance Efficiency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2543175"/>
            <a:ext cx="397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Industrial Efficiency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Fuel Switching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0423" y="4430712"/>
            <a:ext cx="397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Light-duty Vehicle Efficiency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Heavy-duty Vehicle Efficiency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Renewable Fuels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Demand (Miles Driven)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6823" y="4430712"/>
            <a:ext cx="397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Natural Gas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Renewables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Nuclear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Carbon Capture and Sequestration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2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Demonstration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9144000" cy="326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6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Goals for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Learn where we get energy and where we use energy in the U.S., as well as the associated emissions</a:t>
            </a:r>
          </a:p>
          <a:p>
            <a:r>
              <a:rPr lang="en-US" dirty="0" smtClean="0"/>
              <a:t>Experiment with options to change the energy future of the U.S.</a:t>
            </a:r>
          </a:p>
          <a:p>
            <a:r>
              <a:rPr lang="en-US" dirty="0" smtClean="0"/>
              <a:t>Explore </a:t>
            </a:r>
            <a:r>
              <a:rPr lang="en-US" dirty="0"/>
              <a:t>the trade-offs between sectors and individual </a:t>
            </a:r>
            <a:r>
              <a:rPr lang="en-US" dirty="0" smtClean="0"/>
              <a:t>technologies</a:t>
            </a:r>
          </a:p>
          <a:p>
            <a:r>
              <a:rPr lang="en-US" dirty="0" smtClean="0"/>
              <a:t>Generate </a:t>
            </a:r>
            <a:r>
              <a:rPr lang="en-US" dirty="0"/>
              <a:t>a realistic cross-sector </a:t>
            </a:r>
            <a:r>
              <a:rPr lang="en-US" dirty="0" smtClean="0"/>
              <a:t>scenario that meets or approaches energy </a:t>
            </a:r>
            <a:r>
              <a:rPr lang="en-US" dirty="0"/>
              <a:t>and carbon emission </a:t>
            </a:r>
            <a:r>
              <a:rPr lang="en-US" dirty="0" smtClean="0"/>
              <a:t>targets</a:t>
            </a:r>
          </a:p>
          <a:p>
            <a:r>
              <a:rPr lang="en-US" dirty="0" smtClean="0"/>
              <a:t>Share learning by discussing, comparing, </a:t>
            </a:r>
            <a:r>
              <a:rPr lang="en-US" dirty="0"/>
              <a:t>and </a:t>
            </a:r>
            <a:r>
              <a:rPr lang="en-US" dirty="0" smtClean="0"/>
              <a:t>justifying selected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0B-CD31-49AE-A74F-D53932A7D5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7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721</Words>
  <Application>Microsoft Office PowerPoint</Application>
  <PresentationFormat>On-screen Show (4:3)</PresentationFormat>
  <Paragraphs>143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Outline</vt:lpstr>
      <vt:lpstr>Energy Use in the United States</vt:lpstr>
      <vt:lpstr>Background</vt:lpstr>
      <vt:lpstr>The Office of Energy Efficiency and Renewable Energy (EERE): Multiple Goals and a Diverse Portfolio </vt:lpstr>
      <vt:lpstr>EERE Goals and Related Tools </vt:lpstr>
      <vt:lpstr>Four Sectors in BITES</vt:lpstr>
      <vt:lpstr>Demonstration</vt:lpstr>
      <vt:lpstr>Goals for Education</vt:lpstr>
      <vt:lpstr>Example Workshop</vt:lpstr>
      <vt:lpstr>Groups</vt:lpstr>
      <vt:lpstr>How to Get Involved</vt:lpstr>
      <vt:lpstr>Questions?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Buildings, Industry, Transportation and Electricity Scenarios</dc:title>
  <dc:creator>Austin Brown</dc:creator>
  <cp:lastModifiedBy>Austin Brown</cp:lastModifiedBy>
  <cp:revision>94</cp:revision>
  <dcterms:created xsi:type="dcterms:W3CDTF">2012-11-16T19:32:43Z</dcterms:created>
  <dcterms:modified xsi:type="dcterms:W3CDTF">2013-03-05T15:57:39Z</dcterms:modified>
</cp:coreProperties>
</file>