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heme/themeOverride17.xml" ContentType="application/vnd.openxmlformats-officedocument.themeOverr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theme/themeOverride20.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Override18.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heme/themeOverride19.xml" ContentType="application/vnd.openxmlformats-officedocument.themeOverr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32" r:id="rId2"/>
    <p:sldId id="281" r:id="rId3"/>
    <p:sldId id="296" r:id="rId4"/>
    <p:sldId id="357" r:id="rId5"/>
    <p:sldId id="298" r:id="rId6"/>
    <p:sldId id="358" r:id="rId7"/>
    <p:sldId id="359" r:id="rId8"/>
    <p:sldId id="288" r:id="rId9"/>
    <p:sldId id="360" r:id="rId10"/>
    <p:sldId id="287" r:id="rId11"/>
    <p:sldId id="326" r:id="rId12"/>
    <p:sldId id="289" r:id="rId13"/>
    <p:sldId id="290" r:id="rId14"/>
    <p:sldId id="291" r:id="rId15"/>
    <p:sldId id="301" r:id="rId16"/>
    <p:sldId id="304" r:id="rId17"/>
    <p:sldId id="302" r:id="rId18"/>
    <p:sldId id="364" r:id="rId19"/>
    <p:sldId id="336" r:id="rId20"/>
    <p:sldId id="335" r:id="rId21"/>
    <p:sldId id="347" r:id="rId22"/>
    <p:sldId id="348" r:id="rId23"/>
    <p:sldId id="341" r:id="rId24"/>
    <p:sldId id="350" r:id="rId25"/>
    <p:sldId id="342" r:id="rId26"/>
    <p:sldId id="351" r:id="rId27"/>
    <p:sldId id="352" r:id="rId28"/>
    <p:sldId id="343" r:id="rId29"/>
    <p:sldId id="353" r:id="rId30"/>
    <p:sldId id="354" r:id="rId31"/>
    <p:sldId id="305" r:id="rId32"/>
    <p:sldId id="346" r:id="rId33"/>
    <p:sldId id="356" r:id="rId34"/>
    <p:sldId id="280" r:id="rId35"/>
    <p:sldId id="365" r:id="rId36"/>
    <p:sldId id="306" r:id="rId37"/>
    <p:sldId id="361" r:id="rId38"/>
    <p:sldId id="277" r:id="rId39"/>
    <p:sldId id="283" r:id="rId40"/>
    <p:sldId id="284" r:id="rId41"/>
    <p:sldId id="285" r:id="rId42"/>
    <p:sldId id="286" r:id="rId43"/>
    <p:sldId id="309" r:id="rId44"/>
    <p:sldId id="310" r:id="rId45"/>
    <p:sldId id="311" r:id="rId46"/>
    <p:sldId id="314" r:id="rId47"/>
    <p:sldId id="316" r:id="rId48"/>
    <p:sldId id="262" r:id="rId49"/>
    <p:sldId id="331" r:id="rId50"/>
    <p:sldId id="307" r:id="rId51"/>
    <p:sldId id="333" r:id="rId52"/>
    <p:sldId id="321" r:id="rId53"/>
    <p:sldId id="324" r:id="rId54"/>
    <p:sldId id="319" r:id="rId55"/>
    <p:sldId id="323" r:id="rId56"/>
    <p:sldId id="320" r:id="rId57"/>
    <p:sldId id="363" r:id="rId58"/>
    <p:sldId id="266" r:id="rId59"/>
    <p:sldId id="275" r:id="rId60"/>
    <p:sldId id="274" r:id="rId61"/>
    <p:sldId id="257" r:id="rId62"/>
    <p:sldId id="362" r:id="rId6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0099"/>
    <a:srgbClr val="FF66CC"/>
    <a:srgbClr val="FF5050"/>
    <a:srgbClr val="FFCC66"/>
    <a:srgbClr val="3366FF"/>
    <a:srgbClr val="CCFF99"/>
    <a:srgbClr val="008000"/>
    <a:srgbClr val="CC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618" autoAdjust="0"/>
  </p:normalViewPr>
  <p:slideViewPr>
    <p:cSldViewPr>
      <p:cViewPr>
        <p:scale>
          <a:sx n="60" d="100"/>
          <a:sy n="60" d="100"/>
        </p:scale>
        <p:origin x="-1272" y="8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varScale="1">
        <p:scale>
          <a:sx n="63" d="100"/>
          <a:sy n="63" d="100"/>
        </p:scale>
        <p:origin x="-107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2007_Workbook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latin typeface="Garamond" pitchFamily="18" charset="0"/>
              </a:defRPr>
            </a:pPr>
            <a:r>
              <a:rPr lang="en-US" sz="4400" dirty="0">
                <a:latin typeface="Garamond" pitchFamily="18" charset="0"/>
              </a:rPr>
              <a:t>US Religious Affiliations, 2008</a:t>
            </a:r>
          </a:p>
        </c:rich>
      </c:tx>
      <c:layout>
        <c:manualLayout>
          <c:xMode val="edge"/>
          <c:yMode val="edge"/>
          <c:x val="0.15124037620297479"/>
          <c:y val="0"/>
        </c:manualLayout>
      </c:layout>
    </c:title>
    <c:plotArea>
      <c:layout>
        <c:manualLayout>
          <c:layoutTarget val="inner"/>
          <c:xMode val="edge"/>
          <c:yMode val="edge"/>
          <c:x val="0.14102909011373579"/>
          <c:y val="0.14583333333333348"/>
          <c:w val="0.52152777777777759"/>
          <c:h val="0.82346491228070173"/>
        </c:manualLayout>
      </c:layout>
      <c:pieChart>
        <c:varyColors val="1"/>
        <c:ser>
          <c:idx val="0"/>
          <c:order val="0"/>
          <c:tx>
            <c:strRef>
              <c:f>Sheet1!$B$1</c:f>
              <c:strCache>
                <c:ptCount val="1"/>
                <c:pt idx="0">
                  <c:v>US Religious Affiliations, 2008</c:v>
                </c:pt>
              </c:strCache>
            </c:strRef>
          </c:tx>
          <c:spPr>
            <a:solidFill>
              <a:srgbClr val="0070C0"/>
            </a:solidFill>
            <a:ln>
              <a:solidFill>
                <a:schemeClr val="tx1"/>
              </a:solidFill>
            </a:ln>
          </c:spPr>
          <c:explosion val="34"/>
          <c:dPt>
            <c:idx val="0"/>
            <c:explosion val="28"/>
          </c:dPt>
          <c:dPt>
            <c:idx val="1"/>
            <c:spPr>
              <a:solidFill>
                <a:srgbClr val="00B0F0"/>
              </a:solidFill>
              <a:ln>
                <a:solidFill>
                  <a:schemeClr val="tx1"/>
                </a:solidFill>
              </a:ln>
            </c:spPr>
          </c:dPt>
          <c:dPt>
            <c:idx val="2"/>
            <c:spPr>
              <a:solidFill>
                <a:srgbClr val="0000CC"/>
              </a:solidFill>
              <a:ln>
                <a:solidFill>
                  <a:schemeClr val="tx1"/>
                </a:solidFill>
              </a:ln>
            </c:spPr>
          </c:dPt>
          <c:dPt>
            <c:idx val="3"/>
            <c:spPr>
              <a:solidFill>
                <a:srgbClr val="008000"/>
              </a:solidFill>
              <a:ln>
                <a:solidFill>
                  <a:schemeClr val="tx1"/>
                </a:solidFill>
              </a:ln>
            </c:spPr>
          </c:dPt>
          <c:cat>
            <c:strRef>
              <c:f>Sheet1!$A$2:$A$5</c:f>
              <c:strCache>
                <c:ptCount val="4"/>
                <c:pt idx="0">
                  <c:v>Christians, 78.4%</c:v>
                </c:pt>
                <c:pt idx="1">
                  <c:v>Jews, 1.7%</c:v>
                </c:pt>
                <c:pt idx="2">
                  <c:v>Other,3.2%</c:v>
                </c:pt>
                <c:pt idx="3">
                  <c:v>Unaffiliated, 16.1%</c:v>
                </c:pt>
              </c:strCache>
            </c:strRef>
          </c:cat>
          <c:val>
            <c:numRef>
              <c:f>Sheet1!$B$2:$B$5</c:f>
              <c:numCache>
                <c:formatCode>General</c:formatCode>
                <c:ptCount val="4"/>
                <c:pt idx="0">
                  <c:v>78.400000000000006</c:v>
                </c:pt>
                <c:pt idx="1">
                  <c:v>1.7000000000000006</c:v>
                </c:pt>
                <c:pt idx="2">
                  <c:v>3.2</c:v>
                </c:pt>
                <c:pt idx="3">
                  <c:v>16.100000000000001</c:v>
                </c:pt>
              </c:numCache>
            </c:numRef>
          </c:val>
        </c:ser>
        <c:dLbls/>
        <c:firstSliceAng val="0"/>
      </c:pieChart>
    </c:plotArea>
    <c:legend>
      <c:legendPos val="r"/>
      <c:layout>
        <c:manualLayout>
          <c:xMode val="edge"/>
          <c:yMode val="edge"/>
          <c:x val="0.59108606736657954"/>
          <c:y val="0.22359113827876786"/>
          <c:w val="0.40058059930008794"/>
          <c:h val="0.61751070589860457"/>
        </c:manualLayout>
      </c:layout>
      <c:txPr>
        <a:bodyPr/>
        <a:lstStyle/>
        <a:p>
          <a:pPr>
            <a:defRPr sz="2800"/>
          </a:pPr>
          <a:endParaRPr lang="en-US"/>
        </a:p>
      </c:txPr>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4.3478260869565223E-2"/>
          <c:y val="0.18770881580978854"/>
          <c:w val="0.5312710259043707"/>
          <c:h val="0.71877844681179615"/>
        </c:manualLayout>
      </c:layout>
      <c:pieChart>
        <c:varyColors val="1"/>
        <c:ser>
          <c:idx val="0"/>
          <c:order val="0"/>
          <c:tx>
            <c:strRef>
              <c:f>Sheet1!$B$1</c:f>
              <c:strCache>
                <c:ptCount val="1"/>
                <c:pt idx="0">
                  <c:v>Divisions of American Christianity</c:v>
                </c:pt>
              </c:strCache>
            </c:strRef>
          </c:tx>
          <c:explosion val="25"/>
          <c:dPt>
            <c:idx val="0"/>
            <c:spPr>
              <a:solidFill>
                <a:srgbClr val="0070C0"/>
              </a:solidFill>
              <a:ln>
                <a:solidFill>
                  <a:schemeClr val="tx1"/>
                </a:solidFill>
              </a:ln>
            </c:spPr>
          </c:dPt>
          <c:dPt>
            <c:idx val="1"/>
            <c:explosion val="21"/>
            <c:spPr>
              <a:solidFill>
                <a:srgbClr val="0099FF"/>
              </a:solidFill>
              <a:ln>
                <a:solidFill>
                  <a:schemeClr val="tx1"/>
                </a:solidFill>
              </a:ln>
            </c:spPr>
          </c:dPt>
          <c:dPt>
            <c:idx val="2"/>
            <c:spPr>
              <a:solidFill>
                <a:srgbClr val="000099"/>
              </a:solidFill>
              <a:ln>
                <a:solidFill>
                  <a:schemeClr val="tx1"/>
                </a:solidFill>
              </a:ln>
            </c:spPr>
          </c:dPt>
          <c:dPt>
            <c:idx val="3"/>
            <c:explosion val="24"/>
            <c:spPr>
              <a:solidFill>
                <a:srgbClr val="006600"/>
              </a:solidFill>
              <a:ln>
                <a:solidFill>
                  <a:schemeClr val="tx1"/>
                </a:solidFill>
              </a:ln>
            </c:spPr>
          </c:dPt>
          <c:cat>
            <c:strRef>
              <c:f>Sheet1!$A$2:$A$5</c:f>
              <c:strCache>
                <c:ptCount val="4"/>
                <c:pt idx="0">
                  <c:v>Mainstream Christians, 46%</c:v>
                </c:pt>
                <c:pt idx="1">
                  <c:v>Conservative Christians, 40%</c:v>
                </c:pt>
                <c:pt idx="2">
                  <c:v>Other Religions, 4.9</c:v>
                </c:pt>
                <c:pt idx="3">
                  <c:v>Unaffiliated, 16.1</c:v>
                </c:pt>
              </c:strCache>
            </c:strRef>
          </c:cat>
          <c:val>
            <c:numRef>
              <c:f>Sheet1!$B$2:$B$5</c:f>
              <c:numCache>
                <c:formatCode>General</c:formatCode>
                <c:ptCount val="4"/>
                <c:pt idx="0">
                  <c:v>46</c:v>
                </c:pt>
                <c:pt idx="1">
                  <c:v>40</c:v>
                </c:pt>
                <c:pt idx="2">
                  <c:v>4.9000000000000004</c:v>
                </c:pt>
                <c:pt idx="3">
                  <c:v>16.100000000000001</c:v>
                </c:pt>
              </c:numCache>
            </c:numRef>
          </c:val>
        </c:ser>
        <c:dLbls/>
        <c:firstSliceAng val="0"/>
      </c:pieChart>
    </c:plotArea>
    <c:legend>
      <c:legendPos val="r"/>
      <c:layout>
        <c:manualLayout>
          <c:xMode val="edge"/>
          <c:yMode val="edge"/>
          <c:x val="0.59992319981741393"/>
          <c:y val="0.2125786629612475"/>
          <c:w val="0.4000768001825859"/>
          <c:h val="0.61013679172456359"/>
        </c:manualLayout>
      </c:layout>
      <c:txPr>
        <a:bodyPr/>
        <a:lstStyle/>
        <a:p>
          <a:pPr>
            <a:defRPr sz="3200">
              <a:latin typeface="Garamond" pitchFamily="18" charset="0"/>
            </a:defRPr>
          </a:pPr>
          <a:endParaRPr lang="en-US"/>
        </a:p>
      </c:txPr>
    </c:legend>
    <c:plotVisOnly val="1"/>
    <c:dispBlanksAs val="zero"/>
  </c:chart>
  <c:txPr>
    <a:bodyPr/>
    <a:lstStyle/>
    <a:p>
      <a:pPr>
        <a:defRPr sz="1800"/>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0.08696</cdr:x>
      <cdr:y>0</cdr:y>
    </cdr:from>
    <cdr:to>
      <cdr:x>0.90435</cdr:x>
      <cdr:y>0.14118</cdr:y>
    </cdr:to>
    <cdr:sp macro="" textlink="">
      <cdr:nvSpPr>
        <cdr:cNvPr id="2" name="TextBox 1"/>
        <cdr:cNvSpPr txBox="1"/>
      </cdr:nvSpPr>
      <cdr:spPr>
        <a:xfrm xmlns:a="http://schemas.openxmlformats.org/drawingml/2006/main">
          <a:off x="762000" y="0"/>
          <a:ext cx="71628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400" dirty="0" smtClean="0">
              <a:latin typeface="Garamond" pitchFamily="18" charset="0"/>
            </a:rPr>
            <a:t>Divisions of American Christianity</a:t>
          </a:r>
          <a:endParaRPr lang="en-US" sz="4400" dirty="0">
            <a:latin typeface="Garamond"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BA584BB-8828-4DA1-B2D2-D2B1A07CC919}" type="slidenum">
              <a:rPr lang="en-US"/>
              <a:pPr>
                <a:defRPr/>
              </a:pPr>
              <a:t>‹#›</a:t>
            </a:fld>
            <a:endParaRPr lang="en-US"/>
          </a:p>
        </p:txBody>
      </p:sp>
    </p:spTree>
    <p:extLst>
      <p:ext uri="{BB962C8B-B14F-4D97-AF65-F5344CB8AC3E}">
        <p14:creationId xmlns:p14="http://schemas.microsoft.com/office/powerpoint/2010/main" xmlns="" val="15810153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b="0" kern="1200">
        <a:solidFill>
          <a:schemeClr val="tx1"/>
        </a:solidFill>
        <a:latin typeface="Garamond" pitchFamily="18" charset="0"/>
        <a:ea typeface="+mn-ea"/>
        <a:cs typeface="+mn-cs"/>
      </a:defRPr>
    </a:lvl1pPr>
    <a:lvl2pPr marL="457200" algn="l" rtl="0" eaLnBrk="0" fontAlgn="base" hangingPunct="0">
      <a:spcBef>
        <a:spcPct val="30000"/>
      </a:spcBef>
      <a:spcAft>
        <a:spcPct val="0"/>
      </a:spcAft>
      <a:defRPr sz="1400" b="0" kern="1200">
        <a:solidFill>
          <a:schemeClr val="tx1"/>
        </a:solidFill>
        <a:latin typeface="Garamond" pitchFamily="18" charset="0"/>
        <a:ea typeface="+mn-ea"/>
        <a:cs typeface="+mn-cs"/>
      </a:defRPr>
    </a:lvl2pPr>
    <a:lvl3pPr marL="914400" algn="l" rtl="0" eaLnBrk="0" fontAlgn="base" hangingPunct="0">
      <a:spcBef>
        <a:spcPct val="30000"/>
      </a:spcBef>
      <a:spcAft>
        <a:spcPct val="0"/>
      </a:spcAft>
      <a:defRPr sz="1400" b="0" kern="1200">
        <a:solidFill>
          <a:schemeClr val="tx1"/>
        </a:solidFill>
        <a:latin typeface="Garamond" pitchFamily="18" charset="0"/>
        <a:ea typeface="+mn-ea"/>
        <a:cs typeface="+mn-cs"/>
      </a:defRPr>
    </a:lvl3pPr>
    <a:lvl4pPr marL="1371600" algn="l" rtl="0" eaLnBrk="0" fontAlgn="base" hangingPunct="0">
      <a:spcBef>
        <a:spcPct val="30000"/>
      </a:spcBef>
      <a:spcAft>
        <a:spcPct val="0"/>
      </a:spcAft>
      <a:defRPr sz="1400" b="0" kern="1200">
        <a:solidFill>
          <a:schemeClr val="tx1"/>
        </a:solidFill>
        <a:latin typeface="Garamond" pitchFamily="18" charset="0"/>
        <a:ea typeface="+mn-ea"/>
        <a:cs typeface="+mn-cs"/>
      </a:defRPr>
    </a:lvl4pPr>
    <a:lvl5pPr marL="1828800" algn="l" rtl="0" eaLnBrk="0" fontAlgn="base" hangingPunct="0">
      <a:spcBef>
        <a:spcPct val="30000"/>
      </a:spcBef>
      <a:spcAft>
        <a:spcPct val="0"/>
      </a:spcAft>
      <a:defRPr sz="1400" b="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FFDF053A-1555-46E4-A1F2-BE8B133F4453}" type="slidenum">
              <a:rPr lang="en-US" smtClean="0"/>
              <a:pPr/>
              <a:t>1</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US" dirty="0" smtClean="0"/>
              <a:t>NCSE is a</a:t>
            </a:r>
            <a:r>
              <a:rPr lang="en-US" baseline="0" dirty="0" smtClean="0"/>
              <a:t> nonprofit organization founded by scientists and teachers in the early 1980s</a:t>
            </a:r>
          </a:p>
          <a:p>
            <a:pPr eaLnBrk="1" hangingPunct="1"/>
            <a:r>
              <a:rPr lang="en-US" dirty="0" smtClean="0"/>
              <a:t>A movement called “creation</a:t>
            </a:r>
            <a:r>
              <a:rPr lang="en-US" baseline="0" dirty="0" smtClean="0"/>
              <a:t> science” was claiming that a Biblical literalist view of creation could be supported by science, and thus should be taught alongside evolution in science classes</a:t>
            </a:r>
          </a:p>
          <a:p>
            <a:pPr eaLnBrk="1" hangingPunct="1"/>
            <a:r>
              <a:rPr lang="en-US" baseline="0" dirty="0" smtClean="0"/>
              <a:t>Scientists and teachers (and other citizens) united to defeat proposed laws that would require equal time for creation science</a:t>
            </a:r>
          </a:p>
          <a:p>
            <a:pPr eaLnBrk="1" hangingPunct="1"/>
            <a:r>
              <a:rPr lang="en-US" baseline="0" dirty="0" smtClean="0"/>
              <a:t>NCSE has continued to support teachers, museums, zoos, science centers and even National Park Service personnel who face opposition for the teaching of evolution</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p>
            <a:fld id="{6F827543-C92A-4DFD-9B9E-8910E0CE55C2}" type="slidenum">
              <a:rPr lang="en-US" smtClean="0"/>
              <a:pPr/>
              <a:t>10</a:t>
            </a:fld>
            <a:endParaRPr lang="en-US" smtClean="0"/>
          </a:p>
        </p:txBody>
      </p:sp>
      <p:sp>
        <p:nvSpPr>
          <p:cNvPr id="95235" name="Rectangle 2"/>
          <p:cNvSpPr>
            <a:spLocks noGrp="1" noChangeArrowheads="1"/>
          </p:cNvSpPr>
          <p:nvPr>
            <p:ph type="body" idx="1"/>
          </p:nvPr>
        </p:nvSpPr>
        <p:spPr>
          <a:noFill/>
          <a:ln/>
        </p:spPr>
        <p:txBody>
          <a:bodyPr/>
          <a:lstStyle/>
          <a:p>
            <a:r>
              <a:rPr lang="en-US" dirty="0" smtClean="0"/>
              <a:t>The first pillar is to challenge the validity</a:t>
            </a:r>
            <a:r>
              <a:rPr lang="en-US" baseline="0" dirty="0" smtClean="0"/>
              <a:t> of the science – it’s claimed that the science is unsettled or weak, </a:t>
            </a:r>
          </a:p>
          <a:p>
            <a:r>
              <a:rPr lang="en-US" baseline="0" dirty="0" smtClean="0"/>
              <a:t>The second is an ideological pillar – evolution or global warming must be rejected because it is not compatible with some ideological view</a:t>
            </a:r>
          </a:p>
          <a:p>
            <a:r>
              <a:rPr lang="en-US" baseline="0" dirty="0" smtClean="0"/>
              <a:t>And finally, the third pillar reflects cultural values important to American society – fairness and balance, free speech, letting all voices be heard, etc. An application of this in the educational setting is to contend for equal time laws, which was done with creation science in the 1970s and 80s, and is being done today with “Academic Freedom Laws” which promote the teaching of creationism </a:t>
            </a:r>
            <a:r>
              <a:rPr lang="en-US" baseline="0" dirty="0" smtClean="0"/>
              <a:t>and GW denial in </a:t>
            </a:r>
            <a:r>
              <a:rPr lang="en-US" baseline="0" dirty="0" smtClean="0"/>
              <a:t>the guise of critical thinking and academic freedom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95236" name="Rectangle 3"/>
          <p:cNvSpPr>
            <a:spLocks noGrp="1" noRot="1" noChangeAspect="1" noChangeArrowheads="1" noTextEdit="1"/>
          </p:cNvSpPr>
          <p:nvPr>
            <p:ph type="sldImg"/>
          </p:nvPr>
        </p:nvSpPr>
        <p:spPr>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p>
            <a:fld id="{6F827543-C92A-4DFD-9B9E-8910E0CE55C2}" type="slidenum">
              <a:rPr lang="en-US" smtClean="0"/>
              <a:pPr/>
              <a:t>11</a:t>
            </a:fld>
            <a:endParaRPr lang="en-US" smtClean="0"/>
          </a:p>
        </p:txBody>
      </p:sp>
      <p:sp>
        <p:nvSpPr>
          <p:cNvPr id="95235" name="Rectangle 2"/>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cultural pillar reflects similarities in framing and rhetoric used by antievolutionists and GW contrarians to present their views to the public, but also sincere beliefs in the ideological and cultural values being expressed</a:t>
            </a:r>
          </a:p>
          <a:p>
            <a:pPr eaLnBrk="1" hangingPunct="1"/>
            <a:r>
              <a:rPr lang="en-US" baseline="0" dirty="0" smtClean="0"/>
              <a:t>It </a:t>
            </a:r>
            <a:r>
              <a:rPr lang="en-US" baseline="0" dirty="0" smtClean="0"/>
              <a:t>is the second and third pillars that provide the motivation for both antievolutionism and GW contrarianism, rather than the allegedly poor science of these fields</a:t>
            </a:r>
          </a:p>
          <a:p>
            <a:pPr eaLnBrk="1" hangingPunct="1"/>
            <a:r>
              <a:rPr lang="en-US" baseline="0" dirty="0" smtClean="0"/>
              <a:t>Most of the objection springs from what opponents consider negative implications or consequences if the science is correct.</a:t>
            </a:r>
          </a:p>
          <a:p>
            <a:pPr eaLnBrk="1" hangingPunct="1"/>
            <a:r>
              <a:rPr lang="en-US" baseline="0" dirty="0" smtClean="0"/>
              <a:t>Creationists: if evolution is true (they believe) then there is no God; for GW contrarians, if things are as dire as the other side claims, then we will have to make unacceptable (to them) changes in their way of living, giving up personal freedoms, etc.</a:t>
            </a:r>
          </a:p>
          <a:p>
            <a:pPr eaLnBrk="1" hangingPunct="1"/>
            <a:r>
              <a:rPr lang="en-US" baseline="0" dirty="0" smtClean="0"/>
              <a:t>Since these positions are unthinkable, the science must be wrong</a:t>
            </a:r>
          </a:p>
          <a:p>
            <a:r>
              <a:rPr lang="en-US" dirty="0" smtClean="0"/>
              <a:t>Let’s start with the</a:t>
            </a:r>
            <a:r>
              <a:rPr lang="en-US" baseline="0" dirty="0" smtClean="0"/>
              <a:t> first pillar – questioning the science</a:t>
            </a:r>
            <a:endParaRPr lang="en-US" dirty="0" smtClean="0"/>
          </a:p>
        </p:txBody>
      </p:sp>
      <p:sp>
        <p:nvSpPr>
          <p:cNvPr id="95236" name="Rectangle 3"/>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DD18B203-95BA-474D-96E3-65E5C4B8C899}" type="slidenum">
              <a:rPr lang="en-US" smtClean="0"/>
              <a:pPr/>
              <a:t>12</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r>
              <a:rPr lang="en-US" baseline="0" dirty="0" smtClean="0"/>
              <a:t>Questioning the science is fundamental to </a:t>
            </a:r>
            <a:r>
              <a:rPr lang="en-US" baseline="0" dirty="0" err="1" smtClean="0"/>
              <a:t>denialism</a:t>
            </a:r>
            <a:r>
              <a:rPr lang="en-US" baseline="0" dirty="0" smtClean="0"/>
              <a:t>, as illustrated by </a:t>
            </a:r>
            <a:r>
              <a:rPr lang="en-US" baseline="0" dirty="0" err="1" smtClean="0"/>
              <a:t>Oreskes</a:t>
            </a:r>
            <a:r>
              <a:rPr lang="en-US" baseline="0" dirty="0" smtClean="0"/>
              <a:t> and Conway in their book “Merchants of Doubt” </a:t>
            </a:r>
          </a:p>
          <a:p>
            <a:r>
              <a:rPr lang="en-US" baseline="0" dirty="0" smtClean="0"/>
              <a:t>William Jennings Bryan challenged the validity of evolution in the Scopes Trial in 1925</a:t>
            </a:r>
          </a:p>
          <a:p>
            <a:r>
              <a:rPr lang="en-US" baseline="0" dirty="0" smtClean="0"/>
              <a:t>More recently, it was used by the tobacco companies during the decades that public health organizations attempted to demonstrate that smoking caused cancer, addiction, heart disease and other conditions</a:t>
            </a:r>
          </a:p>
          <a:p>
            <a:r>
              <a:rPr lang="en-US" baseline="0" dirty="0" smtClean="0"/>
              <a:t>Tobacco companies claimed that the science is not yet settled on the issue – even well beyond the point where there was a strong scientific consensus that smoking was bad for your health</a:t>
            </a:r>
          </a:p>
          <a:p>
            <a:r>
              <a:rPr lang="en-US" baseline="0" dirty="0" smtClean="0"/>
              <a:t>Their belief was that as long as they could create doubt in the public’s mind about whether or not the science was settled, they could avoid restrictions on their business, such as warning labels, ability to advertise, advertisement to kids, etc.</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of course – in the case of evolution and GW, you are manufacturing a lack of certainty, rather than reflecting one</a:t>
            </a:r>
          </a:p>
          <a:p>
            <a:endParaRPr lang="en-US" baseline="0" dirty="0" smtClean="0"/>
          </a:p>
          <a:p>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DD18B203-95BA-474D-96E3-65E5C4B8C899}" type="slidenum">
              <a:rPr lang="en-US" smtClean="0"/>
              <a:pPr/>
              <a:t>13</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One means of challenging the science is to showcase some scientists who deny the consensus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Tobacco companies, creationists, and GW deniers all have used this approach effectively</a:t>
            </a:r>
            <a:endParaRPr lang="en-US" dirty="0" smtClean="0"/>
          </a:p>
          <a:p>
            <a:r>
              <a:rPr lang="en-US" dirty="0" smtClean="0"/>
              <a:t>DI </a:t>
            </a:r>
            <a:r>
              <a:rPr lang="en-US" baseline="0" dirty="0" smtClean="0"/>
              <a:t>has its list of Scientists doubting Darwinism – somewhat over 800 now</a:t>
            </a:r>
          </a:p>
          <a:p>
            <a:r>
              <a:rPr lang="en-US" baseline="0" dirty="0" smtClean="0"/>
              <a:t>Oregon Institute of Science and Medicine (run by a man named Arthur Robinson and his sons) has an impressive-sounding 30,000 scientists on their equivalent petition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Signatories must have a bachelors degree or higher</a:t>
            </a:r>
          </a:p>
          <a:p>
            <a:r>
              <a:rPr lang="en-US" baseline="0" dirty="0" smtClean="0"/>
              <a:t>However, they are drawn from a fairly random list of sciences including medicine, engineering, veterinary medicine, agriculture, computer science, as well as climate science. About a third, and the largest category (almost 10K) was “general science”. Also are questions as to the validity of many of the signatures</a:t>
            </a:r>
          </a:p>
          <a:p>
            <a:r>
              <a:rPr lang="en-US" baseline="0" dirty="0" smtClean="0"/>
              <a:t>But in any event – even 30,000 scientists is a small fraction of the number of people receiving degrees in science since the 1970s -- .3%</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DD18B203-95BA-474D-96E3-65E5C4B8C899}" type="slidenum">
              <a:rPr lang="en-US" smtClean="0"/>
              <a:pPr/>
              <a:t>14</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r>
              <a:rPr lang="en-US" baseline="0" dirty="0" smtClean="0"/>
              <a:t>And </a:t>
            </a:r>
            <a:r>
              <a:rPr lang="en-US" baseline="0" dirty="0" smtClean="0"/>
              <a:t>of </a:t>
            </a:r>
            <a:r>
              <a:rPr lang="en-US" baseline="0" dirty="0" smtClean="0"/>
              <a:t>course </a:t>
            </a:r>
            <a:r>
              <a:rPr lang="en-US" baseline="0" dirty="0" smtClean="0"/>
              <a:t>the big point to be made to the public about these </a:t>
            </a:r>
            <a:r>
              <a:rPr lang="en-US" baseline="0" dirty="0" smtClean="0"/>
              <a:t>claims of substantial numbers of scientists doubting either evolution or GW: the number of scientists on the “other side” is miniscule compared to the number accepting either evolution of GW</a:t>
            </a:r>
          </a:p>
          <a:p>
            <a:r>
              <a:rPr lang="en-US" baseline="0" dirty="0" smtClean="0"/>
              <a:t>The public tends to hear the media’s commitment to “balance” – which is presenting all sides of an argument – as meaning both sides have equal weight</a:t>
            </a:r>
          </a:p>
          <a:p>
            <a:r>
              <a:rPr lang="en-US" baseline="0" dirty="0" smtClean="0"/>
              <a:t>Which they don’t, in this case</a:t>
            </a:r>
            <a:endParaRPr lang="en-US" dirty="0" smtClean="0"/>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DD18B203-95BA-474D-96E3-65E5C4B8C899}" type="slidenum">
              <a:rPr lang="en-US" smtClean="0"/>
              <a:pPr/>
              <a:t>15</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r>
              <a:rPr lang="en-US" b="0" dirty="0" smtClean="0"/>
              <a:t>In addition to suggesting that there are lots of scientists rejecting evolution and GW, these</a:t>
            </a:r>
            <a:r>
              <a:rPr lang="en-US" b="0" baseline="0" dirty="0" smtClean="0"/>
              <a:t> contrarians</a:t>
            </a:r>
            <a:r>
              <a:rPr lang="en-US" b="0" dirty="0" smtClean="0"/>
              <a:t> </a:t>
            </a:r>
            <a:r>
              <a:rPr lang="en-US" b="0" baseline="0" dirty="0" smtClean="0"/>
              <a:t>will also inflate small issues to distract the public from the large amount of data and inference supporting these sciences</a:t>
            </a:r>
          </a:p>
          <a:p>
            <a:r>
              <a:rPr lang="en-US" b="0" dirty="0" smtClean="0"/>
              <a:t>Perhaps best example of this for GW is</a:t>
            </a:r>
            <a:r>
              <a:rPr lang="en-US" b="0" baseline="0" dirty="0" smtClean="0"/>
              <a:t> </a:t>
            </a:r>
            <a:r>
              <a:rPr lang="en-US" b="0" dirty="0" smtClean="0"/>
              <a:t>the fuss over leaked University of E. Anglia emails</a:t>
            </a:r>
            <a:r>
              <a:rPr lang="en-US" b="0" baseline="0" dirty="0" smtClean="0"/>
              <a:t> – “</a:t>
            </a:r>
            <a:r>
              <a:rPr lang="en-US" b="0" baseline="0" dirty="0" err="1" smtClean="0"/>
              <a:t>climategate</a:t>
            </a:r>
            <a:r>
              <a:rPr lang="en-US" b="0" baseline="0" dirty="0" smtClean="0"/>
              <a:t>”</a:t>
            </a:r>
          </a:p>
          <a:p>
            <a:r>
              <a:rPr lang="en-US" b="0" baseline="0" dirty="0" smtClean="0"/>
              <a:t>Scientists talking to one another over a period of several years, using the typical shorthand that people use in email – not realizing that it would be read line by line by opponents</a:t>
            </a:r>
          </a:p>
          <a:p>
            <a:r>
              <a:rPr lang="en-US" b="0" baseline="0" dirty="0" smtClean="0"/>
              <a:t>Should </a:t>
            </a:r>
            <a:r>
              <a:rPr lang="en-US" b="0" baseline="0" dirty="0" err="1" smtClean="0"/>
              <a:t>climategate</a:t>
            </a:r>
            <a:r>
              <a:rPr lang="en-US" b="0" baseline="0" dirty="0" smtClean="0"/>
              <a:t> arise</a:t>
            </a:r>
            <a:r>
              <a:rPr lang="en-US" b="0" baseline="0" dirty="0" smtClean="0"/>
              <a:t>, it’s useful to note that a half dozen investigative agencies have examined the emails and concluded that there were no fraudulent acts or violations of ethics</a:t>
            </a:r>
          </a:p>
          <a:p>
            <a:r>
              <a:rPr lang="en-US" b="0" baseline="0" dirty="0" smtClean="0"/>
              <a:t>Still, this meme continues to poison the public’s view of climate science – and even science as a whole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97E65DF-4B91-431A-B66B-5B7791FFCED5}" type="slidenum">
              <a:rPr lang="en-US" sz="1200" smtClean="0"/>
              <a:pPr eaLnBrk="1" hangingPunct="1"/>
              <a:t>16</a:t>
            </a:fld>
            <a:endParaRPr lang="en-US" sz="1200" smtClean="0"/>
          </a:p>
        </p:txBody>
      </p:sp>
      <p:sp>
        <p:nvSpPr>
          <p:cNvPr id="47107" name="Rectangle 2"/>
          <p:cNvSpPr>
            <a:spLocks noGrp="1" noRot="1" noChangeAspect="1" noChangeArrowheads="1" noTextEdit="1"/>
          </p:cNvSpPr>
          <p:nvPr>
            <p:ph type="sldImg"/>
          </p:nvPr>
        </p:nvSpPr>
        <p:spPr>
          <a:xfrm>
            <a:off x="1144588" y="685800"/>
            <a:ext cx="4570412" cy="3427413"/>
          </a:xfrm>
          <a:ln w="12700" cap="flat">
            <a:solidFill>
              <a:schemeClr val="tx1"/>
            </a:solidFill>
          </a:ln>
        </p:spPr>
      </p:sp>
      <p:sp>
        <p:nvSpPr>
          <p:cNvPr id="47108"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eaLnBrk="1" hangingPunct="1"/>
            <a:r>
              <a:rPr lang="en-US" dirty="0" smtClean="0"/>
              <a:t>For evolution,</a:t>
            </a:r>
            <a:r>
              <a:rPr lang="en-US" baseline="0" dirty="0" smtClean="0"/>
              <a:t> many good examples of distraction can be found in Jonathan </a:t>
            </a:r>
            <a:r>
              <a:rPr lang="en-US" baseline="0" dirty="0" err="1" smtClean="0"/>
              <a:t>Wells’s</a:t>
            </a:r>
            <a:r>
              <a:rPr lang="en-US" baseline="0" dirty="0" smtClean="0"/>
              <a:t> “Icons of Evolution”, which attacks the validity of evolution largely by attacking the credibility of scientists, but also the quality of the data</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06AF65-BF9D-4F48-A167-D3B16CAEA846}" type="slidenum">
              <a:rPr lang="en-US" sz="1200" smtClean="0"/>
              <a:pPr eaLnBrk="1" hangingPunct="1"/>
              <a:t>17</a:t>
            </a:fld>
            <a:endParaRPr lang="en-US" sz="1200" smtClean="0"/>
          </a:p>
        </p:txBody>
      </p:sp>
      <p:sp>
        <p:nvSpPr>
          <p:cNvPr id="67587" name="Rectangle 2"/>
          <p:cNvSpPr>
            <a:spLocks noGrp="1" noRot="1" noChangeAspect="1" noChangeArrowheads="1" noTextEdit="1"/>
          </p:cNvSpPr>
          <p:nvPr>
            <p:ph type="sldImg"/>
          </p:nvPr>
        </p:nvSpPr>
        <p:spPr>
          <a:xfrm>
            <a:off x="1144588" y="687388"/>
            <a:ext cx="4568825" cy="3425825"/>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0" dirty="0" smtClean="0"/>
              <a:t>One example from</a:t>
            </a:r>
            <a:r>
              <a:rPr lang="en-US" b="0" baseline="0" dirty="0" smtClean="0"/>
              <a:t> Wells is his treatment of the 19</a:t>
            </a:r>
            <a:r>
              <a:rPr lang="en-US" b="0" baseline="30000" dirty="0" smtClean="0"/>
              <a:t>th</a:t>
            </a:r>
            <a:r>
              <a:rPr lang="en-US" b="0" baseline="0" dirty="0" smtClean="0"/>
              <a:t> C German embryologist, Ernst Haeckel, whom he accuses of fraudulently </a:t>
            </a:r>
            <a:r>
              <a:rPr lang="en-US" b="0" baseline="0" dirty="0" err="1" smtClean="0"/>
              <a:t>mis</a:t>
            </a:r>
            <a:r>
              <a:rPr lang="en-US" b="0" baseline="0" dirty="0" smtClean="0"/>
              <a:t>-drawing his vertebrate embryos to make them accord more to his theories </a:t>
            </a:r>
          </a:p>
          <a:p>
            <a:pPr eaLnBrk="1" hangingPunct="1"/>
            <a:r>
              <a:rPr lang="en-US" b="0" baseline="0" dirty="0" smtClean="0"/>
              <a:t>This isn’t the place to discuss Haeckel, but there is reason to cut him a little slack, given the kind of magnifying equipment available to him in the 19</a:t>
            </a:r>
            <a:r>
              <a:rPr lang="en-US" b="0" baseline="30000" dirty="0" smtClean="0"/>
              <a:t>th</a:t>
            </a:r>
            <a:r>
              <a:rPr lang="en-US" b="0" baseline="0" dirty="0" smtClean="0"/>
              <a:t> C </a:t>
            </a:r>
          </a:p>
          <a:p>
            <a:pPr eaLnBrk="1" hangingPunct="1"/>
            <a:r>
              <a:rPr lang="en-US" b="0" baseline="0" dirty="0" smtClean="0"/>
              <a:t>Well’s point is that because Haeckel (allegedly) faked his results, there is no link between developmental biology and evolution – therefore the evidence for evolution is weakened</a:t>
            </a:r>
          </a:p>
          <a:p>
            <a:pPr eaLnBrk="1" hangingPunct="1"/>
            <a:endParaRPr lang="en-US" b="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06AF65-BF9D-4F48-A167-D3B16CAEA846}" type="slidenum">
              <a:rPr lang="en-US" sz="1200" smtClean="0"/>
              <a:pPr eaLnBrk="1" hangingPunct="1"/>
              <a:t>18</a:t>
            </a:fld>
            <a:endParaRPr lang="en-US" sz="1200" smtClean="0"/>
          </a:p>
        </p:txBody>
      </p:sp>
      <p:sp>
        <p:nvSpPr>
          <p:cNvPr id="67587" name="Rectangle 2"/>
          <p:cNvSpPr>
            <a:spLocks noGrp="1" noRot="1" noChangeAspect="1" noChangeArrowheads="1" noTextEdit="1"/>
          </p:cNvSpPr>
          <p:nvPr>
            <p:ph type="sldImg"/>
          </p:nvPr>
        </p:nvSpPr>
        <p:spPr>
          <a:xfrm>
            <a:off x="1144588" y="687388"/>
            <a:ext cx="4568825" cy="3425825"/>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0" baseline="0" dirty="0" smtClean="0"/>
              <a:t>Of </a:t>
            </a:r>
            <a:r>
              <a:rPr lang="en-US" b="0" baseline="0" dirty="0" smtClean="0"/>
              <a:t>course, nothing could be farther from the truth: “</a:t>
            </a:r>
            <a:r>
              <a:rPr lang="en-US" b="0" baseline="0" dirty="0" err="1" smtClean="0"/>
              <a:t>evo-devo</a:t>
            </a:r>
            <a:r>
              <a:rPr lang="en-US" b="0" baseline="0" dirty="0" smtClean="0"/>
              <a:t>” is the hot biological field these days, and will be for some time to </a:t>
            </a:r>
            <a:r>
              <a:rPr lang="en-US" b="0" baseline="0" dirty="0" smtClean="0"/>
              <a:t>come</a:t>
            </a:r>
          </a:p>
          <a:p>
            <a:pPr eaLnBrk="1" hangingPunct="1"/>
            <a:r>
              <a:rPr lang="en-US" b="0" baseline="0" dirty="0" smtClean="0"/>
              <a:t>And </a:t>
            </a:r>
            <a:r>
              <a:rPr lang="en-US" b="0" baseline="0" dirty="0" err="1" smtClean="0"/>
              <a:t>haeckel’s</a:t>
            </a:r>
            <a:r>
              <a:rPr lang="en-US" b="0" baseline="0" dirty="0" smtClean="0"/>
              <a:t> basic point regarding homology of embryos still holds: the more recently two forms shared a common ancestor, the more similar be their embryos</a:t>
            </a:r>
            <a:endParaRPr lang="en-US" b="0" baseline="0" dirty="0" smtClean="0"/>
          </a:p>
          <a:p>
            <a:pPr eaLnBrk="1" hangingPunct="1"/>
            <a:endParaRPr lang="en-US" b="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Courtesy</a:t>
            </a:r>
            <a:r>
              <a:rPr lang="en-US" baseline="0" dirty="0" smtClean="0"/>
              <a:t> of Peter </a:t>
            </a:r>
            <a:r>
              <a:rPr lang="en-US" baseline="0" dirty="0" err="1" smtClean="0"/>
              <a:t>Gleick</a:t>
            </a:r>
            <a:endParaRPr lang="en-US" baseline="0" dirty="0" smtClean="0"/>
          </a:p>
          <a:p>
            <a:r>
              <a:rPr lang="en-US" baseline="0" dirty="0" smtClean="0"/>
              <a:t>Of course, climate change contrarians have a long list of what they claim are scientific challenges to especially global warming</a:t>
            </a:r>
          </a:p>
          <a:p>
            <a:r>
              <a:rPr lang="en-US" baseline="0" dirty="0" smtClean="0"/>
              <a:t>And, as with creationism, these claims have been refuted by scientists </a:t>
            </a:r>
          </a:p>
          <a:p>
            <a:r>
              <a:rPr lang="en-US" baseline="0" dirty="0" smtClean="0"/>
              <a:t>A very good place to find thoughtful refutations of the most common of these claims is skepticalscience.com</a:t>
            </a:r>
          </a:p>
          <a:p>
            <a:r>
              <a:rPr lang="en-US" baseline="0" dirty="0" smtClean="0"/>
              <a:t>In any regard, challenging the science is a mainstay of the evolution or CC contrarian arsenal</a:t>
            </a:r>
          </a:p>
          <a:p>
            <a:r>
              <a:rPr lang="en-US" baseline="0" dirty="0" smtClean="0"/>
              <a:t>And a thoughtful response is needed, because too often the enterprise of science is presented as dogmatic and close-minded by these contrarians, and it is a serious matter for this misunderstanding to persist</a:t>
            </a:r>
          </a:p>
          <a:p>
            <a:r>
              <a:rPr lang="en-US" baseline="0" dirty="0" smtClean="0"/>
              <a:t>One way of addressing this misconception, and also helping nonscientists to better understand the enterprise of science, is to remind people that even though scientific conclusions are subject to change, science is still reliable</a:t>
            </a:r>
          </a:p>
          <a:p>
            <a:r>
              <a:rPr lang="en-US" b="1" baseline="0" dirty="0" smtClean="0"/>
              <a:t>This is because not everything in science changes the same amount </a:t>
            </a:r>
          </a:p>
        </p:txBody>
      </p:sp>
      <p:sp>
        <p:nvSpPr>
          <p:cNvPr id="4" name="Slide Number Placeholder 3"/>
          <p:cNvSpPr>
            <a:spLocks noGrp="1"/>
          </p:cNvSpPr>
          <p:nvPr>
            <p:ph type="sldNum" sz="quarter" idx="10"/>
          </p:nvPr>
        </p:nvSpPr>
        <p:spPr/>
        <p:txBody>
          <a:bodyPr/>
          <a:lstStyle/>
          <a:p>
            <a:pPr>
              <a:defRPr/>
            </a:pPr>
            <a:fld id="{BBA584BB-8828-4DA1-B2D2-D2B1A07CC919}" type="slidenum">
              <a:rPr lang="en-US" smtClean="0"/>
              <a:pPr>
                <a:defRPr/>
              </a:pPr>
              <a:t>19</a:t>
            </a:fld>
            <a:endParaRPr lang="en-US"/>
          </a:p>
        </p:txBody>
      </p:sp>
    </p:spTree>
    <p:extLst>
      <p:ext uri="{BB962C8B-B14F-4D97-AF65-F5344CB8AC3E}">
        <p14:creationId xmlns:p14="http://schemas.microsoft.com/office/powerpoint/2010/main" xmlns="" val="194611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a:t>
            </a:r>
            <a:r>
              <a:rPr lang="en-US" baseline="0" dirty="0" smtClean="0"/>
              <a:t> years ago, </a:t>
            </a:r>
            <a:r>
              <a:rPr lang="en-US" dirty="0" smtClean="0"/>
              <a:t>NCSE began to notice</a:t>
            </a:r>
            <a:r>
              <a:rPr lang="en-US" baseline="0" dirty="0" smtClean="0"/>
              <a:t> that in legislation being submitted around the country, evolution was being bundled with GW as topics that teachers should address differently than other subjects in the curriculum</a:t>
            </a:r>
          </a:p>
          <a:p>
            <a:r>
              <a:rPr lang="en-US" baseline="0" dirty="0" smtClean="0"/>
              <a:t>Also often bundled were some other scientific ideas, OOL, stem cells, human cloning</a:t>
            </a:r>
          </a:p>
          <a:p>
            <a:r>
              <a:rPr lang="en-US" baseline="0" dirty="0" smtClean="0"/>
              <a:t>This got us interested in looking at the teaching of Global Warming/Climate change, and we found many parallels to our concerns with the teaching of evolution</a:t>
            </a:r>
          </a:p>
          <a:p>
            <a:r>
              <a:rPr lang="en-US" baseline="0" dirty="0" smtClean="0"/>
              <a:t>Let’s take a quick look at both of these controversies and their general characteristics</a:t>
            </a:r>
            <a:endParaRPr lang="en-US" dirty="0"/>
          </a:p>
        </p:txBody>
      </p:sp>
      <p:sp>
        <p:nvSpPr>
          <p:cNvPr id="4" name="Slide Number Placeholder 3"/>
          <p:cNvSpPr>
            <a:spLocks noGrp="1"/>
          </p:cNvSpPr>
          <p:nvPr>
            <p:ph type="sldNum" sz="quarter" idx="10"/>
          </p:nvPr>
        </p:nvSpPr>
        <p:spPr/>
        <p:txBody>
          <a:bodyPr/>
          <a:lstStyle/>
          <a:p>
            <a:pPr>
              <a:defRPr/>
            </a:pPr>
            <a:fld id="{BBA584BB-8828-4DA1-B2D2-D2B1A07CC919}" type="slidenum">
              <a:rPr lang="en-US" smtClean="0"/>
              <a:pPr>
                <a:defRPr/>
              </a:pPr>
              <a:t>2</a:t>
            </a:fld>
            <a:endParaRPr lang="en-US"/>
          </a:p>
        </p:txBody>
      </p:sp>
    </p:spTree>
    <p:extLst>
      <p:ext uri="{BB962C8B-B14F-4D97-AF65-F5344CB8AC3E}">
        <p14:creationId xmlns:p14="http://schemas.microsoft.com/office/powerpoint/2010/main" xmlns="" val="2950322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67C71E25-0636-4A74-AC7D-BA2BBFEE9FF4}" type="slidenum">
              <a:rPr lang="en-US" smtClean="0"/>
              <a:pPr/>
              <a:t>20</a:t>
            </a:fld>
            <a:endParaRPr lang="en-US" smtClean="0"/>
          </a:p>
        </p:txBody>
      </p:sp>
      <p:sp>
        <p:nvSpPr>
          <p:cNvPr id="200707"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00708" name="Rectangle 3"/>
          <p:cNvSpPr>
            <a:spLocks noGrp="1" noChangeArrowheads="1"/>
          </p:cNvSpPr>
          <p:nvPr>
            <p:ph type="body" idx="1"/>
          </p:nvPr>
        </p:nvSpPr>
        <p:spPr>
          <a:noFill/>
          <a:ln/>
        </p:spPr>
        <p:txBody>
          <a:bodyPr lIns="92075" tIns="46038" rIns="92075" bIns="46038"/>
          <a:lstStyle/>
          <a:p>
            <a:pPr eaLnBrk="1" hangingPunct="1"/>
            <a:r>
              <a:rPr lang="en-US" dirty="0" smtClean="0"/>
              <a:t>From physicist James </a:t>
            </a:r>
            <a:r>
              <a:rPr lang="en-US" dirty="0" err="1" smtClean="0"/>
              <a:t>Trefil</a:t>
            </a:r>
            <a:r>
              <a:rPr lang="en-US" dirty="0" smtClean="0"/>
              <a:t> : A consumer’s Guide to Pseudoscience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content of science can be viewed as 3 concentric rings</a:t>
            </a:r>
          </a:p>
          <a:p>
            <a:pPr eaLnBrk="1" hangingPunct="1"/>
            <a:r>
              <a:rPr lang="en-US" dirty="0" smtClean="0"/>
              <a:t>First, there are the core ideas of science – [discuss]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67C71E25-0636-4A74-AC7D-BA2BBFEE9FF4}" type="slidenum">
              <a:rPr lang="en-US" smtClean="0"/>
              <a:pPr/>
              <a:t>21</a:t>
            </a:fld>
            <a:endParaRPr lang="en-US" smtClean="0"/>
          </a:p>
        </p:txBody>
      </p:sp>
      <p:sp>
        <p:nvSpPr>
          <p:cNvPr id="200707"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00708" name="Rectangle 3"/>
          <p:cNvSpPr>
            <a:spLocks noGrp="1" noChangeArrowheads="1"/>
          </p:cNvSpPr>
          <p:nvPr>
            <p:ph type="body" idx="1"/>
          </p:nvPr>
        </p:nvSpPr>
        <p:spPr>
          <a:noFill/>
          <a:ln/>
        </p:spPr>
        <p:txBody>
          <a:bodyPr lIns="92075" tIns="46038" rIns="92075" bIns="46038"/>
          <a:lstStyle/>
          <a:p>
            <a:pPr eaLnBrk="1" hangingPunct="1"/>
            <a:r>
              <a:rPr lang="en-US" dirty="0" smtClean="0"/>
              <a:t>Next</a:t>
            </a:r>
            <a:r>
              <a:rPr lang="en-US" baseline="0" dirty="0" smtClean="0"/>
              <a:t> are the frontier ideas of science….</a:t>
            </a:r>
            <a:br>
              <a:rPr lang="en-US" baseline="0" dirty="0" smtClean="0"/>
            </a:br>
            <a:r>
              <a:rPr lang="en-US" baseline="0" dirty="0" smtClean="0"/>
              <a:t>[discuss]</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67C71E25-0636-4A74-AC7D-BA2BBFEE9FF4}" type="slidenum">
              <a:rPr lang="en-US" smtClean="0"/>
              <a:pPr/>
              <a:t>22</a:t>
            </a:fld>
            <a:endParaRPr lang="en-US" smtClean="0"/>
          </a:p>
        </p:txBody>
      </p:sp>
      <p:sp>
        <p:nvSpPr>
          <p:cNvPr id="200707"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200708" name="Rectangle 3"/>
          <p:cNvSpPr>
            <a:spLocks noGrp="1" noChangeArrowheads="1"/>
          </p:cNvSpPr>
          <p:nvPr>
            <p:ph type="body" idx="1"/>
          </p:nvPr>
        </p:nvSpPr>
        <p:spPr>
          <a:noFill/>
          <a:ln/>
        </p:spPr>
        <p:txBody>
          <a:bodyPr lIns="92075" tIns="46038" rIns="92075" bIns="46038"/>
          <a:lstStyle/>
          <a:p>
            <a:pPr eaLnBrk="1" hangingPunct="1"/>
            <a:r>
              <a:rPr lang="en-US" dirty="0" smtClean="0"/>
              <a:t>Finally, there are the fringe ideas of science </a:t>
            </a:r>
          </a:p>
          <a:p>
            <a:pPr eaLnBrk="1" hangingPunct="1"/>
            <a:r>
              <a:rPr lang="en-US" dirty="0" smtClean="0"/>
              <a:t>[discuss]</a:t>
            </a:r>
          </a:p>
          <a:p>
            <a:pPr eaLnBrk="1" hangingPunct="1"/>
            <a:r>
              <a:rPr lang="en-US" dirty="0" smtClean="0"/>
              <a:t>So how does evolution fit into this model?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5F8724-2458-42DF-A790-AF4C619FB959}" type="slidenum">
              <a:rPr lang="en-US" smtClean="0"/>
              <a:pPr/>
              <a:t>23</a:t>
            </a:fld>
            <a:endParaRPr lang="en-US" smtClean="0"/>
          </a:p>
        </p:txBody>
      </p:sp>
      <p:sp>
        <p:nvSpPr>
          <p:cNvPr id="67587" name="Rectangle 2"/>
          <p:cNvSpPr>
            <a:spLocks noGrp="1" noRot="1" noChangeAspect="1" noChangeArrowheads="1" noTextEdit="1"/>
          </p:cNvSpPr>
          <p:nvPr>
            <p:ph type="sldImg"/>
          </p:nvPr>
        </p:nvSpPr>
        <p:spPr>
          <a:ln cap="flat"/>
        </p:spPr>
      </p:sp>
      <p:sp>
        <p:nvSpPr>
          <p:cNvPr id="67588" name="Rectangle 3"/>
          <p:cNvSpPr>
            <a:spLocks noGrp="1" noChangeArrowheads="1"/>
          </p:cNvSpPr>
          <p:nvPr>
            <p:ph type="body" idx="1"/>
          </p:nvPr>
        </p:nvSpPr>
        <p:spPr>
          <a:noFill/>
          <a:ln/>
        </p:spPr>
        <p:txBody>
          <a:bodyPr/>
          <a:lstStyle/>
          <a:p>
            <a:pPr eaLnBrk="1" hangingPunct="1"/>
            <a:r>
              <a:rPr lang="en-US" dirty="0" smtClean="0"/>
              <a:t>Biological evolution is a three part idea – big idea, pattern and process</a:t>
            </a:r>
          </a:p>
          <a:p>
            <a:pPr eaLnBrk="1" hangingPunct="1"/>
            <a:r>
              <a:rPr lang="en-US" dirty="0" smtClean="0"/>
              <a:t>[discuss Big Idea]</a:t>
            </a:r>
          </a:p>
          <a:p>
            <a:pPr eaLnBrk="1" hangingPunct="1"/>
            <a:r>
              <a:rPr lang="en-US" dirty="0" smtClean="0"/>
              <a:t>Scientists are virtually unanimous</a:t>
            </a:r>
            <a:r>
              <a:rPr lang="en-US" baseline="0" dirty="0" smtClean="0"/>
              <a:t> that living things have common ancestors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5F8724-2458-42DF-A790-AF4C619FB959}" type="slidenum">
              <a:rPr lang="en-US" smtClean="0"/>
              <a:pPr/>
              <a:t>24</a:t>
            </a:fld>
            <a:endParaRPr lang="en-US" smtClean="0"/>
          </a:p>
        </p:txBody>
      </p:sp>
      <p:sp>
        <p:nvSpPr>
          <p:cNvPr id="67587" name="Rectangle 2"/>
          <p:cNvSpPr>
            <a:spLocks noGrp="1" noRot="1" noChangeAspect="1" noChangeArrowheads="1" noTextEdit="1"/>
          </p:cNvSpPr>
          <p:nvPr>
            <p:ph type="sldImg"/>
          </p:nvPr>
        </p:nvSpPr>
        <p:spPr>
          <a:ln cap="flat"/>
        </p:spPr>
      </p:sp>
      <p:sp>
        <p:nvSpPr>
          <p:cNvPr id="67588" name="Rectangle 3"/>
          <p:cNvSpPr>
            <a:spLocks noGrp="1" noChangeArrowheads="1"/>
          </p:cNvSpPr>
          <p:nvPr>
            <p:ph type="body" idx="1"/>
          </p:nvPr>
        </p:nvSpPr>
        <p:spPr>
          <a:noFill/>
          <a:ln/>
        </p:spPr>
        <p:txBody>
          <a:bodyPr/>
          <a:lstStyle/>
          <a:p>
            <a:pPr eaLnBrk="1" hangingPunct="1"/>
            <a:r>
              <a:rPr lang="en-US" baseline="0" dirty="0" smtClean="0"/>
              <a:t>The other parts to the idea of evolution are pattern and process</a:t>
            </a:r>
          </a:p>
          <a:p>
            <a:pPr eaLnBrk="1" hangingPunct="1"/>
            <a:r>
              <a:rPr lang="en-US" baseline="0" dirty="0" smtClean="0"/>
              <a:t>[discuss]</a:t>
            </a:r>
          </a:p>
          <a:p>
            <a:pPr eaLnBrk="1" hangingPunct="1"/>
            <a:r>
              <a:rPr lang="en-US" baseline="0" dirty="0" smtClean="0"/>
              <a:t>Where the research is going on and where scientists disagree is over the details of pattern and process</a:t>
            </a:r>
          </a:p>
          <a:p>
            <a:pPr eaLnBrk="1" hangingPunct="1"/>
            <a:r>
              <a:rPr lang="en-US" baseline="0" dirty="0" smtClean="0"/>
              <a:t>Normal science</a:t>
            </a:r>
          </a:p>
          <a:p>
            <a:pPr eaLnBrk="1" hangingPunct="1"/>
            <a:r>
              <a:rPr lang="en-US" baseline="0" dirty="0" smtClean="0"/>
              <a:t>Creationists will often seize on the arguments among scientists about the details, and claim that this invalidates the big idea of evolution</a:t>
            </a:r>
          </a:p>
          <a:p>
            <a:pPr eaLnBrk="1" hangingPunct="1"/>
            <a:r>
              <a:rPr lang="en-US" baseline="0" dirty="0" smtClean="0"/>
              <a:t>In AFA legislation, they often speak of wanting teachers to teach the “S&amp;W” of a topic</a:t>
            </a:r>
          </a:p>
          <a:p>
            <a:pPr eaLnBrk="1" hangingPunct="1"/>
            <a:r>
              <a:rPr lang="en-US" baseline="0" dirty="0" smtClean="0"/>
              <a:t>The underlying assumption here is that if scientists are debating some detail, then there’s warrant to question the whole enterprise</a:t>
            </a:r>
          </a:p>
          <a:p>
            <a:pPr eaLnBrk="1" hangingPunct="1"/>
            <a:r>
              <a:rPr lang="en-US" baseline="0" dirty="0" smtClean="0"/>
              <a:t>So if scientists are debating, for example, whether dinosaurs are warm blooded or cold blooded, then the big idea of common ancestry is threatened</a:t>
            </a:r>
          </a:p>
          <a:p>
            <a:pPr eaLnBrk="1" hangingPunct="1"/>
            <a:r>
              <a:rPr lang="en-US" baseline="0" dirty="0" smtClean="0"/>
              <a:t>This </a:t>
            </a:r>
            <a:r>
              <a:rPr lang="en-US" baseline="0" dirty="0" smtClean="0"/>
              <a:t>is a category error – scientists aren’t arguing about the big idea, but about the details of pattern and process</a:t>
            </a:r>
          </a:p>
          <a:p>
            <a:pPr eaLnBrk="1" hangingPunct="1"/>
            <a:r>
              <a:rPr lang="en-US" baseline="0" dirty="0" smtClean="0"/>
              <a:t>So how does this reflect the model of science I am suggesting?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BABCF-5F77-4A8B-8EBE-0BFB01CA01C7}" type="slidenum">
              <a:rPr lang="en-US"/>
              <a:pPr/>
              <a:t>25</a:t>
            </a:fld>
            <a:endParaRPr lang="en-US"/>
          </a:p>
        </p:txBody>
      </p:sp>
      <p:sp>
        <p:nvSpPr>
          <p:cNvPr id="54274"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xmlns="">
                <a:noFill/>
              </a14:hiddenFill>
            </a:ext>
          </a:extLst>
        </p:spPr>
      </p:sp>
      <p:sp>
        <p:nvSpPr>
          <p:cNvPr id="54275" name="Rectangle 3"/>
          <p:cNvSpPr>
            <a:spLocks noGrp="1" noChangeArrowheads="1"/>
          </p:cNvSpPr>
          <p:nvPr>
            <p:ph type="body" idx="1"/>
          </p:nvPr>
        </p:nvSpPr>
        <p:spPr>
          <a:ln/>
        </p:spPr>
        <p:txBody>
          <a:bodyPr lIns="92075" tIns="46038" rIns="92075" bIns="46038"/>
          <a:lstStyle/>
          <a:p>
            <a:r>
              <a:rPr lang="en-US" dirty="0" smtClean="0"/>
              <a:t>Common ancestry is a core idea of science – it</a:t>
            </a:r>
            <a:r>
              <a:rPr lang="en-US" baseline="0" dirty="0" smtClean="0"/>
              <a:t> is highly unlikely it will change</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BABCF-5F77-4A8B-8EBE-0BFB01CA01C7}" type="slidenum">
              <a:rPr lang="en-US"/>
              <a:pPr/>
              <a:t>26</a:t>
            </a:fld>
            <a:endParaRPr lang="en-US"/>
          </a:p>
        </p:txBody>
      </p:sp>
      <p:sp>
        <p:nvSpPr>
          <p:cNvPr id="54274"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xmlns="">
                <a:noFill/>
              </a14:hiddenFill>
            </a:ext>
          </a:extLst>
        </p:spPr>
      </p:sp>
      <p:sp>
        <p:nvSpPr>
          <p:cNvPr id="54275" name="Rectangle 3"/>
          <p:cNvSpPr>
            <a:spLocks noGrp="1" noChangeArrowheads="1"/>
          </p:cNvSpPr>
          <p:nvPr>
            <p:ph type="body" idx="1"/>
          </p:nvPr>
        </p:nvSpPr>
        <p:spPr>
          <a:ln/>
        </p:spPr>
        <p:txBody>
          <a:bodyPr lIns="92075" tIns="46038" rIns="92075" bIns="46038"/>
          <a:lstStyle/>
          <a:p>
            <a:r>
              <a:rPr lang="en-US" dirty="0" smtClean="0"/>
              <a:t>The pattern and process components of evolution are the frontier areas – where active research is going on</a:t>
            </a:r>
          </a:p>
          <a:p>
            <a:r>
              <a:rPr lang="en-US" dirty="0" smtClean="0"/>
              <a:t>Some of</a:t>
            </a:r>
            <a:r>
              <a:rPr lang="en-US" baseline="0" dirty="0" smtClean="0"/>
              <a:t> these ideas will go into the core, some will not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BABCF-5F77-4A8B-8EBE-0BFB01CA01C7}" type="slidenum">
              <a:rPr lang="en-US"/>
              <a:pPr/>
              <a:t>27</a:t>
            </a:fld>
            <a:endParaRPr lang="en-US"/>
          </a:p>
        </p:txBody>
      </p:sp>
      <p:sp>
        <p:nvSpPr>
          <p:cNvPr id="54274"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xmlns="">
                <a:noFill/>
              </a14:hiddenFill>
            </a:ext>
          </a:extLst>
        </p:spPr>
      </p:sp>
      <p:sp>
        <p:nvSpPr>
          <p:cNvPr id="54275" name="Rectangle 3"/>
          <p:cNvSpPr>
            <a:spLocks noGrp="1" noChangeArrowheads="1"/>
          </p:cNvSpPr>
          <p:nvPr>
            <p:ph type="body" idx="1"/>
          </p:nvPr>
        </p:nvSpPr>
        <p:spPr>
          <a:ln/>
        </p:spPr>
        <p:txBody>
          <a:bodyPr lIns="92075" tIns="46038" rIns="92075" bIns="46038"/>
          <a:lstStyle/>
          <a:p>
            <a:r>
              <a:rPr lang="en-US" baseline="0" dirty="0" smtClean="0"/>
              <a:t>Finally, we have the fringe ideas of evolution (aquatic ape, </a:t>
            </a:r>
            <a:r>
              <a:rPr lang="en-US" baseline="0" dirty="0" err="1" smtClean="0"/>
              <a:t>Raelians</a:t>
            </a:r>
            <a:r>
              <a:rPr lang="en-US" baseline="0" dirty="0" smtClean="0"/>
              <a:t>) which are rejected because they contradict core ideas of the discipline</a:t>
            </a:r>
          </a:p>
          <a:p>
            <a:r>
              <a:rPr lang="en-US" baseline="0" dirty="0" smtClean="0"/>
              <a:t>Take away here is that debate among scientists about data and theory are not “weaknesses’ of science – it’s normal science</a:t>
            </a:r>
          </a:p>
          <a:p>
            <a:r>
              <a:rPr lang="en-US" baseline="0" dirty="0" smtClean="0"/>
              <a:t>What creationists (and people behind AF bills) want teachers to do is deny the core, attack the frontier, and elevate the fringe to dignity in the classroom</a:t>
            </a:r>
          </a:p>
          <a:p>
            <a:r>
              <a:rPr lang="en-US" baseline="0" dirty="0" smtClean="0"/>
              <a:t>It’s pretty much the same thing with GW</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5F8724-2458-42DF-A790-AF4C619FB959}" type="slidenum">
              <a:rPr lang="en-US" smtClean="0"/>
              <a:pPr/>
              <a:t>28</a:t>
            </a:fld>
            <a:endParaRPr lang="en-US" smtClean="0"/>
          </a:p>
        </p:txBody>
      </p:sp>
      <p:sp>
        <p:nvSpPr>
          <p:cNvPr id="67587" name="Rectangle 2"/>
          <p:cNvSpPr>
            <a:spLocks noGrp="1" noRot="1" noChangeAspect="1" noChangeArrowheads="1" noTextEdit="1"/>
          </p:cNvSpPr>
          <p:nvPr>
            <p:ph type="sldImg"/>
          </p:nvPr>
        </p:nvSpPr>
        <p:spPr>
          <a:ln cap="flat"/>
        </p:spPr>
      </p:sp>
      <p:sp>
        <p:nvSpPr>
          <p:cNvPr id="67588" name="Rectangle 3"/>
          <p:cNvSpPr>
            <a:spLocks noGrp="1" noChangeArrowheads="1"/>
          </p:cNvSpPr>
          <p:nvPr>
            <p:ph type="body" idx="1"/>
          </p:nvPr>
        </p:nvSpPr>
        <p:spPr>
          <a:noFill/>
          <a:ln/>
        </p:spPr>
        <p:txBody>
          <a:bodyPr/>
          <a:lstStyle/>
          <a:p>
            <a:pPr eaLnBrk="1" hangingPunct="1"/>
            <a:r>
              <a:rPr lang="en-US" dirty="0" smtClean="0"/>
              <a:t>For GW, the big ideas are two: it’s getting warmer, and humans are largely responsible for the current rate changes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5F8724-2458-42DF-A790-AF4C619FB959}" type="slidenum">
              <a:rPr lang="en-US" smtClean="0"/>
              <a:pPr/>
              <a:t>29</a:t>
            </a:fld>
            <a:endParaRPr lang="en-US" smtClean="0"/>
          </a:p>
        </p:txBody>
      </p:sp>
      <p:sp>
        <p:nvSpPr>
          <p:cNvPr id="67587" name="Rectangle 2"/>
          <p:cNvSpPr>
            <a:spLocks noGrp="1" noRot="1" noChangeAspect="1" noChangeArrowheads="1" noTextEdit="1"/>
          </p:cNvSpPr>
          <p:nvPr>
            <p:ph type="sldImg"/>
          </p:nvPr>
        </p:nvSpPr>
        <p:spPr>
          <a:ln cap="flat"/>
        </p:spPr>
      </p:sp>
      <p:sp>
        <p:nvSpPr>
          <p:cNvPr id="67588" name="Rectangle 3"/>
          <p:cNvSpPr>
            <a:spLocks noGrp="1" noChangeArrowheads="1"/>
          </p:cNvSpPr>
          <p:nvPr>
            <p:ph type="body" idx="1"/>
          </p:nvPr>
        </p:nvSpPr>
        <p:spPr>
          <a:noFill/>
          <a:ln/>
        </p:spPr>
        <p:txBody>
          <a:bodyPr/>
          <a:lstStyle/>
          <a:p>
            <a:pPr eaLnBrk="1" hangingPunct="1"/>
            <a:r>
              <a:rPr lang="en-US" dirty="0" smtClean="0"/>
              <a:t>*the details of those</a:t>
            </a:r>
            <a:r>
              <a:rPr lang="en-US" baseline="0" dirty="0" smtClean="0"/>
              <a:t> big ideas are what scientists are debating, </a:t>
            </a:r>
          </a:p>
          <a:p>
            <a:pPr eaLnBrk="1" hangingPunct="1"/>
            <a:r>
              <a:rPr lang="en-US" baseline="0" dirty="0" smtClean="0"/>
              <a:t>Of course, debate about details is not a “weaknesses” – but normal science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How does this track on the model of science presented here?</a:t>
            </a:r>
            <a:endParaRPr lang="en-US" dirty="0" smtClean="0"/>
          </a:p>
          <a:p>
            <a:pPr eaLnBrk="1" hangingPunct="1"/>
            <a:endParaRPr lang="en-US"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p>
            <a:fld id="{6F827543-C92A-4DFD-9B9E-8910E0CE55C2}" type="slidenum">
              <a:rPr lang="en-US" smtClean="0"/>
              <a:pPr/>
              <a:t>3</a:t>
            </a:fld>
            <a:endParaRPr lang="en-US" smtClean="0"/>
          </a:p>
        </p:txBody>
      </p:sp>
      <p:sp>
        <p:nvSpPr>
          <p:cNvPr id="95235" name="Rectangle 2"/>
          <p:cNvSpPr>
            <a:spLocks noGrp="1" noChangeArrowheads="1"/>
          </p:cNvSpPr>
          <p:nvPr>
            <p:ph type="body" idx="1"/>
          </p:nvPr>
        </p:nvSpPr>
        <p:spPr>
          <a:noFill/>
          <a:ln/>
        </p:spPr>
        <p:txBody>
          <a:bodyPr/>
          <a:lstStyle/>
          <a:p>
            <a:pPr>
              <a:spcBef>
                <a:spcPct val="0"/>
              </a:spcBef>
            </a:pPr>
            <a:r>
              <a:rPr lang="en-US" baseline="0" dirty="0" smtClean="0">
                <a:solidFill>
                  <a:schemeClr val="accent1"/>
                </a:solidFill>
                <a:latin typeface="Palatino" pitchFamily="18" charset="0"/>
              </a:rPr>
              <a:t>The traditional form of anti-evolutionism is “Creation Science”, a movement that claims not just the truth of a biblical literalist interpretation of Genesis, but scientific support for it</a:t>
            </a:r>
          </a:p>
          <a:p>
            <a:pPr>
              <a:spcBef>
                <a:spcPct val="0"/>
              </a:spcBef>
            </a:pPr>
            <a:r>
              <a:rPr lang="en-US" baseline="0" dirty="0" smtClean="0">
                <a:solidFill>
                  <a:schemeClr val="accent1"/>
                </a:solidFill>
                <a:latin typeface="Palatino" pitchFamily="18" charset="0"/>
              </a:rPr>
              <a:t>This is a religious view that is not held by the majority of Christians, by the way, but it is a view looked at favorably by conservative Christians, who are a substantial minority of American citizens</a:t>
            </a:r>
          </a:p>
        </p:txBody>
      </p:sp>
      <p:sp>
        <p:nvSpPr>
          <p:cNvPr id="95236" name="Rectangle 3"/>
          <p:cNvSpPr>
            <a:spLocks noGrp="1" noRot="1" noChangeAspect="1" noChangeArrowheads="1" noTextEdit="1"/>
          </p:cNvSpPr>
          <p:nvPr>
            <p:ph type="sldImg"/>
          </p:nvPr>
        </p:nvSpPr>
        <p:spPr>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BABCF-5F77-4A8B-8EBE-0BFB01CA01C7}" type="slidenum">
              <a:rPr lang="en-US"/>
              <a:pPr/>
              <a:t>30</a:t>
            </a:fld>
            <a:endParaRPr lang="en-US"/>
          </a:p>
        </p:txBody>
      </p:sp>
      <p:sp>
        <p:nvSpPr>
          <p:cNvPr id="54274"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xmlns="">
                <a:noFill/>
              </a14:hiddenFill>
            </a:ext>
          </a:extLst>
        </p:spPr>
      </p:sp>
      <p:sp>
        <p:nvSpPr>
          <p:cNvPr id="54275" name="Rectangle 3"/>
          <p:cNvSpPr>
            <a:spLocks noGrp="1" noChangeArrowheads="1"/>
          </p:cNvSpPr>
          <p:nvPr>
            <p:ph type="body" idx="1"/>
          </p:nvPr>
        </p:nvSpPr>
        <p:spPr>
          <a:ln/>
        </p:spPr>
        <p:txBody>
          <a:bodyPr lIns="92075" tIns="46038" rIns="92075" bIns="46038"/>
          <a:lstStyle/>
          <a:p>
            <a:r>
              <a:rPr lang="en-US" dirty="0" smtClean="0"/>
              <a:t>That the planet is getting warmer is a core idea of science – scientists not debating this, it’s not likely to change; the science is solid</a:t>
            </a:r>
          </a:p>
          <a:p>
            <a:r>
              <a:rPr lang="en-US" dirty="0" smtClean="0"/>
              <a:t>Also are not debating that the current rate of increase of warming since the Industrial Rev is due to human use</a:t>
            </a:r>
            <a:r>
              <a:rPr lang="en-US" baseline="0" dirty="0" smtClean="0"/>
              <a:t> of fossil fuels and results of increasing warming gasses like CO2 and methane into the atmosphere</a:t>
            </a:r>
            <a:endParaRPr lang="en-US" dirty="0" smtClean="0"/>
          </a:p>
          <a:p>
            <a:endParaRPr lang="en-US" baseline="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That the planet is getting warmer is</a:t>
            </a:r>
            <a:r>
              <a:rPr lang="en-US" b="0" baseline="0" dirty="0" smtClean="0"/>
              <a:t> a science with a long history  -- it wasn’t just invented by Al Gore</a:t>
            </a:r>
          </a:p>
          <a:p>
            <a:r>
              <a:rPr lang="en-US" b="0" baseline="0" dirty="0" smtClean="0"/>
              <a:t>It’s almost as old as evolution</a:t>
            </a:r>
            <a:endParaRPr lang="en-US" b="0" dirty="0"/>
          </a:p>
        </p:txBody>
      </p:sp>
      <p:sp>
        <p:nvSpPr>
          <p:cNvPr id="4" name="Slide Number Placeholder 3"/>
          <p:cNvSpPr>
            <a:spLocks noGrp="1"/>
          </p:cNvSpPr>
          <p:nvPr>
            <p:ph type="sldNum" sz="quarter" idx="10"/>
          </p:nvPr>
        </p:nvSpPr>
        <p:spPr/>
        <p:txBody>
          <a:bodyPr/>
          <a:lstStyle/>
          <a:p>
            <a:pPr>
              <a:defRPr/>
            </a:pPr>
            <a:fld id="{588F4D32-A3DD-4206-88B2-10D9C97E811E}" type="slidenum">
              <a:rPr lang="en-US" smtClean="0"/>
              <a:pPr>
                <a:defRPr/>
              </a:pPr>
              <a:t>31</a:t>
            </a:fld>
            <a:endParaRPr lang="en-US"/>
          </a:p>
        </p:txBody>
      </p:sp>
    </p:spTree>
    <p:extLst>
      <p:ext uri="{BB962C8B-B14F-4D97-AF65-F5344CB8AC3E}">
        <p14:creationId xmlns:p14="http://schemas.microsoft.com/office/powerpoint/2010/main" xmlns="" val="407066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BABCF-5F77-4A8B-8EBE-0BFB01CA01C7}" type="slidenum">
              <a:rPr lang="en-US"/>
              <a:pPr/>
              <a:t>32</a:t>
            </a:fld>
            <a:endParaRPr lang="en-US"/>
          </a:p>
        </p:txBody>
      </p:sp>
      <p:sp>
        <p:nvSpPr>
          <p:cNvPr id="54274"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xmlns="">
                <a:noFill/>
              </a14:hiddenFill>
            </a:ext>
          </a:extLst>
        </p:spPr>
      </p:sp>
      <p:sp>
        <p:nvSpPr>
          <p:cNvPr id="54275" name="Rectangle 3"/>
          <p:cNvSpPr>
            <a:spLocks noGrp="1" noChangeArrowheads="1"/>
          </p:cNvSpPr>
          <p:nvPr>
            <p:ph type="body" idx="1"/>
          </p:nvPr>
        </p:nvSpPr>
        <p:spPr>
          <a:ln/>
        </p:spPr>
        <p:txBody>
          <a:bodyPr lIns="92075" tIns="46038" rIns="92075" bIns="46038"/>
          <a:lstStyle/>
          <a:p>
            <a:r>
              <a:rPr lang="en-US" dirty="0" smtClean="0"/>
              <a:t>The frontier areas – </a:t>
            </a:r>
            <a:r>
              <a:rPr lang="en-US" dirty="0" smtClean="0"/>
              <a:t>the details of climate science</a:t>
            </a:r>
          </a:p>
          <a:p>
            <a:r>
              <a:rPr lang="en-US" dirty="0" smtClean="0"/>
              <a:t>where </a:t>
            </a:r>
            <a:r>
              <a:rPr lang="en-US" dirty="0" smtClean="0"/>
              <a:t>active research is going on – are </a:t>
            </a:r>
            <a:r>
              <a:rPr lang="en-US" baseline="0" dirty="0" smtClean="0"/>
              <a:t>areas of legitimate debate</a:t>
            </a:r>
          </a:p>
          <a:p>
            <a:r>
              <a:rPr lang="en-US" baseline="0" dirty="0" smtClean="0"/>
              <a:t>Science is not dogmatic – but some parts of science (the core ideas) change very little, and should be recognized as such</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BABCF-5F77-4A8B-8EBE-0BFB01CA01C7}" type="slidenum">
              <a:rPr lang="en-US"/>
              <a:pPr/>
              <a:t>33</a:t>
            </a:fld>
            <a:endParaRPr lang="en-US"/>
          </a:p>
        </p:txBody>
      </p:sp>
      <p:sp>
        <p:nvSpPr>
          <p:cNvPr id="54274"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xmlns="">
                <a:noFill/>
              </a14:hiddenFill>
            </a:ext>
          </a:extLst>
        </p:spPr>
      </p:sp>
      <p:sp>
        <p:nvSpPr>
          <p:cNvPr id="54275" name="Rectangle 3"/>
          <p:cNvSpPr>
            <a:spLocks noGrp="1" noChangeArrowheads="1"/>
          </p:cNvSpPr>
          <p:nvPr>
            <p:ph type="body" idx="1"/>
          </p:nvPr>
        </p:nvSpPr>
        <p:spPr>
          <a:ln/>
        </p:spPr>
        <p:txBody>
          <a:bodyPr lIns="92075" tIns="46038" rIns="92075" bIns="46038"/>
          <a:lstStyle/>
          <a:p>
            <a:r>
              <a:rPr lang="en-US" baseline="0" dirty="0" smtClean="0"/>
              <a:t>Finally, we have the fringe ideas of global warming which we do not encourage teachers to spend much time on, as there is little enough time to spend on teaching real science. </a:t>
            </a:r>
          </a:p>
          <a:p>
            <a:r>
              <a:rPr lang="en-US" baseline="0" dirty="0" smtClean="0"/>
              <a:t>What GW contrarians (and people behind AF bills) want teachers to do is deny the core, attack the frontier, and elevate the fringe to dignity in the classroom</a:t>
            </a:r>
          </a:p>
          <a:p>
            <a:r>
              <a:rPr lang="en-US" baseline="0" dirty="0" smtClean="0"/>
              <a:t>In any case, it is bad science, and bad educational policy </a:t>
            </a:r>
          </a:p>
          <a:p>
            <a:endParaRPr lang="en-US" baseline="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p>
            <a:fld id="{6F827543-C92A-4DFD-9B9E-8910E0CE55C2}" type="slidenum">
              <a:rPr lang="en-US" smtClean="0"/>
              <a:pPr/>
              <a:t>34</a:t>
            </a:fld>
            <a:endParaRPr lang="en-US" smtClean="0"/>
          </a:p>
        </p:txBody>
      </p:sp>
      <p:sp>
        <p:nvSpPr>
          <p:cNvPr id="95235" name="Rectangle 2"/>
          <p:cNvSpPr>
            <a:spLocks noGrp="1" noChangeArrowheads="1"/>
          </p:cNvSpPr>
          <p:nvPr>
            <p:ph type="body" idx="1"/>
          </p:nvPr>
        </p:nvSpPr>
        <p:spPr>
          <a:noFill/>
          <a:ln/>
        </p:spPr>
        <p:txBody>
          <a:bodyPr/>
          <a:lstStyle/>
          <a:p>
            <a:r>
              <a:rPr lang="en-US" dirty="0" smtClean="0"/>
              <a:t>Let’s move on to the i</a:t>
            </a:r>
            <a:r>
              <a:rPr lang="en-US" baseline="0" dirty="0" smtClean="0"/>
              <a:t>deology pillar, because it is a significant motivation for both anti-GW and anti-evolution movements, and the key to understanding where they are coming from</a:t>
            </a:r>
            <a:endParaRPr lang="en-US" dirty="0" smtClean="0"/>
          </a:p>
        </p:txBody>
      </p:sp>
      <p:sp>
        <p:nvSpPr>
          <p:cNvPr id="95236" name="Rectangle 3"/>
          <p:cNvSpPr>
            <a:spLocks noGrp="1" noRot="1" noChangeAspect="1" noChangeArrowheads="1" noTextEdit="1"/>
          </p:cNvSpPr>
          <p:nvPr>
            <p:ph type="sldImg"/>
          </p:nvPr>
        </p:nvSpPr>
        <p:spPr>
          <a:ln cap="flat"/>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Creationists object to evolution for religious reasons – and indeed, evolution</a:t>
            </a:r>
            <a:r>
              <a:rPr lang="en-US" b="0" baseline="0" dirty="0" smtClean="0"/>
              <a:t> has</a:t>
            </a:r>
            <a:r>
              <a:rPr lang="en-US" b="0" dirty="0" smtClean="0"/>
              <a:t> serious implications for some forms of Christian theology</a:t>
            </a:r>
          </a:p>
          <a:p>
            <a:r>
              <a:rPr lang="en-US" b="0" dirty="0" smtClean="0"/>
              <a:t>In On the Origin</a:t>
            </a:r>
            <a:r>
              <a:rPr lang="en-US" b="0" baseline="0" dirty="0" smtClean="0"/>
              <a:t> of Species, Darwin made two points (though he said it was “one big idea!”)</a:t>
            </a:r>
            <a:endParaRPr lang="en-US" b="0" dirty="0"/>
          </a:p>
        </p:txBody>
      </p:sp>
      <p:sp>
        <p:nvSpPr>
          <p:cNvPr id="4" name="Slide Number Placeholder 3"/>
          <p:cNvSpPr>
            <a:spLocks noGrp="1"/>
          </p:cNvSpPr>
          <p:nvPr>
            <p:ph type="sldNum" sz="quarter" idx="10"/>
          </p:nvPr>
        </p:nvSpPr>
        <p:spPr/>
        <p:txBody>
          <a:bodyPr/>
          <a:lstStyle/>
          <a:p>
            <a:pPr>
              <a:defRPr/>
            </a:pPr>
            <a:fld id="{588F4D32-A3DD-4206-88B2-10D9C97E811E}" type="slidenum">
              <a:rPr lang="en-US" smtClean="0"/>
              <a:pPr>
                <a:defRPr/>
              </a:pPr>
              <a:t>35</a:t>
            </a:fld>
            <a:endParaRPr lang="en-US"/>
          </a:p>
        </p:txBody>
      </p:sp>
    </p:spTree>
    <p:extLst>
      <p:ext uri="{BB962C8B-B14F-4D97-AF65-F5344CB8AC3E}">
        <p14:creationId xmlns:p14="http://schemas.microsoft.com/office/powerpoint/2010/main" xmlns="" val="407066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9EC8E23D-64F4-4C72-9773-7CB1A22F43E0}" type="slidenum">
              <a:rPr lang="en-US" smtClean="0"/>
              <a:pPr>
                <a:defRPr/>
              </a:pPr>
              <a:t>36</a:t>
            </a:fld>
            <a:endParaRPr lang="en-US" smtClean="0"/>
          </a:p>
        </p:txBody>
      </p:sp>
      <p:sp>
        <p:nvSpPr>
          <p:cNvPr id="203779"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eaLnBrk="1" hangingPunct="1"/>
            <a:r>
              <a:rPr lang="en-US" b="0" dirty="0" smtClean="0"/>
              <a:t>First, that living things had descended with modification from common ancestors – and he supported</a:t>
            </a:r>
            <a:r>
              <a:rPr lang="en-US" b="0" baseline="0" dirty="0" smtClean="0"/>
              <a:t> it so well that there was almost universal acceptance of it in science within a couple of decades</a:t>
            </a:r>
          </a:p>
          <a:p>
            <a:pPr eaLnBrk="1" hangingPunct="1"/>
            <a:r>
              <a:rPr lang="en-US" b="0" dirty="0" smtClean="0"/>
              <a:t>This inference, however, was a direct challenge</a:t>
            </a:r>
            <a:r>
              <a:rPr lang="en-US" b="0" baseline="0" dirty="0" smtClean="0"/>
              <a:t> to the theological view of Special Creationism, held by many, but not all Christians</a:t>
            </a:r>
          </a:p>
          <a:p>
            <a:pPr eaLnBrk="1" hangingPunct="1"/>
            <a:r>
              <a:rPr lang="en-US" b="0" baseline="0" dirty="0" smtClean="0"/>
              <a:t>Today, of course, is not dominant Christian theology, being rejected by Catholics and mainstream Protestants in favor of TE</a:t>
            </a:r>
          </a:p>
          <a:p>
            <a:pPr eaLnBrk="1" hangingPunct="1"/>
            <a:r>
              <a:rPr lang="en-US" b="0" baseline="0" dirty="0" smtClean="0"/>
              <a:t>But there are many </a:t>
            </a:r>
            <a:r>
              <a:rPr lang="en-US" b="0" baseline="0" dirty="0" err="1" smtClean="0"/>
              <a:t>Xians</a:t>
            </a:r>
            <a:r>
              <a:rPr lang="en-US" b="0" baseline="0" dirty="0" smtClean="0"/>
              <a:t> today who reject evolution because it is, indeed, incompatible with special creationism</a:t>
            </a:r>
          </a:p>
        </p:txBody>
      </p:sp>
      <p:sp>
        <p:nvSpPr>
          <p:cNvPr id="203780" name="Rectangle 3"/>
          <p:cNvSpPr>
            <a:spLocks noGrp="1" noRot="1" noChangeAspect="1" noChangeArrowheads="1" noTextEdit="1"/>
          </p:cNvSpPr>
          <p:nvPr>
            <p:ph type="sldImg"/>
          </p:nvPr>
        </p:nvSpPr>
        <p:spPr>
          <a:xfrm>
            <a:off x="1144588" y="687388"/>
            <a:ext cx="4568825" cy="3425825"/>
          </a:xfrm>
          <a:ln w="12700" cap="flat">
            <a:solidFill>
              <a:schemeClr val="tx1"/>
            </a:solid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9EC8E23D-64F4-4C72-9773-7CB1A22F43E0}" type="slidenum">
              <a:rPr lang="en-US" smtClean="0"/>
              <a:pPr>
                <a:defRPr/>
              </a:pPr>
              <a:t>37</a:t>
            </a:fld>
            <a:endParaRPr lang="en-US" smtClean="0"/>
          </a:p>
        </p:txBody>
      </p:sp>
      <p:sp>
        <p:nvSpPr>
          <p:cNvPr id="203779"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eaLnBrk="1" hangingPunct="1"/>
            <a:r>
              <a:rPr lang="en-US" b="0" baseline="0" dirty="0" smtClean="0"/>
              <a:t>Darwin’s second point was the natural selection mechanism, and this had a couple of additional problems for Christians</a:t>
            </a:r>
          </a:p>
          <a:p>
            <a:pPr eaLnBrk="1" hangingPunct="1"/>
            <a:r>
              <a:rPr lang="en-US" b="0" baseline="0" dirty="0" smtClean="0"/>
              <a:t>It was a natural law that explained design, which suggested that God worked through natural law not just in making the planets go around the Sun, which Newton had proposed when he proposed that God created gravitation</a:t>
            </a:r>
          </a:p>
          <a:p>
            <a:pPr eaLnBrk="1" hangingPunct="1"/>
            <a:r>
              <a:rPr lang="en-US" b="0" baseline="0" dirty="0" smtClean="0"/>
              <a:t>-but that God worked through natural law when it came to living things, and humans</a:t>
            </a:r>
          </a:p>
          <a:p>
            <a:pPr eaLnBrk="1" hangingPunct="1"/>
            <a:r>
              <a:rPr lang="en-US" b="0" baseline="0" dirty="0" smtClean="0"/>
              <a:t>To many Christians in Darwin’s day and today, this is a bridge too far: God is pushed back from being the direct actor in creation, and therefore is less active in the world, and less personal</a:t>
            </a:r>
          </a:p>
          <a:p>
            <a:pPr eaLnBrk="1" hangingPunct="1"/>
            <a:r>
              <a:rPr lang="en-US" b="0" baseline="0" dirty="0" smtClean="0"/>
              <a:t>There is also the problem of theodicy, or the existence of evil – natural selection didn’t invent the problem of evil, but it exacerbated it</a:t>
            </a:r>
          </a:p>
          <a:p>
            <a:pPr eaLnBrk="1" hangingPunct="1"/>
            <a:r>
              <a:rPr lang="en-US" b="0" baseline="0" dirty="0" smtClean="0"/>
              <a:t>Why would a benevolent God create diversity of life through such a wasteful, painful process? So it was the implications of evolution by natural selection that turned off many Christians more than the science itself</a:t>
            </a:r>
          </a:p>
          <a:p>
            <a:pPr eaLnBrk="1" hangingPunct="1"/>
            <a:r>
              <a:rPr lang="en-US" b="0" baseline="0" dirty="0" smtClean="0"/>
              <a:t>And it is the implications of evolution and its </a:t>
            </a:r>
            <a:r>
              <a:rPr lang="en-US" b="0" baseline="0" dirty="0" err="1" smtClean="0"/>
              <a:t>incompatability</a:t>
            </a:r>
            <a:r>
              <a:rPr lang="en-US" b="0" baseline="0" dirty="0" smtClean="0"/>
              <a:t> with certain versions of Christianity that motivate the creationist movement</a:t>
            </a:r>
            <a:endParaRPr lang="en-US" b="0" dirty="0" smtClean="0"/>
          </a:p>
        </p:txBody>
      </p:sp>
      <p:sp>
        <p:nvSpPr>
          <p:cNvPr id="203780" name="Rectangle 3"/>
          <p:cNvSpPr>
            <a:spLocks noGrp="1" noRot="1" noChangeAspect="1" noChangeArrowheads="1" noTextEdit="1"/>
          </p:cNvSpPr>
          <p:nvPr>
            <p:ph type="sldImg"/>
          </p:nvPr>
        </p:nvSpPr>
        <p:spPr>
          <a:xfrm>
            <a:off x="1144588" y="687388"/>
            <a:ext cx="4568825" cy="3425825"/>
          </a:xfrm>
          <a:ln w="12700" cap="flat">
            <a:solidFill>
              <a:schemeClr val="tx1"/>
            </a:solid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climate change? Here we have a strong indication that political ideology</a:t>
            </a:r>
            <a:r>
              <a:rPr lang="en-US" baseline="0" dirty="0" smtClean="0"/>
              <a:t> is a strong motivator</a:t>
            </a:r>
          </a:p>
          <a:p>
            <a:r>
              <a:rPr lang="en-US" baseline="0" dirty="0" smtClean="0"/>
              <a:t>These data are from the Pew foundation, and they show sharp contracts among adherents to different political ideologies</a:t>
            </a:r>
          </a:p>
          <a:p>
            <a:r>
              <a:rPr lang="en-US" baseline="0" dirty="0" smtClean="0"/>
              <a:t>But where does religion come in? Or does it?</a:t>
            </a:r>
          </a:p>
        </p:txBody>
      </p:sp>
      <p:sp>
        <p:nvSpPr>
          <p:cNvPr id="4" name="Slide Number Placeholder 3"/>
          <p:cNvSpPr>
            <a:spLocks noGrp="1"/>
          </p:cNvSpPr>
          <p:nvPr>
            <p:ph type="sldNum" sz="quarter" idx="10"/>
          </p:nvPr>
        </p:nvSpPr>
        <p:spPr/>
        <p:txBody>
          <a:bodyPr/>
          <a:lstStyle/>
          <a:p>
            <a:pPr>
              <a:defRPr/>
            </a:pPr>
            <a:fld id="{D514772B-5CD4-4D52-A92C-7244768900BF}" type="slidenum">
              <a:rPr lang="en-US" smtClean="0"/>
              <a:pPr>
                <a:defRPr/>
              </a:pPr>
              <a:t>38</a:t>
            </a:fld>
            <a:endParaRPr lang="en-US"/>
          </a:p>
        </p:txBody>
      </p:sp>
    </p:spTree>
    <p:extLst>
      <p:ext uri="{BB962C8B-B14F-4D97-AF65-F5344CB8AC3E}">
        <p14:creationId xmlns:p14="http://schemas.microsoft.com/office/powerpoint/2010/main" xmlns="" val="2049030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Rot="1" noChangeAspect="1" noChangeArrowheads="1" noTextEdit="1"/>
          </p:cNvSpPr>
          <p:nvPr>
            <p:ph type="sldImg"/>
          </p:nvPr>
        </p:nvSpPr>
        <p:spPr bwMode="auto">
          <a:xfrm>
            <a:off x="1144588" y="685800"/>
            <a:ext cx="4570412" cy="3427413"/>
          </a:xfrm>
          <a:prstGeom prst="rect">
            <a:avLst/>
          </a:prstGeom>
          <a:noFill/>
          <a:ln w="12700" cap="flat">
            <a:solidFill>
              <a:schemeClr val="tx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8131" name="Rectangle 1027"/>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lstStyle/>
          <a:p>
            <a:r>
              <a:rPr lang="en-US" dirty="0" smtClean="0"/>
              <a:t>Let’s clear up some confusion</a:t>
            </a:r>
            <a:r>
              <a:rPr lang="en-US" baseline="0" dirty="0" smtClean="0"/>
              <a:t> between political and religious conservatism</a:t>
            </a:r>
          </a:p>
          <a:p>
            <a:r>
              <a:rPr lang="en-US" baseline="0" dirty="0" smtClean="0"/>
              <a:t>Religious conservatives hold certain religious views.</a:t>
            </a:r>
          </a:p>
          <a:p>
            <a:r>
              <a:rPr lang="en-US" baseline="0" dirty="0" smtClean="0"/>
              <a:t>-- inerrancy of the Bible and a personal relationship with Jesus for salvation</a:t>
            </a:r>
          </a:p>
          <a:p>
            <a:r>
              <a:rPr lang="en-US" baseline="0" dirty="0" smtClean="0"/>
              <a:t>They are evangelicals, fundamentalists, charismatics, other terms – they prefer “conservative Christians”</a:t>
            </a:r>
          </a:p>
          <a:p>
            <a:r>
              <a:rPr lang="en-US" baseline="0" dirty="0" smtClean="0"/>
              <a:t>Political conservatives: confidence in capitalism as an economic system, opposition to taxation, belief in minimal government, elevate individuality and personal liberty to a high state, combined with confidence in the American myth of the potential for everyone to succeed based on their own efforts, </a:t>
            </a:r>
          </a:p>
          <a:p>
            <a:r>
              <a:rPr lang="en-US" baseline="0" dirty="0" smtClean="0"/>
              <a:t>Not all religious conservatives are political conservatives: some of most energetic workers for the poor and disadvantaged are evangelicals</a:t>
            </a:r>
          </a:p>
          <a:p>
            <a:r>
              <a:rPr lang="en-US" baseline="0" dirty="0" smtClean="0"/>
              <a:t>Not all political conservatives are religious conservatives, obviously</a:t>
            </a:r>
          </a:p>
          <a:p>
            <a:r>
              <a:rPr lang="en-US" baseline="0" dirty="0" smtClean="0"/>
              <a:t>Intersection is known as the religious right</a:t>
            </a:r>
          </a:p>
          <a:p>
            <a:r>
              <a:rPr lang="en-US" baseline="0" dirty="0" smtClean="0"/>
              <a:t>This diagram is relevant to both of the controversies I’m talking about today</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p>
            <a:fld id="{6F827543-C92A-4DFD-9B9E-8910E0CE55C2}" type="slidenum">
              <a:rPr lang="en-US" smtClean="0"/>
              <a:pPr/>
              <a:t>4</a:t>
            </a:fld>
            <a:endParaRPr lang="en-US" smtClean="0"/>
          </a:p>
        </p:txBody>
      </p:sp>
      <p:sp>
        <p:nvSpPr>
          <p:cNvPr id="95235" name="Rectangle 2"/>
          <p:cNvSpPr>
            <a:spLocks noGrp="1" noChangeArrowheads="1"/>
          </p:cNvSpPr>
          <p:nvPr>
            <p:ph type="body" idx="1"/>
          </p:nvPr>
        </p:nvSpPr>
        <p:spPr>
          <a:noFill/>
          <a:ln/>
        </p:spPr>
        <p:txBody>
          <a:bodyPr/>
          <a:lstStyle/>
          <a:p>
            <a:pPr>
              <a:spcBef>
                <a:spcPct val="0"/>
              </a:spcBef>
            </a:pPr>
            <a:r>
              <a:rPr lang="en-US" baseline="0" dirty="0" smtClean="0">
                <a:solidFill>
                  <a:schemeClr val="accent1"/>
                </a:solidFill>
                <a:latin typeface="Palatino" pitchFamily="18" charset="0"/>
              </a:rPr>
              <a:t>The other, somewhat more recent, form of anti-evolutionism is Intelligent Design, which began in the 1980s, rose to some prominence in the late 1990s and early 2000, it has been somewhat on the decline since</a:t>
            </a:r>
          </a:p>
          <a:p>
            <a:pPr>
              <a:spcBef>
                <a:spcPct val="0"/>
              </a:spcBef>
            </a:pPr>
            <a:r>
              <a:rPr lang="en-US" baseline="0" dirty="0" smtClean="0">
                <a:solidFill>
                  <a:schemeClr val="accent1"/>
                </a:solidFill>
                <a:latin typeface="Palatino" pitchFamily="18" charset="0"/>
              </a:rPr>
              <a:t>However, intelligent </a:t>
            </a:r>
            <a:r>
              <a:rPr lang="en-US" baseline="0" dirty="0" smtClean="0">
                <a:solidFill>
                  <a:schemeClr val="accent1"/>
                </a:solidFill>
                <a:latin typeface="Palatino" pitchFamily="18" charset="0"/>
              </a:rPr>
              <a:t>design proponents are strongly supporting some of the anti-evolution and anti-global warming legislation that is springing up around the country</a:t>
            </a:r>
          </a:p>
          <a:p>
            <a:pPr>
              <a:spcBef>
                <a:spcPct val="0"/>
              </a:spcBef>
            </a:pPr>
            <a:r>
              <a:rPr lang="en-US" baseline="0" dirty="0" smtClean="0">
                <a:solidFill>
                  <a:schemeClr val="accent1"/>
                </a:solidFill>
                <a:latin typeface="Palatino" pitchFamily="18" charset="0"/>
              </a:rPr>
              <a:t>Most people at the grassroots to not really distinguish between Creation Science and intelligent design. It is not at all uncommon for someone who believes in a young earth, and that dinosaurs and humans lived together, to identify as a supporter of intelligent design</a:t>
            </a:r>
          </a:p>
          <a:p>
            <a:pPr>
              <a:spcBef>
                <a:spcPct val="0"/>
              </a:spcBef>
            </a:pPr>
            <a:r>
              <a:rPr lang="en-US" baseline="0" dirty="0" smtClean="0">
                <a:solidFill>
                  <a:schemeClr val="accent1"/>
                </a:solidFill>
                <a:latin typeface="Palatino" pitchFamily="18" charset="0"/>
              </a:rPr>
              <a:t>Leaders of the intelligent design movement, however, try to distinguish their views and their movement from the young earth creationists</a:t>
            </a:r>
          </a:p>
          <a:p>
            <a:endParaRPr lang="en-US" dirty="0" smtClean="0"/>
          </a:p>
        </p:txBody>
      </p:sp>
      <p:sp>
        <p:nvSpPr>
          <p:cNvPr id="95236" name="Rectangle 3"/>
          <p:cNvSpPr>
            <a:spLocks noGrp="1" noRot="1" noChangeAspect="1" noChangeArrowheads="1" noTextEdit="1"/>
          </p:cNvSpPr>
          <p:nvPr>
            <p:ph type="sldImg"/>
          </p:nvPr>
        </p:nvSpPr>
        <p:spPr>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Rot="1" noChangeAspect="1" noChangeArrowheads="1" noTextEdit="1"/>
          </p:cNvSpPr>
          <p:nvPr>
            <p:ph type="sldImg"/>
          </p:nvPr>
        </p:nvSpPr>
        <p:spPr bwMode="auto">
          <a:xfrm>
            <a:off x="1144588" y="685800"/>
            <a:ext cx="4570412" cy="3427413"/>
          </a:xfrm>
          <a:prstGeom prst="rect">
            <a:avLst/>
          </a:prstGeom>
          <a:noFill/>
          <a:ln w="12700" cap="flat">
            <a:solidFill>
              <a:schemeClr val="tx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8131" name="Rectangle 1027"/>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lstStyle/>
          <a:p>
            <a:r>
              <a:rPr lang="en-US" dirty="0" smtClean="0"/>
              <a:t>Antievolutionists</a:t>
            </a:r>
            <a:r>
              <a:rPr lang="en-US" baseline="0" dirty="0" smtClean="0"/>
              <a:t> reliably include the RR, but not all religious conservatives are antievolutionists – we have some powerful allies among evangelicals in promoting acceptance of evolution</a:t>
            </a:r>
          </a:p>
          <a:p>
            <a:r>
              <a:rPr lang="en-US" baseline="0" dirty="0" smtClean="0"/>
              <a:t>Not all political conservatives are antievolutionists – many political conservatives readily accept evolution because they belong to denominations that are not biblically literalist</a:t>
            </a:r>
          </a:p>
          <a:p>
            <a:r>
              <a:rPr lang="en-US" baseline="0" dirty="0" smtClean="0"/>
              <a:t>But the reason for antievolutionism among members of the RR is because they ALSO are religious conservatives</a:t>
            </a:r>
          </a:p>
          <a:p>
            <a:r>
              <a:rPr lang="en-US" baseline="0" dirty="0" smtClean="0"/>
              <a:t>With antievolutionism, we’re picking up those political conservatives who also are religious conservatives, </a:t>
            </a:r>
          </a:p>
          <a:p>
            <a:r>
              <a:rPr lang="en-US" baseline="0" dirty="0" smtClean="0"/>
              <a:t>Rather than picking up political conservatives per se</a:t>
            </a:r>
          </a:p>
          <a:p>
            <a:r>
              <a:rPr lang="en-US" baseline="0" dirty="0" smtClean="0"/>
              <a:t>What’s the situation with GW? Here also there is an ideological foundation, although not primarily a religious one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Rot="1" noChangeAspect="1" noChangeArrowheads="1" noTextEdit="1"/>
          </p:cNvSpPr>
          <p:nvPr>
            <p:ph type="sldImg"/>
          </p:nvPr>
        </p:nvSpPr>
        <p:spPr bwMode="auto">
          <a:xfrm>
            <a:off x="1144588" y="685800"/>
            <a:ext cx="4570412" cy="3427413"/>
          </a:xfrm>
          <a:prstGeom prst="rect">
            <a:avLst/>
          </a:prstGeom>
          <a:noFill/>
          <a:ln w="12700" cap="flat">
            <a:solidFill>
              <a:schemeClr val="tx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8131" name="Rectangle 1027"/>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lstStyle/>
          <a:p>
            <a:r>
              <a:rPr lang="en-US" dirty="0" smtClean="0"/>
              <a:t>With GW, the RR again are reliably GW contrarians</a:t>
            </a:r>
          </a:p>
          <a:p>
            <a:r>
              <a:rPr lang="en-US" dirty="0" smtClean="0"/>
              <a:t>And most political conservatives are</a:t>
            </a:r>
            <a:r>
              <a:rPr lang="en-US" baseline="0" dirty="0" smtClean="0"/>
              <a:t> usually anti-GW as well</a:t>
            </a:r>
          </a:p>
          <a:p>
            <a:r>
              <a:rPr lang="en-US" baseline="0" dirty="0" smtClean="0"/>
              <a:t>But there is not necessarily a close association </a:t>
            </a:r>
            <a:r>
              <a:rPr lang="en-US" baseline="0" dirty="0" err="1" smtClean="0"/>
              <a:t>betw</a:t>
            </a:r>
            <a:r>
              <a:rPr lang="en-US" baseline="0" dirty="0" smtClean="0"/>
              <a:t> religious conservatism and anti-GW</a:t>
            </a:r>
          </a:p>
          <a:p>
            <a:r>
              <a:rPr lang="en-US" baseline="0" dirty="0" smtClean="0"/>
              <a:t>There is a substantial group of “green Christians” who are environmentalists</a:t>
            </a:r>
          </a:p>
          <a:p>
            <a:r>
              <a:rPr lang="en-US" baseline="0" dirty="0" smtClean="0"/>
              <a:t>They favor Creation Care, or Stewardship Theology, rather than Dominion theology</a:t>
            </a:r>
          </a:p>
          <a:p>
            <a:r>
              <a:rPr lang="en-US" baseline="0" dirty="0" smtClean="0"/>
              <a:t>And they are outside of the anti-GW movement</a:t>
            </a:r>
          </a:p>
          <a:p>
            <a:r>
              <a:rPr lang="en-US" baseline="0" dirty="0" smtClean="0"/>
              <a:t>So ideologically, GW contrarians are politically conservative, rather than religiously conservative, per se</a:t>
            </a:r>
          </a:p>
          <a:p>
            <a:r>
              <a:rPr lang="en-US" baseline="0" dirty="0" smtClean="0"/>
              <a:t>There is, however, a small slice of the GW contrarians who believe the way they do for religious reasons: they believe that God will not let anything bad happen to His creation, </a:t>
            </a:r>
          </a:p>
          <a:p>
            <a:r>
              <a:rPr lang="en-US" baseline="0" dirty="0" smtClean="0"/>
              <a:t>and/or they believe efforts of humans are so puny next to the might of God (who sent the Flood of Noah, after all) that to think that anthropogenic GW would produce problems for the Earth is overweening hubris</a:t>
            </a:r>
          </a:p>
          <a:p>
            <a:r>
              <a:rPr lang="en-US" baseline="0" dirty="0" smtClean="0"/>
              <a:t>But the primary motivation for those who object to GW is political conservatism </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Rot="1" noChangeAspect="1" noChangeArrowheads="1" noTextEdit="1"/>
          </p:cNvSpPr>
          <p:nvPr>
            <p:ph type="sldImg"/>
          </p:nvPr>
        </p:nvSpPr>
        <p:spPr bwMode="auto">
          <a:xfrm>
            <a:off x="1144588" y="685800"/>
            <a:ext cx="4570412" cy="3427413"/>
          </a:xfrm>
          <a:prstGeom prst="rect">
            <a:avLst/>
          </a:prstGeom>
          <a:noFill/>
          <a:ln w="12700" cap="flat">
            <a:solidFill>
              <a:schemeClr val="tx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8131" name="Rectangle 1027"/>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lstStyle/>
          <a:p>
            <a:r>
              <a:rPr lang="en-US" dirty="0" smtClean="0"/>
              <a:t>There</a:t>
            </a:r>
            <a:r>
              <a:rPr lang="en-US" baseline="0" dirty="0" smtClean="0"/>
              <a:t> is one additional component to the composition of GW contrarians, and this is an economic ideology: Libertarian economics</a:t>
            </a:r>
          </a:p>
          <a:p>
            <a:r>
              <a:rPr lang="en-US" baseline="0" dirty="0" smtClean="0"/>
              <a:t>Libertarians are a somewhat odd group politically, as they share some interests with political liberals and some with political conservatives</a:t>
            </a:r>
          </a:p>
          <a:p>
            <a:r>
              <a:rPr lang="en-US" baseline="0" dirty="0" smtClean="0"/>
              <a:t>Like conservatives, they are strongly anti-Big Government (there’s a strong libertarian streak in the Tea Party) and strongly support individual self-reliance</a:t>
            </a:r>
          </a:p>
          <a:p>
            <a:r>
              <a:rPr lang="en-US" baseline="0" dirty="0" smtClean="0"/>
              <a:t>Among the </a:t>
            </a:r>
            <a:r>
              <a:rPr lang="en-US" baseline="0" dirty="0" err="1" smtClean="0"/>
              <a:t>Ayn</a:t>
            </a:r>
            <a:r>
              <a:rPr lang="en-US" baseline="0" dirty="0" smtClean="0"/>
              <a:t> Rand Objectivism group of libertarians, this latter tendency almost borders on social Darwinism  -- the idea of a governmental safety net is anathema: social services of all kinds, schools, roads – everything but police and the military – should be </a:t>
            </a:r>
            <a:r>
              <a:rPr lang="en-US" baseline="0" dirty="0" smtClean="0"/>
              <a:t>privatized</a:t>
            </a:r>
          </a:p>
          <a:p>
            <a:r>
              <a:rPr lang="en-US" baseline="0" dirty="0" smtClean="0"/>
              <a:t>But like political liberals, they value personal autonomy, and so support such things as legalization of marijuana, abortion rights, gay marriage, and the like</a:t>
            </a:r>
          </a:p>
          <a:p>
            <a:r>
              <a:rPr lang="en-US" baseline="0" dirty="0" smtClean="0"/>
              <a:t>The key characteristic of libertarianism, however, is what George Soros has called, “free market fundamentalism”, where there is great confidence in the power of the free market – laissez faire capitalism, essentially – to solve all economic and social issues</a:t>
            </a:r>
          </a:p>
          <a:p>
            <a:r>
              <a:rPr lang="en-US" baseline="0" dirty="0" smtClean="0"/>
              <a:t>Many libertarians object to GW because they believe it to be a socialist attack on capitalism</a:t>
            </a:r>
          </a:p>
          <a:p>
            <a:r>
              <a:rPr lang="en-US" baseline="0" dirty="0" smtClean="0"/>
              <a:t>As do political conservatives, they strongly object to cap and trade or carbon tax policies, or any restraints (economic, tax, etc) on the carbon-producing industries, oil, coal, and gas, in the interest of letting the free market do its thing</a:t>
            </a:r>
          </a:p>
          <a:p>
            <a:r>
              <a:rPr lang="en-US" baseline="0" dirty="0" smtClean="0"/>
              <a:t>So there are indeed many ideological motivations for rejecting the idea of climate change – religious, political, and economic, with the religiously-motivated the smallest part of this movement</a:t>
            </a:r>
          </a:p>
          <a:p>
            <a:r>
              <a:rPr lang="en-US" baseline="0" dirty="0" smtClean="0"/>
              <a:t>None of these communities are monolithic: not the religion, political, or economic ideological communities</a:t>
            </a:r>
          </a:p>
          <a:p>
            <a:endParaRPr lang="en-US" baseline="0" dirty="0" smtClean="0"/>
          </a:p>
          <a:p>
            <a:endParaRPr lang="en-US" baseline="0" dirty="0" smtClean="0"/>
          </a:p>
          <a:p>
            <a:endParaRPr lang="en-US" baseline="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5"/>
          <p:cNvSpPr>
            <a:spLocks noGrp="1" noChangeArrowheads="1"/>
          </p:cNvSpPr>
          <p:nvPr>
            <p:ph type="sldNum" sz="quarter" idx="5"/>
          </p:nvPr>
        </p:nvSpPr>
        <p:spPr>
          <a:noFill/>
        </p:spPr>
        <p:txBody>
          <a:bodyPr/>
          <a:lstStyle/>
          <a:p>
            <a:fld id="{557BBE4E-4FAD-433B-BBF5-85B0EA22B4A0}" type="slidenum">
              <a:rPr lang="en-US" smtClean="0"/>
              <a:pPr/>
              <a:t>43</a:t>
            </a:fld>
            <a:endParaRPr lang="en-US" smtClean="0"/>
          </a:p>
        </p:txBody>
      </p:sp>
      <p:sp>
        <p:nvSpPr>
          <p:cNvPr id="278531" name="Rectangle 2"/>
          <p:cNvSpPr>
            <a:spLocks noGrp="1" noRot="1" noChangeAspect="1" noChangeArrowheads="1" noTextEdit="1"/>
          </p:cNvSpPr>
          <p:nvPr>
            <p:ph type="sldImg"/>
          </p:nvPr>
        </p:nvSpPr>
        <p:spPr>
          <a:ln cap="flat"/>
        </p:spPr>
      </p:sp>
      <p:sp>
        <p:nvSpPr>
          <p:cNvPr id="278532" name="Rectangle 3"/>
          <p:cNvSpPr>
            <a:spLocks noGrp="1" noChangeArrowheads="1"/>
          </p:cNvSpPr>
          <p:nvPr>
            <p:ph type="body" idx="1"/>
          </p:nvPr>
        </p:nvSpPr>
        <p:spPr>
          <a:noFill/>
          <a:ln/>
        </p:spPr>
        <p:txBody>
          <a:bodyPr/>
          <a:lstStyle/>
          <a:p>
            <a:r>
              <a:rPr lang="en-US" dirty="0" smtClean="0"/>
              <a:t>Looking at religion: overwhelmingly,</a:t>
            </a:r>
            <a:r>
              <a:rPr lang="en-US" baseline="0" dirty="0" smtClean="0"/>
              <a:t> </a:t>
            </a:r>
            <a:r>
              <a:rPr lang="en-US" dirty="0" smtClean="0"/>
              <a:t>most</a:t>
            </a:r>
            <a:r>
              <a:rPr lang="en-US" baseline="0" dirty="0" smtClean="0"/>
              <a:t> of Americans are religious, and most of them are Christians</a:t>
            </a:r>
          </a:p>
          <a:p>
            <a:r>
              <a:rPr lang="en-US" baseline="0" dirty="0" smtClean="0"/>
              <a:t>But not all Christians agree on the same theology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5"/>
          <p:cNvSpPr>
            <a:spLocks noGrp="1" noChangeArrowheads="1"/>
          </p:cNvSpPr>
          <p:nvPr>
            <p:ph type="sldNum" sz="quarter" idx="5"/>
          </p:nvPr>
        </p:nvSpPr>
        <p:spPr>
          <a:noFill/>
        </p:spPr>
        <p:txBody>
          <a:bodyPr/>
          <a:lstStyle/>
          <a:p>
            <a:fld id="{0D3003CB-27BB-4C9B-8F87-D01225438FA7}" type="slidenum">
              <a:rPr lang="en-US" smtClean="0"/>
              <a:pPr/>
              <a:t>44</a:t>
            </a:fld>
            <a:endParaRPr lang="en-US" smtClean="0"/>
          </a:p>
        </p:txBody>
      </p:sp>
      <p:sp>
        <p:nvSpPr>
          <p:cNvPr id="275459" name="Rectangle 2"/>
          <p:cNvSpPr>
            <a:spLocks noGrp="1" noRot="1" noChangeAspect="1" noChangeArrowheads="1" noTextEdit="1"/>
          </p:cNvSpPr>
          <p:nvPr>
            <p:ph type="sldImg"/>
          </p:nvPr>
        </p:nvSpPr>
        <p:spPr>
          <a:ln cap="flat"/>
        </p:spPr>
      </p:sp>
      <p:sp>
        <p:nvSpPr>
          <p:cNvPr id="275460" name="Rectangle 3"/>
          <p:cNvSpPr>
            <a:spLocks noGrp="1" noChangeArrowheads="1"/>
          </p:cNvSpPr>
          <p:nvPr>
            <p:ph type="body" idx="1"/>
          </p:nvPr>
        </p:nvSpPr>
        <p:spPr>
          <a:noFill/>
          <a:ln/>
        </p:spPr>
        <p:txBody>
          <a:bodyPr/>
          <a:lstStyle/>
          <a:p>
            <a:r>
              <a:rPr lang="en-US" dirty="0" smtClean="0"/>
              <a:t>Look at the blue in this chart</a:t>
            </a:r>
          </a:p>
          <a:p>
            <a:r>
              <a:rPr lang="en-US" dirty="0" smtClean="0"/>
              <a:t>Conservative Christians</a:t>
            </a:r>
            <a:r>
              <a:rPr lang="en-US" baseline="0" dirty="0" smtClean="0"/>
              <a:t> comprise about 40% of American Christians</a:t>
            </a:r>
          </a:p>
          <a:p>
            <a:r>
              <a:rPr lang="en-US" baseline="0" dirty="0" smtClean="0"/>
              <a:t>With the caveat that it is d</a:t>
            </a:r>
            <a:r>
              <a:rPr lang="en-US" dirty="0" smtClean="0"/>
              <a:t>ifficult to</a:t>
            </a:r>
            <a:r>
              <a:rPr lang="en-US" baseline="0" dirty="0" smtClean="0"/>
              <a:t> estimate the subdivisions of American Christianity – terms like “evangelical”, “fundamentalist”, “born again” are not used consistently among Christians and certainly not among </a:t>
            </a:r>
            <a:r>
              <a:rPr lang="en-US" baseline="0" dirty="0" err="1" smtClean="0"/>
              <a:t>nonChristians</a:t>
            </a:r>
            <a:endParaRPr lang="en-US" baseline="0" dirty="0" smtClean="0"/>
          </a:p>
          <a:p>
            <a:r>
              <a:rPr lang="en-US" dirty="0" smtClean="0"/>
              <a:t>-but it is</a:t>
            </a:r>
            <a:r>
              <a:rPr lang="en-US" baseline="0" dirty="0" smtClean="0"/>
              <a:t> among conservative Christians where you will find antievolutionism, with much less of it being found in the other 46</a:t>
            </a:r>
            <a:r>
              <a:rPr lang="en-US" baseline="0" dirty="0" smtClean="0"/>
              <a:t>%</a:t>
            </a:r>
          </a:p>
          <a:p>
            <a:endParaRPr lang="en-US" baseline="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144588" y="685800"/>
            <a:ext cx="4570412" cy="3427413"/>
          </a:xfrm>
          <a:prstGeom prst="rect">
            <a:avLst/>
          </a:prstGeom>
          <a:noFill/>
          <a:ln w="12700" cap="flat">
            <a:solidFill>
              <a:schemeClr val="tx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6499" name="Rectangle 3"/>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lstStyle/>
          <a:p>
            <a:r>
              <a:rPr lang="en-US" dirty="0" smtClean="0"/>
              <a:t>{discuss}</a:t>
            </a:r>
          </a:p>
          <a:p>
            <a:r>
              <a:rPr lang="en-US" baseline="0" dirty="0" smtClean="0"/>
              <a:t>So there is variation within the Christian community regarding evolution</a:t>
            </a:r>
          </a:p>
          <a:p>
            <a:r>
              <a:rPr lang="en-US" baseline="0" dirty="0" smtClean="0"/>
              <a:t>Similarly, there is variation within the conservative political community regarding global warming</a:t>
            </a:r>
            <a:endParaRPr lang="en-US" dirty="0" smtClean="0"/>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DD18B203-95BA-474D-96E3-65E5C4B8C899}" type="slidenum">
              <a:rPr lang="en-US" smtClean="0"/>
              <a:pPr/>
              <a:t>46</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r>
              <a:rPr lang="en-US" baseline="0" dirty="0" smtClean="0"/>
              <a:t>There are Republicans who believe in following the science, as former South Carolina Republican Bob </a:t>
            </a:r>
            <a:r>
              <a:rPr lang="en-US" baseline="0" dirty="0" err="1" smtClean="0"/>
              <a:t>Englis</a:t>
            </a:r>
            <a:r>
              <a:rPr lang="en-US" baseline="0" dirty="0" smtClean="0"/>
              <a:t> noted in an October 2011 </a:t>
            </a:r>
            <a:r>
              <a:rPr lang="en-US" baseline="0" dirty="0" err="1" smtClean="0"/>
              <a:t>Businessweek</a:t>
            </a:r>
            <a:r>
              <a:rPr lang="en-US" baseline="0" dirty="0" smtClean="0"/>
              <a:t> article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t>
            </a:r>
            <a:r>
              <a:rPr lang="en-US" sz="1400" b="0" kern="1200" dirty="0" smtClean="0">
                <a:solidFill>
                  <a:schemeClr val="bg1"/>
                </a:solidFill>
                <a:latin typeface="Garamond" pitchFamily="18" charset="0"/>
                <a:ea typeface="+mn-ea"/>
                <a:cs typeface="+mn-cs"/>
              </a:rPr>
              <a:t>When it comes to energy and climate… [w]</a:t>
            </a:r>
            <a:r>
              <a:rPr lang="en-US" sz="1400" b="0" kern="1200" dirty="0" err="1" smtClean="0">
                <a:solidFill>
                  <a:schemeClr val="bg1"/>
                </a:solidFill>
                <a:latin typeface="Garamond" pitchFamily="18" charset="0"/>
                <a:ea typeface="+mn-ea"/>
                <a:cs typeface="+mn-cs"/>
              </a:rPr>
              <a:t>e’re</a:t>
            </a:r>
            <a:r>
              <a:rPr lang="en-US" sz="1400" b="0" kern="1200" dirty="0" smtClean="0">
                <a:solidFill>
                  <a:schemeClr val="bg1"/>
                </a:solidFill>
                <a:latin typeface="Garamond" pitchFamily="18" charset="0"/>
                <a:ea typeface="+mn-ea"/>
                <a:cs typeface="+mn-cs"/>
              </a:rPr>
              <a:t> following sentiment, not science, we’re turning a blind eye to accountability, and we’re failing to use the power of markets.”</a:t>
            </a:r>
          </a:p>
          <a:p>
            <a:endParaRPr lang="en-US" baseline="0" dirty="0" smtClean="0"/>
          </a:p>
          <a:p>
            <a:endParaRPr lang="en-US" baseline="0"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DD18B203-95BA-474D-96E3-65E5C4B8C899}" type="slidenum">
              <a:rPr lang="en-US" smtClean="0"/>
              <a:pPr/>
              <a:t>47</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r>
              <a:rPr lang="en-US" baseline="0" dirty="0" smtClean="0"/>
              <a:t>Republicans for Environmental Protection</a:t>
            </a:r>
          </a:p>
          <a:p>
            <a:r>
              <a:rPr lang="en-US" baseline="0" dirty="0" smtClean="0"/>
              <a:t>Quoting George Schultz, Ronald Reagan, other prominent Republicans</a:t>
            </a:r>
          </a:p>
          <a:p>
            <a:r>
              <a:rPr lang="en-US" baseline="0" dirty="0" smtClean="0"/>
              <a:t>Note the “National Registry of Green Republicans” – may their tribe increase!</a:t>
            </a:r>
          </a:p>
          <a:p>
            <a:r>
              <a:rPr lang="en-US" baseline="0" dirty="0" smtClean="0"/>
              <a:t>Point here is that it is dangerous to indulge in dichotomous thinking: that all Christians reject evolution</a:t>
            </a:r>
          </a:p>
          <a:p>
            <a:r>
              <a:rPr lang="en-US" baseline="0" dirty="0" smtClean="0"/>
              <a:t>Or that all Republicans and libertarians reject climate change</a:t>
            </a:r>
          </a:p>
          <a:p>
            <a:r>
              <a:rPr lang="en-US" baseline="0" dirty="0" smtClean="0"/>
              <a:t>There is variation in each of these motivating camps, and it can be utilized by those of us who want to encourage acceptance of these sciences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DD18B203-95BA-474D-96E3-65E5C4B8C899}" type="slidenum">
              <a:rPr lang="en-US" smtClean="0"/>
              <a:pPr/>
              <a:t>48</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dirty="0" smtClean="0"/>
              <a:t>Our </a:t>
            </a:r>
            <a:r>
              <a:rPr lang="en-US" baseline="0" dirty="0" smtClean="0"/>
              <a:t>goal is to get people to listen to the science, and they can’t, if they have their fingers jammed in their ears</a:t>
            </a:r>
          </a:p>
          <a:p>
            <a:pPr eaLnBrk="1" hangingPunct="1"/>
            <a:r>
              <a:rPr lang="en-US" baseline="0" dirty="0" smtClean="0"/>
              <a:t>What keeps the fingers jammed in the ears is the belief that something very important is going to be lost if the other guy is right</a:t>
            </a:r>
          </a:p>
          <a:p>
            <a:pPr eaLnBrk="1" hangingPunct="1"/>
            <a:r>
              <a:rPr lang="en-US" baseline="0" dirty="0" smtClean="0"/>
              <a:t>For creationists: they have to give up their belief in God, and in salvation, and in the truth of the Bible</a:t>
            </a:r>
          </a:p>
          <a:p>
            <a:pPr eaLnBrk="1" hangingPunct="1"/>
            <a:r>
              <a:rPr lang="en-US" baseline="0" dirty="0" smtClean="0"/>
              <a:t>For GW contrarians: GW “alarmists” will weaken the economy, harm national security, and require compromises in individual liberty</a:t>
            </a:r>
          </a:p>
          <a:p>
            <a:pPr eaLnBrk="1" hangingPunct="1"/>
            <a:r>
              <a:rPr lang="en-US" baseline="0" dirty="0" smtClean="0"/>
              <a:t>If those concerns aren’t assuaged, all the science in the world won’t be convincing</a:t>
            </a: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DD18B203-95BA-474D-96E3-65E5C4B8C899}" type="slidenum">
              <a:rPr lang="en-US" smtClean="0"/>
              <a:pPr/>
              <a:t>49</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dirty="0" smtClean="0"/>
              <a:t>But if you can demonstrate that there are ways to retain some of those important ideological positions, THEN you have a chance of getting the science listened to</a:t>
            </a:r>
          </a:p>
          <a:p>
            <a:pPr eaLnBrk="1" hangingPunct="1"/>
            <a:r>
              <a:rPr lang="en-US" dirty="0" smtClean="0"/>
              <a:t>And that’s pretty important</a:t>
            </a:r>
          </a:p>
          <a:p>
            <a:pPr eaLnBrk="1" hangingPunct="1"/>
            <a:r>
              <a:rPr lang="en-US" dirty="0" smtClean="0"/>
              <a:t>Most of us believe that education is important, and that people</a:t>
            </a:r>
            <a:r>
              <a:rPr lang="en-US" baseline="0" dirty="0" smtClean="0"/>
              <a:t> should know and understand science</a:t>
            </a:r>
          </a:p>
          <a:p>
            <a:pPr eaLnBrk="1" hangingPunct="1"/>
            <a:r>
              <a:rPr lang="en-US" baseline="0" dirty="0" smtClean="0"/>
              <a:t>Ideological positions can get in the way of even the most persuasive scientific evidence</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FA246EAD-72E9-4483-90FA-605CE22918D8}" type="slidenum">
              <a:rPr lang="en-US" smtClean="0"/>
              <a:pPr/>
              <a:t>5</a:t>
            </a:fld>
            <a:endParaRPr lang="en-US" smtClean="0"/>
          </a:p>
        </p:txBody>
      </p:sp>
      <p:sp>
        <p:nvSpPr>
          <p:cNvPr id="13315" name="Rectangle 2"/>
          <p:cNvSpPr>
            <a:spLocks noGrp="1" noChangeArrowheads="1"/>
          </p:cNvSpPr>
          <p:nvPr>
            <p:ph type="body" idx="1"/>
          </p:nvPr>
        </p:nvSpPr>
        <p:spPr>
          <a:noFill/>
          <a:ln/>
        </p:spPr>
        <p:txBody>
          <a:bodyPr lIns="92075" tIns="46038" rIns="92075" bIns="46038"/>
          <a:lstStyle/>
          <a:p>
            <a:r>
              <a:rPr lang="en-US" dirty="0" smtClean="0"/>
              <a:t>Global warming rejection takes several forms [discuss]</a:t>
            </a:r>
            <a:endParaRPr lang="en-US" baseline="0" dirty="0" smtClean="0"/>
          </a:p>
          <a:p>
            <a:pPr eaLnBrk="1" hangingPunct="1"/>
            <a:endParaRPr lang="en-US" dirty="0" smtClean="0"/>
          </a:p>
        </p:txBody>
      </p:sp>
      <p:sp>
        <p:nvSpPr>
          <p:cNvPr id="13316" name="Rectangle 3"/>
          <p:cNvSpPr>
            <a:spLocks noGrp="1" noRot="1" noChangeAspect="1" noChangeArrowheads="1" noTextEdit="1"/>
          </p:cNvSpPr>
          <p:nvPr>
            <p:ph type="sldImg"/>
          </p:nvPr>
        </p:nvSpPr>
        <p:spPr>
          <a:xfrm>
            <a:off x="1144588" y="687388"/>
            <a:ext cx="4568825" cy="3425825"/>
          </a:xfrm>
          <a:ln w="12700" cap="flat">
            <a:solidFill>
              <a:schemeClr val="tx1"/>
            </a:solid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p>
            <a:fld id="{6F827543-C92A-4DFD-9B9E-8910E0CE55C2}" type="slidenum">
              <a:rPr lang="en-US" smtClean="0"/>
              <a:pPr/>
              <a:t>50</a:t>
            </a:fld>
            <a:endParaRPr lang="en-US" smtClean="0"/>
          </a:p>
        </p:txBody>
      </p:sp>
      <p:sp>
        <p:nvSpPr>
          <p:cNvPr id="95235" name="Rectangle 2"/>
          <p:cNvSpPr>
            <a:spLocks noGrp="1" noChangeArrowheads="1"/>
          </p:cNvSpPr>
          <p:nvPr>
            <p:ph type="body" idx="1"/>
          </p:nvPr>
        </p:nvSpPr>
        <p:spPr>
          <a:noFill/>
          <a:ln/>
        </p:spPr>
        <p:txBody>
          <a:bodyPr/>
          <a:lstStyle/>
          <a:p>
            <a:r>
              <a:rPr lang="en-US" dirty="0" smtClean="0"/>
              <a:t>Finally, I want</a:t>
            </a:r>
            <a:r>
              <a:rPr lang="en-US" baseline="0" dirty="0" smtClean="0"/>
              <a:t> to talk a bit about the cultural pillar</a:t>
            </a:r>
          </a:p>
          <a:p>
            <a:r>
              <a:rPr lang="en-US" baseline="0" dirty="0" smtClean="0"/>
              <a:t>Arguably, it is the most effective pillar the creationists and the GW contrarians have</a:t>
            </a:r>
          </a:p>
          <a:p>
            <a:r>
              <a:rPr lang="en-US" baseline="0" dirty="0" smtClean="0"/>
              <a:t>The cultural pillar relies on values that are shared with the people the creationists and the contrarians are trying to reach</a:t>
            </a:r>
          </a:p>
          <a:p>
            <a:r>
              <a:rPr lang="en-US" baseline="0" dirty="0" smtClean="0"/>
              <a:t>Some of them differ, such as the creationists’ emphasis on biblical literalism and the contrarians’ emphasis on free market solutions</a:t>
            </a:r>
          </a:p>
          <a:p>
            <a:r>
              <a:rPr lang="en-US" baseline="0" dirty="0" smtClean="0"/>
              <a:t>But I want to talk about the ones used in an educational context – how creationists and GW contrarians frame their position when they are trying to influence educational policy</a:t>
            </a:r>
          </a:p>
          <a:p>
            <a:r>
              <a:rPr lang="en-US" baseline="0" dirty="0" smtClean="0"/>
              <a:t>In this context, the most popular of the cultural arguments are the ones stressing fairness, academic freedom, and critical thinking</a:t>
            </a:r>
          </a:p>
          <a:p>
            <a:r>
              <a:rPr lang="en-US" baseline="0" dirty="0" smtClean="0"/>
              <a:t>This brings us to the recent spate of “Academic Freedom Act” legislation</a:t>
            </a:r>
            <a:endParaRPr lang="en-US" dirty="0" smtClean="0"/>
          </a:p>
        </p:txBody>
      </p:sp>
      <p:sp>
        <p:nvSpPr>
          <p:cNvPr id="95236" name="Rectangle 3"/>
          <p:cNvSpPr>
            <a:spLocks noGrp="1" noRot="1" noChangeAspect="1" noChangeArrowheads="1" noTextEdit="1"/>
          </p:cNvSpPr>
          <p:nvPr>
            <p:ph type="sldImg"/>
          </p:nvPr>
        </p:nvSpPr>
        <p:spPr>
          <a:ln cap="fla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AF laws began in 2004 as </a:t>
            </a:r>
            <a:r>
              <a:rPr lang="en-US" baseline="0" dirty="0" smtClean="0"/>
              <a:t>creationist enthusiasm, but by the end of the decade we began to see evolution bundled with other “controversial” scientific views</a:t>
            </a:r>
          </a:p>
          <a:p>
            <a:r>
              <a:rPr lang="en-US" baseline="0" dirty="0" smtClean="0"/>
              <a:t>In these laws, teachers are directed to compromise the teaching of evolution, GW, origin of life, human cloning, and/or embryonic stem </a:t>
            </a:r>
            <a:r>
              <a:rPr lang="en-US" baseline="0" dirty="0" smtClean="0"/>
              <a:t>cells</a:t>
            </a:r>
          </a:p>
          <a:p>
            <a:r>
              <a:rPr lang="en-US" baseline="0" dirty="0" smtClean="0"/>
              <a:t>This slide shows only a sample: there have been at least 50 of these proposed</a:t>
            </a:r>
            <a:endParaRPr lang="en-US" dirty="0"/>
          </a:p>
        </p:txBody>
      </p:sp>
      <p:sp>
        <p:nvSpPr>
          <p:cNvPr id="4" name="Slide Number Placeholder 3"/>
          <p:cNvSpPr>
            <a:spLocks noGrp="1"/>
          </p:cNvSpPr>
          <p:nvPr>
            <p:ph type="sldNum" sz="quarter" idx="10"/>
          </p:nvPr>
        </p:nvSpPr>
        <p:spPr/>
        <p:txBody>
          <a:bodyPr/>
          <a:lstStyle/>
          <a:p>
            <a:pPr>
              <a:defRPr/>
            </a:pPr>
            <a:fld id="{BBA584BB-8828-4DA1-B2D2-D2B1A07CC919}" type="slidenum">
              <a:rPr lang="en-US" smtClean="0"/>
              <a:pPr>
                <a:defRPr/>
              </a:pPr>
              <a:t>51</a:t>
            </a:fld>
            <a:endParaRPr lang="en-US"/>
          </a:p>
        </p:txBody>
      </p:sp>
    </p:spTree>
    <p:extLst>
      <p:ext uri="{BB962C8B-B14F-4D97-AF65-F5344CB8AC3E}">
        <p14:creationId xmlns:p14="http://schemas.microsoft.com/office/powerpoint/2010/main" xmlns="" val="13135741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FA246EAD-72E9-4483-90FA-605CE22918D8}" type="slidenum">
              <a:rPr lang="en-US" smtClean="0"/>
              <a:pPr/>
              <a:t>52</a:t>
            </a:fld>
            <a:endParaRPr lang="en-US" smtClean="0"/>
          </a:p>
        </p:txBody>
      </p:sp>
      <p:sp>
        <p:nvSpPr>
          <p:cNvPr id="13315" name="Rectangle 2"/>
          <p:cNvSpPr>
            <a:spLocks noGrp="1" noChangeArrowheads="1"/>
          </p:cNvSpPr>
          <p:nvPr>
            <p:ph type="body" idx="1"/>
          </p:nvPr>
        </p:nvSpPr>
        <p:spPr>
          <a:noFill/>
          <a:ln/>
        </p:spPr>
        <p:txBody>
          <a:bodyPr lIns="92075" tIns="46038" rIns="92075" bIns="46038"/>
          <a:lstStyle/>
          <a:p>
            <a:pPr eaLnBrk="1" hangingPunct="1"/>
            <a:r>
              <a:rPr lang="en-US" dirty="0" smtClean="0"/>
              <a:t>Bills</a:t>
            </a:r>
            <a:r>
              <a:rPr lang="en-US" baseline="0" dirty="0" smtClean="0"/>
              <a:t> all sound very reasonable to most people, since they are calling for students to work harder, become critical thinkers, </a:t>
            </a:r>
            <a:r>
              <a:rPr lang="en-US" baseline="0" dirty="0" err="1" smtClean="0"/>
              <a:t>etc</a:t>
            </a:r>
            <a:endParaRPr lang="en-US" baseline="0" dirty="0" smtClean="0"/>
          </a:p>
          <a:p>
            <a:pPr eaLnBrk="1" hangingPunct="1"/>
            <a:r>
              <a:rPr lang="en-US" baseline="0" dirty="0" smtClean="0"/>
              <a:t>And why not present information for and against a scientific theory? Isn’t that exactly what scientists do?</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Yes – that’s what SCIENTISTS do; it isn’t what 10</a:t>
            </a:r>
            <a:r>
              <a:rPr lang="en-US" baseline="30000" dirty="0" smtClean="0"/>
              <a:t>th</a:t>
            </a:r>
            <a:r>
              <a:rPr lang="en-US" baseline="0" dirty="0" smtClean="0"/>
              <a:t> graders do</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Antievolutionists and anti GW proponents blur this important distinction between the role of a student and the role of a scientist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10</a:t>
            </a:r>
            <a:r>
              <a:rPr lang="en-US" baseline="30000" dirty="0" smtClean="0"/>
              <a:t>th</a:t>
            </a:r>
            <a:r>
              <a:rPr lang="en-US" baseline="0" dirty="0" smtClean="0"/>
              <a:t> graders aren’t scientists – the goal of a secondary school education is rather different from that of a research </a:t>
            </a:r>
            <a:r>
              <a:rPr lang="en-US" baseline="0" dirty="0" smtClean="0"/>
              <a:t>scientist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 student is getting the basics of the scientific discipline –optics, not string theory</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Students get the core ideas of science, and carefully selected frontier ideas, when there is time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They should not be taught the fringe ideas as if they were acceptable science</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So the lines are blurred, but in ways that reflect American cultural values of freedom of thought and freedom of expression</a:t>
            </a:r>
          </a:p>
        </p:txBody>
      </p:sp>
      <p:sp>
        <p:nvSpPr>
          <p:cNvPr id="13316" name="Rectangle 3"/>
          <p:cNvSpPr>
            <a:spLocks noGrp="1" noRot="1" noChangeAspect="1" noChangeArrowheads="1" noTextEdit="1"/>
          </p:cNvSpPr>
          <p:nvPr>
            <p:ph type="sldImg"/>
          </p:nvPr>
        </p:nvSpPr>
        <p:spPr>
          <a:xfrm>
            <a:off x="1144588" y="687388"/>
            <a:ext cx="4568825" cy="3425825"/>
          </a:xfrm>
          <a:ln w="12700" cap="flat">
            <a:solidFill>
              <a:schemeClr val="tx1"/>
            </a:solid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FA246EAD-72E9-4483-90FA-605CE22918D8}" type="slidenum">
              <a:rPr lang="en-US" smtClean="0"/>
              <a:pPr/>
              <a:t>53</a:t>
            </a:fld>
            <a:endParaRPr lang="en-US" smtClean="0"/>
          </a:p>
        </p:txBody>
      </p:sp>
      <p:sp>
        <p:nvSpPr>
          <p:cNvPr id="13315" name="Rectangle 2"/>
          <p:cNvSpPr>
            <a:spLocks noGrp="1" noChangeArrowheads="1"/>
          </p:cNvSpPr>
          <p:nvPr>
            <p:ph type="body" idx="1"/>
          </p:nvPr>
        </p:nvSpPr>
        <p:spPr>
          <a:noFill/>
          <a:ln/>
        </p:spPr>
        <p:txBody>
          <a:bodyPr lIns="92075" tIns="46038" rIns="92075" bIns="46038"/>
          <a:lstStyle/>
          <a:p>
            <a:pPr eaLnBrk="1" hangingPunct="1"/>
            <a:r>
              <a:rPr lang="en-US" dirty="0" smtClean="0"/>
              <a:t>Mr. </a:t>
            </a:r>
            <a:r>
              <a:rPr lang="en-US" dirty="0" err="1" smtClean="0"/>
              <a:t>Bast</a:t>
            </a:r>
            <a:r>
              <a:rPr lang="en-US" dirty="0" smtClean="0"/>
              <a:t> from the Heartland Institute has weighed in on this, though</a:t>
            </a:r>
            <a:r>
              <a:rPr lang="en-US" baseline="0" dirty="0" smtClean="0"/>
              <a:t> a bit polemically</a:t>
            </a:r>
          </a:p>
          <a:p>
            <a:pPr eaLnBrk="1" hangingPunct="1"/>
            <a:r>
              <a:rPr lang="en-US" dirty="0" smtClean="0"/>
              <a:t>Note the implication</a:t>
            </a:r>
            <a:r>
              <a:rPr lang="en-US" baseline="0" dirty="0" smtClean="0"/>
              <a:t> that teaching only GW and not contrarian positions is censoring, banning debate, infringing on the academic freedom of teachers, </a:t>
            </a:r>
            <a:r>
              <a:rPr lang="en-US" baseline="0" dirty="0" err="1" smtClean="0"/>
              <a:t>etc</a:t>
            </a:r>
            <a:r>
              <a:rPr lang="en-US" baseline="0" dirty="0" smtClean="0"/>
              <a:t> – all very negative images</a:t>
            </a:r>
          </a:p>
          <a:p>
            <a:pPr eaLnBrk="1" hangingPunct="1"/>
            <a:r>
              <a:rPr lang="en-US" baseline="0" dirty="0" smtClean="0"/>
              <a:t>A common meme in both creationism and GW contrarianism is persecution of the person who stands against the scientific establishment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Such views also do not </a:t>
            </a:r>
            <a:r>
              <a:rPr lang="en-US" baseline="0" dirty="0" smtClean="0"/>
              <a:t>communicate </a:t>
            </a:r>
            <a:r>
              <a:rPr lang="en-US" baseline="0" dirty="0" smtClean="0"/>
              <a:t>an important fact about the content of science – those explanations come out of a process of peer review and constant evaluation – which does not take place in the science classroom, but in the laboratories, scientific conferences, and journals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Science has an important criterion that goes beyond free speech: you explanation has to work, not merely be expressed</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eaLnBrk="1" hangingPunct="1"/>
            <a:endParaRPr lang="en-US" baseline="0" dirty="0" smtClean="0"/>
          </a:p>
          <a:p>
            <a:pPr eaLnBrk="1" hangingPunct="1"/>
            <a:endParaRPr lang="en-US" baseline="0" dirty="0" smtClean="0"/>
          </a:p>
        </p:txBody>
      </p:sp>
      <p:sp>
        <p:nvSpPr>
          <p:cNvPr id="13316" name="Rectangle 3"/>
          <p:cNvSpPr>
            <a:spLocks noGrp="1" noRot="1" noChangeAspect="1" noChangeArrowheads="1" noTextEdit="1"/>
          </p:cNvSpPr>
          <p:nvPr>
            <p:ph type="sldImg"/>
          </p:nvPr>
        </p:nvSpPr>
        <p:spPr>
          <a:xfrm>
            <a:off x="1144588" y="687388"/>
            <a:ext cx="4568825" cy="3425825"/>
          </a:xfrm>
          <a:ln w="12700" cap="flat">
            <a:solidFill>
              <a:schemeClr val="tx1"/>
            </a:solid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bills are couched in terms that most Americans would find very attractive – I do!</a:t>
            </a:r>
          </a:p>
          <a:p>
            <a:r>
              <a:rPr lang="en-US" baseline="0" dirty="0" smtClean="0"/>
              <a:t>Sure </a:t>
            </a:r>
            <a:r>
              <a:rPr lang="en-US" baseline="0" dirty="0" smtClean="0"/>
              <a:t>you want kids to be critical thinkers! We want them to be able to take information, evaluate it, and come to a conclusion!</a:t>
            </a:r>
          </a:p>
          <a:p>
            <a:r>
              <a:rPr lang="en-US" baseline="0" dirty="0" smtClean="0"/>
              <a:t>But we also want them taught the basics, and to </a:t>
            </a:r>
            <a:r>
              <a:rPr lang="en-US" baseline="0" dirty="0" err="1" smtClean="0"/>
              <a:t>miseducate</a:t>
            </a:r>
            <a:r>
              <a:rPr lang="en-US" baseline="0" dirty="0" smtClean="0"/>
              <a:t> them, to give them a lot of </a:t>
            </a:r>
            <a:r>
              <a:rPr lang="en-US" baseline="0" dirty="0" smtClean="0"/>
              <a:t>wrong, fringe </a:t>
            </a:r>
            <a:r>
              <a:rPr lang="en-US" baseline="0" dirty="0" smtClean="0"/>
              <a:t>information in the guise of teaching them critical thinking does them no favors</a:t>
            </a:r>
            <a:endParaRPr lang="en-US" dirty="0"/>
          </a:p>
        </p:txBody>
      </p:sp>
      <p:sp>
        <p:nvSpPr>
          <p:cNvPr id="4" name="Slide Number Placeholder 3"/>
          <p:cNvSpPr>
            <a:spLocks noGrp="1"/>
          </p:cNvSpPr>
          <p:nvPr>
            <p:ph type="sldNum" sz="quarter" idx="10"/>
          </p:nvPr>
        </p:nvSpPr>
        <p:spPr/>
        <p:txBody>
          <a:bodyPr/>
          <a:lstStyle/>
          <a:p>
            <a:pPr>
              <a:defRPr/>
            </a:pPr>
            <a:fld id="{BBA584BB-8828-4DA1-B2D2-D2B1A07CC919}" type="slidenum">
              <a:rPr lang="en-US" smtClean="0"/>
              <a:pPr>
                <a:defRPr/>
              </a:pPr>
              <a:t>54</a:t>
            </a:fld>
            <a:endParaRPr lang="en-US"/>
          </a:p>
        </p:txBody>
      </p:sp>
    </p:spTree>
    <p:extLst>
      <p:ext uri="{BB962C8B-B14F-4D97-AF65-F5344CB8AC3E}">
        <p14:creationId xmlns:p14="http://schemas.microsoft.com/office/powerpoint/2010/main" xmlns="" val="2949409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of these AFA bills have passed, unfortunately – in Louisiana and Tennessee</a:t>
            </a:r>
          </a:p>
          <a:p>
            <a:r>
              <a:rPr lang="en-US" dirty="0" smtClean="0"/>
              <a:t>And</a:t>
            </a:r>
            <a:r>
              <a:rPr lang="en-US" baseline="0" dirty="0" smtClean="0"/>
              <a:t> they are quite similar, reflecting a similar origin</a:t>
            </a:r>
          </a:p>
          <a:p>
            <a:r>
              <a:rPr lang="en-US" dirty="0" smtClean="0"/>
              <a:t>Both</a:t>
            </a:r>
            <a:r>
              <a:rPr lang="en-US" baseline="0" dirty="0" smtClean="0"/>
              <a:t> bundle </a:t>
            </a:r>
            <a:r>
              <a:rPr lang="en-US" baseline="0" dirty="0" err="1" smtClean="0"/>
              <a:t>evol</a:t>
            </a:r>
            <a:r>
              <a:rPr lang="en-US" baseline="0" dirty="0" smtClean="0"/>
              <a:t>, OOL, GW, cloning</a:t>
            </a:r>
          </a:p>
          <a:p>
            <a:r>
              <a:rPr lang="en-US" baseline="0" dirty="0" smtClean="0"/>
              <a:t>Both are couched in terms of critical thinking</a:t>
            </a:r>
          </a:p>
          <a:p>
            <a:r>
              <a:rPr lang="en-US" baseline="0" dirty="0" smtClean="0"/>
              <a:t>Both encourage teachers to critique evolution and the other subjects</a:t>
            </a:r>
          </a:p>
          <a:p>
            <a:r>
              <a:rPr lang="en-US" baseline="0" dirty="0" smtClean="0"/>
              <a:t>Both have an obligatory statement that they are not intended to promote religion (to try to duck the first amendment)</a:t>
            </a:r>
          </a:p>
          <a:p>
            <a:r>
              <a:rPr lang="en-US" baseline="0" dirty="0" smtClean="0"/>
              <a:t>TN bill in addition is protective – brought over from the descendants of the Alabama bill, as influenced by the Discovery institute</a:t>
            </a:r>
          </a:p>
          <a:p>
            <a:r>
              <a:rPr lang="en-US" baseline="0" dirty="0" smtClean="0"/>
              <a:t>Lot easier to stop these bills in committee than to deal with them after they have passed</a:t>
            </a:r>
          </a:p>
          <a:p>
            <a:endParaRPr lang="en-US" dirty="0"/>
          </a:p>
        </p:txBody>
      </p:sp>
      <p:sp>
        <p:nvSpPr>
          <p:cNvPr id="4" name="Slide Number Placeholder 3"/>
          <p:cNvSpPr>
            <a:spLocks noGrp="1"/>
          </p:cNvSpPr>
          <p:nvPr>
            <p:ph type="sldNum" sz="quarter" idx="10"/>
          </p:nvPr>
        </p:nvSpPr>
        <p:spPr/>
        <p:txBody>
          <a:bodyPr/>
          <a:lstStyle/>
          <a:p>
            <a:pPr>
              <a:defRPr/>
            </a:pPr>
            <a:fld id="{F11A1CA5-30C9-4CB7-8762-F5403C54A2EB}" type="slidenum">
              <a:rPr lang="en-US" smtClean="0"/>
              <a:pPr>
                <a:defRPr/>
              </a:pPr>
              <a:t>55</a:t>
            </a:fld>
            <a:endParaRPr lang="en-US"/>
          </a:p>
        </p:txBody>
      </p:sp>
    </p:spTree>
    <p:extLst>
      <p:ext uri="{BB962C8B-B14F-4D97-AF65-F5344CB8AC3E}">
        <p14:creationId xmlns:p14="http://schemas.microsoft.com/office/powerpoint/2010/main" xmlns="" val="1339554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[critical thinking –</a:t>
            </a:r>
            <a:r>
              <a:rPr lang="en-US" baseline="0" dirty="0" smtClean="0"/>
              <a:t> everyone is in favor</a:t>
            </a:r>
            <a:endParaRPr lang="en-US" dirty="0"/>
          </a:p>
        </p:txBody>
      </p:sp>
      <p:sp>
        <p:nvSpPr>
          <p:cNvPr id="4" name="Slide Number Placeholder 3"/>
          <p:cNvSpPr>
            <a:spLocks noGrp="1"/>
          </p:cNvSpPr>
          <p:nvPr>
            <p:ph type="sldNum" sz="quarter" idx="10"/>
          </p:nvPr>
        </p:nvSpPr>
        <p:spPr/>
        <p:txBody>
          <a:bodyPr/>
          <a:lstStyle/>
          <a:p>
            <a:pPr>
              <a:defRPr/>
            </a:pPr>
            <a:fld id="{F11A1CA5-30C9-4CB7-8762-F5403C54A2EB}" type="slidenum">
              <a:rPr lang="en-US" smtClean="0"/>
              <a:pPr>
                <a:defRPr/>
              </a:pPr>
              <a:t>56</a:t>
            </a:fld>
            <a:endParaRPr lang="en-US"/>
          </a:p>
        </p:txBody>
      </p:sp>
    </p:spTree>
    <p:extLst>
      <p:ext uri="{BB962C8B-B14F-4D97-AF65-F5344CB8AC3E}">
        <p14:creationId xmlns:p14="http://schemas.microsoft.com/office/powerpoint/2010/main" xmlns="" val="26160924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year there have been 9 bills</a:t>
            </a:r>
            <a:r>
              <a:rPr lang="en-US" baseline="0" dirty="0" smtClean="0"/>
              <a:t> in 7 states that were either antievolution, anti—GW, or both</a:t>
            </a:r>
          </a:p>
          <a:p>
            <a:r>
              <a:rPr lang="en-US" dirty="0" smtClean="0"/>
              <a:t>Asterisks indicate AFA</a:t>
            </a:r>
            <a:r>
              <a:rPr lang="en-US" baseline="0" dirty="0" smtClean="0"/>
              <a:t> bills</a:t>
            </a:r>
          </a:p>
          <a:p>
            <a:r>
              <a:rPr lang="en-US" dirty="0" smtClean="0"/>
              <a:t>We suspect now that LA and TN have shown</a:t>
            </a:r>
            <a:r>
              <a:rPr lang="en-US" baseline="0" dirty="0" smtClean="0"/>
              <a:t> the way, there will be more attempts to get such bills passed – the DI is industriously working to persuade conservative legislators to pass AFA bills</a:t>
            </a:r>
          </a:p>
          <a:p>
            <a:r>
              <a:rPr lang="en-US" baseline="0" dirty="0" smtClean="0"/>
              <a:t>Changes are,  you’ll be seeing more anti-GW sentiment generated as a result of these bills, whether they pass or not</a:t>
            </a:r>
          </a:p>
          <a:p>
            <a:r>
              <a:rPr lang="en-US" baseline="0" dirty="0" smtClean="0"/>
              <a:t>It’s important that the CC community address this issue, which is not just a CC issue, but one of science literacy.</a:t>
            </a:r>
            <a:endParaRPr lang="en-US" dirty="0"/>
          </a:p>
        </p:txBody>
      </p:sp>
      <p:sp>
        <p:nvSpPr>
          <p:cNvPr id="4" name="Slide Number Placeholder 3"/>
          <p:cNvSpPr>
            <a:spLocks noGrp="1"/>
          </p:cNvSpPr>
          <p:nvPr>
            <p:ph type="sldNum" sz="quarter" idx="10"/>
          </p:nvPr>
        </p:nvSpPr>
        <p:spPr/>
        <p:txBody>
          <a:bodyPr/>
          <a:lstStyle/>
          <a:p>
            <a:pPr>
              <a:defRPr/>
            </a:pPr>
            <a:fld id="{66553748-DFA9-42F7-8FFA-BA48841B09D3}" type="slidenum">
              <a:rPr lang="en-US" smtClean="0"/>
              <a:pPr>
                <a:defRPr/>
              </a:pPr>
              <a:t>57</a:t>
            </a:fld>
            <a:endParaRPr lang="en-US"/>
          </a:p>
        </p:txBody>
      </p:sp>
    </p:spTree>
    <p:extLst>
      <p:ext uri="{BB962C8B-B14F-4D97-AF65-F5344CB8AC3E}">
        <p14:creationId xmlns:p14="http://schemas.microsoft.com/office/powerpoint/2010/main" xmlns="" val="25211444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FB34C91-1557-40BE-8B40-7AEC1F35FF2B}" type="slidenum">
              <a:rPr lang="en-US" smtClean="0"/>
              <a:pPr/>
              <a:t>58</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FB34C91-1557-40BE-8B40-7AEC1F35FF2B}" type="slidenum">
              <a:rPr lang="en-US" smtClean="0"/>
              <a:pPr/>
              <a:t>59</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FA246EAD-72E9-4483-90FA-605CE22918D8}" type="slidenum">
              <a:rPr lang="en-US" smtClean="0"/>
              <a:pPr/>
              <a:t>6</a:t>
            </a:fld>
            <a:endParaRPr lang="en-US" smtClean="0"/>
          </a:p>
        </p:txBody>
      </p:sp>
      <p:sp>
        <p:nvSpPr>
          <p:cNvPr id="13315" name="Rectangle 2"/>
          <p:cNvSpPr>
            <a:spLocks noGrp="1" noChangeArrowheads="1"/>
          </p:cNvSpPr>
          <p:nvPr>
            <p:ph type="body" idx="1"/>
          </p:nvPr>
        </p:nvSpPr>
        <p:spPr>
          <a:noFill/>
          <a:ln/>
        </p:spPr>
        <p:txBody>
          <a:bodyPr lIns="92075" tIns="46038" rIns="92075" bIns="46038"/>
          <a:lstStyle/>
          <a:p>
            <a:pPr eaLnBrk="1" hangingPunct="1"/>
            <a:endParaRPr lang="en-US" dirty="0" smtClean="0"/>
          </a:p>
        </p:txBody>
      </p:sp>
      <p:sp>
        <p:nvSpPr>
          <p:cNvPr id="13316" name="Rectangle 3"/>
          <p:cNvSpPr>
            <a:spLocks noGrp="1" noRot="1" noChangeAspect="1" noChangeArrowheads="1" noTextEdit="1"/>
          </p:cNvSpPr>
          <p:nvPr>
            <p:ph type="sldImg"/>
          </p:nvPr>
        </p:nvSpPr>
        <p:spPr>
          <a:xfrm>
            <a:off x="1144588" y="687388"/>
            <a:ext cx="4568825" cy="3425825"/>
          </a:xfrm>
          <a:ln w="12700" cap="flat">
            <a:solidFill>
              <a:schemeClr val="tx1"/>
            </a:solid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F5C2B39-522E-4956-85B8-49F343A66AD2}" type="slidenum">
              <a:rPr lang="en-US" smtClean="0"/>
              <a:pPr/>
              <a:t>60</a:t>
            </a:fld>
            <a:endParaRPr lang="en-US" smtClean="0"/>
          </a:p>
        </p:txBody>
      </p:sp>
      <p:sp>
        <p:nvSpPr>
          <p:cNvPr id="18435" name="Rectangle 2"/>
          <p:cNvSpPr>
            <a:spLocks noGrp="1" noRot="1" noChangeAspect="1" noChangeArrowheads="1" noTextEdit="1"/>
          </p:cNvSpPr>
          <p:nvPr>
            <p:ph type="sldImg"/>
          </p:nvPr>
        </p:nvSpPr>
        <p:spPr>
          <a:xfrm>
            <a:off x="1143000" y="684213"/>
            <a:ext cx="4573588" cy="3430587"/>
          </a:xfrm>
          <a:ln w="12700" cap="flat">
            <a:solidFill>
              <a:schemeClr val="tx1"/>
            </a:solidFill>
          </a:ln>
        </p:spPr>
      </p:sp>
      <p:sp>
        <p:nvSpPr>
          <p:cNvPr id="18436" name="Rectangle 3"/>
          <p:cNvSpPr>
            <a:spLocks noGrp="1" noChangeArrowheads="1"/>
          </p:cNvSpPr>
          <p:nvPr>
            <p:ph type="body" idx="1"/>
          </p:nvPr>
        </p:nvSpPr>
        <p:spPr>
          <a:xfrm>
            <a:off x="914400" y="4341813"/>
            <a:ext cx="5029200" cy="4117975"/>
          </a:xfrm>
          <a:noFill/>
          <a:ln/>
        </p:spPr>
        <p:txBody>
          <a:bodyPr lIns="92075" tIns="46038" rIns="92075" bIns="46038"/>
          <a:lstStyle/>
          <a:p>
            <a:pPr eaLnBrk="1" hangingPunct="1"/>
            <a:r>
              <a:rPr lang="en-US" b="0" dirty="0" smtClean="0"/>
              <a:t>Glenn Branch, Deputy Director, Robert </a:t>
            </a:r>
            <a:r>
              <a:rPr lang="en-US" b="0" dirty="0" err="1" smtClean="0"/>
              <a:t>Luhn</a:t>
            </a:r>
            <a:r>
              <a:rPr lang="en-US" b="0" dirty="0" smtClean="0"/>
              <a:t> (</a:t>
            </a:r>
            <a:r>
              <a:rPr lang="en-US" b="0" dirty="0" err="1" smtClean="0"/>
              <a:t>Comm</a:t>
            </a:r>
            <a:r>
              <a:rPr lang="en-US" b="0" dirty="0" smtClean="0"/>
              <a:t>); Peter Hess (religious</a:t>
            </a:r>
            <a:r>
              <a:rPr lang="en-US" b="0" baseline="0" dirty="0" smtClean="0"/>
              <a:t> community</a:t>
            </a:r>
            <a:r>
              <a:rPr lang="en-US" b="0" dirty="0" smtClean="0"/>
              <a:t> Outreach),</a:t>
            </a:r>
          </a:p>
          <a:p>
            <a:pPr eaLnBrk="1" hangingPunct="1"/>
            <a:r>
              <a:rPr lang="en-US" b="0" dirty="0" err="1" smtClean="0"/>
              <a:t>Flareups</a:t>
            </a:r>
            <a:r>
              <a:rPr lang="en-US" b="0" dirty="0" smtClean="0"/>
              <a:t> wranglers: Josh </a:t>
            </a:r>
            <a:r>
              <a:rPr lang="en-US" b="0" dirty="0" err="1" smtClean="0"/>
              <a:t>Rosenau</a:t>
            </a:r>
            <a:r>
              <a:rPr lang="en-US" b="0" dirty="0" smtClean="0"/>
              <a:t>, Steve Newton, education director Eric </a:t>
            </a:r>
            <a:r>
              <a:rPr lang="en-US" b="0" dirty="0" err="1" smtClean="0"/>
              <a:t>Meikle</a:t>
            </a:r>
            <a:r>
              <a:rPr lang="en-US" b="0" dirty="0" smtClean="0"/>
              <a:t> – and our two new climate change specialists, Mark McCaffrey, and</a:t>
            </a:r>
            <a:r>
              <a:rPr lang="en-US" b="0" baseline="0" dirty="0" smtClean="0"/>
              <a:t> </a:t>
            </a:r>
            <a:r>
              <a:rPr lang="en-US" b="0" baseline="0" dirty="0" err="1" smtClean="0"/>
              <a:t>Minda</a:t>
            </a:r>
            <a:r>
              <a:rPr lang="en-US" b="0" baseline="0" dirty="0" smtClean="0"/>
              <a:t> </a:t>
            </a:r>
            <a:r>
              <a:rPr lang="en-US" b="0" baseline="0" dirty="0" err="1" smtClean="0"/>
              <a:t>Berbeco</a:t>
            </a:r>
            <a:endParaRPr lang="en-US" b="0"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06F82C0-8337-47C0-9CCB-6EC9952337EC}" type="slidenum">
              <a:rPr lang="en-US" smtClean="0"/>
              <a:pPr/>
              <a:t>61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DD18B203-95BA-474D-96E3-65E5C4B8C899}" type="slidenum">
              <a:rPr lang="en-US" smtClean="0"/>
              <a:pPr/>
              <a:t>62</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dirty="0" smtClean="0"/>
              <a:t>Daniel </a:t>
            </a:r>
            <a:r>
              <a:rPr lang="en-US" dirty="0" err="1" smtClean="0"/>
              <a:t>patrick</a:t>
            </a:r>
            <a:r>
              <a:rPr lang="en-US" dirty="0" smtClean="0"/>
              <a:t> Moynihan’s adage is good to remember – opinions and facts are different</a:t>
            </a:r>
          </a:p>
          <a:p>
            <a:pPr eaLnBrk="1" hangingPunct="1"/>
            <a:r>
              <a:rPr lang="en-US" dirty="0" smtClean="0"/>
              <a:t>Your visitors are free to hold their own opinions of climate change of evolution, but the science of both is strong</a:t>
            </a:r>
          </a:p>
          <a:p>
            <a:pPr eaLnBrk="1" hangingPunct="1"/>
            <a:r>
              <a:rPr lang="en-US" dirty="0" smtClean="0"/>
              <a:t>And it is the science and other valid scholarship that you</a:t>
            </a:r>
            <a:r>
              <a:rPr lang="en-US" baseline="0" dirty="0" smtClean="0"/>
              <a:t> are responsible for teaching</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FA246EAD-72E9-4483-90FA-605CE22918D8}" type="slidenum">
              <a:rPr lang="en-US" smtClean="0"/>
              <a:pPr/>
              <a:t>7</a:t>
            </a:fld>
            <a:endParaRPr lang="en-US" smtClean="0"/>
          </a:p>
        </p:txBody>
      </p:sp>
      <p:sp>
        <p:nvSpPr>
          <p:cNvPr id="13315" name="Rectangle 2"/>
          <p:cNvSpPr>
            <a:spLocks noGrp="1" noChangeArrowheads="1"/>
          </p:cNvSpPr>
          <p:nvPr>
            <p:ph type="body" idx="1"/>
          </p:nvPr>
        </p:nvSpPr>
        <p:spPr>
          <a:noFill/>
          <a:ln/>
        </p:spPr>
        <p:txBody>
          <a:bodyPr lIns="92075" tIns="46038" rIns="92075" bIns="46038"/>
          <a:lstStyle/>
          <a:p>
            <a:r>
              <a:rPr lang="en-US" baseline="0" dirty="0" smtClean="0"/>
              <a:t>Whether GW is anthropogenic is particularly contentious</a:t>
            </a:r>
          </a:p>
          <a:p>
            <a:pPr eaLnBrk="1" hangingPunct="1"/>
            <a:endParaRPr lang="en-US" dirty="0" smtClean="0"/>
          </a:p>
        </p:txBody>
      </p:sp>
      <p:sp>
        <p:nvSpPr>
          <p:cNvPr id="13316" name="Rectangle 3"/>
          <p:cNvSpPr>
            <a:spLocks noGrp="1" noRot="1" noChangeAspect="1" noChangeArrowheads="1" noTextEdit="1"/>
          </p:cNvSpPr>
          <p:nvPr>
            <p:ph type="sldImg"/>
          </p:nvPr>
        </p:nvSpPr>
        <p:spPr>
          <a:xfrm>
            <a:off x="1144588" y="687388"/>
            <a:ext cx="4568825" cy="3425825"/>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DD18B203-95BA-474D-96E3-65E5C4B8C899}" type="slidenum">
              <a:rPr lang="en-US" smtClean="0"/>
              <a:pPr/>
              <a:t>8</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Our citizens lag behind those </a:t>
            </a:r>
            <a:r>
              <a:rPr lang="en-US" baseline="0" dirty="0" smtClean="0"/>
              <a:t>of </a:t>
            </a:r>
            <a:r>
              <a:rPr lang="en-US" baseline="0" dirty="0" smtClean="0"/>
              <a:t>other nations in both acceptance of evolution and in accepting that that GW is occurring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US </a:t>
            </a:r>
            <a:r>
              <a:rPr lang="en-US" baseline="0" dirty="0" smtClean="0"/>
              <a:t>is just above Turkey in a comparison of 34 countries in acceptance of evolution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DD18B203-95BA-474D-96E3-65E5C4B8C899}" type="slidenum">
              <a:rPr lang="en-US" smtClean="0"/>
              <a:pPr/>
              <a:t>9</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On the right, British data show 87% accepting global warming, compared to 59% at about the same year (2012 </a:t>
            </a:r>
            <a:r>
              <a:rPr lang="en-US" baseline="0" dirty="0" err="1" smtClean="0"/>
              <a:t>vs</a:t>
            </a:r>
            <a:r>
              <a:rPr lang="en-US" baseline="0" dirty="0" smtClean="0"/>
              <a:t> 2010)</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So clearly something is going on here regarding two sciences: both are accepted by scientists, both have lots of empirical support, both are rejected by a high percentage of Americans – though not rejected by citizens of other countries</a:t>
            </a:r>
          </a:p>
          <a:p>
            <a:r>
              <a:rPr lang="en-US" dirty="0" smtClean="0"/>
              <a:t>So let’s</a:t>
            </a:r>
            <a:r>
              <a:rPr lang="en-US" baseline="0" dirty="0" smtClean="0"/>
              <a:t> unpack this a bit</a:t>
            </a:r>
          </a:p>
          <a:p>
            <a:r>
              <a:rPr lang="en-US" baseline="0" dirty="0" smtClean="0"/>
              <a:t>The causes of evolution or GW rejection are reflected in the arguments raised against these sciences: 3 pillars, if you will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1BEC7-232E-4867-9981-A091ABE1573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545987-9C76-4712-84B8-C286175F1B7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E5570C-F69C-4B3F-BF6A-D5488C1BC03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1B15BB-493D-4846-ABC0-2F2F95D0CF8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8AA842-7BA5-4370-84FD-ED0D4274C7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8186E8-A9C3-4D70-B01B-FC52898D68B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C42DE86-8A16-4334-BE2D-3518D49927D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7DA7ED-E092-4A02-B376-E24E260730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28F7F2-6F80-4C75-A68F-381A82F262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D3D102-6E64-444F-975F-FDECB0A370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791AB0-B264-4517-9E78-D2FCA1394D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solidFill>
            <a:schemeClr val="accent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290D566-F27C-4354-B23C-EBB9697358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7.gif"/><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7.gif"/><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18.jpeg"/><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ncseweb.org/resources/articles/5025_statements_from_religious_orga_12_19_2002.asp"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2.jpeg"/></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blog.heartland.org/2011/08/heartland-replies-to-science/"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5.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6.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hemeOverride" Target="../theme/themeOverride19.xml"/><Relationship Id="rId4" Type="http://schemas.openxmlformats.org/officeDocument/2006/relationships/image" Target="../media/image29.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hemeOverride" Target="../theme/themeOverride20.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notesSlide" Target="../notesSlides/notesSlide60.xml"/><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themeOverride" Target="../theme/themeOverride21.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jpeg"/></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152400"/>
            <a:ext cx="8153400" cy="1524000"/>
          </a:xfrm>
        </p:spPr>
        <p:txBody>
          <a:bodyPr/>
          <a:lstStyle/>
          <a:p>
            <a:pPr eaLnBrk="1" hangingPunct="1"/>
            <a:r>
              <a:rPr lang="en-US" sz="3600" dirty="0"/>
              <a:t>D</a:t>
            </a:r>
            <a:r>
              <a:rPr lang="en-US" sz="3600" dirty="0" smtClean="0"/>
              <a:t>éjà vu All Over Again: Comparing Opposition to Evolution and Global Warming </a:t>
            </a:r>
          </a:p>
        </p:txBody>
      </p:sp>
      <p:sp>
        <p:nvSpPr>
          <p:cNvPr id="2051" name="Rectangle 3"/>
          <p:cNvSpPr>
            <a:spLocks noGrp="1" noChangeArrowheads="1"/>
          </p:cNvSpPr>
          <p:nvPr>
            <p:ph type="subTitle" idx="1"/>
          </p:nvPr>
        </p:nvSpPr>
        <p:spPr>
          <a:xfrm>
            <a:off x="4114800" y="1905000"/>
            <a:ext cx="4572000" cy="4800600"/>
          </a:xfrm>
        </p:spPr>
        <p:txBody>
          <a:bodyPr/>
          <a:lstStyle/>
          <a:p>
            <a:pPr eaLnBrk="1" hangingPunct="1">
              <a:lnSpc>
                <a:spcPct val="90000"/>
              </a:lnSpc>
            </a:pPr>
            <a:r>
              <a:rPr lang="en-US" sz="3600" dirty="0" smtClean="0"/>
              <a:t>April 23, 2013</a:t>
            </a:r>
          </a:p>
          <a:p>
            <a:pPr eaLnBrk="1" hangingPunct="1">
              <a:lnSpc>
                <a:spcPct val="90000"/>
              </a:lnSpc>
            </a:pPr>
            <a:r>
              <a:rPr lang="en-US" sz="3600" dirty="0" smtClean="0"/>
              <a:t>CLN Webinar</a:t>
            </a:r>
          </a:p>
          <a:p>
            <a:pPr eaLnBrk="1" hangingPunct="1">
              <a:lnSpc>
                <a:spcPct val="90000"/>
              </a:lnSpc>
            </a:pPr>
            <a:r>
              <a:rPr lang="en-US" sz="3600" b="1" dirty="0" smtClean="0"/>
              <a:t>Eugenie C. Scott, Ph.D.</a:t>
            </a:r>
          </a:p>
          <a:p>
            <a:pPr eaLnBrk="1" hangingPunct="1">
              <a:lnSpc>
                <a:spcPct val="90000"/>
              </a:lnSpc>
            </a:pPr>
            <a:r>
              <a:rPr lang="en-US" dirty="0" smtClean="0"/>
              <a:t>Executive Director</a:t>
            </a:r>
          </a:p>
          <a:p>
            <a:pPr eaLnBrk="1" hangingPunct="1">
              <a:lnSpc>
                <a:spcPct val="90000"/>
              </a:lnSpc>
            </a:pPr>
            <a:r>
              <a:rPr lang="en-US" dirty="0" smtClean="0"/>
              <a:t>National Center for Science Education, Inc.</a:t>
            </a:r>
          </a:p>
          <a:p>
            <a:pPr eaLnBrk="1" hangingPunct="1">
              <a:lnSpc>
                <a:spcPct val="90000"/>
              </a:lnSpc>
            </a:pPr>
            <a:r>
              <a:rPr lang="en-US" sz="3600" dirty="0" smtClean="0"/>
              <a:t>WWW.NCSE.com</a:t>
            </a:r>
          </a:p>
        </p:txBody>
      </p:sp>
      <p:pic>
        <p:nvPicPr>
          <p:cNvPr id="2052" name="Picture 6" descr="new_logo"/>
          <p:cNvPicPr>
            <a:picLocks noChangeAspect="1" noChangeArrowheads="1"/>
          </p:cNvPicPr>
          <p:nvPr/>
        </p:nvPicPr>
        <p:blipFill>
          <a:blip r:embed="rId4" cstate="print"/>
          <a:srcRect/>
          <a:stretch>
            <a:fillRect/>
          </a:stretch>
        </p:blipFill>
        <p:spPr bwMode="auto">
          <a:xfrm>
            <a:off x="762000" y="1828800"/>
            <a:ext cx="2954338" cy="4787900"/>
          </a:xfrm>
          <a:prstGeom prst="rect">
            <a:avLst/>
          </a:prstGeom>
          <a:noFill/>
          <a:ln w="9525">
            <a:noFill/>
            <a:miter lim="800000"/>
            <a:headEnd/>
            <a:tailEnd/>
          </a:ln>
        </p:spPr>
      </p:pic>
    </p:spTree>
    <p:extLst>
      <p:ext uri="{BB962C8B-B14F-4D97-AF65-F5344CB8AC3E}">
        <p14:creationId xmlns:p14="http://schemas.microsoft.com/office/powerpoint/2010/main" xmlns="" val="15019788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0" y="0"/>
            <a:ext cx="6019800" cy="1066800"/>
          </a:xfrm>
          <a:ln w="12700"/>
        </p:spPr>
        <p:txBody>
          <a:bodyPr lIns="92075" tIns="46038" rIns="92075" bIns="46038"/>
          <a:lstStyle/>
          <a:p>
            <a:pPr eaLnBrk="1" hangingPunct="1"/>
            <a:r>
              <a:rPr lang="en-US" sz="5400" dirty="0" smtClean="0"/>
              <a:t>Pillars of Rejection</a:t>
            </a:r>
          </a:p>
        </p:txBody>
      </p:sp>
      <p:sp>
        <p:nvSpPr>
          <p:cNvPr id="6147" name="Rectangle 3"/>
          <p:cNvSpPr>
            <a:spLocks noGrp="1" noChangeArrowheads="1"/>
          </p:cNvSpPr>
          <p:nvPr>
            <p:ph type="body" idx="1"/>
          </p:nvPr>
        </p:nvSpPr>
        <p:spPr>
          <a:xfrm>
            <a:off x="990600" y="1219200"/>
            <a:ext cx="7239000" cy="4648200"/>
          </a:xfrm>
          <a:solidFill>
            <a:schemeClr val="bg2">
              <a:lumMod val="20000"/>
              <a:lumOff val="80000"/>
            </a:schemeClr>
          </a:solidFill>
          <a:ln>
            <a:solidFill>
              <a:schemeClr val="tx1"/>
            </a:solidFill>
          </a:ln>
        </p:spPr>
        <p:txBody>
          <a:bodyPr lIns="92075" tIns="46038" rIns="92075" bIns="46038"/>
          <a:lstStyle/>
          <a:p>
            <a:pPr marL="0" indent="0" algn="ctr" eaLnBrk="1" hangingPunct="1">
              <a:lnSpc>
                <a:spcPct val="90000"/>
              </a:lnSpc>
              <a:buFontTx/>
              <a:buNone/>
            </a:pPr>
            <a:r>
              <a:rPr lang="en-US" sz="4800" b="1" dirty="0" smtClean="0"/>
              <a:t>Science</a:t>
            </a:r>
          </a:p>
          <a:p>
            <a:pPr marL="0" indent="0" algn="ctr" eaLnBrk="1" hangingPunct="1">
              <a:lnSpc>
                <a:spcPct val="90000"/>
              </a:lnSpc>
              <a:buFontTx/>
              <a:buNone/>
            </a:pPr>
            <a:endParaRPr lang="en-US" sz="4800" b="1" dirty="0"/>
          </a:p>
          <a:p>
            <a:pPr marL="0" indent="0" algn="ctr" eaLnBrk="1" hangingPunct="1">
              <a:lnSpc>
                <a:spcPct val="90000"/>
              </a:lnSpc>
              <a:buFontTx/>
              <a:buNone/>
            </a:pPr>
            <a:r>
              <a:rPr lang="en-US" sz="4800" b="1" dirty="0" smtClean="0"/>
              <a:t>Ideology</a:t>
            </a:r>
          </a:p>
          <a:p>
            <a:pPr marL="0" indent="0" algn="ctr" eaLnBrk="1" hangingPunct="1">
              <a:lnSpc>
                <a:spcPct val="90000"/>
              </a:lnSpc>
              <a:buFontTx/>
              <a:buNone/>
            </a:pPr>
            <a:endParaRPr lang="en-US" sz="4800" b="1" dirty="0"/>
          </a:p>
          <a:p>
            <a:pPr marL="0" indent="0" algn="ctr" eaLnBrk="1" hangingPunct="1">
              <a:lnSpc>
                <a:spcPct val="90000"/>
              </a:lnSpc>
              <a:buFontTx/>
              <a:buNone/>
            </a:pPr>
            <a:r>
              <a:rPr lang="en-US" sz="4800" b="1" dirty="0" smtClean="0"/>
              <a:t>Culture</a:t>
            </a:r>
          </a:p>
        </p:txBody>
      </p:sp>
    </p:spTree>
    <p:extLst>
      <p:ext uri="{BB962C8B-B14F-4D97-AF65-F5344CB8AC3E}">
        <p14:creationId xmlns:p14="http://schemas.microsoft.com/office/powerpoint/2010/main" xmlns="" val="322521901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0" y="0"/>
            <a:ext cx="6019800" cy="1066800"/>
          </a:xfrm>
          <a:ln w="12700"/>
        </p:spPr>
        <p:txBody>
          <a:bodyPr lIns="92075" tIns="46038" rIns="92075" bIns="46038"/>
          <a:lstStyle/>
          <a:p>
            <a:pPr eaLnBrk="1" hangingPunct="1"/>
            <a:r>
              <a:rPr lang="en-US" sz="5400" dirty="0" smtClean="0"/>
              <a:t>Pillars of Rejection</a:t>
            </a:r>
          </a:p>
        </p:txBody>
      </p:sp>
      <p:sp>
        <p:nvSpPr>
          <p:cNvPr id="6147" name="Rectangle 3"/>
          <p:cNvSpPr>
            <a:spLocks noGrp="1" noChangeArrowheads="1"/>
          </p:cNvSpPr>
          <p:nvPr>
            <p:ph type="body" idx="1"/>
          </p:nvPr>
        </p:nvSpPr>
        <p:spPr>
          <a:xfrm>
            <a:off x="990600" y="1219200"/>
            <a:ext cx="7239000" cy="4648200"/>
          </a:xfrm>
          <a:solidFill>
            <a:schemeClr val="bg2">
              <a:lumMod val="20000"/>
              <a:lumOff val="80000"/>
            </a:schemeClr>
          </a:solidFill>
          <a:ln>
            <a:solidFill>
              <a:schemeClr val="tx1"/>
            </a:solidFill>
          </a:ln>
        </p:spPr>
        <p:txBody>
          <a:bodyPr lIns="92075" tIns="46038" rIns="92075" bIns="46038"/>
          <a:lstStyle/>
          <a:p>
            <a:pPr marL="0" indent="0" algn="ctr" eaLnBrk="1" hangingPunct="1">
              <a:lnSpc>
                <a:spcPct val="90000"/>
              </a:lnSpc>
              <a:buFontTx/>
              <a:buNone/>
            </a:pPr>
            <a:r>
              <a:rPr lang="en-US" sz="4800" b="1" dirty="0" smtClean="0"/>
              <a:t>Science</a:t>
            </a:r>
          </a:p>
          <a:p>
            <a:pPr marL="0" indent="0" algn="ctr" eaLnBrk="1" hangingPunct="1">
              <a:lnSpc>
                <a:spcPct val="90000"/>
              </a:lnSpc>
              <a:buFontTx/>
              <a:buNone/>
            </a:pPr>
            <a:endParaRPr lang="en-US" sz="4800" b="1" dirty="0"/>
          </a:p>
          <a:p>
            <a:pPr marL="0" indent="0" algn="ctr" eaLnBrk="1" hangingPunct="1">
              <a:lnSpc>
                <a:spcPct val="90000"/>
              </a:lnSpc>
              <a:buFontTx/>
              <a:buNone/>
            </a:pPr>
            <a:r>
              <a:rPr lang="en-US" sz="4800" b="1" dirty="0" smtClean="0"/>
              <a:t>Ideology</a:t>
            </a:r>
          </a:p>
          <a:p>
            <a:pPr marL="0" indent="0" algn="ctr" eaLnBrk="1" hangingPunct="1">
              <a:lnSpc>
                <a:spcPct val="90000"/>
              </a:lnSpc>
              <a:buFontTx/>
              <a:buNone/>
            </a:pPr>
            <a:endParaRPr lang="en-US" sz="4800" b="1" dirty="0"/>
          </a:p>
          <a:p>
            <a:pPr marL="0" indent="0" algn="ctr" eaLnBrk="1" hangingPunct="1">
              <a:lnSpc>
                <a:spcPct val="90000"/>
              </a:lnSpc>
              <a:buFontTx/>
              <a:buNone/>
            </a:pPr>
            <a:r>
              <a:rPr lang="en-US" sz="4800" b="1" dirty="0" smtClean="0"/>
              <a:t>Culture</a:t>
            </a:r>
          </a:p>
        </p:txBody>
      </p:sp>
    </p:spTree>
    <p:extLst>
      <p:ext uri="{BB962C8B-B14F-4D97-AF65-F5344CB8AC3E}">
        <p14:creationId xmlns:p14="http://schemas.microsoft.com/office/powerpoint/2010/main" xmlns="" val="25548637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219200" y="20053"/>
            <a:ext cx="7398179" cy="1015663"/>
          </a:xfrm>
          <a:prstGeom prst="rect">
            <a:avLst/>
          </a:prstGeom>
          <a:noFill/>
        </p:spPr>
        <p:txBody>
          <a:bodyPr wrap="none" rtlCol="0">
            <a:spAutoFit/>
          </a:bodyPr>
          <a:lstStyle/>
          <a:p>
            <a:r>
              <a:rPr lang="en-US" sz="6000" dirty="0" smtClean="0">
                <a:solidFill>
                  <a:schemeClr val="bg1"/>
                </a:solidFill>
                <a:latin typeface="+mn-lt"/>
              </a:rPr>
              <a:t>Questioning the Science</a:t>
            </a:r>
            <a:endParaRPr lang="en-US" sz="6000" dirty="0">
              <a:solidFill>
                <a:schemeClr val="bg1"/>
              </a:solidFill>
              <a:latin typeface="+mn-lt"/>
            </a:endParaRPr>
          </a:p>
        </p:txBody>
      </p:sp>
      <p:pic>
        <p:nvPicPr>
          <p:cNvPr id="7"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61937" y="1295400"/>
            <a:ext cx="3588147" cy="5242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xmlns="" val="3892698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01484" y="0"/>
            <a:ext cx="4418316" cy="595068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790824" y="1800225"/>
            <a:ext cx="6353175" cy="5057775"/>
          </a:xfrm>
          <a:prstGeom prst="rect">
            <a:avLst/>
          </a:prstGeom>
        </p:spPr>
      </p:pic>
    </p:spTree>
    <p:extLst>
      <p:ext uri="{BB962C8B-B14F-4D97-AF65-F5344CB8AC3E}">
        <p14:creationId xmlns:p14="http://schemas.microsoft.com/office/powerpoint/2010/main" xmlns="" val="16951369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01484" y="0"/>
            <a:ext cx="4418316" cy="595068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790824" y="1800225"/>
            <a:ext cx="6353175" cy="5057775"/>
          </a:xfrm>
          <a:prstGeom prst="rect">
            <a:avLst/>
          </a:prstGeom>
        </p:spPr>
      </p:pic>
    </p:spTree>
    <p:extLst>
      <p:ext uri="{BB962C8B-B14F-4D97-AF65-F5344CB8AC3E}">
        <p14:creationId xmlns:p14="http://schemas.microsoft.com/office/powerpoint/2010/main" xmlns="" val="2925776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009898" y="-1"/>
            <a:ext cx="3124199" cy="830997"/>
          </a:xfrm>
          <a:prstGeom prst="rect">
            <a:avLst/>
          </a:prstGeom>
          <a:noFill/>
        </p:spPr>
        <p:txBody>
          <a:bodyPr wrap="square" rtlCol="0">
            <a:spAutoFit/>
          </a:bodyPr>
          <a:lstStyle/>
          <a:p>
            <a:r>
              <a:rPr lang="en-US" sz="4800" dirty="0" smtClean="0">
                <a:solidFill>
                  <a:schemeClr val="bg1"/>
                </a:solidFill>
                <a:latin typeface="+mn-lt"/>
                <a:cs typeface="Arial" pitchFamily="34" charset="0"/>
              </a:rPr>
              <a:t>Distraction</a:t>
            </a:r>
            <a:endParaRPr lang="en-US" sz="4800" dirty="0">
              <a:solidFill>
                <a:schemeClr val="bg1"/>
              </a:solidFill>
              <a:latin typeface="+mn-lt"/>
              <a:cs typeface="Arial"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9291" y="1130968"/>
            <a:ext cx="7485415" cy="5269832"/>
          </a:xfrm>
          <a:prstGeom prst="rect">
            <a:avLst/>
          </a:prstGeom>
        </p:spPr>
      </p:pic>
    </p:spTree>
    <p:extLst>
      <p:ext uri="{BB962C8B-B14F-4D97-AF65-F5344CB8AC3E}">
        <p14:creationId xmlns:p14="http://schemas.microsoft.com/office/powerpoint/2010/main" xmlns="" val="10369318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593975" y="1546225"/>
            <a:ext cx="478631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5123" name="Picture 3" descr="Icons cov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98938" y="0"/>
            <a:ext cx="4710112" cy="6629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5124" name="Picture 4" descr="wells_britai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0" y="304800"/>
            <a:ext cx="3659188" cy="3810000"/>
          </a:xfrm>
          <a:prstGeom prst="rect">
            <a:avLst/>
          </a:prstGeom>
          <a:noFill/>
          <a:ln w="9525">
            <a:solidFill>
              <a:srgbClr val="666699"/>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6225556"/>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Haeckel goo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117475"/>
            <a:ext cx="7924800" cy="697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37620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Haeckel goo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4267200" cy="375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5" name="Picture 3" descr="embryos-richardso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181100"/>
            <a:ext cx="8839200" cy="662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37620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r>
              <a:rPr lang="en-US" dirty="0" smtClean="0"/>
              <a:t>Skeptical Science’s 160+ list of questions and responses</a:t>
            </a:r>
            <a:endParaRPr lang="en-US" dirty="0"/>
          </a:p>
        </p:txBody>
      </p:sp>
      <p:sp>
        <p:nvSpPr>
          <p:cNvPr id="3" name="Content Placeholder 2"/>
          <p:cNvSpPr>
            <a:spLocks noGrp="1"/>
          </p:cNvSpPr>
          <p:nvPr>
            <p:ph idx="1"/>
          </p:nvPr>
        </p:nvSpPr>
        <p:spPr>
          <a:xfrm>
            <a:off x="533400" y="1600199"/>
            <a:ext cx="8305800" cy="4572001"/>
          </a:xfrm>
        </p:spPr>
        <p:txBody>
          <a:bodyPr numCol="2"/>
          <a:lstStyle/>
          <a:p>
            <a:pPr marL="457200" indent="-457200">
              <a:spcBef>
                <a:spcPts val="0"/>
              </a:spcBef>
              <a:buFont typeface="+mj-lt"/>
              <a:buAutoNum type="arabicPeriod"/>
            </a:pPr>
            <a:r>
              <a:rPr lang="en-US" sz="2400" dirty="0" smtClean="0"/>
              <a:t>Climate's changed before</a:t>
            </a:r>
          </a:p>
          <a:p>
            <a:pPr marL="457200" indent="-457200">
              <a:spcBef>
                <a:spcPts val="0"/>
              </a:spcBef>
              <a:buFont typeface="+mj-lt"/>
              <a:buAutoNum type="arabicPeriod"/>
            </a:pPr>
            <a:r>
              <a:rPr lang="en-US" sz="2400" dirty="0" smtClean="0"/>
              <a:t>It's the sun</a:t>
            </a:r>
          </a:p>
          <a:p>
            <a:pPr marL="457200" indent="-457200">
              <a:spcBef>
                <a:spcPts val="0"/>
              </a:spcBef>
              <a:buFont typeface="+mj-lt"/>
              <a:buAutoNum type="arabicPeriod"/>
            </a:pPr>
            <a:r>
              <a:rPr lang="en-US" sz="2400" dirty="0" smtClean="0"/>
              <a:t>It's not bad</a:t>
            </a:r>
          </a:p>
          <a:p>
            <a:pPr marL="457200" indent="-457200">
              <a:spcBef>
                <a:spcPts val="0"/>
              </a:spcBef>
              <a:buFont typeface="+mj-lt"/>
              <a:buAutoNum type="arabicPeriod"/>
            </a:pPr>
            <a:r>
              <a:rPr lang="en-US" sz="2400" dirty="0" smtClean="0"/>
              <a:t>There is no consensus</a:t>
            </a:r>
          </a:p>
          <a:p>
            <a:pPr marL="457200" indent="-457200">
              <a:spcBef>
                <a:spcPts val="0"/>
              </a:spcBef>
              <a:buFont typeface="+mj-lt"/>
              <a:buAutoNum type="arabicPeriod"/>
            </a:pPr>
            <a:r>
              <a:rPr lang="en-US" sz="2400" dirty="0" smtClean="0"/>
              <a:t>It's cooling</a:t>
            </a:r>
          </a:p>
          <a:p>
            <a:pPr marL="457200" indent="-457200">
              <a:spcBef>
                <a:spcPts val="0"/>
              </a:spcBef>
              <a:buFont typeface="+mj-lt"/>
              <a:buAutoNum type="arabicPeriod"/>
            </a:pPr>
            <a:r>
              <a:rPr lang="en-US" sz="2400" dirty="0" smtClean="0"/>
              <a:t>Models are unreliable</a:t>
            </a:r>
          </a:p>
          <a:p>
            <a:pPr marL="457200" indent="-457200">
              <a:spcBef>
                <a:spcPts val="0"/>
              </a:spcBef>
              <a:buFont typeface="+mj-lt"/>
              <a:buAutoNum type="arabicPeriod"/>
            </a:pPr>
            <a:r>
              <a:rPr lang="en-US" sz="2400" dirty="0" smtClean="0"/>
              <a:t>Temp record is unreliable</a:t>
            </a:r>
          </a:p>
          <a:p>
            <a:pPr marL="457200" indent="-457200">
              <a:spcBef>
                <a:spcPts val="0"/>
              </a:spcBef>
              <a:buFont typeface="+mj-lt"/>
              <a:buAutoNum type="arabicPeriod"/>
            </a:pPr>
            <a:r>
              <a:rPr lang="en-US" sz="2400" dirty="0" smtClean="0"/>
              <a:t>Animals and plants can adapt</a:t>
            </a:r>
          </a:p>
          <a:p>
            <a:pPr marL="457200" indent="-457200">
              <a:spcBef>
                <a:spcPts val="0"/>
              </a:spcBef>
              <a:buFont typeface="+mj-lt"/>
              <a:buAutoNum type="arabicPeriod"/>
            </a:pPr>
            <a:r>
              <a:rPr lang="en-US" sz="2400" dirty="0" smtClean="0"/>
              <a:t>It hasn't warmed since 1998</a:t>
            </a:r>
          </a:p>
          <a:p>
            <a:pPr marL="457200" indent="-457200">
              <a:spcBef>
                <a:spcPts val="0"/>
              </a:spcBef>
              <a:buFont typeface="+mj-lt"/>
              <a:buAutoNum type="arabicPeriod"/>
            </a:pPr>
            <a:r>
              <a:rPr lang="en-US" sz="2400" dirty="0" smtClean="0"/>
              <a:t>Antarctica is gaining ice</a:t>
            </a:r>
          </a:p>
          <a:p>
            <a:pPr marL="457200" indent="-457200">
              <a:spcBef>
                <a:spcPts val="0"/>
              </a:spcBef>
              <a:buFont typeface="+mj-lt"/>
              <a:buAutoNum type="arabicPeriod"/>
            </a:pPr>
            <a:r>
              <a:rPr lang="en-US" sz="2400" dirty="0" smtClean="0"/>
              <a:t>Ice age predicted in the 70s</a:t>
            </a:r>
          </a:p>
          <a:p>
            <a:pPr marL="457200" indent="-457200">
              <a:spcBef>
                <a:spcPts val="0"/>
              </a:spcBef>
              <a:buFont typeface="+mj-lt"/>
              <a:buAutoNum type="arabicPeriod"/>
            </a:pPr>
            <a:r>
              <a:rPr lang="en-US" sz="2400" dirty="0" smtClean="0"/>
              <a:t>CO2 lags temperature</a:t>
            </a:r>
          </a:p>
          <a:p>
            <a:pPr marL="457200" indent="-457200">
              <a:spcBef>
                <a:spcPts val="0"/>
              </a:spcBef>
              <a:buFont typeface="+mj-lt"/>
              <a:buAutoNum type="arabicPeriod"/>
            </a:pPr>
            <a:r>
              <a:rPr lang="en-US" sz="2400" dirty="0" smtClean="0"/>
              <a:t>We're heading into an ice age</a:t>
            </a:r>
          </a:p>
          <a:p>
            <a:pPr marL="457200" indent="-457200">
              <a:spcBef>
                <a:spcPts val="0"/>
              </a:spcBef>
              <a:buFont typeface="+mj-lt"/>
              <a:buAutoNum type="arabicPeriod"/>
            </a:pPr>
            <a:r>
              <a:rPr lang="en-US" sz="2400" dirty="0" smtClean="0"/>
              <a:t>Ocean acidification isn't serious</a:t>
            </a:r>
          </a:p>
          <a:p>
            <a:pPr marL="457200" indent="-457200">
              <a:spcBef>
                <a:spcPts val="0"/>
              </a:spcBef>
              <a:buFont typeface="+mj-lt"/>
              <a:buAutoNum type="arabicPeriod"/>
            </a:pPr>
            <a:r>
              <a:rPr lang="en-US" sz="2400" dirty="0" smtClean="0"/>
              <a:t>Hockey stick is broken</a:t>
            </a:r>
          </a:p>
          <a:p>
            <a:pPr marL="457200" indent="-457200">
              <a:spcBef>
                <a:spcPts val="0"/>
              </a:spcBef>
              <a:buFont typeface="+mj-lt"/>
              <a:buAutoNum type="arabicPeriod"/>
            </a:pPr>
            <a:r>
              <a:rPr lang="en-US" sz="2400" dirty="0" smtClean="0"/>
              <a:t>Hurricanes aren't linked to global warming</a:t>
            </a:r>
          </a:p>
          <a:p>
            <a:pPr marL="457200" indent="-457200">
              <a:spcBef>
                <a:spcPts val="0"/>
              </a:spcBef>
              <a:buFont typeface="+mj-lt"/>
              <a:buAutoNum type="arabicPeriod"/>
            </a:pPr>
            <a:r>
              <a:rPr lang="en-US" sz="2400" dirty="0" smtClean="0"/>
              <a:t>Glaciers are growing</a:t>
            </a:r>
          </a:p>
          <a:p>
            <a:pPr marL="457200" indent="-457200">
              <a:spcBef>
                <a:spcPts val="0"/>
              </a:spcBef>
              <a:buFont typeface="+mj-lt"/>
              <a:buAutoNum type="arabicPeriod"/>
            </a:pPr>
            <a:r>
              <a:rPr lang="en-US" sz="2400" dirty="0" smtClean="0"/>
              <a:t>Climate sensitivity is low</a:t>
            </a:r>
          </a:p>
          <a:p>
            <a:pPr marL="457200" indent="-457200">
              <a:spcBef>
                <a:spcPts val="0"/>
              </a:spcBef>
              <a:buFont typeface="+mj-lt"/>
              <a:buAutoNum type="arabicPeriod"/>
            </a:pPr>
            <a:r>
              <a:rPr lang="en-US" sz="2400" dirty="0" smtClean="0"/>
              <a:t>Al Gore got it wrong</a:t>
            </a:r>
          </a:p>
          <a:p>
            <a:pPr marL="457200" indent="-457200">
              <a:spcBef>
                <a:spcPts val="0"/>
              </a:spcBef>
              <a:buFont typeface="+mj-lt"/>
              <a:buAutoNum type="arabicPeriod"/>
            </a:pPr>
            <a:r>
              <a:rPr lang="en-US" sz="2400" dirty="0" smtClean="0"/>
              <a:t>1934 - hottest year on record</a:t>
            </a:r>
          </a:p>
          <a:p>
            <a:pPr marL="457200" indent="-457200">
              <a:spcBef>
                <a:spcPts val="0"/>
              </a:spcBef>
              <a:buFont typeface="+mj-lt"/>
              <a:buAutoNum type="arabicPeriod"/>
            </a:pPr>
            <a:r>
              <a:rPr lang="en-US" sz="2400" dirty="0" smtClean="0"/>
              <a:t>It's cosmic rays</a:t>
            </a:r>
          </a:p>
          <a:p>
            <a:pPr marL="457200" indent="-457200">
              <a:spcBef>
                <a:spcPts val="0"/>
              </a:spcBef>
              <a:buFont typeface="+mj-lt"/>
              <a:buAutoNum type="arabicPeriod"/>
            </a:pPr>
            <a:r>
              <a:rPr lang="en-US" sz="2400" dirty="0" smtClean="0"/>
              <a:t>It's freaking cold!....</a:t>
            </a:r>
          </a:p>
        </p:txBody>
      </p:sp>
      <p:sp>
        <p:nvSpPr>
          <p:cNvPr id="4" name="Rectangle 3"/>
          <p:cNvSpPr/>
          <p:nvPr/>
        </p:nvSpPr>
        <p:spPr>
          <a:xfrm>
            <a:off x="0" y="6550223"/>
            <a:ext cx="2960554" cy="338554"/>
          </a:xfrm>
          <a:prstGeom prst="rect">
            <a:avLst/>
          </a:prstGeom>
        </p:spPr>
        <p:txBody>
          <a:bodyPr wrap="none">
            <a:spAutoFit/>
          </a:bodyPr>
          <a:lstStyle/>
          <a:p>
            <a:r>
              <a:rPr lang="en-US" sz="1600" dirty="0" smtClean="0"/>
              <a:t>http://www.skepticalscience.com/</a:t>
            </a:r>
            <a:endParaRPr lang="en-US" sz="1600" dirty="0"/>
          </a:p>
        </p:txBody>
      </p:sp>
      <p:graphicFrame>
        <p:nvGraphicFramePr>
          <p:cNvPr id="89090" name="Object 2"/>
          <p:cNvGraphicFramePr>
            <a:graphicFrameLocks noChangeAspect="1"/>
          </p:cNvGraphicFramePr>
          <p:nvPr/>
        </p:nvGraphicFramePr>
        <p:xfrm>
          <a:off x="8001000" y="6416675"/>
          <a:ext cx="1143000" cy="441325"/>
        </p:xfrm>
        <a:graphic>
          <a:graphicData uri="http://schemas.openxmlformats.org/presentationml/2006/ole">
            <p:oleObj spid="_x0000_s1034" name="Photo Editor Photo" r:id="rId4" imgW="6830378" imgH="2638095" progId="">
              <p:embed/>
            </p:oleObj>
          </a:graphicData>
        </a:graphic>
      </p:graphicFrame>
    </p:spTree>
    <p:extLst>
      <p:ext uri="{BB962C8B-B14F-4D97-AF65-F5344CB8AC3E}">
        <p14:creationId xmlns:p14="http://schemas.microsoft.com/office/powerpoint/2010/main" xmlns="" val="3319502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E:\NCSEPIXS\Flareups\NYT-Evol-agw-crop.jpg"/>
          <p:cNvPicPr>
            <a:picLocks noChangeAspect="1" noChangeArrowheads="1"/>
          </p:cNvPicPr>
          <p:nvPr/>
        </p:nvPicPr>
        <p:blipFill>
          <a:blip r:embed="rId4" cstate="print"/>
          <a:srcRect/>
          <a:stretch>
            <a:fillRect/>
          </a:stretch>
        </p:blipFill>
        <p:spPr bwMode="auto">
          <a:xfrm>
            <a:off x="-38100" y="0"/>
            <a:ext cx="9256713" cy="5354638"/>
          </a:xfrm>
          <a:prstGeom prst="rect">
            <a:avLst/>
          </a:prstGeom>
          <a:noFill/>
          <a:ln w="9525">
            <a:noFill/>
            <a:miter lim="800000"/>
            <a:headEnd/>
            <a:tailEnd/>
          </a:ln>
        </p:spPr>
      </p:pic>
    </p:spTree>
    <p:extLst>
      <p:ext uri="{BB962C8B-B14F-4D97-AF65-F5344CB8AC3E}">
        <p14:creationId xmlns:p14="http://schemas.microsoft.com/office/powerpoint/2010/main" xmlns="" val="24869236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3429000" y="2514600"/>
            <a:ext cx="1981200" cy="1860550"/>
          </a:xfrm>
          <a:prstGeom prst="ellipse">
            <a:avLst/>
          </a:prstGeom>
          <a:solidFill>
            <a:srgbClr val="E3BEFF"/>
          </a:solidFill>
          <a:ln w="12700">
            <a:solidFill>
              <a:schemeClr val="tx1"/>
            </a:solidFill>
            <a:round/>
            <a:headEnd/>
            <a:tailEnd/>
          </a:ln>
        </p:spPr>
        <p:txBody>
          <a:bodyPr wrap="none" lIns="92075" tIns="46038" rIns="92075" bIns="46038" anchor="ctr"/>
          <a:lstStyle/>
          <a:p>
            <a:pPr algn="ctr" eaLnBrk="0" hangingPunct="0"/>
            <a:r>
              <a:rPr lang="en-US" sz="4000" i="0">
                <a:latin typeface="Palatino" pitchFamily="18" charset="0"/>
              </a:rPr>
              <a:t>CORE</a:t>
            </a:r>
          </a:p>
        </p:txBody>
      </p:sp>
    </p:spTree>
    <p:extLst>
      <p:ext uri="{BB962C8B-B14F-4D97-AF65-F5344CB8AC3E}">
        <p14:creationId xmlns:p14="http://schemas.microsoft.com/office/powerpoint/2010/main" xmlns="" val="25940553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3429000" y="2514600"/>
            <a:ext cx="1981200" cy="1860550"/>
          </a:xfrm>
          <a:prstGeom prst="ellipse">
            <a:avLst/>
          </a:prstGeom>
          <a:solidFill>
            <a:srgbClr val="E3BEFF"/>
          </a:solidFill>
          <a:ln w="12700">
            <a:solidFill>
              <a:schemeClr val="tx1"/>
            </a:solidFill>
            <a:round/>
            <a:headEnd/>
            <a:tailEnd/>
          </a:ln>
        </p:spPr>
        <p:txBody>
          <a:bodyPr wrap="none" lIns="92075" tIns="46038" rIns="92075" bIns="46038" anchor="ctr"/>
          <a:lstStyle/>
          <a:p>
            <a:pPr algn="ctr" eaLnBrk="0" hangingPunct="0"/>
            <a:r>
              <a:rPr lang="en-US" sz="4000" i="0">
                <a:latin typeface="Palatino" pitchFamily="18" charset="0"/>
              </a:rPr>
              <a:t>CORE</a:t>
            </a:r>
          </a:p>
        </p:txBody>
      </p:sp>
      <p:sp>
        <p:nvSpPr>
          <p:cNvPr id="22531" name="AutoShape 3"/>
          <p:cNvSpPr>
            <a:spLocks noChangeArrowheads="1"/>
          </p:cNvSpPr>
          <p:nvPr/>
        </p:nvSpPr>
        <p:spPr bwMode="auto">
          <a:xfrm>
            <a:off x="2057400" y="1295400"/>
            <a:ext cx="4724400" cy="434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315" y="10800"/>
                </a:moveTo>
                <a:cubicBezTo>
                  <a:pt x="6315" y="13277"/>
                  <a:pt x="8323" y="15285"/>
                  <a:pt x="10800" y="15285"/>
                </a:cubicBezTo>
                <a:cubicBezTo>
                  <a:pt x="13277" y="15285"/>
                  <a:pt x="15285" y="13277"/>
                  <a:pt x="15285" y="10800"/>
                </a:cubicBezTo>
                <a:cubicBezTo>
                  <a:pt x="15285" y="8323"/>
                  <a:pt x="13277" y="6315"/>
                  <a:pt x="10800" y="6315"/>
                </a:cubicBezTo>
                <a:cubicBezTo>
                  <a:pt x="8323" y="6315"/>
                  <a:pt x="6315" y="8323"/>
                  <a:pt x="6315" y="10800"/>
                </a:cubicBezTo>
                <a:close/>
              </a:path>
            </a:pathLst>
          </a:custGeom>
          <a:solidFill>
            <a:srgbClr val="CC99FF"/>
          </a:solidFill>
          <a:ln w="12700">
            <a:solidFill>
              <a:schemeClr val="tx1"/>
            </a:solidFill>
            <a:round/>
            <a:headEnd type="none" w="sm" len="sm"/>
            <a:tailEnd type="none" w="sm" len="sm"/>
          </a:ln>
        </p:spPr>
        <p:txBody>
          <a:bodyPr wrap="none" anchor="ctr"/>
          <a:lstStyle/>
          <a:p>
            <a:endParaRPr lang="en-US"/>
          </a:p>
        </p:txBody>
      </p:sp>
      <p:sp>
        <p:nvSpPr>
          <p:cNvPr id="22533" name="Text Box 5"/>
          <p:cNvSpPr txBox="1">
            <a:spLocks noChangeArrowheads="1"/>
          </p:cNvSpPr>
          <p:nvPr/>
        </p:nvSpPr>
        <p:spPr bwMode="auto">
          <a:xfrm>
            <a:off x="3886200" y="4267200"/>
            <a:ext cx="1817688" cy="641350"/>
          </a:xfrm>
          <a:prstGeom prst="rect">
            <a:avLst/>
          </a:prstGeom>
          <a:noFill/>
          <a:ln w="12700">
            <a:noFill/>
            <a:miter lim="800000"/>
            <a:headEnd type="none" w="sm" len="sm"/>
            <a:tailEnd type="none" w="sm" len="sm"/>
          </a:ln>
        </p:spPr>
        <p:txBody>
          <a:bodyPr wrap="none">
            <a:spAutoFit/>
          </a:bodyPr>
          <a:lstStyle/>
          <a:p>
            <a:r>
              <a:rPr lang="en-US" sz="3600" i="0" dirty="0">
                <a:latin typeface="Palatino" pitchFamily="18" charset="0"/>
              </a:rPr>
              <a:t>Frontier</a:t>
            </a:r>
          </a:p>
        </p:txBody>
      </p:sp>
    </p:spTree>
    <p:extLst>
      <p:ext uri="{BB962C8B-B14F-4D97-AF65-F5344CB8AC3E}">
        <p14:creationId xmlns:p14="http://schemas.microsoft.com/office/powerpoint/2010/main" xmlns="" val="216297831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3429000" y="2514600"/>
            <a:ext cx="1981200" cy="1860550"/>
          </a:xfrm>
          <a:prstGeom prst="ellipse">
            <a:avLst/>
          </a:prstGeom>
          <a:solidFill>
            <a:srgbClr val="E3BEFF"/>
          </a:solidFill>
          <a:ln w="12700">
            <a:solidFill>
              <a:schemeClr val="tx1"/>
            </a:solidFill>
            <a:round/>
            <a:headEnd/>
            <a:tailEnd/>
          </a:ln>
        </p:spPr>
        <p:txBody>
          <a:bodyPr wrap="none" lIns="92075" tIns="46038" rIns="92075" bIns="46038" anchor="ctr"/>
          <a:lstStyle/>
          <a:p>
            <a:pPr algn="ctr" eaLnBrk="0" hangingPunct="0"/>
            <a:r>
              <a:rPr lang="en-US" sz="4000" i="0" dirty="0">
                <a:latin typeface="Palatino" pitchFamily="18" charset="0"/>
              </a:rPr>
              <a:t>CORE</a:t>
            </a:r>
          </a:p>
        </p:txBody>
      </p:sp>
      <p:sp>
        <p:nvSpPr>
          <p:cNvPr id="22531" name="AutoShape 3"/>
          <p:cNvSpPr>
            <a:spLocks noChangeArrowheads="1"/>
          </p:cNvSpPr>
          <p:nvPr/>
        </p:nvSpPr>
        <p:spPr bwMode="auto">
          <a:xfrm>
            <a:off x="2057400" y="1295400"/>
            <a:ext cx="4724400" cy="434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315" y="10800"/>
                </a:moveTo>
                <a:cubicBezTo>
                  <a:pt x="6315" y="13277"/>
                  <a:pt x="8323" y="15285"/>
                  <a:pt x="10800" y="15285"/>
                </a:cubicBezTo>
                <a:cubicBezTo>
                  <a:pt x="13277" y="15285"/>
                  <a:pt x="15285" y="13277"/>
                  <a:pt x="15285" y="10800"/>
                </a:cubicBezTo>
                <a:cubicBezTo>
                  <a:pt x="15285" y="8323"/>
                  <a:pt x="13277" y="6315"/>
                  <a:pt x="10800" y="6315"/>
                </a:cubicBezTo>
                <a:cubicBezTo>
                  <a:pt x="8323" y="6315"/>
                  <a:pt x="6315" y="8323"/>
                  <a:pt x="6315" y="10800"/>
                </a:cubicBezTo>
                <a:close/>
              </a:path>
            </a:pathLst>
          </a:custGeom>
          <a:solidFill>
            <a:srgbClr val="CC99FF"/>
          </a:solidFill>
          <a:ln w="12700">
            <a:solidFill>
              <a:schemeClr val="tx1"/>
            </a:solidFill>
            <a:round/>
            <a:headEnd type="none" w="sm" len="sm"/>
            <a:tailEnd type="none" w="sm" len="sm"/>
          </a:ln>
        </p:spPr>
        <p:txBody>
          <a:bodyPr wrap="none" anchor="ctr"/>
          <a:lstStyle/>
          <a:p>
            <a:endParaRPr lang="en-US"/>
          </a:p>
        </p:txBody>
      </p:sp>
      <p:sp>
        <p:nvSpPr>
          <p:cNvPr id="22532" name="AutoShape 4"/>
          <p:cNvSpPr>
            <a:spLocks noChangeArrowheads="1"/>
          </p:cNvSpPr>
          <p:nvPr/>
        </p:nvSpPr>
        <p:spPr bwMode="auto">
          <a:xfrm>
            <a:off x="533400" y="0"/>
            <a:ext cx="7848600" cy="6934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66CC"/>
          </a:solidFill>
          <a:ln w="12700">
            <a:solidFill>
              <a:schemeClr val="tx1"/>
            </a:solidFill>
            <a:round/>
            <a:headEnd type="none" w="sm" len="sm"/>
            <a:tailEnd type="none" w="sm" len="sm"/>
          </a:ln>
        </p:spPr>
        <p:txBody>
          <a:bodyPr wrap="none" anchor="ctr"/>
          <a:lstStyle/>
          <a:p>
            <a:endParaRPr lang="en-US"/>
          </a:p>
        </p:txBody>
      </p:sp>
      <p:sp>
        <p:nvSpPr>
          <p:cNvPr id="22533" name="Text Box 5"/>
          <p:cNvSpPr txBox="1">
            <a:spLocks noChangeArrowheads="1"/>
          </p:cNvSpPr>
          <p:nvPr/>
        </p:nvSpPr>
        <p:spPr bwMode="auto">
          <a:xfrm>
            <a:off x="3886200" y="4267200"/>
            <a:ext cx="1817688" cy="641350"/>
          </a:xfrm>
          <a:prstGeom prst="rect">
            <a:avLst/>
          </a:prstGeom>
          <a:noFill/>
          <a:ln w="12700">
            <a:noFill/>
            <a:miter lim="800000"/>
            <a:headEnd type="none" w="sm" len="sm"/>
            <a:tailEnd type="none" w="sm" len="sm"/>
          </a:ln>
        </p:spPr>
        <p:txBody>
          <a:bodyPr wrap="none">
            <a:spAutoFit/>
          </a:bodyPr>
          <a:lstStyle/>
          <a:p>
            <a:r>
              <a:rPr lang="en-US" sz="3600" i="0" dirty="0">
                <a:latin typeface="Palatino" pitchFamily="18" charset="0"/>
              </a:rPr>
              <a:t>Frontier</a:t>
            </a:r>
          </a:p>
        </p:txBody>
      </p:sp>
      <p:sp>
        <p:nvSpPr>
          <p:cNvPr id="22534" name="Text Box 6"/>
          <p:cNvSpPr txBox="1">
            <a:spLocks noChangeArrowheads="1"/>
          </p:cNvSpPr>
          <p:nvPr/>
        </p:nvSpPr>
        <p:spPr bwMode="auto">
          <a:xfrm>
            <a:off x="3810000" y="5410200"/>
            <a:ext cx="2797175" cy="823913"/>
          </a:xfrm>
          <a:prstGeom prst="rect">
            <a:avLst/>
          </a:prstGeom>
          <a:noFill/>
          <a:ln w="12700">
            <a:noFill/>
            <a:miter lim="800000"/>
            <a:headEnd type="none" w="sm" len="sm"/>
            <a:tailEnd type="none" w="sm" len="sm"/>
          </a:ln>
        </p:spPr>
        <p:txBody>
          <a:bodyPr>
            <a:spAutoFit/>
          </a:bodyPr>
          <a:lstStyle/>
          <a:p>
            <a:pPr>
              <a:spcBef>
                <a:spcPct val="50000"/>
              </a:spcBef>
            </a:pPr>
            <a:r>
              <a:rPr lang="en-US" sz="4800" i="0" dirty="0">
                <a:latin typeface="Palatino" pitchFamily="18" charset="0"/>
              </a:rPr>
              <a:t>Fringe</a:t>
            </a:r>
          </a:p>
        </p:txBody>
      </p:sp>
    </p:spTree>
    <p:extLst>
      <p:ext uri="{BB962C8B-B14F-4D97-AF65-F5344CB8AC3E}">
        <p14:creationId xmlns:p14="http://schemas.microsoft.com/office/powerpoint/2010/main" xmlns="" val="61979801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228600"/>
            <a:ext cx="7772400" cy="1143000"/>
          </a:xfrm>
          <a:solidFill>
            <a:srgbClr val="DADADA"/>
          </a:solidFill>
          <a:ln w="12700" cap="flat"/>
        </p:spPr>
        <p:txBody>
          <a:bodyPr lIns="92075" tIns="46038" rIns="92075" bIns="46038"/>
          <a:lstStyle/>
          <a:p>
            <a:pPr eaLnBrk="1" hangingPunct="1"/>
            <a:r>
              <a:rPr lang="en-US" sz="4800" smtClean="0"/>
              <a:t>Evolution, Pattern, Process</a:t>
            </a:r>
          </a:p>
        </p:txBody>
      </p:sp>
      <p:sp>
        <p:nvSpPr>
          <p:cNvPr id="401411" name="Rectangle 3"/>
          <p:cNvSpPr>
            <a:spLocks noGrp="1" noChangeArrowheads="1"/>
          </p:cNvSpPr>
          <p:nvPr>
            <p:ph sz="half" idx="1"/>
          </p:nvPr>
        </p:nvSpPr>
        <p:spPr>
          <a:xfrm>
            <a:off x="0" y="1524000"/>
            <a:ext cx="4489450" cy="4102100"/>
          </a:xfrm>
          <a:solidFill>
            <a:srgbClr val="DADADA"/>
          </a:solidFill>
          <a:ln w="12700" cap="flat">
            <a:solidFill>
              <a:schemeClr val="bg2"/>
            </a:solidFill>
          </a:ln>
        </p:spPr>
        <p:txBody>
          <a:bodyPr lIns="92075" tIns="46038" rIns="92075" bIns="46038"/>
          <a:lstStyle/>
          <a:p>
            <a:pPr marL="0" indent="0" eaLnBrk="1" hangingPunct="1">
              <a:buFontTx/>
              <a:buNone/>
            </a:pPr>
            <a:r>
              <a:rPr lang="en-US" sz="4000" dirty="0" smtClean="0"/>
              <a:t>“Big idea”: </a:t>
            </a:r>
          </a:p>
          <a:p>
            <a:pPr marL="0" indent="0" eaLnBrk="1" hangingPunct="1">
              <a:buFontTx/>
              <a:buNone/>
            </a:pPr>
            <a:r>
              <a:rPr lang="en-US" sz="4000" dirty="0" smtClean="0"/>
              <a:t>Descent  with modification/ common ancestry</a:t>
            </a:r>
            <a:endParaRPr lang="en-US" sz="4400" dirty="0" smtClean="0"/>
          </a:p>
          <a:p>
            <a:pPr marL="0" indent="0" eaLnBrk="1" hangingPunct="1"/>
            <a:endParaRPr lang="en-US" sz="4400" dirty="0" smtClean="0"/>
          </a:p>
        </p:txBody>
      </p:sp>
      <p:pic>
        <p:nvPicPr>
          <p:cNvPr id="10" name="Picture 9" descr="Darwin-tree.jpg"/>
          <p:cNvPicPr>
            <a:picLocks noChangeAspect="1"/>
          </p:cNvPicPr>
          <p:nvPr/>
        </p:nvPicPr>
        <p:blipFill>
          <a:blip r:embed="rId3" cstate="print"/>
          <a:stretch>
            <a:fillRect/>
          </a:stretch>
        </p:blipFill>
        <p:spPr>
          <a:xfrm>
            <a:off x="457200" y="4381500"/>
            <a:ext cx="2801431" cy="2476500"/>
          </a:xfrm>
          <a:prstGeom prst="rect">
            <a:avLst/>
          </a:prstGeom>
          <a:ln>
            <a:solidFill>
              <a:schemeClr val="tx1"/>
            </a:solidFill>
          </a:ln>
        </p:spPr>
      </p:pic>
    </p:spTree>
    <p:extLst>
      <p:ext uri="{BB962C8B-B14F-4D97-AF65-F5344CB8AC3E}">
        <p14:creationId xmlns:p14="http://schemas.microsoft.com/office/powerpoint/2010/main" xmlns="" val="185376757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228600"/>
            <a:ext cx="7772400" cy="1143000"/>
          </a:xfrm>
          <a:solidFill>
            <a:srgbClr val="DADADA"/>
          </a:solidFill>
          <a:ln w="12700" cap="flat"/>
        </p:spPr>
        <p:txBody>
          <a:bodyPr lIns="92075" tIns="46038" rIns="92075" bIns="46038"/>
          <a:lstStyle/>
          <a:p>
            <a:pPr eaLnBrk="1" hangingPunct="1"/>
            <a:r>
              <a:rPr lang="en-US" sz="4800" smtClean="0"/>
              <a:t>Evolution, Pattern, Process</a:t>
            </a:r>
          </a:p>
        </p:txBody>
      </p:sp>
      <p:sp>
        <p:nvSpPr>
          <p:cNvPr id="401411" name="Rectangle 3"/>
          <p:cNvSpPr>
            <a:spLocks noGrp="1" noChangeArrowheads="1"/>
          </p:cNvSpPr>
          <p:nvPr>
            <p:ph sz="half" idx="1"/>
          </p:nvPr>
        </p:nvSpPr>
        <p:spPr>
          <a:xfrm>
            <a:off x="0" y="1524000"/>
            <a:ext cx="4489450" cy="4102100"/>
          </a:xfrm>
          <a:solidFill>
            <a:srgbClr val="DADADA"/>
          </a:solidFill>
          <a:ln w="12700" cap="flat">
            <a:solidFill>
              <a:schemeClr val="bg2"/>
            </a:solidFill>
          </a:ln>
        </p:spPr>
        <p:txBody>
          <a:bodyPr lIns="92075" tIns="46038" rIns="92075" bIns="46038"/>
          <a:lstStyle/>
          <a:p>
            <a:pPr marL="0" indent="0" eaLnBrk="1" hangingPunct="1">
              <a:buFontTx/>
              <a:buNone/>
            </a:pPr>
            <a:r>
              <a:rPr lang="en-US" sz="4000" dirty="0" smtClean="0"/>
              <a:t>“Big idea”: </a:t>
            </a:r>
          </a:p>
          <a:p>
            <a:pPr marL="0" indent="0" eaLnBrk="1" hangingPunct="1">
              <a:buFontTx/>
              <a:buNone/>
            </a:pPr>
            <a:r>
              <a:rPr lang="en-US" sz="4000" dirty="0" smtClean="0"/>
              <a:t>Descent  with modification/ common ancestry</a:t>
            </a:r>
            <a:endParaRPr lang="en-US" sz="4400" dirty="0" smtClean="0"/>
          </a:p>
          <a:p>
            <a:pPr marL="0" indent="0" eaLnBrk="1" hangingPunct="1"/>
            <a:endParaRPr lang="en-US" sz="4400" dirty="0" smtClean="0"/>
          </a:p>
        </p:txBody>
      </p:sp>
      <p:sp>
        <p:nvSpPr>
          <p:cNvPr id="401412" name="Rectangle 4"/>
          <p:cNvSpPr>
            <a:spLocks noGrp="1" noChangeArrowheads="1"/>
          </p:cNvSpPr>
          <p:nvPr>
            <p:ph sz="half" idx="2"/>
          </p:nvPr>
        </p:nvSpPr>
        <p:spPr>
          <a:xfrm>
            <a:off x="4648200" y="1600200"/>
            <a:ext cx="4194175" cy="2590800"/>
          </a:xfrm>
          <a:solidFill>
            <a:srgbClr val="FFC5CF"/>
          </a:solidFill>
          <a:ln w="12700" cap="flat">
            <a:solidFill>
              <a:schemeClr val="tx2"/>
            </a:solidFill>
          </a:ln>
        </p:spPr>
        <p:txBody>
          <a:bodyPr lIns="92075" tIns="46038" rIns="92075" bIns="46038"/>
          <a:lstStyle/>
          <a:p>
            <a:pPr marL="0" indent="0" eaLnBrk="1" hangingPunct="1">
              <a:lnSpc>
                <a:spcPct val="90000"/>
              </a:lnSpc>
              <a:buNone/>
            </a:pPr>
            <a:r>
              <a:rPr lang="en-US" dirty="0" smtClean="0"/>
              <a:t>Mechanisms or Factors Effecting Evolution:</a:t>
            </a:r>
          </a:p>
          <a:p>
            <a:pPr marL="0" indent="0" eaLnBrk="1" hangingPunct="1">
              <a:lnSpc>
                <a:spcPct val="90000"/>
              </a:lnSpc>
            </a:pPr>
            <a:r>
              <a:rPr lang="en-US" dirty="0" smtClean="0"/>
              <a:t>-natural selection</a:t>
            </a:r>
          </a:p>
          <a:p>
            <a:pPr marL="0" indent="0" eaLnBrk="1" hangingPunct="1">
              <a:lnSpc>
                <a:spcPct val="90000"/>
              </a:lnSpc>
            </a:pPr>
            <a:r>
              <a:rPr lang="en-US" dirty="0" smtClean="0"/>
              <a:t>-non-selective (drift)</a:t>
            </a:r>
          </a:p>
          <a:p>
            <a:pPr marL="0" indent="0" eaLnBrk="1" hangingPunct="1">
              <a:lnSpc>
                <a:spcPct val="90000"/>
              </a:lnSpc>
            </a:pPr>
            <a:r>
              <a:rPr lang="en-US" dirty="0" smtClean="0"/>
              <a:t>-“</a:t>
            </a:r>
            <a:r>
              <a:rPr lang="en-US" dirty="0" err="1" smtClean="0"/>
              <a:t>evo-devo</a:t>
            </a:r>
            <a:r>
              <a:rPr lang="en-US" dirty="0" smtClean="0"/>
              <a:t>”</a:t>
            </a:r>
          </a:p>
        </p:txBody>
      </p:sp>
      <p:pic>
        <p:nvPicPr>
          <p:cNvPr id="10" name="Picture 9" descr="Darwin-tree.jpg"/>
          <p:cNvPicPr>
            <a:picLocks noChangeAspect="1"/>
          </p:cNvPicPr>
          <p:nvPr/>
        </p:nvPicPr>
        <p:blipFill>
          <a:blip r:embed="rId3" cstate="print"/>
          <a:stretch>
            <a:fillRect/>
          </a:stretch>
        </p:blipFill>
        <p:spPr>
          <a:xfrm>
            <a:off x="457200" y="4381500"/>
            <a:ext cx="2801431" cy="2476500"/>
          </a:xfrm>
          <a:prstGeom prst="rect">
            <a:avLst/>
          </a:prstGeom>
          <a:ln>
            <a:solidFill>
              <a:schemeClr val="tx1"/>
            </a:solidFill>
          </a:ln>
        </p:spPr>
      </p:pic>
      <p:grpSp>
        <p:nvGrpSpPr>
          <p:cNvPr id="3" name="Group 2"/>
          <p:cNvGrpSpPr/>
          <p:nvPr/>
        </p:nvGrpSpPr>
        <p:grpSpPr>
          <a:xfrm>
            <a:off x="4640263" y="4343400"/>
            <a:ext cx="4192587" cy="2514600"/>
            <a:chOff x="4640263" y="4343400"/>
            <a:chExt cx="4192587" cy="2514600"/>
          </a:xfrm>
        </p:grpSpPr>
        <p:sp>
          <p:nvSpPr>
            <p:cNvPr id="401413" name="Rectangle 5"/>
            <p:cNvSpPr>
              <a:spLocks noChangeArrowheads="1"/>
            </p:cNvSpPr>
            <p:nvPr/>
          </p:nvSpPr>
          <p:spPr bwMode="auto">
            <a:xfrm>
              <a:off x="4640263" y="4343400"/>
              <a:ext cx="4192587" cy="2514600"/>
            </a:xfrm>
            <a:prstGeom prst="rect">
              <a:avLst/>
            </a:prstGeom>
            <a:solidFill>
              <a:srgbClr val="FFC5CF"/>
            </a:solidFill>
            <a:ln w="12700">
              <a:solidFill>
                <a:schemeClr val="tx2"/>
              </a:solidFill>
              <a:miter lim="800000"/>
              <a:headEnd/>
              <a:tailEnd/>
            </a:ln>
          </p:spPr>
          <p:txBody>
            <a:bodyPr lIns="92075" tIns="46038" rIns="92075" bIns="46038"/>
            <a:lstStyle/>
            <a:p>
              <a:pPr marL="342900" indent="-342900">
                <a:lnSpc>
                  <a:spcPct val="90000"/>
                </a:lnSpc>
                <a:spcBef>
                  <a:spcPct val="20000"/>
                </a:spcBef>
              </a:pPr>
              <a:r>
                <a:rPr lang="en-US" sz="2800" dirty="0">
                  <a:latin typeface="Garamond" pitchFamily="18" charset="0"/>
                </a:rPr>
                <a:t>Patterns of Evolution:</a:t>
              </a:r>
            </a:p>
            <a:p>
              <a:pPr marL="342900" indent="-342900">
                <a:lnSpc>
                  <a:spcPct val="90000"/>
                </a:lnSpc>
                <a:spcBef>
                  <a:spcPct val="20000"/>
                </a:spcBef>
              </a:pPr>
              <a:endParaRPr lang="en-US" sz="2800" dirty="0">
                <a:latin typeface="Garamond" pitchFamily="18" charset="0"/>
              </a:endParaRPr>
            </a:p>
            <a:p>
              <a:pPr marL="342900" indent="-342900">
                <a:lnSpc>
                  <a:spcPct val="90000"/>
                </a:lnSpc>
                <a:spcBef>
                  <a:spcPct val="20000"/>
                </a:spcBef>
              </a:pPr>
              <a:endParaRPr lang="en-US" sz="2800" dirty="0">
                <a:latin typeface="Garamond" pitchFamily="18" charset="0"/>
              </a:endParaRPr>
            </a:p>
          </p:txBody>
        </p:sp>
        <p:pic>
          <p:nvPicPr>
            <p:cNvPr id="11" name="Picture 6" descr="birdyclade"/>
            <p:cNvPicPr>
              <a:picLocks noChangeAspect="1" noChangeArrowheads="1"/>
            </p:cNvPicPr>
            <p:nvPr/>
          </p:nvPicPr>
          <p:blipFill>
            <a:blip r:embed="rId4" cstate="print"/>
            <a:srcRect/>
            <a:stretch>
              <a:fillRect/>
            </a:stretch>
          </p:blipFill>
          <p:spPr bwMode="auto">
            <a:xfrm>
              <a:off x="5257800" y="4876801"/>
              <a:ext cx="3343552" cy="1825792"/>
            </a:xfrm>
            <a:prstGeom prst="rect">
              <a:avLst/>
            </a:prstGeom>
            <a:noFill/>
            <a:ln w="9525">
              <a:solidFill>
                <a:srgbClr val="F8F8F8"/>
              </a:solidFill>
              <a:miter lim="800000"/>
              <a:headEnd/>
              <a:tailEnd/>
            </a:ln>
          </p:spPr>
        </p:pic>
      </p:grpSp>
    </p:spTree>
    <p:extLst>
      <p:ext uri="{BB962C8B-B14F-4D97-AF65-F5344CB8AC3E}">
        <p14:creationId xmlns:p14="http://schemas.microsoft.com/office/powerpoint/2010/main" xmlns="" val="149013166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p:cNvSpPr>
            <a:spLocks noChangeArrowheads="1"/>
          </p:cNvSpPr>
          <p:nvPr/>
        </p:nvSpPr>
        <p:spPr bwMode="auto">
          <a:xfrm>
            <a:off x="3124200" y="2121776"/>
            <a:ext cx="2743200" cy="2602624"/>
          </a:xfrm>
          <a:prstGeom prst="ellipse">
            <a:avLst/>
          </a:prstGeom>
          <a:solidFill>
            <a:srgbClr val="E3BEFF"/>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sz="4000" dirty="0" smtClean="0">
                <a:latin typeface="+mn-lt"/>
              </a:rPr>
              <a:t>Common </a:t>
            </a:r>
          </a:p>
          <a:p>
            <a:pPr algn="ctr" eaLnBrk="0" hangingPunct="0"/>
            <a:r>
              <a:rPr lang="en-US" sz="4000" dirty="0" smtClean="0">
                <a:latin typeface="+mn-lt"/>
              </a:rPr>
              <a:t>Ancestry</a:t>
            </a:r>
            <a:endParaRPr lang="en-US" sz="4000" dirty="0">
              <a:latin typeface="+mn-lt"/>
            </a:endParaRPr>
          </a:p>
        </p:txBody>
      </p:sp>
    </p:spTree>
    <p:extLst>
      <p:ext uri="{BB962C8B-B14F-4D97-AF65-F5344CB8AC3E}">
        <p14:creationId xmlns:p14="http://schemas.microsoft.com/office/powerpoint/2010/main" xmlns="" val="361081589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p:cNvSpPr>
            <a:spLocks noChangeArrowheads="1"/>
          </p:cNvSpPr>
          <p:nvPr/>
        </p:nvSpPr>
        <p:spPr bwMode="auto">
          <a:xfrm>
            <a:off x="3124200" y="2121776"/>
            <a:ext cx="2743200" cy="2602624"/>
          </a:xfrm>
          <a:prstGeom prst="ellipse">
            <a:avLst/>
          </a:prstGeom>
          <a:solidFill>
            <a:srgbClr val="E3BEFF"/>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sz="4000" dirty="0" smtClean="0">
                <a:latin typeface="+mn-lt"/>
              </a:rPr>
              <a:t>Common </a:t>
            </a:r>
          </a:p>
          <a:p>
            <a:pPr algn="ctr" eaLnBrk="0" hangingPunct="0"/>
            <a:r>
              <a:rPr lang="en-US" sz="4000" dirty="0" smtClean="0">
                <a:latin typeface="+mn-lt"/>
              </a:rPr>
              <a:t>Ancestry</a:t>
            </a:r>
            <a:endParaRPr lang="en-US" sz="4000" dirty="0">
              <a:latin typeface="+mn-lt"/>
            </a:endParaRPr>
          </a:p>
        </p:txBody>
      </p:sp>
      <p:grpSp>
        <p:nvGrpSpPr>
          <p:cNvPr id="3" name="Group 2"/>
          <p:cNvGrpSpPr/>
          <p:nvPr/>
        </p:nvGrpSpPr>
        <p:grpSpPr>
          <a:xfrm>
            <a:off x="1219200" y="354642"/>
            <a:ext cx="6553200" cy="6136892"/>
            <a:chOff x="2057400" y="1295400"/>
            <a:chExt cx="4724400" cy="4343400"/>
          </a:xfrm>
        </p:grpSpPr>
        <p:sp>
          <p:nvSpPr>
            <p:cNvPr id="53251" name="AutoShape 3"/>
            <p:cNvSpPr>
              <a:spLocks noChangeArrowheads="1"/>
            </p:cNvSpPr>
            <p:nvPr/>
          </p:nvSpPr>
          <p:spPr bwMode="auto">
            <a:xfrm>
              <a:off x="2057400" y="1295400"/>
              <a:ext cx="4724400" cy="4343400"/>
            </a:xfrm>
            <a:custGeom>
              <a:avLst/>
              <a:gdLst>
                <a:gd name="G0" fmla="+- 6315 0 0"/>
                <a:gd name="G1" fmla="+- 21600 0 6315"/>
                <a:gd name="G2" fmla="+- 21600 0 631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315" y="10800"/>
                  </a:moveTo>
                  <a:cubicBezTo>
                    <a:pt x="6315" y="13277"/>
                    <a:pt x="8323" y="15285"/>
                    <a:pt x="10800" y="15285"/>
                  </a:cubicBezTo>
                  <a:cubicBezTo>
                    <a:pt x="13277" y="15285"/>
                    <a:pt x="15285" y="13277"/>
                    <a:pt x="15285" y="10800"/>
                  </a:cubicBezTo>
                  <a:cubicBezTo>
                    <a:pt x="15285" y="8323"/>
                    <a:pt x="13277" y="6315"/>
                    <a:pt x="10800" y="6315"/>
                  </a:cubicBezTo>
                  <a:cubicBezTo>
                    <a:pt x="8323" y="6315"/>
                    <a:pt x="6315" y="8323"/>
                    <a:pt x="6315" y="10800"/>
                  </a:cubicBezTo>
                  <a:close/>
                </a:path>
              </a:pathLst>
            </a:custGeom>
            <a:solidFill>
              <a:srgbClr val="CC99FF"/>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3200"/>
            </a:p>
          </p:txBody>
        </p:sp>
        <p:sp>
          <p:nvSpPr>
            <p:cNvPr id="53253" name="Text Box 5"/>
            <p:cNvSpPr txBox="1">
              <a:spLocks noChangeArrowheads="1"/>
            </p:cNvSpPr>
            <p:nvPr/>
          </p:nvSpPr>
          <p:spPr bwMode="auto">
            <a:xfrm>
              <a:off x="3156098" y="4388107"/>
              <a:ext cx="2982048" cy="5445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4400" dirty="0" smtClean="0">
                  <a:latin typeface="+mn-lt"/>
                </a:rPr>
                <a:t>Pattern &amp; Process</a:t>
              </a:r>
              <a:endParaRPr lang="en-US" sz="4400" dirty="0">
                <a:latin typeface="+mn-lt"/>
              </a:endParaRPr>
            </a:p>
          </p:txBody>
        </p:sp>
      </p:grpSp>
    </p:spTree>
    <p:extLst>
      <p:ext uri="{BB962C8B-B14F-4D97-AF65-F5344CB8AC3E}">
        <p14:creationId xmlns:p14="http://schemas.microsoft.com/office/powerpoint/2010/main" xmlns="" val="371320143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p:cNvSpPr>
            <a:spLocks noChangeArrowheads="1"/>
          </p:cNvSpPr>
          <p:nvPr/>
        </p:nvSpPr>
        <p:spPr bwMode="auto">
          <a:xfrm>
            <a:off x="3124200" y="2121776"/>
            <a:ext cx="2743200" cy="2602624"/>
          </a:xfrm>
          <a:prstGeom prst="ellipse">
            <a:avLst/>
          </a:prstGeom>
          <a:solidFill>
            <a:srgbClr val="E3BEFF"/>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sz="4000" dirty="0" smtClean="0">
                <a:latin typeface="+mn-lt"/>
              </a:rPr>
              <a:t>Common </a:t>
            </a:r>
          </a:p>
          <a:p>
            <a:pPr algn="ctr" eaLnBrk="0" hangingPunct="0"/>
            <a:r>
              <a:rPr lang="en-US" sz="4000" dirty="0" smtClean="0">
                <a:latin typeface="+mn-lt"/>
              </a:rPr>
              <a:t>Ancestry</a:t>
            </a:r>
            <a:endParaRPr lang="en-US" sz="4000" dirty="0">
              <a:latin typeface="+mn-lt"/>
            </a:endParaRPr>
          </a:p>
        </p:txBody>
      </p:sp>
      <p:grpSp>
        <p:nvGrpSpPr>
          <p:cNvPr id="3" name="Group 2"/>
          <p:cNvGrpSpPr/>
          <p:nvPr/>
        </p:nvGrpSpPr>
        <p:grpSpPr>
          <a:xfrm>
            <a:off x="1219200" y="354642"/>
            <a:ext cx="6553200" cy="6136892"/>
            <a:chOff x="2057400" y="1295400"/>
            <a:chExt cx="4724400" cy="4343400"/>
          </a:xfrm>
        </p:grpSpPr>
        <p:sp>
          <p:nvSpPr>
            <p:cNvPr id="53251" name="AutoShape 3"/>
            <p:cNvSpPr>
              <a:spLocks noChangeArrowheads="1"/>
            </p:cNvSpPr>
            <p:nvPr/>
          </p:nvSpPr>
          <p:spPr bwMode="auto">
            <a:xfrm>
              <a:off x="2057400" y="1295400"/>
              <a:ext cx="4724400" cy="4343400"/>
            </a:xfrm>
            <a:custGeom>
              <a:avLst/>
              <a:gdLst>
                <a:gd name="G0" fmla="+- 6315 0 0"/>
                <a:gd name="G1" fmla="+- 21600 0 6315"/>
                <a:gd name="G2" fmla="+- 21600 0 631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315" y="10800"/>
                  </a:moveTo>
                  <a:cubicBezTo>
                    <a:pt x="6315" y="13277"/>
                    <a:pt x="8323" y="15285"/>
                    <a:pt x="10800" y="15285"/>
                  </a:cubicBezTo>
                  <a:cubicBezTo>
                    <a:pt x="13277" y="15285"/>
                    <a:pt x="15285" y="13277"/>
                    <a:pt x="15285" y="10800"/>
                  </a:cubicBezTo>
                  <a:cubicBezTo>
                    <a:pt x="15285" y="8323"/>
                    <a:pt x="13277" y="6315"/>
                    <a:pt x="10800" y="6315"/>
                  </a:cubicBezTo>
                  <a:cubicBezTo>
                    <a:pt x="8323" y="6315"/>
                    <a:pt x="6315" y="8323"/>
                    <a:pt x="6315" y="10800"/>
                  </a:cubicBezTo>
                  <a:close/>
                </a:path>
              </a:pathLst>
            </a:custGeom>
            <a:solidFill>
              <a:srgbClr val="CC99FF"/>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3200"/>
            </a:p>
          </p:txBody>
        </p:sp>
        <p:sp>
          <p:nvSpPr>
            <p:cNvPr id="53253" name="Text Box 5"/>
            <p:cNvSpPr txBox="1">
              <a:spLocks noChangeArrowheads="1"/>
            </p:cNvSpPr>
            <p:nvPr/>
          </p:nvSpPr>
          <p:spPr bwMode="auto">
            <a:xfrm>
              <a:off x="3156098" y="4388107"/>
              <a:ext cx="2982048" cy="5445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4400" dirty="0" smtClean="0">
                  <a:latin typeface="+mn-lt"/>
                </a:rPr>
                <a:t>Pattern &amp; Process</a:t>
              </a:r>
              <a:endParaRPr lang="en-US" sz="4400" dirty="0">
                <a:latin typeface="+mn-lt"/>
              </a:endParaRPr>
            </a:p>
          </p:txBody>
        </p:sp>
      </p:grpSp>
      <p:grpSp>
        <p:nvGrpSpPr>
          <p:cNvPr id="5" name="Group 4"/>
          <p:cNvGrpSpPr/>
          <p:nvPr/>
        </p:nvGrpSpPr>
        <p:grpSpPr>
          <a:xfrm>
            <a:off x="-675756" y="-990600"/>
            <a:ext cx="10343112" cy="9849507"/>
            <a:chOff x="-675756" y="-990600"/>
            <a:chExt cx="10343112" cy="9849507"/>
          </a:xfrm>
        </p:grpSpPr>
        <p:sp>
          <p:nvSpPr>
            <p:cNvPr id="53252" name="AutoShape 4"/>
            <p:cNvSpPr>
              <a:spLocks noChangeArrowheads="1"/>
            </p:cNvSpPr>
            <p:nvPr/>
          </p:nvSpPr>
          <p:spPr bwMode="auto">
            <a:xfrm>
              <a:off x="-675756" y="-990600"/>
              <a:ext cx="10343112" cy="984950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66CC"/>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254" name="Text Box 6"/>
            <p:cNvSpPr txBox="1">
              <a:spLocks noChangeArrowheads="1"/>
            </p:cNvSpPr>
            <p:nvPr/>
          </p:nvSpPr>
          <p:spPr bwMode="auto">
            <a:xfrm>
              <a:off x="3755388" y="19468"/>
              <a:ext cx="2112012" cy="1015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6000" dirty="0">
                  <a:latin typeface="+mn-lt"/>
                </a:rPr>
                <a:t>Fringe</a:t>
              </a:r>
            </a:p>
          </p:txBody>
        </p:sp>
      </p:grpSp>
    </p:spTree>
    <p:extLst>
      <p:ext uri="{BB962C8B-B14F-4D97-AF65-F5344CB8AC3E}">
        <p14:creationId xmlns:p14="http://schemas.microsoft.com/office/powerpoint/2010/main" xmlns="" val="67269223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228600"/>
            <a:ext cx="7772400" cy="1143000"/>
          </a:xfrm>
          <a:solidFill>
            <a:srgbClr val="DADADA"/>
          </a:solidFill>
          <a:ln w="12700" cap="flat"/>
        </p:spPr>
        <p:txBody>
          <a:bodyPr lIns="92075" tIns="46038" rIns="92075" bIns="46038"/>
          <a:lstStyle/>
          <a:p>
            <a:pPr eaLnBrk="1" hangingPunct="1"/>
            <a:r>
              <a:rPr lang="en-US" sz="4800" dirty="0" smtClean="0"/>
              <a:t>Global Warming</a:t>
            </a:r>
          </a:p>
        </p:txBody>
      </p:sp>
      <p:sp>
        <p:nvSpPr>
          <p:cNvPr id="401411" name="Rectangle 3"/>
          <p:cNvSpPr>
            <a:spLocks noGrp="1" noChangeArrowheads="1"/>
          </p:cNvSpPr>
          <p:nvPr>
            <p:ph sz="half" idx="1"/>
          </p:nvPr>
        </p:nvSpPr>
        <p:spPr>
          <a:xfrm>
            <a:off x="0" y="1524000"/>
            <a:ext cx="4489450" cy="4800600"/>
          </a:xfrm>
          <a:solidFill>
            <a:srgbClr val="DADADA"/>
          </a:solidFill>
          <a:ln w="12700" cap="flat">
            <a:solidFill>
              <a:schemeClr val="bg2"/>
            </a:solidFill>
          </a:ln>
        </p:spPr>
        <p:txBody>
          <a:bodyPr lIns="92075" tIns="46038" rIns="92075" bIns="46038"/>
          <a:lstStyle/>
          <a:p>
            <a:pPr marL="0" indent="0" eaLnBrk="1" hangingPunct="1">
              <a:buNone/>
            </a:pPr>
            <a:r>
              <a:rPr lang="en-US" sz="4400" dirty="0" smtClean="0"/>
              <a:t>“Big Ideas”:</a:t>
            </a:r>
          </a:p>
          <a:p>
            <a:pPr eaLnBrk="1" hangingPunct="1"/>
            <a:r>
              <a:rPr lang="en-US" sz="4000" dirty="0" smtClean="0"/>
              <a:t>The planet has been warming</a:t>
            </a:r>
          </a:p>
          <a:p>
            <a:pPr eaLnBrk="1" hangingPunct="1"/>
            <a:r>
              <a:rPr lang="en-US" sz="4000" dirty="0" smtClean="0"/>
              <a:t>Humans are largely responsible for the current accelerated rate of warming</a:t>
            </a:r>
          </a:p>
        </p:txBody>
      </p:sp>
    </p:spTree>
    <p:extLst>
      <p:ext uri="{BB962C8B-B14F-4D97-AF65-F5344CB8AC3E}">
        <p14:creationId xmlns:p14="http://schemas.microsoft.com/office/powerpoint/2010/main" xmlns="" val="1699826939"/>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228600"/>
            <a:ext cx="7772400" cy="1143000"/>
          </a:xfrm>
          <a:solidFill>
            <a:srgbClr val="DADADA"/>
          </a:solidFill>
          <a:ln w="12700" cap="flat"/>
        </p:spPr>
        <p:txBody>
          <a:bodyPr lIns="92075" tIns="46038" rIns="92075" bIns="46038"/>
          <a:lstStyle/>
          <a:p>
            <a:pPr eaLnBrk="1" hangingPunct="1"/>
            <a:r>
              <a:rPr lang="en-US" sz="4800" dirty="0" smtClean="0"/>
              <a:t>Global Warming</a:t>
            </a:r>
          </a:p>
        </p:txBody>
      </p:sp>
      <p:sp>
        <p:nvSpPr>
          <p:cNvPr id="401411" name="Rectangle 3"/>
          <p:cNvSpPr>
            <a:spLocks noGrp="1" noChangeArrowheads="1"/>
          </p:cNvSpPr>
          <p:nvPr>
            <p:ph sz="half" idx="1"/>
          </p:nvPr>
        </p:nvSpPr>
        <p:spPr>
          <a:xfrm>
            <a:off x="0" y="1524000"/>
            <a:ext cx="4489450" cy="4800600"/>
          </a:xfrm>
          <a:solidFill>
            <a:srgbClr val="DADADA"/>
          </a:solidFill>
          <a:ln w="12700" cap="flat">
            <a:solidFill>
              <a:schemeClr val="bg2"/>
            </a:solidFill>
          </a:ln>
        </p:spPr>
        <p:txBody>
          <a:bodyPr lIns="92075" tIns="46038" rIns="92075" bIns="46038"/>
          <a:lstStyle/>
          <a:p>
            <a:pPr marL="0" indent="0" eaLnBrk="1" hangingPunct="1">
              <a:buNone/>
            </a:pPr>
            <a:r>
              <a:rPr lang="en-US" sz="4400" dirty="0" smtClean="0"/>
              <a:t>“Big Ideas”:</a:t>
            </a:r>
          </a:p>
          <a:p>
            <a:pPr eaLnBrk="1" hangingPunct="1"/>
            <a:r>
              <a:rPr lang="en-US" sz="4000" dirty="0" smtClean="0"/>
              <a:t>The planet has been warming</a:t>
            </a:r>
          </a:p>
          <a:p>
            <a:pPr eaLnBrk="1" hangingPunct="1"/>
            <a:r>
              <a:rPr lang="en-US" sz="4000" dirty="0" smtClean="0"/>
              <a:t>Humans are largely responsible for the current accelerated rate of warming</a:t>
            </a:r>
          </a:p>
        </p:txBody>
      </p:sp>
      <p:sp>
        <p:nvSpPr>
          <p:cNvPr id="401412" name="Rectangle 4"/>
          <p:cNvSpPr>
            <a:spLocks noGrp="1" noChangeArrowheads="1"/>
          </p:cNvSpPr>
          <p:nvPr>
            <p:ph sz="half" idx="2"/>
          </p:nvPr>
        </p:nvSpPr>
        <p:spPr>
          <a:xfrm>
            <a:off x="4648200" y="1600200"/>
            <a:ext cx="4194175" cy="4191000"/>
          </a:xfrm>
          <a:solidFill>
            <a:srgbClr val="FFC5CF"/>
          </a:solidFill>
          <a:ln w="12700" cap="flat">
            <a:solidFill>
              <a:schemeClr val="tx2"/>
            </a:solidFill>
          </a:ln>
        </p:spPr>
        <p:txBody>
          <a:bodyPr lIns="92075" tIns="46038" rIns="92075" bIns="46038"/>
          <a:lstStyle/>
          <a:p>
            <a:pPr eaLnBrk="1" hangingPunct="1">
              <a:lnSpc>
                <a:spcPct val="90000"/>
              </a:lnSpc>
            </a:pPr>
            <a:r>
              <a:rPr lang="en-US" dirty="0" smtClean="0"/>
              <a:t>How much will ocean rise, by 2100? 2’ or 6’?</a:t>
            </a:r>
          </a:p>
          <a:p>
            <a:pPr eaLnBrk="1" hangingPunct="1">
              <a:lnSpc>
                <a:spcPct val="90000"/>
              </a:lnSpc>
            </a:pPr>
            <a:r>
              <a:rPr lang="en-US" dirty="0" smtClean="0"/>
              <a:t>Role of aerosols in cooling?</a:t>
            </a:r>
          </a:p>
          <a:p>
            <a:pPr eaLnBrk="1" hangingPunct="1">
              <a:lnSpc>
                <a:spcPct val="90000"/>
              </a:lnSpc>
            </a:pPr>
            <a:r>
              <a:rPr lang="en-US" dirty="0" smtClean="0"/>
              <a:t>Role of oceans as heat sink?</a:t>
            </a:r>
          </a:p>
          <a:p>
            <a:pPr eaLnBrk="1" hangingPunct="1">
              <a:lnSpc>
                <a:spcPct val="90000"/>
              </a:lnSpc>
            </a:pPr>
            <a:r>
              <a:rPr lang="en-US" dirty="0" smtClean="0"/>
              <a:t>How much heating is due to humans?</a:t>
            </a:r>
          </a:p>
          <a:p>
            <a:pPr eaLnBrk="1" hangingPunct="1">
              <a:lnSpc>
                <a:spcPct val="90000"/>
              </a:lnSpc>
            </a:pPr>
            <a:r>
              <a:rPr lang="en-US" dirty="0" smtClean="0"/>
              <a:t>Etc.</a:t>
            </a:r>
          </a:p>
          <a:p>
            <a:pPr eaLnBrk="1" hangingPunct="1">
              <a:lnSpc>
                <a:spcPct val="90000"/>
              </a:lnSpc>
            </a:pPr>
            <a:endParaRPr lang="en-US" dirty="0" smtClean="0"/>
          </a:p>
        </p:txBody>
      </p:sp>
    </p:spTree>
    <p:extLst>
      <p:ext uri="{BB962C8B-B14F-4D97-AF65-F5344CB8AC3E}">
        <p14:creationId xmlns:p14="http://schemas.microsoft.com/office/powerpoint/2010/main" xmlns="" val="316736456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457200"/>
            <a:ext cx="6019800" cy="1066800"/>
          </a:xfrm>
          <a:ln w="12700"/>
        </p:spPr>
        <p:txBody>
          <a:bodyPr lIns="92075" tIns="46038" rIns="92075" bIns="46038"/>
          <a:lstStyle/>
          <a:p>
            <a:pPr eaLnBrk="1" hangingPunct="1"/>
            <a:r>
              <a:rPr lang="en-US" sz="5400" dirty="0" smtClean="0"/>
              <a:t>Anti-Evolutionism</a:t>
            </a:r>
          </a:p>
        </p:txBody>
      </p:sp>
      <p:sp>
        <p:nvSpPr>
          <p:cNvPr id="3" name="TextBox 2"/>
          <p:cNvSpPr txBox="1"/>
          <p:nvPr/>
        </p:nvSpPr>
        <p:spPr>
          <a:xfrm>
            <a:off x="1375611" y="2106487"/>
            <a:ext cx="5657318" cy="1107996"/>
          </a:xfrm>
          <a:prstGeom prst="rect">
            <a:avLst/>
          </a:prstGeom>
          <a:solidFill>
            <a:schemeClr val="bg1">
              <a:lumMod val="75000"/>
            </a:schemeClr>
          </a:solidFill>
          <a:ln>
            <a:solidFill>
              <a:schemeClr val="tx1"/>
            </a:solidFill>
          </a:ln>
        </p:spPr>
        <p:txBody>
          <a:bodyPr wrap="none" rtlCol="0">
            <a:spAutoFit/>
          </a:bodyPr>
          <a:lstStyle/>
          <a:p>
            <a:r>
              <a:rPr lang="en-US" sz="6600" dirty="0" smtClean="0">
                <a:latin typeface="+mn-lt"/>
              </a:rPr>
              <a:t>Creation Science</a:t>
            </a:r>
          </a:p>
        </p:txBody>
      </p:sp>
    </p:spTree>
    <p:extLst>
      <p:ext uri="{BB962C8B-B14F-4D97-AF65-F5344CB8AC3E}">
        <p14:creationId xmlns:p14="http://schemas.microsoft.com/office/powerpoint/2010/main" xmlns="" val="2768660247"/>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p:cNvSpPr>
            <a:spLocks noChangeArrowheads="1"/>
          </p:cNvSpPr>
          <p:nvPr/>
        </p:nvSpPr>
        <p:spPr bwMode="auto">
          <a:xfrm>
            <a:off x="2743200" y="2121776"/>
            <a:ext cx="3886200" cy="2602624"/>
          </a:xfrm>
          <a:prstGeom prst="ellipse">
            <a:avLst/>
          </a:prstGeom>
          <a:solidFill>
            <a:srgbClr val="E3BEFF"/>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eaLnBrk="0" hangingPunct="0"/>
            <a:r>
              <a:rPr lang="en-US" sz="4000" dirty="0" smtClean="0">
                <a:latin typeface="+mn-lt"/>
              </a:rPr>
              <a:t>It’s warmer.</a:t>
            </a:r>
          </a:p>
          <a:p>
            <a:pPr eaLnBrk="0" hangingPunct="0"/>
            <a:r>
              <a:rPr lang="en-US" sz="4000" dirty="0" smtClean="0">
                <a:latin typeface="+mn-lt"/>
              </a:rPr>
              <a:t>Rate = humans</a:t>
            </a:r>
            <a:endParaRPr lang="en-US" sz="4000" dirty="0">
              <a:latin typeface="+mn-lt"/>
            </a:endParaRPr>
          </a:p>
        </p:txBody>
      </p:sp>
    </p:spTree>
    <p:extLst>
      <p:ext uri="{BB962C8B-B14F-4D97-AF65-F5344CB8AC3E}">
        <p14:creationId xmlns:p14="http://schemas.microsoft.com/office/powerpoint/2010/main" xmlns="" val="2615537876"/>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timeline_TwoCenturies_16May12.jpg"/>
          <p:cNvPicPr>
            <a:picLocks noChangeAspect="1"/>
          </p:cNvPicPr>
          <p:nvPr/>
        </p:nvPicPr>
        <p:blipFill>
          <a:blip r:embed="rId4" cstate="print"/>
          <a:stretch>
            <a:fillRect/>
          </a:stretch>
        </p:blipFill>
        <p:spPr>
          <a:xfrm>
            <a:off x="762000" y="6684"/>
            <a:ext cx="7620000" cy="6844632"/>
          </a:xfrm>
          <a:prstGeom prst="rect">
            <a:avLst/>
          </a:prstGeom>
        </p:spPr>
      </p:pic>
    </p:spTree>
    <p:extLst>
      <p:ext uri="{BB962C8B-B14F-4D97-AF65-F5344CB8AC3E}">
        <p14:creationId xmlns:p14="http://schemas.microsoft.com/office/powerpoint/2010/main" xmlns="" val="782381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p:cNvSpPr>
            <a:spLocks noChangeArrowheads="1"/>
          </p:cNvSpPr>
          <p:nvPr/>
        </p:nvSpPr>
        <p:spPr bwMode="auto">
          <a:xfrm>
            <a:off x="2743200" y="2121776"/>
            <a:ext cx="3886200" cy="2602624"/>
          </a:xfrm>
          <a:prstGeom prst="ellipse">
            <a:avLst/>
          </a:prstGeom>
          <a:solidFill>
            <a:srgbClr val="E3BEFF"/>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eaLnBrk="0" hangingPunct="0"/>
            <a:r>
              <a:rPr lang="en-US" sz="4000" dirty="0" smtClean="0">
                <a:latin typeface="+mn-lt"/>
              </a:rPr>
              <a:t>It’s warmer</a:t>
            </a:r>
          </a:p>
          <a:p>
            <a:pPr eaLnBrk="0" hangingPunct="0"/>
            <a:r>
              <a:rPr lang="en-US" sz="4000" dirty="0" smtClean="0">
                <a:latin typeface="+mn-lt"/>
              </a:rPr>
              <a:t>Rate = humans</a:t>
            </a:r>
            <a:endParaRPr lang="en-US" sz="4000" dirty="0">
              <a:latin typeface="+mn-lt"/>
            </a:endParaRPr>
          </a:p>
        </p:txBody>
      </p:sp>
      <p:grpSp>
        <p:nvGrpSpPr>
          <p:cNvPr id="3" name="Group 2"/>
          <p:cNvGrpSpPr/>
          <p:nvPr/>
        </p:nvGrpSpPr>
        <p:grpSpPr>
          <a:xfrm>
            <a:off x="457200" y="354642"/>
            <a:ext cx="8686798" cy="6136892"/>
            <a:chOff x="2059295" y="1295400"/>
            <a:chExt cx="4724400" cy="4343400"/>
          </a:xfrm>
        </p:grpSpPr>
        <p:sp>
          <p:nvSpPr>
            <p:cNvPr id="53251" name="AutoShape 3"/>
            <p:cNvSpPr>
              <a:spLocks noChangeArrowheads="1"/>
            </p:cNvSpPr>
            <p:nvPr/>
          </p:nvSpPr>
          <p:spPr bwMode="auto">
            <a:xfrm>
              <a:off x="2059295" y="1295400"/>
              <a:ext cx="4724400" cy="4343400"/>
            </a:xfrm>
            <a:custGeom>
              <a:avLst/>
              <a:gdLst>
                <a:gd name="G0" fmla="+- 6315 0 0"/>
                <a:gd name="G1" fmla="+- 21600 0 6315"/>
                <a:gd name="G2" fmla="+- 21600 0 631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315" y="10800"/>
                  </a:moveTo>
                  <a:cubicBezTo>
                    <a:pt x="6315" y="13277"/>
                    <a:pt x="8323" y="15285"/>
                    <a:pt x="10800" y="15285"/>
                  </a:cubicBezTo>
                  <a:cubicBezTo>
                    <a:pt x="13277" y="15285"/>
                    <a:pt x="15285" y="13277"/>
                    <a:pt x="15285" y="10800"/>
                  </a:cubicBezTo>
                  <a:cubicBezTo>
                    <a:pt x="15285" y="8323"/>
                    <a:pt x="13277" y="6315"/>
                    <a:pt x="10800" y="6315"/>
                  </a:cubicBezTo>
                  <a:cubicBezTo>
                    <a:pt x="8323" y="6315"/>
                    <a:pt x="6315" y="8323"/>
                    <a:pt x="6315" y="10800"/>
                  </a:cubicBezTo>
                  <a:close/>
                </a:path>
              </a:pathLst>
            </a:custGeom>
            <a:solidFill>
              <a:srgbClr val="CC99FF"/>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3200"/>
            </a:p>
          </p:txBody>
        </p:sp>
        <p:sp>
          <p:nvSpPr>
            <p:cNvPr id="53253" name="Text Box 5"/>
            <p:cNvSpPr txBox="1">
              <a:spLocks noChangeArrowheads="1"/>
            </p:cNvSpPr>
            <p:nvPr/>
          </p:nvSpPr>
          <p:spPr bwMode="auto">
            <a:xfrm>
              <a:off x="3592653" y="4362843"/>
              <a:ext cx="1823453" cy="1023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4400" dirty="0" smtClean="0">
                  <a:latin typeface="+mn-lt"/>
                </a:rPr>
                <a:t>Details (how</a:t>
              </a:r>
            </a:p>
            <a:p>
              <a:r>
                <a:rPr lang="en-US" sz="4400" dirty="0" smtClean="0">
                  <a:latin typeface="+mn-lt"/>
                </a:rPr>
                <a:t> much rise )</a:t>
              </a:r>
              <a:endParaRPr lang="en-US" sz="4400" dirty="0">
                <a:latin typeface="+mn-lt"/>
              </a:endParaRPr>
            </a:p>
          </p:txBody>
        </p:sp>
      </p:grpSp>
    </p:spTree>
    <p:extLst>
      <p:ext uri="{BB962C8B-B14F-4D97-AF65-F5344CB8AC3E}">
        <p14:creationId xmlns:p14="http://schemas.microsoft.com/office/powerpoint/2010/main" xmlns="" val="128438553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p:cNvSpPr>
            <a:spLocks noChangeArrowheads="1"/>
          </p:cNvSpPr>
          <p:nvPr/>
        </p:nvSpPr>
        <p:spPr bwMode="auto">
          <a:xfrm>
            <a:off x="2743200" y="2121776"/>
            <a:ext cx="3886200" cy="2602624"/>
          </a:xfrm>
          <a:prstGeom prst="ellipse">
            <a:avLst/>
          </a:prstGeom>
          <a:solidFill>
            <a:srgbClr val="E3BEFF"/>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eaLnBrk="0" hangingPunct="0"/>
            <a:r>
              <a:rPr lang="en-US" sz="4000" dirty="0" smtClean="0">
                <a:latin typeface="+mn-lt"/>
              </a:rPr>
              <a:t>It’s warmer</a:t>
            </a:r>
          </a:p>
          <a:p>
            <a:pPr eaLnBrk="0" hangingPunct="0"/>
            <a:r>
              <a:rPr lang="en-US" sz="4000" dirty="0" smtClean="0">
                <a:latin typeface="+mn-lt"/>
              </a:rPr>
              <a:t>Rate = humans</a:t>
            </a:r>
            <a:endParaRPr lang="en-US" sz="4000" dirty="0">
              <a:latin typeface="+mn-lt"/>
            </a:endParaRPr>
          </a:p>
        </p:txBody>
      </p:sp>
      <p:grpSp>
        <p:nvGrpSpPr>
          <p:cNvPr id="3" name="Group 2"/>
          <p:cNvGrpSpPr/>
          <p:nvPr/>
        </p:nvGrpSpPr>
        <p:grpSpPr>
          <a:xfrm>
            <a:off x="457200" y="354642"/>
            <a:ext cx="8686798" cy="6136892"/>
            <a:chOff x="2059295" y="1295400"/>
            <a:chExt cx="4724400" cy="4343400"/>
          </a:xfrm>
        </p:grpSpPr>
        <p:sp>
          <p:nvSpPr>
            <p:cNvPr id="53251" name="AutoShape 3"/>
            <p:cNvSpPr>
              <a:spLocks noChangeArrowheads="1"/>
            </p:cNvSpPr>
            <p:nvPr/>
          </p:nvSpPr>
          <p:spPr bwMode="auto">
            <a:xfrm>
              <a:off x="2059295" y="1295400"/>
              <a:ext cx="4724400" cy="4343400"/>
            </a:xfrm>
            <a:custGeom>
              <a:avLst/>
              <a:gdLst>
                <a:gd name="G0" fmla="+- 6315 0 0"/>
                <a:gd name="G1" fmla="+- 21600 0 6315"/>
                <a:gd name="G2" fmla="+- 21600 0 631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315" y="10800"/>
                  </a:moveTo>
                  <a:cubicBezTo>
                    <a:pt x="6315" y="13277"/>
                    <a:pt x="8323" y="15285"/>
                    <a:pt x="10800" y="15285"/>
                  </a:cubicBezTo>
                  <a:cubicBezTo>
                    <a:pt x="13277" y="15285"/>
                    <a:pt x="15285" y="13277"/>
                    <a:pt x="15285" y="10800"/>
                  </a:cubicBezTo>
                  <a:cubicBezTo>
                    <a:pt x="15285" y="8323"/>
                    <a:pt x="13277" y="6315"/>
                    <a:pt x="10800" y="6315"/>
                  </a:cubicBezTo>
                  <a:cubicBezTo>
                    <a:pt x="8323" y="6315"/>
                    <a:pt x="6315" y="8323"/>
                    <a:pt x="6315" y="10800"/>
                  </a:cubicBezTo>
                  <a:close/>
                </a:path>
              </a:pathLst>
            </a:custGeom>
            <a:solidFill>
              <a:srgbClr val="CC99FF"/>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3200"/>
            </a:p>
          </p:txBody>
        </p:sp>
        <p:sp>
          <p:nvSpPr>
            <p:cNvPr id="53253" name="Text Box 5"/>
            <p:cNvSpPr txBox="1">
              <a:spLocks noChangeArrowheads="1"/>
            </p:cNvSpPr>
            <p:nvPr/>
          </p:nvSpPr>
          <p:spPr bwMode="auto">
            <a:xfrm>
              <a:off x="3592653" y="4362843"/>
              <a:ext cx="1823453" cy="1023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4400" dirty="0" smtClean="0">
                  <a:latin typeface="+mn-lt"/>
                </a:rPr>
                <a:t>Details(how</a:t>
              </a:r>
            </a:p>
            <a:p>
              <a:r>
                <a:rPr lang="en-US" sz="4400" dirty="0" smtClean="0">
                  <a:latin typeface="+mn-lt"/>
                </a:rPr>
                <a:t> much rise )</a:t>
              </a:r>
              <a:endParaRPr lang="en-US" sz="4400" dirty="0">
                <a:latin typeface="+mn-lt"/>
              </a:endParaRPr>
            </a:p>
          </p:txBody>
        </p:sp>
      </p:grpSp>
      <p:grpSp>
        <p:nvGrpSpPr>
          <p:cNvPr id="5" name="Group 4"/>
          <p:cNvGrpSpPr/>
          <p:nvPr/>
        </p:nvGrpSpPr>
        <p:grpSpPr>
          <a:xfrm>
            <a:off x="-685800" y="-797885"/>
            <a:ext cx="10744199" cy="9448800"/>
            <a:chOff x="2859567" y="-175444"/>
            <a:chExt cx="9818957" cy="9178098"/>
          </a:xfrm>
        </p:grpSpPr>
        <p:sp>
          <p:nvSpPr>
            <p:cNvPr id="53252" name="AutoShape 4"/>
            <p:cNvSpPr>
              <a:spLocks noChangeArrowheads="1"/>
            </p:cNvSpPr>
            <p:nvPr/>
          </p:nvSpPr>
          <p:spPr bwMode="auto">
            <a:xfrm>
              <a:off x="2859567" y="-175444"/>
              <a:ext cx="9818957" cy="917809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66CC"/>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53254" name="Text Box 6"/>
            <p:cNvSpPr txBox="1">
              <a:spLocks noChangeArrowheads="1"/>
            </p:cNvSpPr>
            <p:nvPr/>
          </p:nvSpPr>
          <p:spPr bwMode="auto">
            <a:xfrm>
              <a:off x="10171557" y="3870915"/>
              <a:ext cx="2112012" cy="896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5400" dirty="0">
                  <a:latin typeface="+mn-lt"/>
                </a:rPr>
                <a:t>Fringe</a:t>
              </a:r>
            </a:p>
          </p:txBody>
        </p:sp>
        <p:sp>
          <p:nvSpPr>
            <p:cNvPr id="13" name="Text Box 6"/>
            <p:cNvSpPr txBox="1">
              <a:spLocks noChangeArrowheads="1"/>
            </p:cNvSpPr>
            <p:nvPr/>
          </p:nvSpPr>
          <p:spPr bwMode="auto">
            <a:xfrm>
              <a:off x="4951463" y="564724"/>
              <a:ext cx="5974124" cy="17040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5400" dirty="0" smtClean="0">
                  <a:latin typeface="+mn-lt"/>
                </a:rPr>
                <a:t>“it’s just a socialist/liberal plot”</a:t>
              </a:r>
              <a:endParaRPr lang="en-US" sz="5400" dirty="0">
                <a:latin typeface="+mn-lt"/>
              </a:endParaRPr>
            </a:p>
          </p:txBody>
        </p:sp>
      </p:grpSp>
    </p:spTree>
    <p:extLst>
      <p:ext uri="{BB962C8B-B14F-4D97-AF65-F5344CB8AC3E}">
        <p14:creationId xmlns:p14="http://schemas.microsoft.com/office/powerpoint/2010/main" xmlns="" val="415451932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0" y="0"/>
            <a:ext cx="6019800" cy="1066800"/>
          </a:xfrm>
          <a:ln w="12700"/>
        </p:spPr>
        <p:txBody>
          <a:bodyPr lIns="92075" tIns="46038" rIns="92075" bIns="46038"/>
          <a:lstStyle/>
          <a:p>
            <a:pPr eaLnBrk="1" hangingPunct="1"/>
            <a:r>
              <a:rPr lang="en-US" sz="5400" dirty="0" smtClean="0"/>
              <a:t>Pillars of Rejection</a:t>
            </a:r>
          </a:p>
        </p:txBody>
      </p:sp>
      <p:sp>
        <p:nvSpPr>
          <p:cNvPr id="6147" name="Rectangle 3"/>
          <p:cNvSpPr>
            <a:spLocks noGrp="1" noChangeArrowheads="1"/>
          </p:cNvSpPr>
          <p:nvPr>
            <p:ph type="body" idx="1"/>
          </p:nvPr>
        </p:nvSpPr>
        <p:spPr>
          <a:xfrm>
            <a:off x="990600" y="1219200"/>
            <a:ext cx="7239000" cy="4648200"/>
          </a:xfrm>
          <a:solidFill>
            <a:schemeClr val="bg2">
              <a:lumMod val="20000"/>
              <a:lumOff val="80000"/>
            </a:schemeClr>
          </a:solidFill>
          <a:ln>
            <a:solidFill>
              <a:schemeClr val="tx1"/>
            </a:solidFill>
          </a:ln>
        </p:spPr>
        <p:txBody>
          <a:bodyPr lIns="92075" tIns="46038" rIns="92075" bIns="46038"/>
          <a:lstStyle/>
          <a:p>
            <a:pPr marL="0" indent="0" algn="ctr" eaLnBrk="1" hangingPunct="1">
              <a:lnSpc>
                <a:spcPct val="90000"/>
              </a:lnSpc>
              <a:buFontTx/>
              <a:buNone/>
            </a:pPr>
            <a:r>
              <a:rPr lang="en-US" sz="4800" b="1" dirty="0" smtClean="0"/>
              <a:t>Science</a:t>
            </a:r>
          </a:p>
          <a:p>
            <a:pPr marL="0" indent="0" algn="ctr" eaLnBrk="1" hangingPunct="1">
              <a:lnSpc>
                <a:spcPct val="90000"/>
              </a:lnSpc>
              <a:buFontTx/>
              <a:buNone/>
            </a:pPr>
            <a:endParaRPr lang="en-US" sz="4800" b="1" dirty="0"/>
          </a:p>
          <a:p>
            <a:pPr marL="0" indent="0" algn="ctr" eaLnBrk="1" hangingPunct="1">
              <a:lnSpc>
                <a:spcPct val="90000"/>
              </a:lnSpc>
              <a:buFontTx/>
              <a:buNone/>
            </a:pPr>
            <a:r>
              <a:rPr lang="en-US" sz="7200" b="1" dirty="0" smtClean="0"/>
              <a:t>Ideology</a:t>
            </a:r>
          </a:p>
          <a:p>
            <a:pPr marL="0" indent="0" algn="ctr" eaLnBrk="1" hangingPunct="1">
              <a:lnSpc>
                <a:spcPct val="90000"/>
              </a:lnSpc>
              <a:buFontTx/>
              <a:buNone/>
            </a:pPr>
            <a:endParaRPr lang="en-US" sz="4800" b="1" dirty="0"/>
          </a:p>
          <a:p>
            <a:pPr marL="0" indent="0" algn="ctr" eaLnBrk="1" hangingPunct="1">
              <a:lnSpc>
                <a:spcPct val="90000"/>
              </a:lnSpc>
              <a:buFontTx/>
              <a:buNone/>
            </a:pPr>
            <a:r>
              <a:rPr lang="en-US" sz="4800" b="1" dirty="0" smtClean="0"/>
              <a:t>Culture</a:t>
            </a:r>
          </a:p>
        </p:txBody>
      </p:sp>
    </p:spTree>
    <p:extLst>
      <p:ext uri="{BB962C8B-B14F-4D97-AF65-F5344CB8AC3E}">
        <p14:creationId xmlns:p14="http://schemas.microsoft.com/office/powerpoint/2010/main" xmlns="" val="193832271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22" name="Picture 2" descr="Chas&amp;willia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3962400" cy="624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23" name="Picture 3" descr="Origi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37038" y="0"/>
            <a:ext cx="4906962" cy="5867400"/>
          </a:xfrm>
          <a:prstGeom prst="rect">
            <a:avLst/>
          </a:prstGeom>
          <a:noFill/>
          <a:ln w="12700">
            <a:solidFill>
              <a:srgbClr val="FFCC99"/>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2381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304800"/>
            <a:ext cx="7772400" cy="1143000"/>
          </a:xfrm>
          <a:solidFill>
            <a:srgbClr val="DADADA"/>
          </a:solidFill>
          <a:ln w="12700" cap="flat">
            <a:solidFill>
              <a:schemeClr val="tx2"/>
            </a:solidFill>
          </a:ln>
        </p:spPr>
        <p:txBody>
          <a:bodyPr lIns="92075" tIns="46038" rIns="92075" bIns="46038"/>
          <a:lstStyle/>
          <a:p>
            <a:pPr eaLnBrk="1" hangingPunct="1"/>
            <a:r>
              <a:rPr lang="en-US" sz="4000" dirty="0" smtClean="0"/>
              <a:t>Religious Implications of Evolution</a:t>
            </a:r>
          </a:p>
        </p:txBody>
      </p:sp>
      <p:sp>
        <p:nvSpPr>
          <p:cNvPr id="82947" name="Rectangle 3"/>
          <p:cNvSpPr>
            <a:spLocks noGrp="1" noChangeArrowheads="1"/>
          </p:cNvSpPr>
          <p:nvPr>
            <p:ph type="body" idx="1"/>
          </p:nvPr>
        </p:nvSpPr>
        <p:spPr>
          <a:xfrm>
            <a:off x="0" y="1828800"/>
            <a:ext cx="2895600" cy="1676400"/>
          </a:xfr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92075" tIns="46038" rIns="92075" bIns="46038"/>
          <a:lstStyle/>
          <a:p>
            <a:pPr marL="60325" indent="-60325" eaLnBrk="1" hangingPunct="1">
              <a:buFontTx/>
              <a:buNone/>
            </a:pPr>
            <a:r>
              <a:rPr lang="en-US" sz="4000" smtClean="0"/>
              <a:t>Evolution Happened</a:t>
            </a:r>
          </a:p>
        </p:txBody>
      </p:sp>
      <p:grpSp>
        <p:nvGrpSpPr>
          <p:cNvPr id="2" name="Group 10"/>
          <p:cNvGrpSpPr>
            <a:grpSpLocks/>
          </p:cNvGrpSpPr>
          <p:nvPr/>
        </p:nvGrpSpPr>
        <p:grpSpPr bwMode="auto">
          <a:xfrm>
            <a:off x="3048000" y="1752600"/>
            <a:ext cx="6096000" cy="2286000"/>
            <a:chOff x="3048000" y="1752600"/>
            <a:chExt cx="6096000" cy="2286000"/>
          </a:xfrm>
        </p:grpSpPr>
        <p:sp>
          <p:nvSpPr>
            <p:cNvPr id="83973" name="Rectangle 5"/>
            <p:cNvSpPr>
              <a:spLocks noChangeArrowheads="1"/>
            </p:cNvSpPr>
            <p:nvPr/>
          </p:nvSpPr>
          <p:spPr bwMode="auto">
            <a:xfrm>
              <a:off x="4114800" y="1752600"/>
              <a:ext cx="5029200" cy="2286000"/>
            </a:xfrm>
            <a:prstGeom prst="rect">
              <a:avLst/>
            </a:prstGeom>
            <a:noFill/>
            <a:ln w="9525">
              <a:noFill/>
              <a:miter lim="800000"/>
              <a:headEnd/>
              <a:tailEnd/>
            </a:ln>
            <a:effectLst/>
          </p:spPr>
          <p:txBody>
            <a:bodyPr lIns="92075" tIns="46038" rIns="92075" bIns="46038"/>
            <a:lstStyle/>
            <a:p>
              <a:pPr>
                <a:lnSpc>
                  <a:spcPct val="90000"/>
                </a:lnSpc>
                <a:spcBef>
                  <a:spcPct val="20000"/>
                </a:spcBef>
                <a:defRPr/>
              </a:pPr>
              <a:r>
                <a:rPr lang="en-US" sz="4000" dirty="0">
                  <a:latin typeface="+mn-lt"/>
                  <a:cs typeface="+mn-cs"/>
                </a:rPr>
                <a:t>Challenged  Special Creation (literal view of Bible)</a:t>
              </a:r>
            </a:p>
          </p:txBody>
        </p:sp>
        <p:sp>
          <p:nvSpPr>
            <p:cNvPr id="82954" name="AutoShape 7"/>
            <p:cNvSpPr>
              <a:spLocks noChangeArrowheads="1"/>
            </p:cNvSpPr>
            <p:nvPr/>
          </p:nvSpPr>
          <p:spPr bwMode="auto">
            <a:xfrm>
              <a:off x="3048000" y="2438400"/>
              <a:ext cx="914400" cy="381000"/>
            </a:xfrm>
            <a:prstGeom prst="notchedRightArrow">
              <a:avLst>
                <a:gd name="adj1" fmla="val 50000"/>
                <a:gd name="adj2" fmla="val 60000"/>
              </a:avLst>
            </a:prstGeom>
            <a:solidFill>
              <a:srgbClr val="CC0099"/>
            </a:solidFill>
            <a:ln w="12700">
              <a:solidFill>
                <a:schemeClr val="tx1"/>
              </a:solidFill>
              <a:miter lim="800000"/>
              <a:headEnd type="none" w="sm" len="sm"/>
              <a:tailEnd type="none" w="sm" len="sm"/>
            </a:ln>
          </p:spPr>
          <p:txBody>
            <a:bodyPr wrap="none" anchor="ctr"/>
            <a:lstStyle/>
            <a:p>
              <a:endParaRPr lang="en-US"/>
            </a:p>
          </p:txBody>
        </p:sp>
      </p:grpSp>
    </p:spTree>
    <p:extLst>
      <p:ext uri="{BB962C8B-B14F-4D97-AF65-F5344CB8AC3E}">
        <p14:creationId xmlns:p14="http://schemas.microsoft.com/office/powerpoint/2010/main" xmlns="" val="4293086545"/>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304800"/>
            <a:ext cx="7772400" cy="1143000"/>
          </a:xfrm>
          <a:solidFill>
            <a:srgbClr val="DADADA"/>
          </a:solidFill>
          <a:ln w="12700" cap="flat">
            <a:solidFill>
              <a:schemeClr val="tx2"/>
            </a:solidFill>
          </a:ln>
        </p:spPr>
        <p:txBody>
          <a:bodyPr lIns="92075" tIns="46038" rIns="92075" bIns="46038"/>
          <a:lstStyle/>
          <a:p>
            <a:pPr eaLnBrk="1" hangingPunct="1"/>
            <a:r>
              <a:rPr lang="en-US" sz="4000" dirty="0" smtClean="0"/>
              <a:t>Religious Implications of Evolution</a:t>
            </a:r>
          </a:p>
        </p:txBody>
      </p:sp>
      <p:sp>
        <p:nvSpPr>
          <p:cNvPr id="82947" name="Rectangle 3"/>
          <p:cNvSpPr>
            <a:spLocks noGrp="1" noChangeArrowheads="1"/>
          </p:cNvSpPr>
          <p:nvPr>
            <p:ph type="body" idx="1"/>
          </p:nvPr>
        </p:nvSpPr>
        <p:spPr>
          <a:xfrm>
            <a:off x="0" y="1828800"/>
            <a:ext cx="2895600" cy="1676400"/>
          </a:xfr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92075" tIns="46038" rIns="92075" bIns="46038"/>
          <a:lstStyle/>
          <a:p>
            <a:pPr marL="60325" indent="-60325" eaLnBrk="1" hangingPunct="1">
              <a:buFontTx/>
              <a:buNone/>
            </a:pPr>
            <a:r>
              <a:rPr lang="en-US" sz="4000" smtClean="0"/>
              <a:t>Evolution Happened</a:t>
            </a:r>
          </a:p>
        </p:txBody>
      </p:sp>
      <p:sp>
        <p:nvSpPr>
          <p:cNvPr id="83972" name="Rectangle 4"/>
          <p:cNvSpPr>
            <a:spLocks noChangeArrowheads="1"/>
          </p:cNvSpPr>
          <p:nvPr/>
        </p:nvSpPr>
        <p:spPr bwMode="auto">
          <a:xfrm>
            <a:off x="0" y="4038600"/>
            <a:ext cx="3159125" cy="2133600"/>
          </a:xfrm>
          <a:prstGeom prst="rect">
            <a:avLst/>
          </a:prstGeom>
          <a:noFill/>
          <a:ln w="12700">
            <a:noFill/>
            <a:miter lim="800000"/>
            <a:headEnd/>
            <a:tailEnd/>
          </a:ln>
          <a:effectLst/>
        </p:spPr>
        <p:txBody>
          <a:bodyPr lIns="92075" tIns="46038" rIns="92075" bIns="46038"/>
          <a:lstStyle/>
          <a:p>
            <a:pPr eaLnBrk="0" hangingPunct="0">
              <a:spcBef>
                <a:spcPct val="20000"/>
              </a:spcBef>
              <a:buClr>
                <a:schemeClr val="tx1"/>
              </a:buClr>
              <a:buFont typeface="Monotype Sorts"/>
              <a:buNone/>
              <a:defRPr/>
            </a:pPr>
            <a:r>
              <a:rPr lang="en-US" sz="4000" dirty="0">
                <a:latin typeface="+mn-lt"/>
                <a:cs typeface="+mn-cs"/>
              </a:rPr>
              <a:t>Natural Selection Explains It</a:t>
            </a:r>
          </a:p>
        </p:txBody>
      </p:sp>
      <p:grpSp>
        <p:nvGrpSpPr>
          <p:cNvPr id="2" name="Group 10"/>
          <p:cNvGrpSpPr>
            <a:grpSpLocks/>
          </p:cNvGrpSpPr>
          <p:nvPr/>
        </p:nvGrpSpPr>
        <p:grpSpPr bwMode="auto">
          <a:xfrm>
            <a:off x="3048000" y="1752600"/>
            <a:ext cx="6096000" cy="2286000"/>
            <a:chOff x="3048000" y="1752600"/>
            <a:chExt cx="6096000" cy="2286000"/>
          </a:xfrm>
        </p:grpSpPr>
        <p:sp>
          <p:nvSpPr>
            <p:cNvPr id="83973" name="Rectangle 5"/>
            <p:cNvSpPr>
              <a:spLocks noChangeArrowheads="1"/>
            </p:cNvSpPr>
            <p:nvPr/>
          </p:nvSpPr>
          <p:spPr bwMode="auto">
            <a:xfrm>
              <a:off x="4114800" y="1752600"/>
              <a:ext cx="5029200" cy="2286000"/>
            </a:xfrm>
            <a:prstGeom prst="rect">
              <a:avLst/>
            </a:prstGeom>
            <a:noFill/>
            <a:ln w="9525">
              <a:noFill/>
              <a:miter lim="800000"/>
              <a:headEnd/>
              <a:tailEnd/>
            </a:ln>
            <a:effectLst/>
          </p:spPr>
          <p:txBody>
            <a:bodyPr lIns="92075" tIns="46038" rIns="92075" bIns="46038"/>
            <a:lstStyle/>
            <a:p>
              <a:pPr>
                <a:lnSpc>
                  <a:spcPct val="90000"/>
                </a:lnSpc>
                <a:spcBef>
                  <a:spcPct val="20000"/>
                </a:spcBef>
                <a:defRPr/>
              </a:pPr>
              <a:r>
                <a:rPr lang="en-US" sz="4000" dirty="0">
                  <a:latin typeface="+mn-lt"/>
                  <a:cs typeface="+mn-cs"/>
                </a:rPr>
                <a:t>Challenged  Special Creation (literal view of Bible)</a:t>
              </a:r>
            </a:p>
          </p:txBody>
        </p:sp>
        <p:sp>
          <p:nvSpPr>
            <p:cNvPr id="82954" name="AutoShape 7"/>
            <p:cNvSpPr>
              <a:spLocks noChangeArrowheads="1"/>
            </p:cNvSpPr>
            <p:nvPr/>
          </p:nvSpPr>
          <p:spPr bwMode="auto">
            <a:xfrm>
              <a:off x="3048000" y="2438400"/>
              <a:ext cx="914400" cy="381000"/>
            </a:xfrm>
            <a:prstGeom prst="notchedRightArrow">
              <a:avLst>
                <a:gd name="adj1" fmla="val 50000"/>
                <a:gd name="adj2" fmla="val 60000"/>
              </a:avLst>
            </a:prstGeom>
            <a:solidFill>
              <a:srgbClr val="CC0099"/>
            </a:solidFill>
            <a:ln w="12700">
              <a:solidFill>
                <a:schemeClr val="tx1"/>
              </a:solidFill>
              <a:miter lim="800000"/>
              <a:headEnd type="none" w="sm" len="sm"/>
              <a:tailEnd type="none" w="sm" len="sm"/>
            </a:ln>
          </p:spPr>
          <p:txBody>
            <a:bodyPr wrap="none" anchor="ctr"/>
            <a:lstStyle/>
            <a:p>
              <a:endParaRPr lang="en-US"/>
            </a:p>
          </p:txBody>
        </p:sp>
      </p:grpSp>
      <p:grpSp>
        <p:nvGrpSpPr>
          <p:cNvPr id="3" name="Group 11"/>
          <p:cNvGrpSpPr>
            <a:grpSpLocks/>
          </p:cNvGrpSpPr>
          <p:nvPr/>
        </p:nvGrpSpPr>
        <p:grpSpPr bwMode="auto">
          <a:xfrm>
            <a:off x="2971800" y="4114800"/>
            <a:ext cx="5943600" cy="2209800"/>
            <a:chOff x="2971800" y="4114800"/>
            <a:chExt cx="5943600" cy="2209800"/>
          </a:xfrm>
        </p:grpSpPr>
        <p:sp>
          <p:nvSpPr>
            <p:cNvPr id="83974" name="Rectangle 6"/>
            <p:cNvSpPr>
              <a:spLocks noChangeArrowheads="1"/>
            </p:cNvSpPr>
            <p:nvPr/>
          </p:nvSpPr>
          <p:spPr bwMode="auto">
            <a:xfrm>
              <a:off x="4114800" y="4114800"/>
              <a:ext cx="4800600" cy="2209800"/>
            </a:xfrm>
            <a:prstGeom prst="rect">
              <a:avLst/>
            </a:prstGeom>
            <a:noFill/>
            <a:ln w="12700">
              <a:noFill/>
              <a:miter lim="800000"/>
              <a:headEnd/>
              <a:tailEnd/>
            </a:ln>
            <a:effectLst/>
          </p:spPr>
          <p:txBody>
            <a:bodyPr lIns="92075" tIns="46038" rIns="92075" bIns="46038"/>
            <a:lstStyle/>
            <a:p>
              <a:pPr eaLnBrk="0" hangingPunct="0">
                <a:lnSpc>
                  <a:spcPct val="90000"/>
                </a:lnSpc>
                <a:spcBef>
                  <a:spcPct val="20000"/>
                </a:spcBef>
                <a:buClr>
                  <a:schemeClr val="tx1"/>
                </a:buClr>
                <a:buFont typeface="Monotype Sorts"/>
                <a:buNone/>
                <a:defRPr/>
              </a:pPr>
              <a:r>
                <a:rPr lang="en-US" sz="4000" dirty="0">
                  <a:latin typeface="+mn-lt"/>
                  <a:cs typeface="+mn-cs"/>
                </a:rPr>
                <a:t>Challenged direct hand of God as Creator (God less personal)</a:t>
              </a:r>
            </a:p>
          </p:txBody>
        </p:sp>
        <p:sp>
          <p:nvSpPr>
            <p:cNvPr id="82952" name="AutoShape 8"/>
            <p:cNvSpPr>
              <a:spLocks noChangeArrowheads="1"/>
            </p:cNvSpPr>
            <p:nvPr/>
          </p:nvSpPr>
          <p:spPr bwMode="auto">
            <a:xfrm>
              <a:off x="2971800" y="4648200"/>
              <a:ext cx="914400" cy="381000"/>
            </a:xfrm>
            <a:prstGeom prst="notchedRightArrow">
              <a:avLst>
                <a:gd name="adj1" fmla="val 50000"/>
                <a:gd name="adj2" fmla="val 60000"/>
              </a:avLst>
            </a:prstGeom>
            <a:solidFill>
              <a:srgbClr val="CC0099"/>
            </a:solidFill>
            <a:ln w="12700">
              <a:solidFill>
                <a:schemeClr val="tx1"/>
              </a:solidFill>
              <a:miter lim="800000"/>
              <a:headEnd type="none" w="sm" len="sm"/>
              <a:tailEnd type="none" w="sm" len="sm"/>
            </a:ln>
          </p:spPr>
          <p:txBody>
            <a:bodyPr wrap="none" anchor="ctr"/>
            <a:lstStyle/>
            <a:p>
              <a:endParaRPr lang="en-US"/>
            </a:p>
          </p:txBody>
        </p:sp>
      </p:grpSp>
    </p:spTree>
    <p:extLst>
      <p:ext uri="{BB962C8B-B14F-4D97-AF65-F5344CB8AC3E}">
        <p14:creationId xmlns:p14="http://schemas.microsoft.com/office/powerpoint/2010/main" xmlns="" val="2215807118"/>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28800" y="32084"/>
            <a:ext cx="6132095" cy="6945536"/>
          </a:xfrm>
          <a:prstGeom prst="rect">
            <a:avLst/>
          </a:prstGeom>
        </p:spPr>
      </p:pic>
    </p:spTree>
    <p:extLst>
      <p:ext uri="{BB962C8B-B14F-4D97-AF65-F5344CB8AC3E}">
        <p14:creationId xmlns:p14="http://schemas.microsoft.com/office/powerpoint/2010/main" xmlns="" val="12602422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0" y="903286"/>
            <a:ext cx="4358524" cy="3897313"/>
            <a:chOff x="762000" y="903286"/>
            <a:chExt cx="4358524" cy="3897313"/>
          </a:xfrm>
        </p:grpSpPr>
        <p:sp>
          <p:nvSpPr>
            <p:cNvPr id="47107" name="Oval 3"/>
            <p:cNvSpPr>
              <a:spLocks noChangeArrowheads="1"/>
            </p:cNvSpPr>
            <p:nvPr/>
          </p:nvSpPr>
          <p:spPr bwMode="auto">
            <a:xfrm>
              <a:off x="762000" y="903286"/>
              <a:ext cx="4358524" cy="3897313"/>
            </a:xfrm>
            <a:prstGeom prst="ellipse">
              <a:avLst/>
            </a:prstGeom>
            <a:pattFill prst="lgConfetti">
              <a:fgClr>
                <a:srgbClr val="DADADA"/>
              </a:fgClr>
              <a:bgClr>
                <a:schemeClr val="bg1"/>
              </a:bgClr>
            </a:pattFill>
            <a:ln w="50800">
              <a:solidFill>
                <a:srgbClr val="CC264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09" name="Rectangle 5"/>
            <p:cNvSpPr>
              <a:spLocks noChangeArrowheads="1"/>
            </p:cNvSpPr>
            <p:nvPr/>
          </p:nvSpPr>
          <p:spPr bwMode="auto">
            <a:xfrm>
              <a:off x="1035050" y="2986088"/>
              <a:ext cx="2509838"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2800">
                  <a:latin typeface="Century Schoolbook" pitchFamily="18" charset="0"/>
                </a:rPr>
                <a:t>Religious</a:t>
              </a:r>
            </a:p>
            <a:p>
              <a:pPr eaLnBrk="0" hangingPunct="0"/>
              <a:r>
                <a:rPr lang="en-US" sz="2800">
                  <a:latin typeface="Century Schoolbook" pitchFamily="18" charset="0"/>
                </a:rPr>
                <a:t>Conservatives</a:t>
              </a:r>
            </a:p>
          </p:txBody>
        </p:sp>
      </p:grpSp>
      <p:grpSp>
        <p:nvGrpSpPr>
          <p:cNvPr id="3" name="Group 2"/>
          <p:cNvGrpSpPr/>
          <p:nvPr/>
        </p:nvGrpSpPr>
        <p:grpSpPr>
          <a:xfrm>
            <a:off x="3443288" y="1106488"/>
            <a:ext cx="4557712" cy="3694112"/>
            <a:chOff x="3443288" y="1106488"/>
            <a:chExt cx="4557712" cy="3694112"/>
          </a:xfrm>
        </p:grpSpPr>
        <p:sp>
          <p:nvSpPr>
            <p:cNvPr id="47108" name="Oval 4"/>
            <p:cNvSpPr>
              <a:spLocks noChangeArrowheads="1"/>
            </p:cNvSpPr>
            <p:nvPr/>
          </p:nvSpPr>
          <p:spPr bwMode="auto">
            <a:xfrm>
              <a:off x="3443288" y="1106488"/>
              <a:ext cx="4557712" cy="3694112"/>
            </a:xfrm>
            <a:prstGeom prst="ellipse">
              <a:avLst/>
            </a:prstGeom>
            <a:noFill/>
            <a:ln w="50800">
              <a:solidFill>
                <a:srgbClr val="CC264D"/>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10" name="Rectangle 6"/>
            <p:cNvSpPr>
              <a:spLocks noChangeArrowheads="1"/>
            </p:cNvSpPr>
            <p:nvPr/>
          </p:nvSpPr>
          <p:spPr bwMode="auto">
            <a:xfrm>
              <a:off x="5486275" y="2695575"/>
              <a:ext cx="2509837"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2800" dirty="0">
                  <a:latin typeface="Century Schoolbook" pitchFamily="18" charset="0"/>
                </a:rPr>
                <a:t>Political</a:t>
              </a:r>
            </a:p>
            <a:p>
              <a:pPr eaLnBrk="0" hangingPunct="0"/>
              <a:r>
                <a:rPr lang="en-US" sz="2800" dirty="0">
                  <a:latin typeface="Century Schoolbook" pitchFamily="18" charset="0"/>
                </a:rPr>
                <a:t>Conservatives</a:t>
              </a:r>
            </a:p>
          </p:txBody>
        </p:sp>
      </p:grpSp>
      <p:sp>
        <p:nvSpPr>
          <p:cNvPr id="47111" name="Rectangle 7"/>
          <p:cNvSpPr>
            <a:spLocks noChangeArrowheads="1"/>
          </p:cNvSpPr>
          <p:nvPr/>
        </p:nvSpPr>
        <p:spPr bwMode="auto">
          <a:xfrm>
            <a:off x="3447299" y="2346325"/>
            <a:ext cx="167322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dirty="0">
                <a:solidFill>
                  <a:srgbClr val="CC264D"/>
                </a:solidFill>
                <a:latin typeface="Century Schoolbook" pitchFamily="18" charset="0"/>
              </a:rPr>
              <a:t>Religious</a:t>
            </a:r>
          </a:p>
          <a:p>
            <a:pPr eaLnBrk="0" hangingPunct="0"/>
            <a:r>
              <a:rPr lang="en-US" b="1" dirty="0">
                <a:solidFill>
                  <a:srgbClr val="CC264D"/>
                </a:solidFill>
                <a:latin typeface="Century Schoolbook" pitchFamily="18" charset="0"/>
              </a:rPr>
              <a:t>Right</a:t>
            </a:r>
          </a:p>
        </p:txBody>
      </p:sp>
    </p:spTree>
    <p:extLst>
      <p:ext uri="{BB962C8B-B14F-4D97-AF65-F5344CB8AC3E}">
        <p14:creationId xmlns:p14="http://schemas.microsoft.com/office/powerpoint/2010/main" xmlns="" val="355978942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457200"/>
            <a:ext cx="6019800" cy="1066800"/>
          </a:xfrm>
          <a:ln w="12700"/>
        </p:spPr>
        <p:txBody>
          <a:bodyPr lIns="92075" tIns="46038" rIns="92075" bIns="46038"/>
          <a:lstStyle/>
          <a:p>
            <a:pPr eaLnBrk="1" hangingPunct="1"/>
            <a:r>
              <a:rPr lang="en-US" sz="5400" dirty="0" smtClean="0"/>
              <a:t>Anti-Evolutionism</a:t>
            </a:r>
          </a:p>
        </p:txBody>
      </p:sp>
      <p:sp>
        <p:nvSpPr>
          <p:cNvPr id="3" name="TextBox 2"/>
          <p:cNvSpPr txBox="1"/>
          <p:nvPr/>
        </p:nvSpPr>
        <p:spPr>
          <a:xfrm>
            <a:off x="1375611" y="2106487"/>
            <a:ext cx="6048451" cy="2123658"/>
          </a:xfrm>
          <a:prstGeom prst="rect">
            <a:avLst/>
          </a:prstGeom>
          <a:solidFill>
            <a:schemeClr val="bg1">
              <a:lumMod val="75000"/>
            </a:schemeClr>
          </a:solidFill>
          <a:ln>
            <a:solidFill>
              <a:schemeClr val="tx1"/>
            </a:solidFill>
          </a:ln>
        </p:spPr>
        <p:txBody>
          <a:bodyPr wrap="none" rtlCol="0">
            <a:spAutoFit/>
          </a:bodyPr>
          <a:lstStyle/>
          <a:p>
            <a:r>
              <a:rPr lang="en-US" sz="6600" dirty="0" smtClean="0">
                <a:latin typeface="+mn-lt"/>
              </a:rPr>
              <a:t>Creation Science</a:t>
            </a:r>
          </a:p>
          <a:p>
            <a:r>
              <a:rPr lang="en-US" sz="6600" dirty="0" smtClean="0">
                <a:latin typeface="+mn-lt"/>
              </a:rPr>
              <a:t>Intelligent Design</a:t>
            </a:r>
            <a:endParaRPr lang="en-US" sz="6600" dirty="0">
              <a:latin typeface="+mn-lt"/>
            </a:endParaRPr>
          </a:p>
        </p:txBody>
      </p:sp>
    </p:spTree>
    <p:extLst>
      <p:ext uri="{BB962C8B-B14F-4D97-AF65-F5344CB8AC3E}">
        <p14:creationId xmlns:p14="http://schemas.microsoft.com/office/powerpoint/2010/main" xmlns="" val="1353831058"/>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Oval 3"/>
          <p:cNvSpPr>
            <a:spLocks noChangeArrowheads="1"/>
          </p:cNvSpPr>
          <p:nvPr/>
        </p:nvSpPr>
        <p:spPr bwMode="auto">
          <a:xfrm>
            <a:off x="762000" y="903286"/>
            <a:ext cx="4358524" cy="3897313"/>
          </a:xfrm>
          <a:prstGeom prst="ellipse">
            <a:avLst/>
          </a:prstGeom>
          <a:pattFill prst="lgConfetti">
            <a:fgClr>
              <a:srgbClr val="DADADA"/>
            </a:fgClr>
            <a:bgClr>
              <a:schemeClr val="bg1"/>
            </a:bgClr>
          </a:pattFill>
          <a:ln w="50800">
            <a:solidFill>
              <a:srgbClr val="CC264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08" name="Oval 4"/>
          <p:cNvSpPr>
            <a:spLocks noChangeArrowheads="1"/>
          </p:cNvSpPr>
          <p:nvPr/>
        </p:nvSpPr>
        <p:spPr bwMode="auto">
          <a:xfrm>
            <a:off x="3443288" y="1106488"/>
            <a:ext cx="4557712" cy="3694112"/>
          </a:xfrm>
          <a:prstGeom prst="ellipse">
            <a:avLst/>
          </a:prstGeom>
          <a:noFill/>
          <a:ln w="50800">
            <a:solidFill>
              <a:srgbClr val="CC264D"/>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09" name="Rectangle 5"/>
          <p:cNvSpPr>
            <a:spLocks noChangeArrowheads="1"/>
          </p:cNvSpPr>
          <p:nvPr/>
        </p:nvSpPr>
        <p:spPr bwMode="auto">
          <a:xfrm>
            <a:off x="1035050" y="2986088"/>
            <a:ext cx="2509838"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2800">
                <a:latin typeface="Century Schoolbook" pitchFamily="18" charset="0"/>
              </a:rPr>
              <a:t>Religious</a:t>
            </a:r>
          </a:p>
          <a:p>
            <a:pPr eaLnBrk="0" hangingPunct="0"/>
            <a:r>
              <a:rPr lang="en-US" sz="2800">
                <a:latin typeface="Century Schoolbook" pitchFamily="18" charset="0"/>
              </a:rPr>
              <a:t>Conservatives</a:t>
            </a:r>
          </a:p>
        </p:txBody>
      </p:sp>
      <p:sp>
        <p:nvSpPr>
          <p:cNvPr id="47110" name="Rectangle 6"/>
          <p:cNvSpPr>
            <a:spLocks noChangeArrowheads="1"/>
          </p:cNvSpPr>
          <p:nvPr/>
        </p:nvSpPr>
        <p:spPr bwMode="auto">
          <a:xfrm>
            <a:off x="5486275" y="2695575"/>
            <a:ext cx="2509837"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2800" dirty="0">
                <a:latin typeface="Century Schoolbook" pitchFamily="18" charset="0"/>
              </a:rPr>
              <a:t>Political</a:t>
            </a:r>
          </a:p>
          <a:p>
            <a:pPr eaLnBrk="0" hangingPunct="0"/>
            <a:r>
              <a:rPr lang="en-US" sz="2800" dirty="0">
                <a:latin typeface="Century Schoolbook" pitchFamily="18" charset="0"/>
              </a:rPr>
              <a:t>Conservatives</a:t>
            </a:r>
          </a:p>
        </p:txBody>
      </p:sp>
      <p:sp>
        <p:nvSpPr>
          <p:cNvPr id="47111" name="Rectangle 7"/>
          <p:cNvSpPr>
            <a:spLocks noChangeArrowheads="1"/>
          </p:cNvSpPr>
          <p:nvPr/>
        </p:nvSpPr>
        <p:spPr bwMode="auto">
          <a:xfrm>
            <a:off x="3447299" y="2346325"/>
            <a:ext cx="167322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dirty="0">
                <a:solidFill>
                  <a:srgbClr val="CC264D"/>
                </a:solidFill>
                <a:latin typeface="Century Schoolbook" pitchFamily="18" charset="0"/>
              </a:rPr>
              <a:t>Religious</a:t>
            </a:r>
          </a:p>
          <a:p>
            <a:pPr eaLnBrk="0" hangingPunct="0"/>
            <a:r>
              <a:rPr lang="en-US" b="1" dirty="0">
                <a:solidFill>
                  <a:srgbClr val="CC264D"/>
                </a:solidFill>
                <a:latin typeface="Century Schoolbook" pitchFamily="18" charset="0"/>
              </a:rPr>
              <a:t>Right</a:t>
            </a:r>
          </a:p>
        </p:txBody>
      </p:sp>
      <p:grpSp>
        <p:nvGrpSpPr>
          <p:cNvPr id="5" name="Group 4"/>
          <p:cNvGrpSpPr/>
          <p:nvPr/>
        </p:nvGrpSpPr>
        <p:grpSpPr>
          <a:xfrm>
            <a:off x="1752600" y="0"/>
            <a:ext cx="5521993" cy="5425534"/>
            <a:chOff x="2500781" y="-676897"/>
            <a:chExt cx="9883789" cy="6849097"/>
          </a:xfrm>
        </p:grpSpPr>
        <p:sp>
          <p:nvSpPr>
            <p:cNvPr id="3" name="Rectangle 2"/>
            <p:cNvSpPr/>
            <p:nvPr/>
          </p:nvSpPr>
          <p:spPr>
            <a:xfrm>
              <a:off x="2941262" y="730250"/>
              <a:ext cx="5974138" cy="54419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00781" y="-676897"/>
              <a:ext cx="9883789" cy="1049036"/>
            </a:xfrm>
            <a:prstGeom prst="rect">
              <a:avLst/>
            </a:prstGeom>
            <a:solidFill>
              <a:schemeClr val="bg1">
                <a:lumMod val="75000"/>
              </a:schemeClr>
            </a:solidFill>
            <a:ln>
              <a:solidFill>
                <a:schemeClr val="bg2"/>
              </a:solidFill>
            </a:ln>
          </p:spPr>
          <p:txBody>
            <a:bodyPr wrap="square" rtlCol="0">
              <a:spAutoFit/>
            </a:bodyPr>
            <a:lstStyle/>
            <a:p>
              <a:pPr algn="ctr"/>
              <a:r>
                <a:rPr lang="en-US" sz="4800" dirty="0" smtClean="0">
                  <a:latin typeface="+mn-lt"/>
                </a:rPr>
                <a:t>Anti-Evolutionists</a:t>
              </a:r>
              <a:endParaRPr lang="en-US" sz="4800" dirty="0">
                <a:latin typeface="+mn-lt"/>
              </a:endParaRPr>
            </a:p>
          </p:txBody>
        </p:sp>
      </p:grpSp>
    </p:spTree>
    <p:extLst>
      <p:ext uri="{BB962C8B-B14F-4D97-AF65-F5344CB8AC3E}">
        <p14:creationId xmlns:p14="http://schemas.microsoft.com/office/powerpoint/2010/main" xmlns="" val="1772327968"/>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Oval 3"/>
          <p:cNvSpPr>
            <a:spLocks noChangeArrowheads="1"/>
          </p:cNvSpPr>
          <p:nvPr/>
        </p:nvSpPr>
        <p:spPr bwMode="auto">
          <a:xfrm>
            <a:off x="796159" y="1219993"/>
            <a:ext cx="4358524" cy="3897313"/>
          </a:xfrm>
          <a:prstGeom prst="ellipse">
            <a:avLst/>
          </a:prstGeom>
          <a:pattFill prst="lgConfetti">
            <a:fgClr>
              <a:srgbClr val="DADADA"/>
            </a:fgClr>
            <a:bgClr>
              <a:schemeClr val="bg1"/>
            </a:bgClr>
          </a:pattFill>
          <a:ln w="50800">
            <a:solidFill>
              <a:srgbClr val="CC264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08" name="Oval 4"/>
          <p:cNvSpPr>
            <a:spLocks noChangeArrowheads="1"/>
          </p:cNvSpPr>
          <p:nvPr/>
        </p:nvSpPr>
        <p:spPr bwMode="auto">
          <a:xfrm>
            <a:off x="3447299" y="1321593"/>
            <a:ext cx="4557712" cy="3694112"/>
          </a:xfrm>
          <a:prstGeom prst="ellipse">
            <a:avLst/>
          </a:prstGeom>
          <a:noFill/>
          <a:ln w="50800">
            <a:solidFill>
              <a:srgbClr val="CC264D"/>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09" name="Rectangle 5"/>
          <p:cNvSpPr>
            <a:spLocks noChangeArrowheads="1"/>
          </p:cNvSpPr>
          <p:nvPr/>
        </p:nvSpPr>
        <p:spPr bwMode="auto">
          <a:xfrm>
            <a:off x="1035050" y="2986088"/>
            <a:ext cx="2509838"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2800">
                <a:latin typeface="Century Schoolbook" pitchFamily="18" charset="0"/>
              </a:rPr>
              <a:t>Religious</a:t>
            </a:r>
          </a:p>
          <a:p>
            <a:pPr eaLnBrk="0" hangingPunct="0"/>
            <a:r>
              <a:rPr lang="en-US" sz="2800">
                <a:latin typeface="Century Schoolbook" pitchFamily="18" charset="0"/>
              </a:rPr>
              <a:t>Conservatives</a:t>
            </a:r>
          </a:p>
        </p:txBody>
      </p:sp>
      <p:sp>
        <p:nvSpPr>
          <p:cNvPr id="47110" name="Rectangle 6"/>
          <p:cNvSpPr>
            <a:spLocks noChangeArrowheads="1"/>
          </p:cNvSpPr>
          <p:nvPr/>
        </p:nvSpPr>
        <p:spPr bwMode="auto">
          <a:xfrm>
            <a:off x="4990256" y="3451225"/>
            <a:ext cx="2509837"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2800" dirty="0">
                <a:latin typeface="Century Schoolbook" pitchFamily="18" charset="0"/>
              </a:rPr>
              <a:t>Political</a:t>
            </a:r>
          </a:p>
          <a:p>
            <a:pPr eaLnBrk="0" hangingPunct="0"/>
            <a:r>
              <a:rPr lang="en-US" sz="2800" dirty="0">
                <a:latin typeface="Century Schoolbook" pitchFamily="18" charset="0"/>
              </a:rPr>
              <a:t>Conservatives</a:t>
            </a:r>
          </a:p>
        </p:txBody>
      </p:sp>
      <p:sp>
        <p:nvSpPr>
          <p:cNvPr id="47111" name="Rectangle 7"/>
          <p:cNvSpPr>
            <a:spLocks noChangeArrowheads="1"/>
          </p:cNvSpPr>
          <p:nvPr/>
        </p:nvSpPr>
        <p:spPr bwMode="auto">
          <a:xfrm>
            <a:off x="3484086" y="2628900"/>
            <a:ext cx="167322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dirty="0">
                <a:solidFill>
                  <a:srgbClr val="CC264D"/>
                </a:solidFill>
                <a:latin typeface="Century Schoolbook" pitchFamily="18" charset="0"/>
              </a:rPr>
              <a:t>Religious</a:t>
            </a:r>
          </a:p>
          <a:p>
            <a:pPr eaLnBrk="0" hangingPunct="0"/>
            <a:r>
              <a:rPr lang="en-US" b="1" dirty="0">
                <a:solidFill>
                  <a:srgbClr val="CC264D"/>
                </a:solidFill>
                <a:latin typeface="Century Schoolbook" pitchFamily="18" charset="0"/>
              </a:rPr>
              <a:t>Right</a:t>
            </a:r>
          </a:p>
        </p:txBody>
      </p:sp>
      <p:sp>
        <p:nvSpPr>
          <p:cNvPr id="3" name="Rectangle 2"/>
          <p:cNvSpPr/>
          <p:nvPr/>
        </p:nvSpPr>
        <p:spPr>
          <a:xfrm>
            <a:off x="2861919" y="1106488"/>
            <a:ext cx="4453282" cy="506571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1" y="0"/>
            <a:ext cx="8153400" cy="830997"/>
          </a:xfrm>
          <a:prstGeom prst="rect">
            <a:avLst/>
          </a:prstGeom>
          <a:solidFill>
            <a:schemeClr val="bg1">
              <a:lumMod val="85000"/>
            </a:schemeClr>
          </a:solidFill>
          <a:ln>
            <a:solidFill>
              <a:schemeClr val="tx1"/>
            </a:solidFill>
          </a:ln>
        </p:spPr>
        <p:txBody>
          <a:bodyPr wrap="square" rtlCol="0">
            <a:spAutoFit/>
          </a:bodyPr>
          <a:lstStyle/>
          <a:p>
            <a:pPr algn="ctr"/>
            <a:r>
              <a:rPr lang="en-US" sz="4800" dirty="0" smtClean="0">
                <a:latin typeface="+mn-lt"/>
              </a:rPr>
              <a:t>Global Warming Contrarians</a:t>
            </a:r>
            <a:endParaRPr lang="en-US" sz="4800" dirty="0">
              <a:latin typeface="+mn-lt"/>
            </a:endParaRPr>
          </a:p>
        </p:txBody>
      </p:sp>
    </p:spTree>
    <p:extLst>
      <p:ext uri="{BB962C8B-B14F-4D97-AF65-F5344CB8AC3E}">
        <p14:creationId xmlns:p14="http://schemas.microsoft.com/office/powerpoint/2010/main" xmlns="" val="335674265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Oval 3"/>
          <p:cNvSpPr>
            <a:spLocks noChangeArrowheads="1"/>
          </p:cNvSpPr>
          <p:nvPr/>
        </p:nvSpPr>
        <p:spPr bwMode="auto">
          <a:xfrm>
            <a:off x="796159" y="1219993"/>
            <a:ext cx="4358524" cy="3897313"/>
          </a:xfrm>
          <a:prstGeom prst="ellipse">
            <a:avLst/>
          </a:prstGeom>
          <a:solidFill>
            <a:srgbClr val="CCCCFF"/>
          </a:solidFill>
          <a:ln w="50800">
            <a:solidFill>
              <a:srgbClr val="00B0F0"/>
            </a:solidFill>
            <a:round/>
            <a:headEnd/>
            <a:tailEnd/>
          </a:ln>
          <a:effectLst/>
          <a:extLst/>
        </p:spPr>
        <p:txBody>
          <a:bodyPr wrap="none" anchor="ctr"/>
          <a:lstStyle/>
          <a:p>
            <a:endParaRPr lang="en-US"/>
          </a:p>
        </p:txBody>
      </p:sp>
      <p:sp>
        <p:nvSpPr>
          <p:cNvPr id="47108" name="Oval 4"/>
          <p:cNvSpPr>
            <a:spLocks noChangeArrowheads="1"/>
          </p:cNvSpPr>
          <p:nvPr/>
        </p:nvSpPr>
        <p:spPr bwMode="auto">
          <a:xfrm>
            <a:off x="3522025" y="1179102"/>
            <a:ext cx="4557712" cy="3694112"/>
          </a:xfrm>
          <a:prstGeom prst="ellipse">
            <a:avLst/>
          </a:prstGeom>
          <a:solidFill>
            <a:srgbClr val="FFCCCC"/>
          </a:solidFill>
          <a:ln w="50800">
            <a:solidFill>
              <a:srgbClr val="CC264D"/>
            </a:solidFill>
            <a:round/>
            <a:headEnd/>
            <a:tailEnd/>
          </a:ln>
          <a:effectLst/>
          <a:extLst/>
        </p:spPr>
        <p:txBody>
          <a:bodyPr wrap="none" anchor="ctr"/>
          <a:lstStyle/>
          <a:p>
            <a:endParaRPr lang="en-US" dirty="0"/>
          </a:p>
        </p:txBody>
      </p:sp>
      <p:sp>
        <p:nvSpPr>
          <p:cNvPr id="47109" name="Rectangle 5"/>
          <p:cNvSpPr>
            <a:spLocks noChangeArrowheads="1"/>
          </p:cNvSpPr>
          <p:nvPr/>
        </p:nvSpPr>
        <p:spPr bwMode="auto">
          <a:xfrm>
            <a:off x="849335" y="2691274"/>
            <a:ext cx="1657505" cy="954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2800" dirty="0" smtClean="0">
                <a:latin typeface="Century Schoolbook" pitchFamily="18" charset="0"/>
              </a:rPr>
              <a:t>Political</a:t>
            </a:r>
          </a:p>
          <a:p>
            <a:pPr eaLnBrk="0" hangingPunct="0"/>
            <a:r>
              <a:rPr lang="en-US" sz="2800" dirty="0" smtClean="0">
                <a:latin typeface="Century Schoolbook" pitchFamily="18" charset="0"/>
              </a:rPr>
              <a:t> Liberals</a:t>
            </a:r>
            <a:endParaRPr lang="en-US" sz="2800" dirty="0">
              <a:latin typeface="Century Schoolbook" pitchFamily="18" charset="0"/>
            </a:endParaRPr>
          </a:p>
        </p:txBody>
      </p:sp>
      <p:sp>
        <p:nvSpPr>
          <p:cNvPr id="47110" name="Rectangle 6"/>
          <p:cNvSpPr>
            <a:spLocks noChangeArrowheads="1"/>
          </p:cNvSpPr>
          <p:nvPr/>
        </p:nvSpPr>
        <p:spPr bwMode="auto">
          <a:xfrm>
            <a:off x="5495174" y="2563186"/>
            <a:ext cx="2509837"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2800" dirty="0">
                <a:latin typeface="Century Schoolbook" pitchFamily="18" charset="0"/>
              </a:rPr>
              <a:t>Political</a:t>
            </a:r>
          </a:p>
          <a:p>
            <a:pPr eaLnBrk="0" hangingPunct="0"/>
            <a:r>
              <a:rPr lang="en-US" sz="2800" dirty="0">
                <a:latin typeface="Century Schoolbook" pitchFamily="18" charset="0"/>
              </a:rPr>
              <a:t>Conservatives</a:t>
            </a:r>
          </a:p>
        </p:txBody>
      </p:sp>
      <p:sp>
        <p:nvSpPr>
          <p:cNvPr id="4" name="TextBox 3"/>
          <p:cNvSpPr txBox="1"/>
          <p:nvPr/>
        </p:nvSpPr>
        <p:spPr>
          <a:xfrm>
            <a:off x="228601" y="0"/>
            <a:ext cx="8153400" cy="830997"/>
          </a:xfrm>
          <a:prstGeom prst="rect">
            <a:avLst/>
          </a:prstGeom>
          <a:solidFill>
            <a:schemeClr val="bg1">
              <a:lumMod val="85000"/>
            </a:schemeClr>
          </a:solidFill>
          <a:ln>
            <a:solidFill>
              <a:schemeClr val="tx1"/>
            </a:solidFill>
          </a:ln>
        </p:spPr>
        <p:txBody>
          <a:bodyPr wrap="square" rtlCol="0">
            <a:spAutoFit/>
          </a:bodyPr>
          <a:lstStyle/>
          <a:p>
            <a:pPr algn="ctr"/>
            <a:r>
              <a:rPr lang="en-US" sz="4800" dirty="0" smtClean="0">
                <a:latin typeface="+mn-lt"/>
              </a:rPr>
              <a:t>Global Warming Contrarians -2</a:t>
            </a:r>
            <a:endParaRPr lang="en-US" sz="4800" dirty="0">
              <a:latin typeface="+mn-lt"/>
            </a:endParaRPr>
          </a:p>
        </p:txBody>
      </p:sp>
      <p:grpSp>
        <p:nvGrpSpPr>
          <p:cNvPr id="5" name="Group 4"/>
          <p:cNvGrpSpPr/>
          <p:nvPr/>
        </p:nvGrpSpPr>
        <p:grpSpPr>
          <a:xfrm>
            <a:off x="3131241" y="1661279"/>
            <a:ext cx="2204130" cy="2943450"/>
            <a:chOff x="3131241" y="1661279"/>
            <a:chExt cx="2204130" cy="2943450"/>
          </a:xfrm>
          <a:solidFill>
            <a:srgbClr val="CC00FF"/>
          </a:solidFill>
        </p:grpSpPr>
        <p:sp>
          <p:nvSpPr>
            <p:cNvPr id="2" name="Oval 1"/>
            <p:cNvSpPr/>
            <p:nvPr/>
          </p:nvSpPr>
          <p:spPr>
            <a:xfrm>
              <a:off x="3522025" y="1661279"/>
              <a:ext cx="1422563" cy="294345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7"/>
            <p:cNvSpPr>
              <a:spLocks noChangeArrowheads="1"/>
            </p:cNvSpPr>
            <p:nvPr/>
          </p:nvSpPr>
          <p:spPr bwMode="auto">
            <a:xfrm>
              <a:off x="3131241" y="2606055"/>
              <a:ext cx="2204130" cy="462307"/>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dirty="0" smtClean="0">
                  <a:latin typeface="Century Schoolbook" pitchFamily="18" charset="0"/>
                </a:rPr>
                <a:t>Libertarians</a:t>
              </a:r>
              <a:endParaRPr lang="en-US" b="1" dirty="0">
                <a:latin typeface="Century Schoolbook" pitchFamily="18" charset="0"/>
              </a:endParaRPr>
            </a:p>
          </p:txBody>
        </p:sp>
      </p:grpSp>
    </p:spTree>
    <p:extLst>
      <p:ext uri="{BB962C8B-B14F-4D97-AF65-F5344CB8AC3E}">
        <p14:creationId xmlns:p14="http://schemas.microsoft.com/office/powerpoint/2010/main" xmlns="" val="2464926393"/>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2593975" y="1546225"/>
            <a:ext cx="4786313" cy="914400"/>
          </a:xfrm>
          <a:prstGeom prst="rect">
            <a:avLst/>
          </a:prstGeom>
          <a:noFill/>
          <a:ln w="9525">
            <a:noFill/>
            <a:miter lim="800000"/>
            <a:headEnd/>
            <a:tailEnd/>
          </a:ln>
        </p:spPr>
        <p:txBody>
          <a:bodyPr wrap="none" anchor="ctr"/>
          <a:lstStyle/>
          <a:p>
            <a:endParaRPr lang="en-US"/>
          </a:p>
        </p:txBody>
      </p:sp>
      <p:sp>
        <p:nvSpPr>
          <p:cNvPr id="5124" name="Rectangle 3"/>
          <p:cNvSpPr>
            <a:spLocks noChangeArrowheads="1"/>
          </p:cNvSpPr>
          <p:nvPr/>
        </p:nvSpPr>
        <p:spPr bwMode="auto">
          <a:xfrm>
            <a:off x="1577975" y="1865313"/>
            <a:ext cx="163513" cy="1098550"/>
          </a:xfrm>
          <a:prstGeom prst="rect">
            <a:avLst/>
          </a:prstGeom>
          <a:noFill/>
          <a:ln w="9525">
            <a:noFill/>
            <a:miter lim="800000"/>
            <a:headEnd/>
            <a:tailEnd/>
          </a:ln>
        </p:spPr>
        <p:txBody>
          <a:bodyPr wrap="none" anchor="ctr"/>
          <a:lstStyle/>
          <a:p>
            <a:endParaRPr lang="en-US"/>
          </a:p>
        </p:txBody>
      </p:sp>
      <p:sp>
        <p:nvSpPr>
          <p:cNvPr id="5125" name="Rectangle 4"/>
          <p:cNvSpPr>
            <a:spLocks noChangeArrowheads="1"/>
          </p:cNvSpPr>
          <p:nvPr/>
        </p:nvSpPr>
        <p:spPr bwMode="auto">
          <a:xfrm>
            <a:off x="2593975" y="1546225"/>
            <a:ext cx="163513" cy="914400"/>
          </a:xfrm>
          <a:prstGeom prst="rect">
            <a:avLst/>
          </a:prstGeom>
          <a:noFill/>
          <a:ln w="9525">
            <a:noFill/>
            <a:miter lim="800000"/>
            <a:headEnd/>
            <a:tailEnd/>
          </a:ln>
        </p:spPr>
        <p:txBody>
          <a:bodyPr wrap="none" anchor="ctr"/>
          <a:lstStyle/>
          <a:p>
            <a:endParaRPr lang="en-US"/>
          </a:p>
        </p:txBody>
      </p:sp>
      <p:graphicFrame>
        <p:nvGraphicFramePr>
          <p:cNvPr id="10" name="Chart 9"/>
          <p:cNvGraphicFramePr/>
          <p:nvPr>
            <p:extLst>
              <p:ext uri="{D42A27DB-BD31-4B8C-83A1-F6EECF244321}">
                <p14:modId xmlns:p14="http://schemas.microsoft.com/office/powerpoint/2010/main" xmlns="" val="4116665106"/>
              </p:ext>
            </p:extLst>
          </p:nvPr>
        </p:nvGraphicFramePr>
        <p:xfrm>
          <a:off x="0" y="0"/>
          <a:ext cx="91440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867400"/>
            <a:ext cx="8488414" cy="646331"/>
          </a:xfrm>
          <a:prstGeom prst="rect">
            <a:avLst/>
          </a:prstGeom>
          <a:noFill/>
        </p:spPr>
        <p:txBody>
          <a:bodyPr wrap="none" rtlCol="0">
            <a:spAutoFit/>
          </a:bodyPr>
          <a:lstStyle/>
          <a:p>
            <a:r>
              <a:rPr lang="en-US" sz="3600" dirty="0" smtClean="0">
                <a:latin typeface="Garamond" pitchFamily="18" charset="0"/>
              </a:rPr>
              <a:t>Source: Pew Religious Landscape Survey, 2008</a:t>
            </a:r>
            <a:endParaRPr lang="en-US" sz="3600" dirty="0">
              <a:latin typeface="Garamond" pitchFamily="18" charset="0"/>
            </a:endParaRPr>
          </a:p>
        </p:txBody>
      </p:sp>
    </p:spTree>
    <p:extLst>
      <p:ext uri="{BB962C8B-B14F-4D97-AF65-F5344CB8AC3E}">
        <p14:creationId xmlns:p14="http://schemas.microsoft.com/office/powerpoint/2010/main" xmlns="" val="42225335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xmlns="" val="1210168778"/>
              </p:ext>
            </p:extLst>
          </p:nvPr>
        </p:nvGraphicFramePr>
        <p:xfrm>
          <a:off x="381000" y="0"/>
          <a:ext cx="8763000" cy="6477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5867400"/>
            <a:ext cx="9231823" cy="584775"/>
          </a:xfrm>
          <a:prstGeom prst="rect">
            <a:avLst/>
          </a:prstGeom>
          <a:noFill/>
        </p:spPr>
        <p:txBody>
          <a:bodyPr wrap="none" rtlCol="0">
            <a:spAutoFit/>
          </a:bodyPr>
          <a:lstStyle/>
          <a:p>
            <a:r>
              <a:rPr lang="en-US" sz="3200" dirty="0" smtClean="0">
                <a:latin typeface="Garamond" pitchFamily="18" charset="0"/>
              </a:rPr>
              <a:t>Source: data from Pew Religious Landscape Survey, 2008</a:t>
            </a:r>
            <a:endParaRPr lang="en-US" sz="3200" dirty="0">
              <a:latin typeface="Garamond" pitchFamily="18" charset="0"/>
            </a:endParaRPr>
          </a:p>
        </p:txBody>
      </p:sp>
    </p:spTree>
    <p:extLst>
      <p:ext uri="{BB962C8B-B14F-4D97-AF65-F5344CB8AC3E}">
        <p14:creationId xmlns:p14="http://schemas.microsoft.com/office/powerpoint/2010/main" xmlns="" val="4193722774"/>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2593975" y="1546225"/>
            <a:ext cx="4786313"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475" name="Rectangle 3"/>
          <p:cNvSpPr>
            <a:spLocks noChangeArrowheads="1"/>
          </p:cNvSpPr>
          <p:nvPr/>
        </p:nvSpPr>
        <p:spPr bwMode="auto">
          <a:xfrm>
            <a:off x="0" y="0"/>
            <a:ext cx="9144000" cy="6908800"/>
          </a:xfrm>
          <a:prstGeom prst="rect">
            <a:avLst/>
          </a:prstGeom>
          <a:solidFill>
            <a:srgbClr val="FF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eaLnBrk="0" hangingPunct="0"/>
            <a:r>
              <a:rPr lang="en-US" sz="4000" b="1">
                <a:latin typeface="Palatino" pitchFamily="18" charset="0"/>
              </a:rPr>
              <a:t>Statements from Religious Organizations</a:t>
            </a:r>
            <a:br>
              <a:rPr lang="en-US" sz="4000" b="1">
                <a:latin typeface="Palatino" pitchFamily="18" charset="0"/>
              </a:rPr>
            </a:br>
            <a:r>
              <a:rPr lang="en-US" u="sng">
                <a:latin typeface="Century" pitchFamily="18" charset="0"/>
                <a:hlinkClick r:id="rId3"/>
              </a:rPr>
              <a:t>American Jewish Congress</a:t>
            </a:r>
            <a:r>
              <a:rPr lang="en-US">
                <a:latin typeface="Palatino" pitchFamily="18" charset="0"/>
              </a:rPr>
              <a:t/>
            </a:r>
            <a:br>
              <a:rPr lang="en-US">
                <a:latin typeface="Palatino" pitchFamily="18" charset="0"/>
              </a:rPr>
            </a:br>
            <a:r>
              <a:rPr lang="en-US">
                <a:latin typeface="Palatino" pitchFamily="18" charset="0"/>
                <a:hlinkClick r:id="rId3"/>
              </a:rPr>
              <a:t>American Scientific Affiliation</a:t>
            </a:r>
            <a:r>
              <a:rPr lang="en-US">
                <a:latin typeface="Palatino" pitchFamily="18" charset="0"/>
              </a:rPr>
              <a:t/>
            </a:r>
            <a:br>
              <a:rPr lang="en-US">
                <a:latin typeface="Palatino" pitchFamily="18" charset="0"/>
              </a:rPr>
            </a:br>
            <a:r>
              <a:rPr lang="en-US">
                <a:latin typeface="Palatino" pitchFamily="18" charset="0"/>
                <a:hlinkClick r:id="rId3"/>
              </a:rPr>
              <a:t>Center For Theology And The Natural Sciences</a:t>
            </a:r>
            <a:r>
              <a:rPr lang="en-US">
                <a:latin typeface="Palatino" pitchFamily="18" charset="0"/>
              </a:rPr>
              <a:t/>
            </a:r>
            <a:br>
              <a:rPr lang="en-US">
                <a:latin typeface="Palatino" pitchFamily="18" charset="0"/>
              </a:rPr>
            </a:br>
            <a:r>
              <a:rPr lang="en-US">
                <a:latin typeface="Palatino" pitchFamily="18" charset="0"/>
                <a:hlinkClick r:id="rId3"/>
              </a:rPr>
              <a:t>Central Conference Of American Rabbis</a:t>
            </a:r>
            <a:r>
              <a:rPr lang="en-US">
                <a:latin typeface="Palatino" pitchFamily="18" charset="0"/>
              </a:rPr>
              <a:t/>
            </a:r>
            <a:br>
              <a:rPr lang="en-US">
                <a:latin typeface="Palatino" pitchFamily="18" charset="0"/>
              </a:rPr>
            </a:br>
            <a:r>
              <a:rPr lang="en-US">
                <a:latin typeface="Palatino" pitchFamily="18" charset="0"/>
                <a:hlinkClick r:id="rId3"/>
              </a:rPr>
              <a:t>Episcopal Bishop Of Atlanta, Pastoral Letter</a:t>
            </a:r>
            <a:r>
              <a:rPr lang="en-US">
                <a:latin typeface="Palatino" pitchFamily="18" charset="0"/>
              </a:rPr>
              <a:t/>
            </a:r>
            <a:br>
              <a:rPr lang="en-US">
                <a:latin typeface="Palatino" pitchFamily="18" charset="0"/>
              </a:rPr>
            </a:br>
            <a:r>
              <a:rPr lang="en-US">
                <a:latin typeface="Palatino" pitchFamily="18" charset="0"/>
                <a:hlinkClick r:id="rId3"/>
              </a:rPr>
              <a:t>General Assembly of the Presbyterian Church (USA) (2002) *</a:t>
            </a:r>
            <a:r>
              <a:rPr lang="en-US">
                <a:latin typeface="Palatino" pitchFamily="18" charset="0"/>
              </a:rPr>
              <a:t/>
            </a:r>
            <a:br>
              <a:rPr lang="en-US">
                <a:latin typeface="Palatino" pitchFamily="18" charset="0"/>
              </a:rPr>
            </a:br>
            <a:r>
              <a:rPr lang="en-US">
                <a:latin typeface="Palatino" pitchFamily="18" charset="0"/>
                <a:hlinkClick r:id="rId3"/>
              </a:rPr>
              <a:t>The General Convention Of The Episcopal Church</a:t>
            </a:r>
            <a:r>
              <a:rPr lang="en-US">
                <a:latin typeface="Palatino" pitchFamily="18" charset="0"/>
              </a:rPr>
              <a:t/>
            </a:r>
            <a:br>
              <a:rPr lang="en-US">
                <a:latin typeface="Palatino" pitchFamily="18" charset="0"/>
              </a:rPr>
            </a:br>
            <a:r>
              <a:rPr lang="en-US">
                <a:latin typeface="Palatino" pitchFamily="18" charset="0"/>
                <a:hlinkClick r:id="rId3"/>
              </a:rPr>
              <a:t>Lexington Alliance Of Religious Leaders</a:t>
            </a:r>
            <a:r>
              <a:rPr lang="en-US">
                <a:latin typeface="Palatino" pitchFamily="18" charset="0"/>
              </a:rPr>
              <a:t/>
            </a:r>
            <a:br>
              <a:rPr lang="en-US">
                <a:latin typeface="Palatino" pitchFamily="18" charset="0"/>
              </a:rPr>
            </a:br>
            <a:r>
              <a:rPr lang="en-US">
                <a:latin typeface="Palatino" pitchFamily="18" charset="0"/>
                <a:hlinkClick r:id="rId3"/>
              </a:rPr>
              <a:t>The Lutheran World Federation</a:t>
            </a:r>
            <a:r>
              <a:rPr lang="en-US">
                <a:latin typeface="Palatino" pitchFamily="18" charset="0"/>
              </a:rPr>
              <a:t/>
            </a:r>
            <a:br>
              <a:rPr lang="en-US">
                <a:latin typeface="Palatino" pitchFamily="18" charset="0"/>
              </a:rPr>
            </a:br>
            <a:r>
              <a:rPr lang="en-US">
                <a:latin typeface="Palatino" pitchFamily="18" charset="0"/>
                <a:hlinkClick r:id="rId3"/>
              </a:rPr>
              <a:t>Roman Catholic Church (1981)</a:t>
            </a:r>
            <a:r>
              <a:rPr lang="en-US">
                <a:latin typeface="Palatino" pitchFamily="18" charset="0"/>
              </a:rPr>
              <a:t/>
            </a:r>
            <a:br>
              <a:rPr lang="en-US">
                <a:latin typeface="Palatino" pitchFamily="18" charset="0"/>
              </a:rPr>
            </a:br>
            <a:r>
              <a:rPr lang="en-US">
                <a:latin typeface="Palatino" pitchFamily="18" charset="0"/>
                <a:hlinkClick r:id="rId3"/>
              </a:rPr>
              <a:t>Roman Catholic Church (1996) *</a:t>
            </a:r>
            <a:r>
              <a:rPr lang="en-US">
                <a:latin typeface="Palatino" pitchFamily="18" charset="0"/>
              </a:rPr>
              <a:t/>
            </a:r>
            <a:br>
              <a:rPr lang="en-US">
                <a:latin typeface="Palatino" pitchFamily="18" charset="0"/>
              </a:rPr>
            </a:br>
            <a:r>
              <a:rPr lang="en-US">
                <a:latin typeface="Palatino" pitchFamily="18" charset="0"/>
                <a:hlinkClick r:id="rId3"/>
              </a:rPr>
              <a:t>Unitarian Universalist Association (1977)</a:t>
            </a:r>
            <a:r>
              <a:rPr lang="en-US">
                <a:latin typeface="Palatino" pitchFamily="18" charset="0"/>
              </a:rPr>
              <a:t/>
            </a:r>
            <a:br>
              <a:rPr lang="en-US">
                <a:latin typeface="Palatino" pitchFamily="18" charset="0"/>
              </a:rPr>
            </a:br>
            <a:r>
              <a:rPr lang="en-US">
                <a:latin typeface="Palatino" pitchFamily="18" charset="0"/>
                <a:hlinkClick r:id="rId3"/>
              </a:rPr>
              <a:t>Unitarian Universalist Association (1982)</a:t>
            </a:r>
            <a:r>
              <a:rPr lang="en-US">
                <a:latin typeface="Palatino" pitchFamily="18" charset="0"/>
              </a:rPr>
              <a:t/>
            </a:r>
            <a:br>
              <a:rPr lang="en-US">
                <a:latin typeface="Palatino" pitchFamily="18" charset="0"/>
              </a:rPr>
            </a:br>
            <a:r>
              <a:rPr lang="en-US">
                <a:latin typeface="Palatino" pitchFamily="18" charset="0"/>
                <a:hlinkClick r:id="rId3"/>
              </a:rPr>
              <a:t>United Church Board For Homeland Ministries</a:t>
            </a:r>
            <a:r>
              <a:rPr lang="en-US">
                <a:latin typeface="Palatino" pitchFamily="18" charset="0"/>
              </a:rPr>
              <a:t/>
            </a:r>
            <a:br>
              <a:rPr lang="en-US">
                <a:latin typeface="Palatino" pitchFamily="18" charset="0"/>
              </a:rPr>
            </a:br>
            <a:r>
              <a:rPr lang="en-US">
                <a:latin typeface="Palatino" pitchFamily="18" charset="0"/>
                <a:hlinkClick r:id="rId3"/>
              </a:rPr>
              <a:t>United Methodist Church</a:t>
            </a:r>
            <a:r>
              <a:rPr lang="en-US">
                <a:latin typeface="Palatino" pitchFamily="18" charset="0"/>
              </a:rPr>
              <a:t/>
            </a:r>
            <a:br>
              <a:rPr lang="en-US">
                <a:latin typeface="Palatino" pitchFamily="18" charset="0"/>
              </a:rPr>
            </a:br>
            <a:r>
              <a:rPr lang="en-US">
                <a:latin typeface="Palatino" pitchFamily="18" charset="0"/>
                <a:hlinkClick r:id="rId3"/>
              </a:rPr>
              <a:t>United Presbyterian Church In The U.S.A. (1982)</a:t>
            </a:r>
            <a:r>
              <a:rPr lang="en-US">
                <a:latin typeface="Palatino" pitchFamily="18" charset="0"/>
              </a:rPr>
              <a:t/>
            </a:r>
            <a:br>
              <a:rPr lang="en-US">
                <a:latin typeface="Palatino" pitchFamily="18" charset="0"/>
              </a:rPr>
            </a:br>
            <a:r>
              <a:rPr lang="en-US">
                <a:latin typeface="Palatino" pitchFamily="18" charset="0"/>
                <a:hlinkClick r:id="rId3"/>
              </a:rPr>
              <a:t>United Presbyterian Church In The U.S.A. (1983)</a:t>
            </a:r>
            <a:endParaRPr lang="en-US">
              <a:latin typeface="Palatino" pitchFamily="18" charset="0"/>
            </a:endParaRPr>
          </a:p>
        </p:txBody>
      </p:sp>
      <p:pic>
        <p:nvPicPr>
          <p:cNvPr id="105477" name="Picture 5" descr="VoEcover-edi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1138" y="1295400"/>
            <a:ext cx="3852862" cy="5562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9494929"/>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900701" y="20053"/>
            <a:ext cx="5636543" cy="1569660"/>
          </a:xfrm>
          <a:prstGeom prst="rect">
            <a:avLst/>
          </a:prstGeom>
          <a:noFill/>
        </p:spPr>
        <p:txBody>
          <a:bodyPr wrap="none" rtlCol="0">
            <a:spAutoFit/>
          </a:bodyPr>
          <a:lstStyle/>
          <a:p>
            <a:pPr algn="ctr"/>
            <a:r>
              <a:rPr lang="en-US" sz="4800" dirty="0" smtClean="0">
                <a:solidFill>
                  <a:schemeClr val="bg1"/>
                </a:solidFill>
                <a:latin typeface="+mn-lt"/>
              </a:rPr>
              <a:t>Political Conservatism:</a:t>
            </a:r>
          </a:p>
          <a:p>
            <a:pPr algn="ctr"/>
            <a:r>
              <a:rPr lang="en-US" sz="4800" dirty="0" smtClean="0">
                <a:solidFill>
                  <a:schemeClr val="bg1"/>
                </a:solidFill>
                <a:latin typeface="+mn-lt"/>
              </a:rPr>
              <a:t>Not Monolithic!</a:t>
            </a:r>
            <a:endParaRPr lang="en-US" sz="4800" dirty="0">
              <a:solidFill>
                <a:schemeClr val="bg1"/>
              </a:solidFill>
              <a:latin typeface="+mn-l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21" y="1589713"/>
            <a:ext cx="5348773" cy="5023124"/>
          </a:xfrm>
          <a:prstGeom prst="rect">
            <a:avLst/>
          </a:prstGeom>
        </p:spPr>
      </p:pic>
      <p:sp>
        <p:nvSpPr>
          <p:cNvPr id="2" name="TextBox 1"/>
          <p:cNvSpPr txBox="1"/>
          <p:nvPr/>
        </p:nvSpPr>
        <p:spPr>
          <a:xfrm>
            <a:off x="6019801" y="2057400"/>
            <a:ext cx="2850716" cy="4832092"/>
          </a:xfrm>
          <a:prstGeom prst="rect">
            <a:avLst/>
          </a:prstGeom>
          <a:noFill/>
        </p:spPr>
        <p:txBody>
          <a:bodyPr wrap="square" rtlCol="0">
            <a:spAutoFit/>
          </a:bodyPr>
          <a:lstStyle/>
          <a:p>
            <a:r>
              <a:rPr lang="en-US" sz="2800" dirty="0" smtClean="0">
                <a:solidFill>
                  <a:schemeClr val="bg1"/>
                </a:solidFill>
                <a:latin typeface="+mn-lt"/>
              </a:rPr>
              <a:t>When it comes to energy and climate… [w]</a:t>
            </a:r>
            <a:r>
              <a:rPr lang="en-US" sz="2800" dirty="0" err="1" smtClean="0">
                <a:solidFill>
                  <a:schemeClr val="bg1"/>
                </a:solidFill>
                <a:latin typeface="+mn-lt"/>
              </a:rPr>
              <a:t>e’re</a:t>
            </a:r>
            <a:r>
              <a:rPr lang="en-US" sz="2800" dirty="0" smtClean="0">
                <a:solidFill>
                  <a:schemeClr val="bg1"/>
                </a:solidFill>
                <a:latin typeface="+mn-lt"/>
              </a:rPr>
              <a:t> following sentiment, not science, we’re turning a blind eye to accountability, and we’re failing to use the power of markets.</a:t>
            </a:r>
            <a:endParaRPr lang="en-US" sz="2800" dirty="0">
              <a:solidFill>
                <a:schemeClr val="bg1"/>
              </a:solidFill>
              <a:latin typeface="+mn-lt"/>
            </a:endParaRPr>
          </a:p>
        </p:txBody>
      </p:sp>
    </p:spTree>
    <p:extLst>
      <p:ext uri="{BB962C8B-B14F-4D97-AF65-F5344CB8AC3E}">
        <p14:creationId xmlns:p14="http://schemas.microsoft.com/office/powerpoint/2010/main" xmlns="" val="26032727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900701" y="20053"/>
            <a:ext cx="5636543" cy="1569660"/>
          </a:xfrm>
          <a:prstGeom prst="rect">
            <a:avLst/>
          </a:prstGeom>
          <a:noFill/>
        </p:spPr>
        <p:txBody>
          <a:bodyPr wrap="none" rtlCol="0">
            <a:spAutoFit/>
          </a:bodyPr>
          <a:lstStyle/>
          <a:p>
            <a:pPr algn="ctr"/>
            <a:r>
              <a:rPr lang="en-US" sz="4800" dirty="0" smtClean="0">
                <a:solidFill>
                  <a:schemeClr val="bg1"/>
                </a:solidFill>
                <a:latin typeface="+mn-lt"/>
              </a:rPr>
              <a:t>Political Conservatism:</a:t>
            </a:r>
          </a:p>
          <a:p>
            <a:pPr algn="ctr"/>
            <a:r>
              <a:rPr lang="en-US" sz="4800" dirty="0" smtClean="0">
                <a:solidFill>
                  <a:schemeClr val="bg1"/>
                </a:solidFill>
                <a:latin typeface="+mn-lt"/>
              </a:rPr>
              <a:t>Not Monolithic!</a:t>
            </a:r>
            <a:endParaRPr lang="en-US" sz="4800" dirty="0">
              <a:solidFill>
                <a:schemeClr val="bg1"/>
              </a:solidFill>
              <a:latin typeface="+mn-l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835238"/>
            <a:ext cx="9144000" cy="5022761"/>
          </a:xfrm>
          <a:prstGeom prst="rect">
            <a:avLst/>
          </a:prstGeom>
          <a:ln w="38100">
            <a:solidFill>
              <a:srgbClr val="00B0F0"/>
            </a:solidFill>
          </a:ln>
        </p:spPr>
      </p:pic>
      <p:sp>
        <p:nvSpPr>
          <p:cNvPr id="3" name="Right Arrow 2"/>
          <p:cNvSpPr/>
          <p:nvPr/>
        </p:nvSpPr>
        <p:spPr>
          <a:xfrm>
            <a:off x="5257800" y="5029200"/>
            <a:ext cx="18288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316765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160657" cy="60960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0" y="31081"/>
            <a:ext cx="6781800" cy="6873035"/>
          </a:xfrm>
          <a:prstGeom prst="rect">
            <a:avLst/>
          </a:prstGeom>
        </p:spPr>
      </p:pic>
    </p:spTree>
    <p:extLst>
      <p:ext uri="{BB962C8B-B14F-4D97-AF65-F5344CB8AC3E}">
        <p14:creationId xmlns:p14="http://schemas.microsoft.com/office/powerpoint/2010/main" xmlns="" val="3195583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txBox="1">
            <a:spLocks noGrp="1"/>
          </p:cNvSpPr>
          <p:nvPr>
            <p:ph type="body" idx="1"/>
          </p:nvPr>
        </p:nvSpPr>
        <p:spPr>
          <a:xfrm>
            <a:off x="190964" y="1447800"/>
            <a:ext cx="8686800" cy="769441"/>
          </a:xfrm>
          <a:prstGeom prst="rect">
            <a:avLst/>
          </a:prstGeom>
          <a:solidFill>
            <a:schemeClr val="accent3"/>
          </a:solidFill>
        </p:spPr>
        <p:txBody>
          <a:bodyPr wrap="square" rtlCol="0">
            <a:spAutoFit/>
          </a:bodyPr>
          <a:lstStyle/>
          <a:p>
            <a:r>
              <a:rPr lang="en-US" sz="4400" dirty="0" smtClean="0">
                <a:cs typeface="Arial" pitchFamily="34" charset="0"/>
              </a:rPr>
              <a:t>It’s not getting warmer</a:t>
            </a:r>
          </a:p>
        </p:txBody>
      </p:sp>
      <p:sp>
        <p:nvSpPr>
          <p:cNvPr id="6" name="TextBox 5"/>
          <p:cNvSpPr txBox="1"/>
          <p:nvPr/>
        </p:nvSpPr>
        <p:spPr>
          <a:xfrm>
            <a:off x="609600" y="0"/>
            <a:ext cx="7849528" cy="830997"/>
          </a:xfrm>
          <a:prstGeom prst="rect">
            <a:avLst/>
          </a:prstGeom>
          <a:solidFill>
            <a:schemeClr val="accent1"/>
          </a:solidFill>
          <a:ln>
            <a:solidFill>
              <a:schemeClr val="tx1"/>
            </a:solidFill>
          </a:ln>
        </p:spPr>
        <p:txBody>
          <a:bodyPr wrap="square" rtlCol="0">
            <a:spAutoFit/>
          </a:bodyPr>
          <a:lstStyle/>
          <a:p>
            <a:pPr marL="0" lvl="1" algn="ctr"/>
            <a:r>
              <a:rPr lang="en-US" sz="4800" b="1" dirty="0" smtClean="0">
                <a:latin typeface="+mn-lt"/>
                <a:cs typeface="Arial"/>
              </a:rPr>
              <a:t>Common Perspectives</a:t>
            </a:r>
          </a:p>
        </p:txBody>
      </p:sp>
    </p:spTree>
    <p:extLst>
      <p:ext uri="{BB962C8B-B14F-4D97-AF65-F5344CB8AC3E}">
        <p14:creationId xmlns:p14="http://schemas.microsoft.com/office/powerpoint/2010/main" xmlns="" val="856985291"/>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0" y="0"/>
            <a:ext cx="6019800" cy="1066800"/>
          </a:xfrm>
          <a:ln w="12700"/>
        </p:spPr>
        <p:txBody>
          <a:bodyPr lIns="92075" tIns="46038" rIns="92075" bIns="46038"/>
          <a:lstStyle/>
          <a:p>
            <a:pPr eaLnBrk="1" hangingPunct="1"/>
            <a:r>
              <a:rPr lang="en-US" sz="5400" dirty="0" smtClean="0"/>
              <a:t>Pillars of Rejection</a:t>
            </a:r>
          </a:p>
        </p:txBody>
      </p:sp>
      <p:sp>
        <p:nvSpPr>
          <p:cNvPr id="6147" name="Rectangle 3"/>
          <p:cNvSpPr>
            <a:spLocks noGrp="1" noChangeArrowheads="1"/>
          </p:cNvSpPr>
          <p:nvPr>
            <p:ph type="body" idx="1"/>
          </p:nvPr>
        </p:nvSpPr>
        <p:spPr>
          <a:xfrm>
            <a:off x="990600" y="1219200"/>
            <a:ext cx="7239000" cy="4648200"/>
          </a:xfrm>
          <a:solidFill>
            <a:schemeClr val="bg2">
              <a:lumMod val="20000"/>
              <a:lumOff val="80000"/>
            </a:schemeClr>
          </a:solidFill>
          <a:ln>
            <a:solidFill>
              <a:schemeClr val="tx1"/>
            </a:solidFill>
          </a:ln>
        </p:spPr>
        <p:txBody>
          <a:bodyPr lIns="92075" tIns="46038" rIns="92075" bIns="46038"/>
          <a:lstStyle/>
          <a:p>
            <a:pPr marL="0" indent="0" algn="ctr" eaLnBrk="1" hangingPunct="1">
              <a:lnSpc>
                <a:spcPct val="90000"/>
              </a:lnSpc>
              <a:buFontTx/>
              <a:buNone/>
            </a:pPr>
            <a:r>
              <a:rPr lang="en-US" sz="4800" b="1" dirty="0" smtClean="0"/>
              <a:t>Science</a:t>
            </a:r>
          </a:p>
          <a:p>
            <a:pPr marL="0" indent="0" algn="ctr" eaLnBrk="1" hangingPunct="1">
              <a:lnSpc>
                <a:spcPct val="90000"/>
              </a:lnSpc>
              <a:buFontTx/>
              <a:buNone/>
            </a:pPr>
            <a:endParaRPr lang="en-US" sz="4800" b="1" dirty="0"/>
          </a:p>
          <a:p>
            <a:pPr marL="0" indent="0" algn="ctr" eaLnBrk="1" hangingPunct="1">
              <a:lnSpc>
                <a:spcPct val="90000"/>
              </a:lnSpc>
              <a:buFontTx/>
              <a:buNone/>
            </a:pPr>
            <a:r>
              <a:rPr lang="en-US" sz="4800" b="1" dirty="0" smtClean="0"/>
              <a:t>Ideology</a:t>
            </a:r>
          </a:p>
          <a:p>
            <a:pPr marL="0" indent="0" algn="ctr" eaLnBrk="1" hangingPunct="1">
              <a:lnSpc>
                <a:spcPct val="90000"/>
              </a:lnSpc>
              <a:buFontTx/>
              <a:buNone/>
            </a:pPr>
            <a:endParaRPr lang="en-US" sz="4800" b="1" dirty="0"/>
          </a:p>
          <a:p>
            <a:pPr marL="0" indent="0" algn="ctr" eaLnBrk="1" hangingPunct="1">
              <a:lnSpc>
                <a:spcPct val="90000"/>
              </a:lnSpc>
              <a:buFontTx/>
              <a:buNone/>
            </a:pPr>
            <a:r>
              <a:rPr lang="en-US" sz="7200" b="1" dirty="0" smtClean="0"/>
              <a:t>Culture</a:t>
            </a:r>
          </a:p>
        </p:txBody>
      </p:sp>
    </p:spTree>
    <p:extLst>
      <p:ext uri="{BB962C8B-B14F-4D97-AF65-F5344CB8AC3E}">
        <p14:creationId xmlns:p14="http://schemas.microsoft.com/office/powerpoint/2010/main" xmlns="" val="315020357"/>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219200"/>
          </a:xfrm>
          <a:solidFill>
            <a:schemeClr val="bg1">
              <a:lumMod val="85000"/>
            </a:schemeClr>
          </a:solidFill>
          <a:ln>
            <a:solidFill>
              <a:schemeClr val="tx1"/>
            </a:solidFill>
          </a:ln>
        </p:spPr>
        <p:txBody>
          <a:bodyPr/>
          <a:lstStyle/>
          <a:p>
            <a:pPr eaLnBrk="1" hangingPunct="1"/>
            <a:r>
              <a:rPr lang="en-US" sz="5400" dirty="0" smtClean="0"/>
              <a:t>“Academic Freedom” Legislation</a:t>
            </a:r>
          </a:p>
        </p:txBody>
      </p:sp>
      <p:sp>
        <p:nvSpPr>
          <p:cNvPr id="7171" name="Rectangle 3"/>
          <p:cNvSpPr>
            <a:spLocks noGrp="1" noChangeArrowheads="1"/>
          </p:cNvSpPr>
          <p:nvPr>
            <p:ph type="body" idx="1"/>
          </p:nvPr>
        </p:nvSpPr>
        <p:spPr>
          <a:xfrm>
            <a:off x="-25400" y="1143000"/>
            <a:ext cx="9144000" cy="5715000"/>
          </a:xfrm>
          <a:solidFill>
            <a:schemeClr val="bg1">
              <a:lumMod val="85000"/>
            </a:schemeClr>
          </a:solidFill>
          <a:ln>
            <a:solidFill>
              <a:schemeClr val="tx1"/>
            </a:solidFill>
          </a:ln>
        </p:spPr>
        <p:txBody>
          <a:bodyPr/>
          <a:lstStyle/>
          <a:p>
            <a:pPr marL="50800" indent="-50800" eaLnBrk="1" hangingPunct="1">
              <a:buFontTx/>
              <a:buNone/>
            </a:pPr>
            <a:r>
              <a:rPr lang="en-US" sz="2800" dirty="0" smtClean="0"/>
              <a:t>Alabama	2004, 2005, 2006, 2008, 2009</a:t>
            </a:r>
          </a:p>
          <a:p>
            <a:pPr marL="50800" indent="-50800" eaLnBrk="1" hangingPunct="1">
              <a:buFontTx/>
              <a:buNone/>
            </a:pPr>
            <a:r>
              <a:rPr lang="en-US" sz="2800" dirty="0" smtClean="0"/>
              <a:t>Florida	2008, 2011		New Mexico  2009, 2011</a:t>
            </a:r>
          </a:p>
          <a:p>
            <a:pPr marL="50800" indent="-50800" eaLnBrk="1" hangingPunct="1">
              <a:buFontTx/>
              <a:buNone/>
            </a:pPr>
            <a:r>
              <a:rPr lang="en-US" sz="2800" dirty="0" smtClean="0"/>
              <a:t>Louisiana	2008			Maryland	2006</a:t>
            </a:r>
          </a:p>
          <a:p>
            <a:pPr marL="50800" indent="-50800" eaLnBrk="1" hangingPunct="1">
              <a:buFontTx/>
              <a:buNone/>
            </a:pPr>
            <a:r>
              <a:rPr lang="en-US" sz="2800" dirty="0" smtClean="0"/>
              <a:t>Michigan	2006, 2008		Texas	2009, 2011</a:t>
            </a:r>
          </a:p>
          <a:p>
            <a:pPr marL="50800" indent="-50800" eaLnBrk="1" hangingPunct="1">
              <a:buFontTx/>
              <a:buNone/>
            </a:pPr>
            <a:r>
              <a:rPr lang="en-US" sz="2800" dirty="0" smtClean="0"/>
              <a:t>S. Carolina	2008, 2010		Kentucky	2010, 2011</a:t>
            </a:r>
          </a:p>
          <a:p>
            <a:pPr marL="50800" indent="-50800" eaLnBrk="1" hangingPunct="1">
              <a:buFontTx/>
              <a:buNone/>
            </a:pPr>
            <a:r>
              <a:rPr lang="en-US" sz="2800" dirty="0" smtClean="0"/>
              <a:t>Missouri	2007, 2008, 2009, 2010, 2011, 2012, 2013</a:t>
            </a:r>
          </a:p>
          <a:p>
            <a:pPr marL="50800" indent="-50800" eaLnBrk="1" hangingPunct="1">
              <a:buFontTx/>
              <a:buNone/>
            </a:pPr>
            <a:r>
              <a:rPr lang="en-US" sz="2800" dirty="0" smtClean="0"/>
              <a:t>Oklahoma	2006, 2009, 2011, 2012, 2013</a:t>
            </a:r>
          </a:p>
          <a:p>
            <a:pPr marL="50800" indent="-50800" eaLnBrk="1" hangingPunct="1">
              <a:buFontTx/>
              <a:buNone/>
            </a:pPr>
            <a:r>
              <a:rPr lang="en-US" sz="2800" dirty="0" smtClean="0"/>
              <a:t>Iowa		2009			Indiana	2013</a:t>
            </a:r>
          </a:p>
          <a:p>
            <a:pPr marL="50800" indent="-50800" eaLnBrk="1" hangingPunct="1">
              <a:buFontTx/>
              <a:buNone/>
            </a:pPr>
            <a:r>
              <a:rPr lang="en-US" sz="2800" dirty="0" smtClean="0"/>
              <a:t>Tennessee	2011, 2012		Arizona	2013</a:t>
            </a:r>
          </a:p>
          <a:p>
            <a:pPr marL="50800" indent="-50800" eaLnBrk="1" hangingPunct="1">
              <a:buFontTx/>
              <a:buNone/>
            </a:pPr>
            <a:r>
              <a:rPr lang="en-US" sz="2800" dirty="0" smtClean="0"/>
              <a:t>Colorado	2013</a:t>
            </a:r>
          </a:p>
          <a:p>
            <a:pPr marL="50800" indent="-50800" eaLnBrk="1" hangingPunct="1">
              <a:buFontTx/>
              <a:buNone/>
            </a:pPr>
            <a:r>
              <a:rPr lang="en-US" sz="2800" dirty="0" smtClean="0"/>
              <a:t>Montana	2013</a:t>
            </a:r>
          </a:p>
        </p:txBody>
      </p:sp>
      <p:sp>
        <p:nvSpPr>
          <p:cNvPr id="5" name="TextBox 4"/>
          <p:cNvSpPr txBox="1"/>
          <p:nvPr/>
        </p:nvSpPr>
        <p:spPr>
          <a:xfrm>
            <a:off x="4572000" y="5872162"/>
            <a:ext cx="4572000" cy="923925"/>
          </a:xfrm>
          <a:prstGeom prst="rect">
            <a:avLst/>
          </a:prstGeom>
          <a:solidFill>
            <a:schemeClr val="accent1">
              <a:lumMod val="90000"/>
            </a:schemeClr>
          </a:solidFill>
          <a:ln>
            <a:solidFill>
              <a:schemeClr val="tx1"/>
            </a:solidFill>
          </a:ln>
        </p:spPr>
        <p:txBody>
          <a:bodyPr>
            <a:spAutoFit/>
          </a:bodyPr>
          <a:lstStyle/>
          <a:p>
            <a:pPr>
              <a:defRPr/>
            </a:pPr>
            <a:r>
              <a:rPr lang="en-US" sz="5400" b="1" dirty="0">
                <a:latin typeface="+mj-lt"/>
                <a:cs typeface="+mn-cs"/>
              </a:rPr>
              <a:t>www.ncse.com</a:t>
            </a:r>
          </a:p>
        </p:txBody>
      </p:sp>
    </p:spTree>
    <p:extLst>
      <p:ext uri="{BB962C8B-B14F-4D97-AF65-F5344CB8AC3E}">
        <p14:creationId xmlns:p14="http://schemas.microsoft.com/office/powerpoint/2010/main" xmlns="" val="42795715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724400"/>
          </a:xfrm>
        </p:spPr>
        <p:txBody>
          <a:bodyPr/>
          <a:lstStyle/>
          <a:p>
            <a:pPr marL="0" indent="0">
              <a:buNone/>
            </a:pPr>
            <a:r>
              <a:rPr lang="en-US" sz="4400" dirty="0" smtClean="0"/>
              <a:t>“full range of views” </a:t>
            </a:r>
          </a:p>
          <a:p>
            <a:pPr marL="0" indent="0">
              <a:buNone/>
            </a:pPr>
            <a:r>
              <a:rPr lang="en-US" sz="4400" dirty="0" smtClean="0"/>
              <a:t>“critically evaluate</a:t>
            </a:r>
            <a:r>
              <a:rPr lang="en-US" sz="4400" dirty="0" smtClean="0"/>
              <a:t>” the “strengths and weaknesses”</a:t>
            </a:r>
            <a:endParaRPr lang="en-US" sz="4400" dirty="0" smtClean="0"/>
          </a:p>
          <a:p>
            <a:pPr marL="0" indent="0">
              <a:buNone/>
            </a:pPr>
            <a:r>
              <a:rPr lang="en-US" sz="4400" dirty="0" smtClean="0"/>
              <a:t> “arguments for or against” </a:t>
            </a:r>
          </a:p>
          <a:p>
            <a:pPr marL="0" indent="0">
              <a:buNone/>
            </a:pPr>
            <a:r>
              <a:rPr lang="en-US" sz="4400" dirty="0" smtClean="0"/>
              <a:t>“all relevant scientific information”</a:t>
            </a:r>
          </a:p>
          <a:p>
            <a:pPr marL="0" indent="0">
              <a:buNone/>
            </a:pPr>
            <a:r>
              <a:rPr lang="en-US" sz="4400" dirty="0" smtClean="0"/>
              <a:t>“understand, critique and review”</a:t>
            </a:r>
            <a:endParaRPr lang="en-US" sz="5400" dirty="0"/>
          </a:p>
        </p:txBody>
      </p:sp>
      <p:sp>
        <p:nvSpPr>
          <p:cNvPr id="4" name="TextBox 3"/>
          <p:cNvSpPr txBox="1"/>
          <p:nvPr/>
        </p:nvSpPr>
        <p:spPr>
          <a:xfrm>
            <a:off x="0" y="-35277"/>
            <a:ext cx="9144000" cy="830997"/>
          </a:xfrm>
          <a:prstGeom prst="rect">
            <a:avLst/>
          </a:prstGeom>
          <a:solidFill>
            <a:schemeClr val="bg1">
              <a:lumMod val="60000"/>
              <a:lumOff val="40000"/>
            </a:schemeClr>
          </a:solidFill>
          <a:ln>
            <a:solidFill>
              <a:schemeClr val="tx1"/>
            </a:solidFill>
          </a:ln>
        </p:spPr>
        <p:txBody>
          <a:bodyPr wrap="square" rtlCol="0">
            <a:spAutoFit/>
          </a:bodyPr>
          <a:lstStyle/>
          <a:p>
            <a:pPr algn="ctr"/>
            <a:r>
              <a:rPr lang="en-US" sz="4800" dirty="0" smtClean="0">
                <a:latin typeface="+mn-lt"/>
                <a:cs typeface="Arial" pitchFamily="34" charset="0"/>
              </a:rPr>
              <a:t>Pillar 3: Fairness &amp; Critical Thinking</a:t>
            </a:r>
            <a:endParaRPr lang="en-US" sz="4800" dirty="0">
              <a:latin typeface="+mn-lt"/>
              <a:cs typeface="Arial" pitchFamily="34" charset="0"/>
            </a:endParaRPr>
          </a:p>
        </p:txBody>
      </p:sp>
    </p:spTree>
    <p:extLst>
      <p:ext uri="{BB962C8B-B14F-4D97-AF65-F5344CB8AC3E}">
        <p14:creationId xmlns:p14="http://schemas.microsoft.com/office/powerpoint/2010/main" xmlns="" val="1712065018"/>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pPr marL="0" indent="0">
              <a:buNone/>
            </a:pPr>
            <a:r>
              <a:rPr lang="en-US" sz="4400" dirty="0" smtClean="0"/>
              <a:t>The </a:t>
            </a:r>
            <a:r>
              <a:rPr lang="en-US" sz="4400" dirty="0"/>
              <a:t>goal should be to get politics out of the classroom, not protect it by banning debate and censoring objective sources of </a:t>
            </a:r>
            <a:r>
              <a:rPr lang="en-US" sz="4400" dirty="0" smtClean="0"/>
              <a:t>research</a:t>
            </a:r>
            <a:r>
              <a:rPr lang="en-US" sz="4000" dirty="0" smtClean="0"/>
              <a:t>.</a:t>
            </a:r>
          </a:p>
          <a:p>
            <a:pPr marL="0" indent="0">
              <a:buNone/>
            </a:pPr>
            <a:r>
              <a:rPr lang="en-US" dirty="0" smtClean="0"/>
              <a:t>Joe </a:t>
            </a:r>
            <a:r>
              <a:rPr lang="en-US" dirty="0" err="1"/>
              <a:t>Bast</a:t>
            </a:r>
            <a:r>
              <a:rPr lang="en-US" dirty="0"/>
              <a:t>, </a:t>
            </a:r>
            <a:r>
              <a:rPr lang="en-US" u="sng" dirty="0">
                <a:hlinkClick r:id="rId3"/>
              </a:rPr>
              <a:t>http://blog.heartland.org/2011/08/heartland-replies-to-science/</a:t>
            </a:r>
            <a:r>
              <a:rPr lang="en-US" dirty="0"/>
              <a:t>, Aug. 10, </a:t>
            </a:r>
            <a:r>
              <a:rPr lang="en-US" dirty="0" smtClean="0"/>
              <a:t>2011</a:t>
            </a:r>
            <a:endParaRPr lang="en-US" sz="3600" dirty="0"/>
          </a:p>
          <a:p>
            <a:pPr marL="0" indent="0">
              <a:buNone/>
            </a:pPr>
            <a:endParaRPr lang="en-US" dirty="0"/>
          </a:p>
        </p:txBody>
      </p:sp>
      <p:sp>
        <p:nvSpPr>
          <p:cNvPr id="4" name="TextBox 3"/>
          <p:cNvSpPr txBox="1"/>
          <p:nvPr/>
        </p:nvSpPr>
        <p:spPr>
          <a:xfrm>
            <a:off x="0" y="-35277"/>
            <a:ext cx="9144000" cy="830997"/>
          </a:xfrm>
          <a:prstGeom prst="rect">
            <a:avLst/>
          </a:prstGeom>
          <a:solidFill>
            <a:schemeClr val="bg1">
              <a:lumMod val="85000"/>
            </a:schemeClr>
          </a:solidFill>
        </p:spPr>
        <p:txBody>
          <a:bodyPr wrap="square" rtlCol="0">
            <a:spAutoFit/>
          </a:bodyPr>
          <a:lstStyle/>
          <a:p>
            <a:pPr algn="ctr"/>
            <a:r>
              <a:rPr lang="en-US" sz="4800" dirty="0" smtClean="0">
                <a:latin typeface="+mn-lt"/>
                <a:cs typeface="Arial" pitchFamily="34" charset="0"/>
              </a:rPr>
              <a:t>Pillar 3: Fairness &amp; Critical Thinking</a:t>
            </a:r>
            <a:endParaRPr lang="en-US" sz="4800" dirty="0">
              <a:latin typeface="+mn-lt"/>
              <a:cs typeface="Arial" pitchFamily="34" charset="0"/>
            </a:endParaRPr>
          </a:p>
        </p:txBody>
      </p:sp>
    </p:spTree>
    <p:extLst>
      <p:ext uri="{BB962C8B-B14F-4D97-AF65-F5344CB8AC3E}">
        <p14:creationId xmlns:p14="http://schemas.microsoft.com/office/powerpoint/2010/main" xmlns="" val="3814653169"/>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2338" name="Picture 2" descr="AFA-think-teach"/>
          <p:cNvPicPr>
            <a:picLocks noChangeAspect="1" noChangeArrowheads="1"/>
          </p:cNvPicPr>
          <p:nvPr/>
        </p:nvPicPr>
        <p:blipFill>
          <a:blip r:embed="rId4" cstate="print"/>
          <a:srcRect/>
          <a:stretch>
            <a:fillRect/>
          </a:stretch>
        </p:blipFill>
        <p:spPr bwMode="auto">
          <a:xfrm>
            <a:off x="304800" y="0"/>
            <a:ext cx="8839200" cy="5299075"/>
          </a:xfrm>
          <a:prstGeom prst="rect">
            <a:avLst/>
          </a:prstGeom>
          <a:noFill/>
          <a:ln w="9525">
            <a:noFill/>
            <a:miter lim="800000"/>
            <a:headEnd/>
            <a:tailEnd/>
          </a:ln>
        </p:spPr>
      </p:pic>
      <p:sp>
        <p:nvSpPr>
          <p:cNvPr id="142339" name="Text Box 3"/>
          <p:cNvSpPr txBox="1">
            <a:spLocks noChangeArrowheads="1"/>
          </p:cNvSpPr>
          <p:nvPr/>
        </p:nvSpPr>
        <p:spPr bwMode="auto">
          <a:xfrm>
            <a:off x="381000" y="5562600"/>
            <a:ext cx="8715375" cy="641350"/>
          </a:xfrm>
          <a:prstGeom prst="rect">
            <a:avLst/>
          </a:prstGeom>
          <a:noFill/>
          <a:ln w="9525">
            <a:noFill/>
            <a:miter lim="800000"/>
            <a:headEnd/>
            <a:tailEnd/>
          </a:ln>
        </p:spPr>
        <p:txBody>
          <a:bodyPr>
            <a:spAutoFit/>
          </a:bodyPr>
          <a:lstStyle/>
          <a:p>
            <a:r>
              <a:rPr lang="en-US" sz="3600">
                <a:solidFill>
                  <a:schemeClr val="bg1"/>
                </a:solidFill>
              </a:rPr>
              <a:t>From AFA site: </a:t>
            </a:r>
            <a:r>
              <a:rPr lang="en-US" sz="3200">
                <a:solidFill>
                  <a:schemeClr val="bg1"/>
                </a:solidFill>
              </a:rPr>
              <a:t>www.academicfreedomact.org/</a:t>
            </a:r>
          </a:p>
        </p:txBody>
      </p:sp>
    </p:spTree>
    <p:extLst>
      <p:ext uri="{BB962C8B-B14F-4D97-AF65-F5344CB8AC3E}">
        <p14:creationId xmlns:p14="http://schemas.microsoft.com/office/powerpoint/2010/main" xmlns="" val="10105529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xmlns="" val="3909695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0" y="0"/>
            <a:ext cx="9144000" cy="1143000"/>
          </a:xfrm>
          <a:solidFill>
            <a:schemeClr val="bg1">
              <a:lumMod val="85000"/>
            </a:schemeClr>
          </a:solidFill>
          <a:ln>
            <a:solidFill>
              <a:schemeClr val="tx1"/>
            </a:solidFill>
          </a:ln>
        </p:spPr>
        <p:txBody>
          <a:bodyPr/>
          <a:lstStyle/>
          <a:p>
            <a:pPr eaLnBrk="1" hangingPunct="1"/>
            <a:r>
              <a:rPr lang="en-US" sz="6000" dirty="0" smtClean="0"/>
              <a:t>Summary: </a:t>
            </a:r>
            <a:r>
              <a:rPr lang="en-US" sz="6000" dirty="0" smtClean="0"/>
              <a:t>AFA</a:t>
            </a:r>
            <a:endParaRPr lang="en-US" sz="6000" dirty="0" smtClean="0"/>
          </a:p>
        </p:txBody>
      </p:sp>
      <p:sp>
        <p:nvSpPr>
          <p:cNvPr id="140291" name="Rectangle 3"/>
          <p:cNvSpPr>
            <a:spLocks noGrp="1" noChangeArrowheads="1"/>
          </p:cNvSpPr>
          <p:nvPr>
            <p:ph type="body" idx="1"/>
          </p:nvPr>
        </p:nvSpPr>
        <p:spPr>
          <a:xfrm>
            <a:off x="0" y="1295400"/>
            <a:ext cx="9144000" cy="5334000"/>
          </a:xfrm>
          <a:solidFill>
            <a:schemeClr val="bg1">
              <a:lumMod val="85000"/>
            </a:schemeClr>
          </a:solidFill>
          <a:ln>
            <a:solidFill>
              <a:schemeClr val="tx1"/>
            </a:solidFill>
          </a:ln>
        </p:spPr>
        <p:txBody>
          <a:bodyPr/>
          <a:lstStyle/>
          <a:p>
            <a:pPr eaLnBrk="1" hangingPunct="1">
              <a:buFont typeface="Wingdings" pitchFamily="2" charset="2"/>
              <a:buChar char="§"/>
            </a:pPr>
            <a:r>
              <a:rPr lang="en-US" sz="4000" dirty="0" smtClean="0"/>
              <a:t>Avoid religion (Establishment Clause)</a:t>
            </a:r>
          </a:p>
          <a:p>
            <a:pPr eaLnBrk="1" hangingPunct="1">
              <a:buFont typeface="Wingdings" pitchFamily="2" charset="2"/>
              <a:buChar char="§"/>
            </a:pPr>
            <a:r>
              <a:rPr lang="en-US" sz="4000" dirty="0" smtClean="0"/>
              <a:t>Stress free speech (academic freedom)</a:t>
            </a:r>
          </a:p>
          <a:p>
            <a:pPr eaLnBrk="1" hangingPunct="1">
              <a:buFont typeface="Wingdings" pitchFamily="2" charset="2"/>
              <a:buChar char="§"/>
            </a:pPr>
            <a:r>
              <a:rPr lang="en-US" sz="4000" dirty="0" smtClean="0"/>
              <a:t>Stress critical thinking</a:t>
            </a:r>
          </a:p>
          <a:p>
            <a:pPr eaLnBrk="1" hangingPunct="1">
              <a:buFont typeface="Wingdings" pitchFamily="2" charset="2"/>
              <a:buChar char="§"/>
            </a:pPr>
            <a:r>
              <a:rPr lang="en-US" sz="4000" dirty="0" smtClean="0"/>
              <a:t>Protective bills – teacher license to teach “alternatives/EAE”</a:t>
            </a:r>
          </a:p>
          <a:p>
            <a:pPr eaLnBrk="1" hangingPunct="1">
              <a:buFont typeface="Wingdings" pitchFamily="2" charset="2"/>
              <a:buChar char="§"/>
            </a:pPr>
            <a:r>
              <a:rPr lang="en-US" sz="4000" dirty="0" smtClean="0"/>
              <a:t>Permissive bills – as applied </a:t>
            </a:r>
            <a:r>
              <a:rPr lang="en-US" sz="4000" dirty="0" err="1" smtClean="0"/>
              <a:t>vs</a:t>
            </a:r>
            <a:r>
              <a:rPr lang="en-US" sz="4000" dirty="0" smtClean="0"/>
              <a:t> facial challenges</a:t>
            </a:r>
          </a:p>
        </p:txBody>
      </p:sp>
    </p:spTree>
    <p:extLst>
      <p:ext uri="{BB962C8B-B14F-4D97-AF65-F5344CB8AC3E}">
        <p14:creationId xmlns:p14="http://schemas.microsoft.com/office/powerpoint/2010/main" xmlns="" val="35844561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152400" y="1143000"/>
            <a:ext cx="4114800" cy="5715000"/>
          </a:xfrm>
          <a:ln>
            <a:noFill/>
          </a:ln>
        </p:spPr>
        <p:txBody>
          <a:bodyPr/>
          <a:lstStyle/>
          <a:p>
            <a:pPr eaLnBrk="1" fontAlgn="t" hangingPunct="1">
              <a:buFont typeface="Wingdings" pitchFamily="2" charset="2"/>
              <a:buNone/>
            </a:pPr>
            <a:r>
              <a:rPr lang="en-US" dirty="0" smtClean="0"/>
              <a:t>MO HB 179*</a:t>
            </a:r>
          </a:p>
          <a:p>
            <a:pPr eaLnBrk="1" fontAlgn="t" hangingPunct="1">
              <a:buFont typeface="Wingdings" pitchFamily="2" charset="2"/>
              <a:buNone/>
            </a:pPr>
            <a:r>
              <a:rPr lang="en-US" dirty="0" smtClean="0"/>
              <a:t>MO HB 291</a:t>
            </a:r>
          </a:p>
          <a:p>
            <a:pPr eaLnBrk="1" fontAlgn="t" hangingPunct="1">
              <a:buFont typeface="Wingdings" pitchFamily="2" charset="2"/>
              <a:buNone/>
            </a:pPr>
            <a:r>
              <a:rPr lang="en-US" dirty="0" smtClean="0"/>
              <a:t>CO 13-1089*</a:t>
            </a:r>
          </a:p>
          <a:p>
            <a:pPr eaLnBrk="1" fontAlgn="t" hangingPunct="1">
              <a:buFont typeface="Wingdings" pitchFamily="2" charset="2"/>
              <a:buNone/>
            </a:pPr>
            <a:r>
              <a:rPr lang="en-US" dirty="0" smtClean="0"/>
              <a:t>MT HB 183*</a:t>
            </a:r>
          </a:p>
          <a:p>
            <a:pPr eaLnBrk="1" fontAlgn="t" hangingPunct="1">
              <a:buNone/>
            </a:pPr>
            <a:r>
              <a:rPr lang="en-US" dirty="0" smtClean="0"/>
              <a:t>OK SB 758</a:t>
            </a:r>
          </a:p>
          <a:p>
            <a:pPr eaLnBrk="1" fontAlgn="t" hangingPunct="1">
              <a:buNone/>
            </a:pPr>
            <a:r>
              <a:rPr lang="en-US" dirty="0" smtClean="0"/>
              <a:t>OK HB 1674*</a:t>
            </a:r>
          </a:p>
          <a:p>
            <a:pPr eaLnBrk="1" fontAlgn="t" hangingPunct="1">
              <a:buNone/>
            </a:pPr>
            <a:r>
              <a:rPr lang="en-US" dirty="0" smtClean="0"/>
              <a:t>IN HB 1283* </a:t>
            </a:r>
          </a:p>
          <a:p>
            <a:pPr eaLnBrk="1" fontAlgn="t" hangingPunct="1">
              <a:buNone/>
            </a:pPr>
            <a:r>
              <a:rPr lang="en-US" dirty="0" smtClean="0"/>
              <a:t>TX HB 285</a:t>
            </a:r>
          </a:p>
          <a:p>
            <a:pPr eaLnBrk="1" fontAlgn="t" hangingPunct="1">
              <a:buNone/>
            </a:pPr>
            <a:r>
              <a:rPr lang="en-US" dirty="0" smtClean="0"/>
              <a:t>AZ SB1213*</a:t>
            </a:r>
            <a:endParaRPr lang="en-US" dirty="0"/>
          </a:p>
          <a:p>
            <a:pPr eaLnBrk="1" fontAlgn="t" hangingPunct="1">
              <a:buFont typeface="Wingdings" pitchFamily="2" charset="2"/>
              <a:buNone/>
            </a:pPr>
            <a:endParaRPr lang="en-US" dirty="0" smtClean="0"/>
          </a:p>
        </p:txBody>
      </p:sp>
      <p:sp>
        <p:nvSpPr>
          <p:cNvPr id="15363" name="Rectangle 3"/>
          <p:cNvSpPr>
            <a:spLocks noChangeArrowheads="1"/>
          </p:cNvSpPr>
          <p:nvPr/>
        </p:nvSpPr>
        <p:spPr bwMode="auto">
          <a:xfrm>
            <a:off x="445477" y="0"/>
            <a:ext cx="8305800" cy="787400"/>
          </a:xfrm>
          <a:prstGeom prst="rect">
            <a:avLst/>
          </a:prstGeom>
          <a:solidFill>
            <a:srgbClr val="FFC5CF"/>
          </a:solidFill>
          <a:ln w="25400">
            <a:solidFill>
              <a:schemeClr val="tx1"/>
            </a:solidFill>
            <a:miter lim="800000"/>
            <a:headEnd/>
            <a:tailEnd/>
          </a:ln>
        </p:spPr>
        <p:txBody>
          <a:bodyPr lIns="92075" tIns="46038" rIns="92075" bIns="46038">
            <a:spAutoFit/>
          </a:bodyPr>
          <a:lstStyle/>
          <a:p>
            <a:pPr algn="ctr" eaLnBrk="0" hangingPunct="0">
              <a:spcBef>
                <a:spcPts val="488"/>
              </a:spcBef>
            </a:pPr>
            <a:r>
              <a:rPr lang="en-US" sz="4400" i="0" dirty="0" smtClean="0">
                <a:latin typeface="Book Antiqua" pitchFamily="18" charset="0"/>
                <a:cs typeface="Arial" pitchFamily="34" charset="0"/>
              </a:rPr>
              <a:t>Anti-Science </a:t>
            </a:r>
            <a:r>
              <a:rPr lang="en-US" sz="4400" i="0" dirty="0">
                <a:latin typeface="Book Antiqua" pitchFamily="18" charset="0"/>
                <a:cs typeface="Arial" pitchFamily="34" charset="0"/>
              </a:rPr>
              <a:t>legislation in </a:t>
            </a:r>
            <a:r>
              <a:rPr lang="en-US" sz="4400" i="0" dirty="0" smtClean="0">
                <a:latin typeface="Book Antiqua" pitchFamily="18" charset="0"/>
                <a:cs typeface="Arial" pitchFamily="34" charset="0"/>
              </a:rPr>
              <a:t>2013</a:t>
            </a:r>
            <a:endParaRPr lang="en-US" sz="4400" i="0" dirty="0">
              <a:latin typeface="Book Antiqua" pitchFamily="18" charset="0"/>
              <a:cs typeface="Arial" pitchFamily="34" charset="0"/>
            </a:endParaRPr>
          </a:p>
        </p:txBody>
      </p:sp>
      <p:sp>
        <p:nvSpPr>
          <p:cNvPr id="2" name="TextBox 1"/>
          <p:cNvSpPr txBox="1"/>
          <p:nvPr/>
        </p:nvSpPr>
        <p:spPr>
          <a:xfrm>
            <a:off x="4273772" y="796013"/>
            <a:ext cx="3891258" cy="769441"/>
          </a:xfrm>
          <a:prstGeom prst="rect">
            <a:avLst/>
          </a:prstGeom>
          <a:noFill/>
        </p:spPr>
        <p:txBody>
          <a:bodyPr wrap="none" rtlCol="0">
            <a:spAutoFit/>
          </a:bodyPr>
          <a:lstStyle/>
          <a:p>
            <a:r>
              <a:rPr lang="en-US" sz="4400" i="0" dirty="0" smtClean="0">
                <a:latin typeface="+mn-lt"/>
              </a:rPr>
              <a:t>www.NCSE.com</a:t>
            </a:r>
            <a:endParaRPr lang="en-US" sz="4400" i="0"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93630" y="1524000"/>
            <a:ext cx="5851542" cy="2224087"/>
          </a:xfrm>
          <a:prstGeom prst="rect">
            <a:avLst/>
          </a:prstGeom>
          <a:ln w="28575">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3772" y="2438400"/>
            <a:ext cx="4249893" cy="3962400"/>
          </a:xfrm>
          <a:prstGeom prst="rect">
            <a:avLst/>
          </a:prstGeom>
          <a:ln w="28575">
            <a:solidFill>
              <a:schemeClr val="tx1"/>
            </a:solidFill>
          </a:ln>
        </p:spPr>
      </p:pic>
    </p:spTree>
    <p:extLst>
      <p:ext uri="{BB962C8B-B14F-4D97-AF65-F5344CB8AC3E}">
        <p14:creationId xmlns:p14="http://schemas.microsoft.com/office/powerpoint/2010/main" xmlns="" val="40324729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0" y="25400"/>
            <a:ext cx="4973638" cy="1016000"/>
          </a:xfrm>
          <a:prstGeom prst="rect">
            <a:avLst/>
          </a:prstGeom>
          <a:solidFill>
            <a:schemeClr val="accent1"/>
          </a:solidFill>
          <a:ln w="9525">
            <a:solidFill>
              <a:schemeClr val="tx1"/>
            </a:solidFill>
            <a:miter lim="800000"/>
            <a:headEnd/>
            <a:tailEnd/>
          </a:ln>
        </p:spPr>
        <p:txBody>
          <a:bodyPr wrap="none">
            <a:spAutoFit/>
          </a:bodyPr>
          <a:lstStyle/>
          <a:p>
            <a:r>
              <a:rPr lang="en-US" sz="6000" b="1" dirty="0"/>
              <a:t>www.ncse.com</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400" y="1530350"/>
            <a:ext cx="9123566" cy="5486400"/>
          </a:xfrm>
          <a:prstGeom prst="rect">
            <a:avLst/>
          </a:prstGeom>
        </p:spPr>
      </p:pic>
      <p:sp>
        <p:nvSpPr>
          <p:cNvPr id="7" name="Oval 5"/>
          <p:cNvSpPr>
            <a:spLocks noChangeArrowheads="1"/>
          </p:cNvSpPr>
          <p:nvPr/>
        </p:nvSpPr>
        <p:spPr bwMode="auto">
          <a:xfrm>
            <a:off x="7696200" y="3581400"/>
            <a:ext cx="1447800" cy="1384300"/>
          </a:xfrm>
          <a:prstGeom prst="ellipse">
            <a:avLst/>
          </a:prstGeom>
          <a:noFill/>
          <a:ln w="76200">
            <a:solidFill>
              <a:srgbClr val="FF0000"/>
            </a:solidFill>
            <a:round/>
            <a:headEnd/>
            <a:tailEnd/>
          </a:ln>
        </p:spPr>
        <p:txBody>
          <a:bodyPr wrap="none" anchor="ctr"/>
          <a:lstStyle/>
          <a:p>
            <a:endParaRPr lang="en-US"/>
          </a:p>
        </p:txBody>
      </p:sp>
      <p:sp>
        <p:nvSpPr>
          <p:cNvPr id="8" name="Oval 4"/>
          <p:cNvSpPr>
            <a:spLocks noChangeArrowheads="1"/>
          </p:cNvSpPr>
          <p:nvPr/>
        </p:nvSpPr>
        <p:spPr bwMode="auto">
          <a:xfrm>
            <a:off x="5257800" y="2562726"/>
            <a:ext cx="1295400" cy="990600"/>
          </a:xfrm>
          <a:prstGeom prst="ellipse">
            <a:avLst/>
          </a:prstGeom>
          <a:noFill/>
          <a:ln w="76200">
            <a:solidFill>
              <a:srgbClr val="CC3300"/>
            </a:solidFill>
            <a:round/>
            <a:headEnd/>
            <a:tailEnd/>
          </a:ln>
        </p:spPr>
        <p:txBody>
          <a:bodyPr wrap="none" anchor="ctr"/>
          <a:lstStyle/>
          <a:p>
            <a:pPr algn="ct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0" y="25400"/>
            <a:ext cx="4973638" cy="1016000"/>
          </a:xfrm>
          <a:prstGeom prst="rect">
            <a:avLst/>
          </a:prstGeom>
          <a:solidFill>
            <a:schemeClr val="accent1"/>
          </a:solidFill>
          <a:ln w="9525">
            <a:solidFill>
              <a:schemeClr val="tx1"/>
            </a:solidFill>
            <a:miter lim="800000"/>
            <a:headEnd/>
            <a:tailEnd/>
          </a:ln>
        </p:spPr>
        <p:txBody>
          <a:bodyPr wrap="none">
            <a:spAutoFit/>
          </a:bodyPr>
          <a:lstStyle/>
          <a:p>
            <a:r>
              <a:rPr lang="en-US" sz="6000" b="1" dirty="0"/>
              <a:t>www.ncse.com</a:t>
            </a: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0459" y="1041400"/>
            <a:ext cx="9156723" cy="5816600"/>
          </a:xfrm>
          <a:prstGeom prst="rect">
            <a:avLst/>
          </a:prstGeom>
        </p:spPr>
      </p:pic>
      <p:sp>
        <p:nvSpPr>
          <p:cNvPr id="6" name="Oval 4"/>
          <p:cNvSpPr>
            <a:spLocks noChangeArrowheads="1"/>
          </p:cNvSpPr>
          <p:nvPr/>
        </p:nvSpPr>
        <p:spPr bwMode="auto">
          <a:xfrm>
            <a:off x="381000" y="2514600"/>
            <a:ext cx="1600200" cy="2057400"/>
          </a:xfrm>
          <a:prstGeom prst="ellipse">
            <a:avLst/>
          </a:prstGeom>
          <a:noFill/>
          <a:ln w="76200">
            <a:solidFill>
              <a:srgbClr val="CC3300"/>
            </a:solidFill>
            <a:round/>
            <a:headEnd/>
            <a:tailEnd/>
          </a:ln>
        </p:spPr>
        <p:txBody>
          <a:bodyPr wrap="none" anchor="ctr"/>
          <a:lstStyle/>
          <a:p>
            <a:pPr algn="ctr"/>
            <a:endParaRPr lang="en-US"/>
          </a:p>
        </p:txBody>
      </p:sp>
    </p:spTree>
    <p:extLst>
      <p:ext uri="{BB962C8B-B14F-4D97-AF65-F5344CB8AC3E}">
        <p14:creationId xmlns:p14="http://schemas.microsoft.com/office/powerpoint/2010/main" xmlns="" val="7212800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txBox="1">
            <a:spLocks noGrp="1"/>
          </p:cNvSpPr>
          <p:nvPr>
            <p:ph type="body" idx="1"/>
          </p:nvPr>
        </p:nvSpPr>
        <p:spPr>
          <a:xfrm>
            <a:off x="190964" y="1447800"/>
            <a:ext cx="8686800" cy="2259080"/>
          </a:xfrm>
          <a:prstGeom prst="rect">
            <a:avLst/>
          </a:prstGeom>
          <a:solidFill>
            <a:schemeClr val="accent3"/>
          </a:solidFill>
        </p:spPr>
        <p:txBody>
          <a:bodyPr wrap="square" rtlCol="0">
            <a:spAutoFit/>
          </a:bodyPr>
          <a:lstStyle/>
          <a:p>
            <a:r>
              <a:rPr lang="en-US" sz="4400" dirty="0" smtClean="0">
                <a:cs typeface="Arial" pitchFamily="34" charset="0"/>
              </a:rPr>
              <a:t>It’s not getting warmer</a:t>
            </a:r>
          </a:p>
          <a:p>
            <a:r>
              <a:rPr lang="en-US" sz="4400" dirty="0" smtClean="0">
                <a:cs typeface="Arial" pitchFamily="34" charset="0"/>
              </a:rPr>
              <a:t>It’s getting warmer, but humans aren’t responsible</a:t>
            </a:r>
          </a:p>
        </p:txBody>
      </p:sp>
      <p:sp>
        <p:nvSpPr>
          <p:cNvPr id="6" name="TextBox 5"/>
          <p:cNvSpPr txBox="1"/>
          <p:nvPr/>
        </p:nvSpPr>
        <p:spPr>
          <a:xfrm>
            <a:off x="609600" y="0"/>
            <a:ext cx="7849528" cy="830997"/>
          </a:xfrm>
          <a:prstGeom prst="rect">
            <a:avLst/>
          </a:prstGeom>
          <a:solidFill>
            <a:schemeClr val="accent1"/>
          </a:solidFill>
          <a:ln>
            <a:solidFill>
              <a:schemeClr val="tx1"/>
            </a:solidFill>
          </a:ln>
        </p:spPr>
        <p:txBody>
          <a:bodyPr wrap="square" rtlCol="0">
            <a:spAutoFit/>
          </a:bodyPr>
          <a:lstStyle/>
          <a:p>
            <a:pPr marL="0" lvl="1" algn="ctr"/>
            <a:r>
              <a:rPr lang="en-US" sz="4800" b="1" dirty="0" smtClean="0">
                <a:latin typeface="+mn-lt"/>
                <a:cs typeface="Arial"/>
              </a:rPr>
              <a:t>Common Perspectives</a:t>
            </a:r>
          </a:p>
        </p:txBody>
      </p:sp>
    </p:spTree>
    <p:extLst>
      <p:ext uri="{BB962C8B-B14F-4D97-AF65-F5344CB8AC3E}">
        <p14:creationId xmlns:p14="http://schemas.microsoft.com/office/powerpoint/2010/main" xmlns="" val="1149978407"/>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593975" y="1546225"/>
            <a:ext cx="4786313" cy="914400"/>
          </a:xfrm>
          <a:prstGeom prst="rect">
            <a:avLst/>
          </a:prstGeom>
          <a:noFill/>
          <a:ln w="9525">
            <a:noFill/>
            <a:miter lim="800000"/>
            <a:headEnd/>
            <a:tailEnd/>
          </a:ln>
        </p:spPr>
        <p:txBody>
          <a:bodyPr wrap="none" anchor="ctr"/>
          <a:lstStyle/>
          <a:p>
            <a:endParaRPr lang="en-US"/>
          </a:p>
        </p:txBody>
      </p:sp>
      <p:sp>
        <p:nvSpPr>
          <p:cNvPr id="7171" name="Rectangle 3"/>
          <p:cNvSpPr>
            <a:spLocks noChangeArrowheads="1"/>
          </p:cNvSpPr>
          <p:nvPr/>
        </p:nvSpPr>
        <p:spPr bwMode="auto">
          <a:xfrm>
            <a:off x="474663" y="2667000"/>
            <a:ext cx="2776537" cy="914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3600" b="1">
                <a:latin typeface="Palatino" pitchFamily="18" charset="0"/>
              </a:rPr>
              <a:t>Crisis center</a:t>
            </a:r>
          </a:p>
        </p:txBody>
      </p:sp>
      <p:pic>
        <p:nvPicPr>
          <p:cNvPr id="7172" name="Picture 4" descr="crisis center"/>
          <p:cNvPicPr>
            <a:picLocks noChangeAspect="1" noChangeArrowheads="1"/>
          </p:cNvPicPr>
          <p:nvPr/>
        </p:nvPicPr>
        <p:blipFill>
          <a:blip r:embed="rId4" cstate="print"/>
          <a:srcRect/>
          <a:stretch>
            <a:fillRect/>
          </a:stretch>
        </p:blipFill>
        <p:spPr bwMode="auto">
          <a:xfrm>
            <a:off x="0" y="0"/>
            <a:ext cx="4233863" cy="6858000"/>
          </a:xfrm>
          <a:prstGeom prst="rect">
            <a:avLst/>
          </a:prstGeom>
          <a:noFill/>
          <a:ln w="9525">
            <a:noFill/>
            <a:miter lim="800000"/>
            <a:headEnd/>
            <a:tailEnd/>
          </a:ln>
        </p:spPr>
      </p:pic>
      <p:pic>
        <p:nvPicPr>
          <p:cNvPr id="7173" name="Picture 5" descr="NCSELOGO"/>
          <p:cNvPicPr>
            <a:picLocks noChangeAspect="1" noChangeArrowheads="1"/>
          </p:cNvPicPr>
          <p:nvPr/>
        </p:nvPicPr>
        <p:blipFill>
          <a:blip r:embed="rId5" cstate="print"/>
          <a:srcRect/>
          <a:stretch>
            <a:fillRect/>
          </a:stretch>
        </p:blipFill>
        <p:spPr bwMode="auto">
          <a:xfrm>
            <a:off x="4267200" y="0"/>
            <a:ext cx="4876800" cy="1317625"/>
          </a:xfrm>
          <a:prstGeom prst="rect">
            <a:avLst/>
          </a:prstGeom>
          <a:noFill/>
          <a:ln w="9525">
            <a:noFill/>
            <a:miter lim="800000"/>
            <a:headEnd/>
            <a:tailEnd/>
          </a:ln>
        </p:spPr>
      </p:pic>
      <p:sp>
        <p:nvSpPr>
          <p:cNvPr id="39942" name="Text Box 6"/>
          <p:cNvSpPr txBox="1">
            <a:spLocks noChangeArrowheads="1"/>
          </p:cNvSpPr>
          <p:nvPr/>
        </p:nvSpPr>
        <p:spPr bwMode="auto">
          <a:xfrm>
            <a:off x="0" y="533400"/>
            <a:ext cx="4267200" cy="584200"/>
          </a:xfrm>
          <a:prstGeom prst="rect">
            <a:avLst/>
          </a:prstGeom>
          <a:solidFill>
            <a:srgbClr val="FF9966"/>
          </a:solidFill>
          <a:ln w="57150">
            <a:solidFill>
              <a:schemeClr val="tx1"/>
            </a:solidFill>
            <a:miter lim="800000"/>
            <a:headEnd type="none" w="sm" len="sm"/>
            <a:tailEnd type="none" w="sm" len="sm"/>
          </a:ln>
        </p:spPr>
        <p:txBody>
          <a:bodyPr>
            <a:spAutoFit/>
          </a:bodyPr>
          <a:lstStyle/>
          <a:p>
            <a:pPr algn="ctr" eaLnBrk="0" hangingPunct="0"/>
            <a:r>
              <a:rPr lang="en-US" sz="3200" b="1">
                <a:latin typeface="Palatino" pitchFamily="18" charset="0"/>
              </a:rPr>
              <a:t>www.NCSE.com</a:t>
            </a:r>
          </a:p>
        </p:txBody>
      </p:sp>
      <p:pic>
        <p:nvPicPr>
          <p:cNvPr id="39943" name="Picture 7" descr="Eric-Meikle-LT-PEG"/>
          <p:cNvPicPr>
            <a:picLocks noChangeAspect="1" noChangeArrowheads="1"/>
          </p:cNvPicPr>
          <p:nvPr/>
        </p:nvPicPr>
        <p:blipFill>
          <a:blip r:embed="rId6" cstate="print"/>
          <a:srcRect/>
          <a:stretch>
            <a:fillRect/>
          </a:stretch>
        </p:blipFill>
        <p:spPr bwMode="auto">
          <a:xfrm>
            <a:off x="0" y="4267200"/>
            <a:ext cx="1851025" cy="2590800"/>
          </a:xfrm>
          <a:prstGeom prst="rect">
            <a:avLst/>
          </a:prstGeom>
          <a:noFill/>
          <a:ln w="28575">
            <a:solidFill>
              <a:schemeClr val="accent2"/>
            </a:solidFill>
            <a:miter lim="800000"/>
            <a:headEnd/>
            <a:tailEnd/>
          </a:ln>
        </p:spPr>
      </p:pic>
      <p:pic>
        <p:nvPicPr>
          <p:cNvPr id="39944" name="Picture 8" descr="Glenn-Branch -LT-PEG"/>
          <p:cNvPicPr>
            <a:picLocks noChangeAspect="1" noChangeArrowheads="1"/>
          </p:cNvPicPr>
          <p:nvPr/>
        </p:nvPicPr>
        <p:blipFill>
          <a:blip r:embed="rId7" cstate="print"/>
          <a:srcRect/>
          <a:stretch>
            <a:fillRect/>
          </a:stretch>
        </p:blipFill>
        <p:spPr bwMode="auto">
          <a:xfrm>
            <a:off x="4495800" y="1371600"/>
            <a:ext cx="1906588" cy="2667000"/>
          </a:xfrm>
          <a:prstGeom prst="rect">
            <a:avLst/>
          </a:prstGeom>
          <a:noFill/>
          <a:ln w="28575">
            <a:solidFill>
              <a:srgbClr val="996633"/>
            </a:solidFill>
            <a:miter lim="800000"/>
            <a:headEnd/>
            <a:tailEnd/>
          </a:ln>
        </p:spPr>
      </p:pic>
      <p:pic>
        <p:nvPicPr>
          <p:cNvPr id="39946" name="Picture 10" descr="hess"/>
          <p:cNvPicPr>
            <a:picLocks noChangeAspect="1" noChangeArrowheads="1"/>
          </p:cNvPicPr>
          <p:nvPr/>
        </p:nvPicPr>
        <p:blipFill>
          <a:blip r:embed="rId8" cstate="print"/>
          <a:srcRect/>
          <a:stretch>
            <a:fillRect/>
          </a:stretch>
        </p:blipFill>
        <p:spPr bwMode="auto">
          <a:xfrm>
            <a:off x="7110412" y="4114800"/>
            <a:ext cx="2033588" cy="2743200"/>
          </a:xfrm>
          <a:prstGeom prst="rect">
            <a:avLst/>
          </a:prstGeom>
          <a:noFill/>
          <a:ln w="12700">
            <a:solidFill>
              <a:srgbClr val="FFCC99"/>
            </a:solidFill>
            <a:miter lim="800000"/>
            <a:headEnd/>
            <a:tailEnd/>
          </a:ln>
        </p:spPr>
      </p:pic>
      <p:pic>
        <p:nvPicPr>
          <p:cNvPr id="39950" name="Picture 14" descr="S_Newton-Jun2009"/>
          <p:cNvPicPr>
            <a:picLocks noChangeAspect="1" noChangeArrowheads="1"/>
          </p:cNvPicPr>
          <p:nvPr/>
        </p:nvPicPr>
        <p:blipFill>
          <a:blip r:embed="rId9" cstate="print"/>
          <a:srcRect/>
          <a:stretch>
            <a:fillRect/>
          </a:stretch>
        </p:blipFill>
        <p:spPr bwMode="auto">
          <a:xfrm>
            <a:off x="2362200" y="4495800"/>
            <a:ext cx="1890713" cy="2362200"/>
          </a:xfrm>
          <a:prstGeom prst="rect">
            <a:avLst/>
          </a:prstGeom>
          <a:noFill/>
          <a:ln w="9525">
            <a:solidFill>
              <a:srgbClr val="3366FF"/>
            </a:solidFill>
            <a:miter lim="800000"/>
            <a:headEnd/>
            <a:tailEnd/>
          </a:ln>
        </p:spPr>
      </p:pic>
      <p:pic>
        <p:nvPicPr>
          <p:cNvPr id="39951" name="Picture 15" descr="Robert_Luhn-crop"/>
          <p:cNvPicPr>
            <a:picLocks noChangeAspect="1" noChangeArrowheads="1"/>
          </p:cNvPicPr>
          <p:nvPr/>
        </p:nvPicPr>
        <p:blipFill>
          <a:blip r:embed="rId10" cstate="print"/>
          <a:srcRect/>
          <a:stretch>
            <a:fillRect/>
          </a:stretch>
        </p:blipFill>
        <p:spPr bwMode="auto">
          <a:xfrm>
            <a:off x="7162801" y="1447800"/>
            <a:ext cx="1981200" cy="2519900"/>
          </a:xfrm>
          <a:prstGeom prst="rect">
            <a:avLst/>
          </a:prstGeom>
          <a:noFill/>
          <a:ln w="9525">
            <a:solidFill>
              <a:srgbClr val="008000"/>
            </a:solidFill>
            <a:miter lim="800000"/>
            <a:headEnd/>
            <a:tailEnd/>
          </a:ln>
        </p:spPr>
      </p:pic>
      <p:pic>
        <p:nvPicPr>
          <p:cNvPr id="16" name="Picture 14" descr="Rosenau-wre_0442_ws"/>
          <p:cNvPicPr>
            <a:picLocks noChangeAspect="1" noChangeArrowheads="1"/>
          </p:cNvPicPr>
          <p:nvPr/>
        </p:nvPicPr>
        <p:blipFill>
          <a:blip r:embed="rId11" cstate="print"/>
          <a:srcRect/>
          <a:stretch>
            <a:fillRect/>
          </a:stretch>
        </p:blipFill>
        <p:spPr bwMode="auto">
          <a:xfrm>
            <a:off x="4800600" y="4038600"/>
            <a:ext cx="1873250" cy="2819400"/>
          </a:xfrm>
          <a:prstGeom prst="rect">
            <a:avLst/>
          </a:prstGeom>
          <a:noFill/>
          <a:ln w="9525">
            <a:solidFill>
              <a:schemeClr val="tx1"/>
            </a:solidFill>
            <a:miter lim="800000"/>
            <a:headEnd/>
            <a:tailEnd/>
          </a:ln>
        </p:spPr>
      </p:pic>
      <p:sp>
        <p:nvSpPr>
          <p:cNvPr id="15" name="Rectangle 14"/>
          <p:cNvSpPr/>
          <p:nvPr/>
        </p:nvSpPr>
        <p:spPr>
          <a:xfrm>
            <a:off x="4419600" y="0"/>
            <a:ext cx="1371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83" name="Picture 6" descr="new_logo"/>
          <p:cNvPicPr>
            <a:picLocks noChangeAspect="1" noChangeArrowheads="1"/>
          </p:cNvPicPr>
          <p:nvPr/>
        </p:nvPicPr>
        <p:blipFill>
          <a:blip r:embed="rId12" cstate="print"/>
          <a:srcRect/>
          <a:stretch>
            <a:fillRect/>
          </a:stretch>
        </p:blipFill>
        <p:spPr bwMode="auto">
          <a:xfrm>
            <a:off x="4648200" y="0"/>
            <a:ext cx="838200" cy="1358900"/>
          </a:xfrm>
          <a:prstGeom prst="rect">
            <a:avLst/>
          </a:prstGeom>
          <a:noFill/>
          <a:ln w="9525">
            <a:noFill/>
            <a:miter lim="800000"/>
            <a:headEnd/>
            <a:tailEnd/>
          </a:ln>
        </p:spPr>
      </p:pic>
      <p:pic>
        <p:nvPicPr>
          <p:cNvPr id="17" name="Picture 16" descr="minda_berbeco_950.jpg"/>
          <p:cNvPicPr>
            <a:picLocks noChangeAspect="1"/>
          </p:cNvPicPr>
          <p:nvPr/>
        </p:nvPicPr>
        <p:blipFill>
          <a:blip r:embed="rId13" cstate="print"/>
          <a:stretch>
            <a:fillRect/>
          </a:stretch>
        </p:blipFill>
        <p:spPr>
          <a:xfrm>
            <a:off x="2438399" y="1676400"/>
            <a:ext cx="1870075" cy="2362200"/>
          </a:xfrm>
          <a:prstGeom prst="rect">
            <a:avLst/>
          </a:prstGeom>
          <a:ln>
            <a:solidFill>
              <a:srgbClr val="00B0F0"/>
            </a:solidFill>
          </a:ln>
        </p:spPr>
      </p:pic>
      <p:pic>
        <p:nvPicPr>
          <p:cNvPr id="18" name="Picture 17" descr="mark2010-head-tweak.jpg"/>
          <p:cNvPicPr>
            <a:picLocks noChangeAspect="1"/>
          </p:cNvPicPr>
          <p:nvPr/>
        </p:nvPicPr>
        <p:blipFill>
          <a:blip r:embed="rId14" cstate="print"/>
          <a:stretch>
            <a:fillRect/>
          </a:stretch>
        </p:blipFill>
        <p:spPr>
          <a:xfrm>
            <a:off x="152400" y="1676400"/>
            <a:ext cx="1905000" cy="2381250"/>
          </a:xfrm>
          <a:prstGeom prst="rect">
            <a:avLst/>
          </a:prstGeom>
          <a:ln w="28575">
            <a:solidFill>
              <a:srgbClr val="99CCFF"/>
            </a:solidFill>
          </a:ln>
        </p:spPr>
      </p:pic>
    </p:spTree>
    <p:extLst>
      <p:ext uri="{BB962C8B-B14F-4D97-AF65-F5344CB8AC3E}">
        <p14:creationId xmlns:p14="http://schemas.microsoft.com/office/powerpoint/2010/main" xmlns="" val="1197645614"/>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06-Scott-Cell"/>
          <p:cNvPicPr>
            <a:picLocks noChangeAspect="1" noChangeArrowheads="1"/>
          </p:cNvPicPr>
          <p:nvPr/>
        </p:nvPicPr>
        <p:blipFill>
          <a:blip r:embed="rId3" cstate="print"/>
          <a:srcRect/>
          <a:stretch>
            <a:fillRect/>
          </a:stretch>
        </p:blipFill>
        <p:spPr bwMode="auto">
          <a:xfrm>
            <a:off x="381000" y="0"/>
            <a:ext cx="8534400" cy="6099175"/>
          </a:xfrm>
          <a:prstGeom prst="rect">
            <a:avLst/>
          </a:prstGeom>
          <a:noFill/>
          <a:ln w="9525">
            <a:noFill/>
            <a:miter lim="800000"/>
            <a:headEnd/>
            <a:tailEnd/>
          </a:ln>
        </p:spPr>
      </p:pic>
      <p:sp>
        <p:nvSpPr>
          <p:cNvPr id="10243" name="Text Box 3"/>
          <p:cNvSpPr txBox="1">
            <a:spLocks noChangeArrowheads="1"/>
          </p:cNvSpPr>
          <p:nvPr/>
        </p:nvSpPr>
        <p:spPr bwMode="auto">
          <a:xfrm>
            <a:off x="2667000" y="6172200"/>
            <a:ext cx="4279900" cy="457200"/>
          </a:xfrm>
          <a:prstGeom prst="rect">
            <a:avLst/>
          </a:prstGeom>
          <a:noFill/>
          <a:ln w="9525">
            <a:noFill/>
            <a:miter lim="800000"/>
            <a:headEnd/>
            <a:tailEnd/>
          </a:ln>
        </p:spPr>
        <p:txBody>
          <a:bodyPr wrap="none">
            <a:spAutoFit/>
          </a:bodyPr>
          <a:lstStyle/>
          <a:p>
            <a:r>
              <a:rPr lang="en-US" i="1">
                <a:solidFill>
                  <a:schemeClr val="bg1"/>
                </a:solidFill>
              </a:rPr>
              <a:t>Cell</a:t>
            </a:r>
            <a:r>
              <a:rPr lang="en-US">
                <a:solidFill>
                  <a:schemeClr val="bg1"/>
                </a:solidFill>
              </a:rPr>
              <a:t> 124:449-451. (Feb 10, 2006)</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0" y="152400"/>
            <a:ext cx="3276600" cy="4955203"/>
          </a:xfrm>
          <a:prstGeom prst="rect">
            <a:avLst/>
          </a:prstGeom>
          <a:noFill/>
        </p:spPr>
        <p:txBody>
          <a:bodyPr wrap="square" rtlCol="0">
            <a:spAutoFit/>
          </a:bodyPr>
          <a:lstStyle/>
          <a:p>
            <a:r>
              <a:rPr lang="en-US" sz="4800" dirty="0" smtClean="0">
                <a:solidFill>
                  <a:schemeClr val="bg1"/>
                </a:solidFill>
                <a:latin typeface="+mn-lt"/>
              </a:rPr>
              <a:t>“Everyone is entitled to his own opinion, but not his own facts”. </a:t>
            </a:r>
          </a:p>
          <a:p>
            <a:r>
              <a:rPr lang="en-US" sz="2800" i="1" dirty="0" smtClean="0">
                <a:solidFill>
                  <a:schemeClr val="bg1"/>
                </a:solidFill>
                <a:latin typeface="+mn-lt"/>
              </a:rPr>
              <a:t>Daniel Patrick Moynihan</a:t>
            </a:r>
            <a:endParaRPr lang="en-US" sz="2800" i="1" dirty="0">
              <a:solidFill>
                <a:schemeClr val="bg1"/>
              </a:solidFill>
              <a:latin typeface="+mn-lt"/>
            </a:endParaRPr>
          </a:p>
        </p:txBody>
      </p:sp>
      <p:pic>
        <p:nvPicPr>
          <p:cNvPr id="4" name="Picture 3" descr="Moynihan-daniel-patrick-moynihan.jpg"/>
          <p:cNvPicPr>
            <a:picLocks noChangeAspect="1"/>
          </p:cNvPicPr>
          <p:nvPr/>
        </p:nvPicPr>
        <p:blipFill>
          <a:blip r:embed="rId3" cstate="print"/>
          <a:stretch>
            <a:fillRect/>
          </a:stretch>
        </p:blipFill>
        <p:spPr>
          <a:xfrm>
            <a:off x="0" y="0"/>
            <a:ext cx="4876800" cy="6866534"/>
          </a:xfrm>
          <a:prstGeom prst="rect">
            <a:avLst/>
          </a:prstGeom>
        </p:spPr>
      </p:pic>
    </p:spTree>
    <p:extLst>
      <p:ext uri="{BB962C8B-B14F-4D97-AF65-F5344CB8AC3E}">
        <p14:creationId xmlns:p14="http://schemas.microsoft.com/office/powerpoint/2010/main" xmlns="" val="231424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txBox="1">
            <a:spLocks noGrp="1"/>
          </p:cNvSpPr>
          <p:nvPr>
            <p:ph type="body" idx="1"/>
          </p:nvPr>
        </p:nvSpPr>
        <p:spPr>
          <a:xfrm>
            <a:off x="190964" y="1447800"/>
            <a:ext cx="8686800" cy="5102935"/>
          </a:xfrm>
          <a:prstGeom prst="rect">
            <a:avLst/>
          </a:prstGeom>
          <a:solidFill>
            <a:schemeClr val="accent3"/>
          </a:solidFill>
        </p:spPr>
        <p:txBody>
          <a:bodyPr wrap="square" rtlCol="0">
            <a:spAutoFit/>
          </a:bodyPr>
          <a:lstStyle/>
          <a:p>
            <a:r>
              <a:rPr lang="en-US" sz="4400" dirty="0" smtClean="0">
                <a:cs typeface="Arial" pitchFamily="34" charset="0"/>
              </a:rPr>
              <a:t>It’s not getting warmer</a:t>
            </a:r>
          </a:p>
          <a:p>
            <a:r>
              <a:rPr lang="en-US" sz="4400" dirty="0" smtClean="0">
                <a:cs typeface="Arial" pitchFamily="34" charset="0"/>
              </a:rPr>
              <a:t>It’s getting warmer, but humans aren’t responsible</a:t>
            </a:r>
          </a:p>
          <a:p>
            <a:r>
              <a:rPr lang="en-US" sz="4400" dirty="0" smtClean="0">
                <a:cs typeface="Arial" pitchFamily="34" charset="0"/>
              </a:rPr>
              <a:t>It’s getting warmer, we’re responsible, but we can only accommodate rather than prevent disaster</a:t>
            </a:r>
            <a:endParaRPr lang="en-US" sz="4400" dirty="0">
              <a:cs typeface="Arial" pitchFamily="34" charset="0"/>
            </a:endParaRPr>
          </a:p>
        </p:txBody>
      </p:sp>
      <p:sp>
        <p:nvSpPr>
          <p:cNvPr id="6" name="TextBox 5"/>
          <p:cNvSpPr txBox="1"/>
          <p:nvPr/>
        </p:nvSpPr>
        <p:spPr>
          <a:xfrm>
            <a:off x="609600" y="0"/>
            <a:ext cx="7849528" cy="830997"/>
          </a:xfrm>
          <a:prstGeom prst="rect">
            <a:avLst/>
          </a:prstGeom>
          <a:solidFill>
            <a:schemeClr val="accent1"/>
          </a:solidFill>
          <a:ln>
            <a:solidFill>
              <a:schemeClr val="tx1"/>
            </a:solidFill>
          </a:ln>
        </p:spPr>
        <p:txBody>
          <a:bodyPr wrap="square" rtlCol="0">
            <a:spAutoFit/>
          </a:bodyPr>
          <a:lstStyle/>
          <a:p>
            <a:pPr marL="0" lvl="1" algn="ctr"/>
            <a:r>
              <a:rPr lang="en-US" sz="4800" b="1" dirty="0" smtClean="0">
                <a:latin typeface="+mn-lt"/>
                <a:cs typeface="Arial"/>
              </a:rPr>
              <a:t>Common Perspectives</a:t>
            </a:r>
          </a:p>
        </p:txBody>
      </p:sp>
    </p:spTree>
    <p:extLst>
      <p:ext uri="{BB962C8B-B14F-4D97-AF65-F5344CB8AC3E}">
        <p14:creationId xmlns:p14="http://schemas.microsoft.com/office/powerpoint/2010/main" xmlns="" val="291814437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6-Miller-Countries.jpg"/>
          <p:cNvPicPr>
            <a:picLocks noChangeAspect="1"/>
          </p:cNvPicPr>
          <p:nvPr/>
        </p:nvPicPr>
        <p:blipFill>
          <a:blip r:embed="rId4" cstate="print"/>
          <a:stretch>
            <a:fillRect/>
          </a:stretch>
        </p:blipFill>
        <p:spPr>
          <a:xfrm>
            <a:off x="1905000" y="0"/>
            <a:ext cx="4876800" cy="6761593"/>
          </a:xfrm>
          <a:prstGeom prst="rect">
            <a:avLst/>
          </a:prstGeom>
        </p:spPr>
      </p:pic>
      <p:sp>
        <p:nvSpPr>
          <p:cNvPr id="3" name="Oval 2"/>
          <p:cNvSpPr/>
          <p:nvPr/>
        </p:nvSpPr>
        <p:spPr>
          <a:xfrm>
            <a:off x="2133600" y="53340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611499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6-Miller-Countries.jpg"/>
          <p:cNvPicPr>
            <a:picLocks noChangeAspect="1"/>
          </p:cNvPicPr>
          <p:nvPr/>
        </p:nvPicPr>
        <p:blipFill>
          <a:blip r:embed="rId4" cstate="print"/>
          <a:stretch>
            <a:fillRect/>
          </a:stretch>
        </p:blipFill>
        <p:spPr>
          <a:xfrm>
            <a:off x="1" y="0"/>
            <a:ext cx="3581400" cy="4965545"/>
          </a:xfrm>
          <a:prstGeom prst="rect">
            <a:avLst/>
          </a:prstGeom>
        </p:spPr>
      </p:pic>
      <p:sp>
        <p:nvSpPr>
          <p:cNvPr id="3" name="Oval 2"/>
          <p:cNvSpPr/>
          <p:nvPr/>
        </p:nvSpPr>
        <p:spPr>
          <a:xfrm>
            <a:off x="0" y="38862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33800" y="0"/>
            <a:ext cx="5410201" cy="6334780"/>
            <a:chOff x="3733800" y="0"/>
            <a:chExt cx="5410201" cy="6334780"/>
          </a:xfrm>
        </p:grpSpPr>
        <p:pic>
          <p:nvPicPr>
            <p:cNvPr id="5" name="Picture 4" descr="Pew-Global-Warming-Opinion.jpg"/>
            <p:cNvPicPr>
              <a:picLocks noChangeAspect="1"/>
            </p:cNvPicPr>
            <p:nvPr/>
          </p:nvPicPr>
          <p:blipFill>
            <a:blip r:embed="rId5" cstate="print"/>
            <a:stretch>
              <a:fillRect/>
            </a:stretch>
          </p:blipFill>
          <p:spPr>
            <a:xfrm>
              <a:off x="3966211" y="0"/>
              <a:ext cx="5177790" cy="2743200"/>
            </a:xfrm>
            <a:prstGeom prst="rect">
              <a:avLst/>
            </a:prstGeom>
          </p:spPr>
        </p:pic>
        <p:sp>
          <p:nvSpPr>
            <p:cNvPr id="7" name="Rectangle 3"/>
            <p:cNvSpPr txBox="1">
              <a:spLocks noChangeArrowheads="1"/>
            </p:cNvSpPr>
            <p:nvPr/>
          </p:nvSpPr>
          <p:spPr bwMode="auto">
            <a:xfrm>
              <a:off x="3733800" y="2819400"/>
              <a:ext cx="5410200" cy="3515380"/>
            </a:xfrm>
            <a:prstGeom prst="rect">
              <a:avLst/>
            </a:prstGeom>
            <a:solidFill>
              <a:schemeClr val="accent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Garamond" pitchFamily="18" charset="0"/>
                  <a:ea typeface="+mn-ea"/>
                  <a:cs typeface="+mn-cs"/>
                </a:rPr>
                <a:t>Great Britain, 2012</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Garamond" pitchFamily="18" charset="0"/>
                  <a:ea typeface="+mn-ea"/>
                  <a:cs typeface="+mn-cs"/>
                </a:rPr>
                <a:t>Planet not warming			7%</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Garamond" pitchFamily="18" charset="0"/>
                  <a:ea typeface="+mn-ea"/>
                  <a:cs typeface="+mn-cs"/>
                </a:rPr>
                <a:t>Planet warming				87%</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Garamond" pitchFamily="18" charset="0"/>
                  <a:ea typeface="+mn-ea"/>
                  <a:cs typeface="+mn-cs"/>
                </a:rPr>
                <a:t>		</a:t>
              </a:r>
              <a:endParaRPr kumimoji="0" lang="en-US" sz="5400" b="0" i="0" u="none" strike="noStrike" kern="0" cap="none" spc="0" normalizeH="0" baseline="0" noProof="0" dirty="0" smtClean="0">
                <a:ln>
                  <a:noFill/>
                </a:ln>
                <a:solidFill>
                  <a:schemeClr val="tx1"/>
                </a:solidFill>
                <a:effectLst/>
                <a:uLnTx/>
                <a:uFillTx/>
                <a:latin typeface="Garamond" pitchFamily="18" charset="0"/>
                <a:ea typeface="+mn-ea"/>
                <a:cs typeface="+mn-cs"/>
              </a:endParaRPr>
            </a:p>
          </p:txBody>
        </p:sp>
      </p:grpSp>
    </p:spTree>
    <p:extLst>
      <p:ext uri="{BB962C8B-B14F-4D97-AF65-F5344CB8AC3E}">
        <p14:creationId xmlns:p14="http://schemas.microsoft.com/office/powerpoint/2010/main" xmlns="" val="11105850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Custom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969696"/>
        </a:lt2>
        <a:accent1>
          <a:srgbClr val="DDDDDD"/>
        </a:accent1>
        <a:accent2>
          <a:srgbClr val="808080"/>
        </a:accent2>
        <a:accent3>
          <a:srgbClr val="D5D5D5"/>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10.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1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12.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13.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14.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15.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16.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17.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18.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19.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2.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20.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2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3.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4.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5.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6.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7.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8.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9.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emplate/>
  <TotalTime>850</TotalTime>
  <Words>5771</Words>
  <Application>Microsoft Office PowerPoint</Application>
  <PresentationFormat>On-screen Show (4:3)</PresentationFormat>
  <Paragraphs>507</Paragraphs>
  <Slides>62</Slides>
  <Notes>62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Default Design</vt:lpstr>
      <vt:lpstr>Photo Editor Photo</vt:lpstr>
      <vt:lpstr>Déjà vu All Over Again: Comparing Opposition to Evolution and Global Warming </vt:lpstr>
      <vt:lpstr>Slide 2</vt:lpstr>
      <vt:lpstr>Anti-Evolutionism</vt:lpstr>
      <vt:lpstr>Anti-Evolutionism</vt:lpstr>
      <vt:lpstr>Slide 5</vt:lpstr>
      <vt:lpstr>Slide 6</vt:lpstr>
      <vt:lpstr>Slide 7</vt:lpstr>
      <vt:lpstr>Slide 8</vt:lpstr>
      <vt:lpstr>Slide 9</vt:lpstr>
      <vt:lpstr>Pillars of Rejection</vt:lpstr>
      <vt:lpstr>Pillars of Rejection</vt:lpstr>
      <vt:lpstr>Slide 12</vt:lpstr>
      <vt:lpstr>Slide 13</vt:lpstr>
      <vt:lpstr>Slide 14</vt:lpstr>
      <vt:lpstr>Slide 15</vt:lpstr>
      <vt:lpstr>Slide 16</vt:lpstr>
      <vt:lpstr>Slide 17</vt:lpstr>
      <vt:lpstr>Slide 18</vt:lpstr>
      <vt:lpstr>Skeptical Science’s 160+ list of questions and responses</vt:lpstr>
      <vt:lpstr>Slide 20</vt:lpstr>
      <vt:lpstr>Slide 21</vt:lpstr>
      <vt:lpstr>Slide 22</vt:lpstr>
      <vt:lpstr>Evolution, Pattern, Process</vt:lpstr>
      <vt:lpstr>Evolution, Pattern, Process</vt:lpstr>
      <vt:lpstr>Slide 25</vt:lpstr>
      <vt:lpstr>Slide 26</vt:lpstr>
      <vt:lpstr>Slide 27</vt:lpstr>
      <vt:lpstr>Global Warming</vt:lpstr>
      <vt:lpstr>Global Warming</vt:lpstr>
      <vt:lpstr>Slide 30</vt:lpstr>
      <vt:lpstr>Slide 31</vt:lpstr>
      <vt:lpstr>Slide 32</vt:lpstr>
      <vt:lpstr>Slide 33</vt:lpstr>
      <vt:lpstr>Pillars of Rejection</vt:lpstr>
      <vt:lpstr>Slide 35</vt:lpstr>
      <vt:lpstr>Religious Implications of Evolution</vt:lpstr>
      <vt:lpstr>Religious Implications of Evolution</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Pillars of Rejection</vt:lpstr>
      <vt:lpstr>“Academic Freedom” Legislation</vt:lpstr>
      <vt:lpstr>Slide 52</vt:lpstr>
      <vt:lpstr>Slide 53</vt:lpstr>
      <vt:lpstr>Slide 54</vt:lpstr>
      <vt:lpstr>Slide 55</vt:lpstr>
      <vt:lpstr>Summary: AFA</vt:lpstr>
      <vt:lpstr>Slide 57</vt:lpstr>
      <vt:lpstr>Slide 58</vt:lpstr>
      <vt:lpstr>Slide 59</vt:lpstr>
      <vt:lpstr>Slide 60</vt:lpstr>
      <vt:lpstr>Slide 61</vt:lpstr>
      <vt:lpstr>Slide 62</vt:lpstr>
    </vt:vector>
  </TitlesOfParts>
  <Company>NCSE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Eugenie C Scott</dc:creator>
  <cp:lastModifiedBy>admin</cp:lastModifiedBy>
  <cp:revision>145</cp:revision>
  <dcterms:created xsi:type="dcterms:W3CDTF">2005-04-17T21:23:48Z</dcterms:created>
  <dcterms:modified xsi:type="dcterms:W3CDTF">2013-04-22T20:24:03Z</dcterms:modified>
</cp:coreProperties>
</file>